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322" r:id="rId2"/>
    <p:sldId id="370" r:id="rId3"/>
    <p:sldId id="372" r:id="rId4"/>
    <p:sldId id="373" r:id="rId5"/>
    <p:sldId id="385" r:id="rId6"/>
    <p:sldId id="386" r:id="rId7"/>
    <p:sldId id="387" r:id="rId8"/>
    <p:sldId id="384" r:id="rId9"/>
    <p:sldId id="374" r:id="rId10"/>
    <p:sldId id="375" r:id="rId11"/>
    <p:sldId id="376" r:id="rId12"/>
    <p:sldId id="377" r:id="rId13"/>
    <p:sldId id="380" r:id="rId14"/>
    <p:sldId id="379" r:id="rId15"/>
    <p:sldId id="381" r:id="rId16"/>
    <p:sldId id="382" r:id="rId17"/>
    <p:sldId id="383" r:id="rId18"/>
    <p:sldId id="287" r:id="rId19"/>
    <p:sldId id="319" r:id="rId20"/>
    <p:sldId id="288" r:id="rId21"/>
    <p:sldId id="305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7" r:id="rId37"/>
    <p:sldId id="304" r:id="rId38"/>
    <p:sldId id="321" r:id="rId39"/>
    <p:sldId id="369" r:id="rId40"/>
    <p:sldId id="388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03" d="100"/>
          <a:sy n="103" d="100"/>
        </p:scale>
        <p:origin x="72" y="2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50AA46-89FE-4DFB-9796-3D57F365EAC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6B1EFD0-CC01-4755-81C7-7DA0F194B9FA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Druhy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psaných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publikací</a:t>
          </a:r>
        </a:p>
      </dgm:t>
    </dgm:pt>
    <dgm:pt modelId="{A970F566-E344-4B1A-93A4-40967B72B965}" type="parTrans" cxnId="{E5249215-E6D0-44AC-AD55-67AD139B421A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A6CC4B0C-A841-4CCC-938E-8258A5966B3E}" type="sibTrans" cxnId="{E5249215-E6D0-44AC-AD55-67AD139B421A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6A008506-8B4E-4D32-900B-F985937EE4DB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Přehledový článek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článek</a:t>
          </a:r>
        </a:p>
      </dgm:t>
    </dgm:pt>
    <dgm:pt modelId="{629759C4-EB8B-4808-8DDF-81389C9469E6}" type="parTrans" cxnId="{171F19CA-7A87-4AB1-B05C-CE8EA2C4AECD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AB574A04-9BC5-4CD9-B700-EAEB011E37AB}" type="sibTrans" cxnId="{171F19CA-7A87-4AB1-B05C-CE8EA2C4AECD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44C77E41-178F-42AD-9120-2FC65A49A264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Originální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článek</a:t>
          </a:r>
        </a:p>
      </dgm:t>
    </dgm:pt>
    <dgm:pt modelId="{C9D1B631-F330-4740-88F0-DA698160FA5D}" type="parTrans" cxnId="{6CF5F175-2D50-4D66-B3A6-FCBD42FA5DA5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E054EDBC-5A24-4CED-BBC4-4A0158B76DEF}" type="sibTrans" cxnId="{6CF5F175-2D50-4D66-B3A6-FCBD42FA5DA5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6EAD9FAA-A507-4B8A-8680-FABA9A733D3E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Kasuistika</a:t>
          </a:r>
        </a:p>
      </dgm:t>
    </dgm:pt>
    <dgm:pt modelId="{7119DCB5-C119-4C71-B9C4-C93E43CFBF62}" type="parTrans" cxnId="{099EBFB1-D14A-474B-89A0-03F86E93DD11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A78C8E9E-0B92-42F3-920B-851B8E58369C}" type="sibTrans" cxnId="{099EBFB1-D14A-474B-89A0-03F86E93DD11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D6834C18-0AB1-4526-9F05-EBD2C82DF8AF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Dopis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redakci</a:t>
          </a:r>
        </a:p>
      </dgm:t>
    </dgm:pt>
    <dgm:pt modelId="{49A68607-81C6-4EA0-A13B-E1CB3F480788}" type="parTrans" cxnId="{6DA445F6-0A86-4EDF-852C-719AB5DE855B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A4E91930-CEF8-46A0-828C-A227053434ED}" type="sibTrans" cxnId="{6DA445F6-0A86-4EDF-852C-719AB5DE855B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622124B3-1E8F-49F8-9156-EA9D2C9DD250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Recenze</a:t>
          </a:r>
        </a:p>
      </dgm:t>
    </dgm:pt>
    <dgm:pt modelId="{34292160-1443-4E51-A944-57F13D9BC3CD}" type="parTrans" cxnId="{86506288-ED77-4A55-8FA8-6B7B07882D70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7C8DD02E-9CBE-47E1-BE24-77599184F24F}" type="sibTrans" cxnId="{86506288-ED77-4A55-8FA8-6B7B07882D70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07D416BF-D181-4312-BA05-96C87A68E931}" type="pres">
      <dgm:prSet presAssocID="{4850AA46-89FE-4DFB-9796-3D57F365EA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528DFD-9026-4859-9F1A-A34A26C11B80}" type="pres">
      <dgm:prSet presAssocID="{06B1EFD0-CC01-4755-81C7-7DA0F194B9FA}" presName="hierRoot1" presStyleCnt="0">
        <dgm:presLayoutVars>
          <dgm:hierBranch/>
        </dgm:presLayoutVars>
      </dgm:prSet>
      <dgm:spPr/>
    </dgm:pt>
    <dgm:pt modelId="{6E6286F5-2AF5-4592-91E0-85D488C9EA63}" type="pres">
      <dgm:prSet presAssocID="{06B1EFD0-CC01-4755-81C7-7DA0F194B9FA}" presName="rootComposite1" presStyleCnt="0"/>
      <dgm:spPr/>
    </dgm:pt>
    <dgm:pt modelId="{EA93014B-A152-4B79-A2C5-246C52EC3F11}" type="pres">
      <dgm:prSet presAssocID="{06B1EFD0-CC01-4755-81C7-7DA0F194B9FA}" presName="rootText1" presStyleLbl="node0" presStyleIdx="0" presStyleCnt="1">
        <dgm:presLayoutVars>
          <dgm:chPref val="3"/>
        </dgm:presLayoutVars>
      </dgm:prSet>
      <dgm:spPr/>
    </dgm:pt>
    <dgm:pt modelId="{19820836-95A8-459E-A90C-3878782AEDAD}" type="pres">
      <dgm:prSet presAssocID="{06B1EFD0-CC01-4755-81C7-7DA0F194B9FA}" presName="rootConnector1" presStyleLbl="node1" presStyleIdx="0" presStyleCnt="0"/>
      <dgm:spPr/>
    </dgm:pt>
    <dgm:pt modelId="{B03746A0-0443-4A91-B27F-8D8CF0CE5C0E}" type="pres">
      <dgm:prSet presAssocID="{06B1EFD0-CC01-4755-81C7-7DA0F194B9FA}" presName="hierChild2" presStyleCnt="0"/>
      <dgm:spPr/>
    </dgm:pt>
    <dgm:pt modelId="{D3CD34B4-470D-4840-A3E0-74A02AF98CEE}" type="pres">
      <dgm:prSet presAssocID="{629759C4-EB8B-4808-8DDF-81389C9469E6}" presName="Name35" presStyleLbl="parChTrans1D2" presStyleIdx="0" presStyleCnt="5"/>
      <dgm:spPr/>
    </dgm:pt>
    <dgm:pt modelId="{89B5D617-CA11-4F47-86B2-43BEAF3496FE}" type="pres">
      <dgm:prSet presAssocID="{6A008506-8B4E-4D32-900B-F985937EE4DB}" presName="hierRoot2" presStyleCnt="0">
        <dgm:presLayoutVars>
          <dgm:hierBranch/>
        </dgm:presLayoutVars>
      </dgm:prSet>
      <dgm:spPr/>
    </dgm:pt>
    <dgm:pt modelId="{F66E4264-2C75-4E7E-99C5-A014B906981C}" type="pres">
      <dgm:prSet presAssocID="{6A008506-8B4E-4D32-900B-F985937EE4DB}" presName="rootComposite" presStyleCnt="0"/>
      <dgm:spPr/>
    </dgm:pt>
    <dgm:pt modelId="{6B2702C8-C7B7-4BF2-826D-39CDBB90C0FA}" type="pres">
      <dgm:prSet presAssocID="{6A008506-8B4E-4D32-900B-F985937EE4DB}" presName="rootText" presStyleLbl="node2" presStyleIdx="0" presStyleCnt="5">
        <dgm:presLayoutVars>
          <dgm:chPref val="3"/>
        </dgm:presLayoutVars>
      </dgm:prSet>
      <dgm:spPr/>
    </dgm:pt>
    <dgm:pt modelId="{0CD01CB1-F033-43CC-9E62-94E14F74319E}" type="pres">
      <dgm:prSet presAssocID="{6A008506-8B4E-4D32-900B-F985937EE4DB}" presName="rootConnector" presStyleLbl="node2" presStyleIdx="0" presStyleCnt="5"/>
      <dgm:spPr/>
    </dgm:pt>
    <dgm:pt modelId="{26019F69-9453-482E-9312-FA42D1A51B16}" type="pres">
      <dgm:prSet presAssocID="{6A008506-8B4E-4D32-900B-F985937EE4DB}" presName="hierChild4" presStyleCnt="0"/>
      <dgm:spPr/>
    </dgm:pt>
    <dgm:pt modelId="{BAD15931-7A31-4B05-99CA-77841B497167}" type="pres">
      <dgm:prSet presAssocID="{6A008506-8B4E-4D32-900B-F985937EE4DB}" presName="hierChild5" presStyleCnt="0"/>
      <dgm:spPr/>
    </dgm:pt>
    <dgm:pt modelId="{78063CE1-6554-4BB3-92B9-53BFB1F1B360}" type="pres">
      <dgm:prSet presAssocID="{C9D1B631-F330-4740-88F0-DA698160FA5D}" presName="Name35" presStyleLbl="parChTrans1D2" presStyleIdx="1" presStyleCnt="5"/>
      <dgm:spPr/>
    </dgm:pt>
    <dgm:pt modelId="{CA68726F-56D3-4F98-BCEC-7560614EB4C4}" type="pres">
      <dgm:prSet presAssocID="{44C77E41-178F-42AD-9120-2FC65A49A264}" presName="hierRoot2" presStyleCnt="0">
        <dgm:presLayoutVars>
          <dgm:hierBranch/>
        </dgm:presLayoutVars>
      </dgm:prSet>
      <dgm:spPr/>
    </dgm:pt>
    <dgm:pt modelId="{80EF7D94-999E-4C73-BCCA-8D0A835E09AA}" type="pres">
      <dgm:prSet presAssocID="{44C77E41-178F-42AD-9120-2FC65A49A264}" presName="rootComposite" presStyleCnt="0"/>
      <dgm:spPr/>
    </dgm:pt>
    <dgm:pt modelId="{E53C3162-123D-44A5-81C6-A037C363199A}" type="pres">
      <dgm:prSet presAssocID="{44C77E41-178F-42AD-9120-2FC65A49A264}" presName="rootText" presStyleLbl="node2" presStyleIdx="1" presStyleCnt="5" custLinFactNeighborX="-4852" custLinFactNeighborY="4173">
        <dgm:presLayoutVars>
          <dgm:chPref val="3"/>
        </dgm:presLayoutVars>
      </dgm:prSet>
      <dgm:spPr/>
    </dgm:pt>
    <dgm:pt modelId="{388E98C1-BA61-4922-B7FE-0E71324138B5}" type="pres">
      <dgm:prSet presAssocID="{44C77E41-178F-42AD-9120-2FC65A49A264}" presName="rootConnector" presStyleLbl="node2" presStyleIdx="1" presStyleCnt="5"/>
      <dgm:spPr/>
    </dgm:pt>
    <dgm:pt modelId="{21BB9565-EB5F-4015-AD7E-B34AD6F1897D}" type="pres">
      <dgm:prSet presAssocID="{44C77E41-178F-42AD-9120-2FC65A49A264}" presName="hierChild4" presStyleCnt="0"/>
      <dgm:spPr/>
    </dgm:pt>
    <dgm:pt modelId="{E8B3DBA1-1E22-45E5-865B-63259BC4229C}" type="pres">
      <dgm:prSet presAssocID="{44C77E41-178F-42AD-9120-2FC65A49A264}" presName="hierChild5" presStyleCnt="0"/>
      <dgm:spPr/>
    </dgm:pt>
    <dgm:pt modelId="{708F2B58-7D7F-4E64-9FA5-66B67811F134}" type="pres">
      <dgm:prSet presAssocID="{7119DCB5-C119-4C71-B9C4-C93E43CFBF62}" presName="Name35" presStyleLbl="parChTrans1D2" presStyleIdx="2" presStyleCnt="5"/>
      <dgm:spPr/>
    </dgm:pt>
    <dgm:pt modelId="{99725801-9A8F-4813-99BC-29357D240D79}" type="pres">
      <dgm:prSet presAssocID="{6EAD9FAA-A507-4B8A-8680-FABA9A733D3E}" presName="hierRoot2" presStyleCnt="0">
        <dgm:presLayoutVars>
          <dgm:hierBranch/>
        </dgm:presLayoutVars>
      </dgm:prSet>
      <dgm:spPr/>
    </dgm:pt>
    <dgm:pt modelId="{90DCCFC9-1FE3-4347-B29C-4E2BC3B8EFA0}" type="pres">
      <dgm:prSet presAssocID="{6EAD9FAA-A507-4B8A-8680-FABA9A733D3E}" presName="rootComposite" presStyleCnt="0"/>
      <dgm:spPr/>
    </dgm:pt>
    <dgm:pt modelId="{01497F48-7D61-4DC7-9DF5-D920A899EE3E}" type="pres">
      <dgm:prSet presAssocID="{6EAD9FAA-A507-4B8A-8680-FABA9A733D3E}" presName="rootText" presStyleLbl="node2" presStyleIdx="2" presStyleCnt="5">
        <dgm:presLayoutVars>
          <dgm:chPref val="3"/>
        </dgm:presLayoutVars>
      </dgm:prSet>
      <dgm:spPr/>
    </dgm:pt>
    <dgm:pt modelId="{3A73DF1F-960D-4C14-8344-6D3F33E8C401}" type="pres">
      <dgm:prSet presAssocID="{6EAD9FAA-A507-4B8A-8680-FABA9A733D3E}" presName="rootConnector" presStyleLbl="node2" presStyleIdx="2" presStyleCnt="5"/>
      <dgm:spPr/>
    </dgm:pt>
    <dgm:pt modelId="{C87EF41E-7A70-45C7-9C39-B3D567F8F9E7}" type="pres">
      <dgm:prSet presAssocID="{6EAD9FAA-A507-4B8A-8680-FABA9A733D3E}" presName="hierChild4" presStyleCnt="0"/>
      <dgm:spPr/>
    </dgm:pt>
    <dgm:pt modelId="{A2A8542B-01E9-42F8-ADE4-A357E4BFB153}" type="pres">
      <dgm:prSet presAssocID="{6EAD9FAA-A507-4B8A-8680-FABA9A733D3E}" presName="hierChild5" presStyleCnt="0"/>
      <dgm:spPr/>
    </dgm:pt>
    <dgm:pt modelId="{359FA1AB-B795-4822-A7E3-BBFEB85CE748}" type="pres">
      <dgm:prSet presAssocID="{49A68607-81C6-4EA0-A13B-E1CB3F480788}" presName="Name35" presStyleLbl="parChTrans1D2" presStyleIdx="3" presStyleCnt="5"/>
      <dgm:spPr/>
    </dgm:pt>
    <dgm:pt modelId="{7906D0B3-7814-4718-AF4A-1E277D78F270}" type="pres">
      <dgm:prSet presAssocID="{D6834C18-0AB1-4526-9F05-EBD2C82DF8AF}" presName="hierRoot2" presStyleCnt="0">
        <dgm:presLayoutVars>
          <dgm:hierBranch/>
        </dgm:presLayoutVars>
      </dgm:prSet>
      <dgm:spPr/>
    </dgm:pt>
    <dgm:pt modelId="{2B56EC88-E292-4366-9D98-F2BA291AD9B9}" type="pres">
      <dgm:prSet presAssocID="{D6834C18-0AB1-4526-9F05-EBD2C82DF8AF}" presName="rootComposite" presStyleCnt="0"/>
      <dgm:spPr/>
    </dgm:pt>
    <dgm:pt modelId="{55F256CA-D1F5-460B-8EC0-4C5CDFF37779}" type="pres">
      <dgm:prSet presAssocID="{D6834C18-0AB1-4526-9F05-EBD2C82DF8AF}" presName="rootText" presStyleLbl="node2" presStyleIdx="3" presStyleCnt="5">
        <dgm:presLayoutVars>
          <dgm:chPref val="3"/>
        </dgm:presLayoutVars>
      </dgm:prSet>
      <dgm:spPr/>
    </dgm:pt>
    <dgm:pt modelId="{5A5F39EF-4044-4F7F-B708-6424F7C032C3}" type="pres">
      <dgm:prSet presAssocID="{D6834C18-0AB1-4526-9F05-EBD2C82DF8AF}" presName="rootConnector" presStyleLbl="node2" presStyleIdx="3" presStyleCnt="5"/>
      <dgm:spPr/>
    </dgm:pt>
    <dgm:pt modelId="{EA68C022-32C1-469D-B8ED-69CAFEB7B8BF}" type="pres">
      <dgm:prSet presAssocID="{D6834C18-0AB1-4526-9F05-EBD2C82DF8AF}" presName="hierChild4" presStyleCnt="0"/>
      <dgm:spPr/>
    </dgm:pt>
    <dgm:pt modelId="{DF659CCA-BF75-4F6C-9FBD-80AECE79DB4B}" type="pres">
      <dgm:prSet presAssocID="{D6834C18-0AB1-4526-9F05-EBD2C82DF8AF}" presName="hierChild5" presStyleCnt="0"/>
      <dgm:spPr/>
    </dgm:pt>
    <dgm:pt modelId="{1387255A-AD39-4F3A-8389-B8562B5F66D0}" type="pres">
      <dgm:prSet presAssocID="{34292160-1443-4E51-A944-57F13D9BC3CD}" presName="Name35" presStyleLbl="parChTrans1D2" presStyleIdx="4" presStyleCnt="5"/>
      <dgm:spPr/>
    </dgm:pt>
    <dgm:pt modelId="{0EB6B483-539F-45EB-93A1-6C38AA0D830A}" type="pres">
      <dgm:prSet presAssocID="{622124B3-1E8F-49F8-9156-EA9D2C9DD250}" presName="hierRoot2" presStyleCnt="0">
        <dgm:presLayoutVars>
          <dgm:hierBranch/>
        </dgm:presLayoutVars>
      </dgm:prSet>
      <dgm:spPr/>
    </dgm:pt>
    <dgm:pt modelId="{D2740346-7B19-4125-897C-6BDAF2484359}" type="pres">
      <dgm:prSet presAssocID="{622124B3-1E8F-49F8-9156-EA9D2C9DD250}" presName="rootComposite" presStyleCnt="0"/>
      <dgm:spPr/>
    </dgm:pt>
    <dgm:pt modelId="{2A9841C2-F405-4933-9B86-44996C16A186}" type="pres">
      <dgm:prSet presAssocID="{622124B3-1E8F-49F8-9156-EA9D2C9DD250}" presName="rootText" presStyleLbl="node2" presStyleIdx="4" presStyleCnt="5">
        <dgm:presLayoutVars>
          <dgm:chPref val="3"/>
        </dgm:presLayoutVars>
      </dgm:prSet>
      <dgm:spPr/>
    </dgm:pt>
    <dgm:pt modelId="{4CC78235-C9A5-4679-8379-5F0796D27055}" type="pres">
      <dgm:prSet presAssocID="{622124B3-1E8F-49F8-9156-EA9D2C9DD250}" presName="rootConnector" presStyleLbl="node2" presStyleIdx="4" presStyleCnt="5"/>
      <dgm:spPr/>
    </dgm:pt>
    <dgm:pt modelId="{49FF4D0C-8FA8-4AF4-AB2D-399E7A3137A8}" type="pres">
      <dgm:prSet presAssocID="{622124B3-1E8F-49F8-9156-EA9D2C9DD250}" presName="hierChild4" presStyleCnt="0"/>
      <dgm:spPr/>
    </dgm:pt>
    <dgm:pt modelId="{46B7C752-0885-4E61-BC79-C256A0B05A0B}" type="pres">
      <dgm:prSet presAssocID="{622124B3-1E8F-49F8-9156-EA9D2C9DD250}" presName="hierChild5" presStyleCnt="0"/>
      <dgm:spPr/>
    </dgm:pt>
    <dgm:pt modelId="{403F4F7A-96A3-4836-BB9A-4276F2C7F3D7}" type="pres">
      <dgm:prSet presAssocID="{06B1EFD0-CC01-4755-81C7-7DA0F194B9FA}" presName="hierChild3" presStyleCnt="0"/>
      <dgm:spPr/>
    </dgm:pt>
  </dgm:ptLst>
  <dgm:cxnLst>
    <dgm:cxn modelId="{E5249215-E6D0-44AC-AD55-67AD139B421A}" srcId="{4850AA46-89FE-4DFB-9796-3D57F365EACC}" destId="{06B1EFD0-CC01-4755-81C7-7DA0F194B9FA}" srcOrd="0" destOrd="0" parTransId="{A970F566-E344-4B1A-93A4-40967B72B965}" sibTransId="{A6CC4B0C-A841-4CCC-938E-8258A5966B3E}"/>
    <dgm:cxn modelId="{FC876619-D5E1-4AF6-87F5-A081E0385833}" type="presOf" srcId="{49A68607-81C6-4EA0-A13B-E1CB3F480788}" destId="{359FA1AB-B795-4822-A7E3-BBFEB85CE748}" srcOrd="0" destOrd="0" presId="urn:microsoft.com/office/officeart/2005/8/layout/orgChart1"/>
    <dgm:cxn modelId="{4704F81B-71A7-4CB8-9CC3-01069DE38CD8}" type="presOf" srcId="{6A008506-8B4E-4D32-900B-F985937EE4DB}" destId="{6B2702C8-C7B7-4BF2-826D-39CDBB90C0FA}" srcOrd="0" destOrd="0" presId="urn:microsoft.com/office/officeart/2005/8/layout/orgChart1"/>
    <dgm:cxn modelId="{C2642020-B8DD-4A1C-B236-8D0980C314DB}" type="presOf" srcId="{6EAD9FAA-A507-4B8A-8680-FABA9A733D3E}" destId="{3A73DF1F-960D-4C14-8344-6D3F33E8C401}" srcOrd="1" destOrd="0" presId="urn:microsoft.com/office/officeart/2005/8/layout/orgChart1"/>
    <dgm:cxn modelId="{8D2F4B4F-A9D7-4F3B-86A4-5F8566B44697}" type="presOf" srcId="{D6834C18-0AB1-4526-9F05-EBD2C82DF8AF}" destId="{5A5F39EF-4044-4F7F-B708-6424F7C032C3}" srcOrd="1" destOrd="0" presId="urn:microsoft.com/office/officeart/2005/8/layout/orgChart1"/>
    <dgm:cxn modelId="{040CF254-03A3-42B3-9E4B-F8E281B98DC2}" type="presOf" srcId="{44C77E41-178F-42AD-9120-2FC65A49A264}" destId="{388E98C1-BA61-4922-B7FE-0E71324138B5}" srcOrd="1" destOrd="0" presId="urn:microsoft.com/office/officeart/2005/8/layout/orgChart1"/>
    <dgm:cxn modelId="{6CF5F175-2D50-4D66-B3A6-FCBD42FA5DA5}" srcId="{06B1EFD0-CC01-4755-81C7-7DA0F194B9FA}" destId="{44C77E41-178F-42AD-9120-2FC65A49A264}" srcOrd="1" destOrd="0" parTransId="{C9D1B631-F330-4740-88F0-DA698160FA5D}" sibTransId="{E054EDBC-5A24-4CED-BBC4-4A0158B76DEF}"/>
    <dgm:cxn modelId="{22F40977-0202-42AD-88DB-1BBA2ACE198D}" type="presOf" srcId="{34292160-1443-4E51-A944-57F13D9BC3CD}" destId="{1387255A-AD39-4F3A-8389-B8562B5F66D0}" srcOrd="0" destOrd="0" presId="urn:microsoft.com/office/officeart/2005/8/layout/orgChart1"/>
    <dgm:cxn modelId="{6A6C6E82-BD14-43CE-BF5E-1DD610795277}" type="presOf" srcId="{06B1EFD0-CC01-4755-81C7-7DA0F194B9FA}" destId="{19820836-95A8-459E-A90C-3878782AEDAD}" srcOrd="1" destOrd="0" presId="urn:microsoft.com/office/officeart/2005/8/layout/orgChart1"/>
    <dgm:cxn modelId="{31501585-0C22-4834-ACFD-675D8EB47095}" type="presOf" srcId="{6EAD9FAA-A507-4B8A-8680-FABA9A733D3E}" destId="{01497F48-7D61-4DC7-9DF5-D920A899EE3E}" srcOrd="0" destOrd="0" presId="urn:microsoft.com/office/officeart/2005/8/layout/orgChart1"/>
    <dgm:cxn modelId="{67D66685-4E2F-4C10-81C0-8B4EFAE56833}" type="presOf" srcId="{622124B3-1E8F-49F8-9156-EA9D2C9DD250}" destId="{2A9841C2-F405-4933-9B86-44996C16A186}" srcOrd="0" destOrd="0" presId="urn:microsoft.com/office/officeart/2005/8/layout/orgChart1"/>
    <dgm:cxn modelId="{86506288-ED77-4A55-8FA8-6B7B07882D70}" srcId="{06B1EFD0-CC01-4755-81C7-7DA0F194B9FA}" destId="{622124B3-1E8F-49F8-9156-EA9D2C9DD250}" srcOrd="4" destOrd="0" parTransId="{34292160-1443-4E51-A944-57F13D9BC3CD}" sibTransId="{7C8DD02E-9CBE-47E1-BE24-77599184F24F}"/>
    <dgm:cxn modelId="{2CFB7999-5FB7-44DB-B6A3-8C3015A60058}" type="presOf" srcId="{C9D1B631-F330-4740-88F0-DA698160FA5D}" destId="{78063CE1-6554-4BB3-92B9-53BFB1F1B360}" srcOrd="0" destOrd="0" presId="urn:microsoft.com/office/officeart/2005/8/layout/orgChart1"/>
    <dgm:cxn modelId="{39A4C59A-6A7C-4FF8-A450-D906CCF11397}" type="presOf" srcId="{7119DCB5-C119-4C71-B9C4-C93E43CFBF62}" destId="{708F2B58-7D7F-4E64-9FA5-66B67811F134}" srcOrd="0" destOrd="0" presId="urn:microsoft.com/office/officeart/2005/8/layout/orgChart1"/>
    <dgm:cxn modelId="{3F9E5F9C-7FC9-4047-AD57-98F1254EE471}" type="presOf" srcId="{06B1EFD0-CC01-4755-81C7-7DA0F194B9FA}" destId="{EA93014B-A152-4B79-A2C5-246C52EC3F11}" srcOrd="0" destOrd="0" presId="urn:microsoft.com/office/officeart/2005/8/layout/orgChart1"/>
    <dgm:cxn modelId="{9036169F-64AB-4E18-8222-5F5162568143}" type="presOf" srcId="{6A008506-8B4E-4D32-900B-F985937EE4DB}" destId="{0CD01CB1-F033-43CC-9E62-94E14F74319E}" srcOrd="1" destOrd="0" presId="urn:microsoft.com/office/officeart/2005/8/layout/orgChart1"/>
    <dgm:cxn modelId="{FA5C6EAE-5353-4C5A-BFC8-A8C60D0F146D}" type="presOf" srcId="{44C77E41-178F-42AD-9120-2FC65A49A264}" destId="{E53C3162-123D-44A5-81C6-A037C363199A}" srcOrd="0" destOrd="0" presId="urn:microsoft.com/office/officeart/2005/8/layout/orgChart1"/>
    <dgm:cxn modelId="{099EBFB1-D14A-474B-89A0-03F86E93DD11}" srcId="{06B1EFD0-CC01-4755-81C7-7DA0F194B9FA}" destId="{6EAD9FAA-A507-4B8A-8680-FABA9A733D3E}" srcOrd="2" destOrd="0" parTransId="{7119DCB5-C119-4C71-B9C4-C93E43CFBF62}" sibTransId="{A78C8E9E-0B92-42F3-920B-851B8E58369C}"/>
    <dgm:cxn modelId="{115534BE-88B5-4A8F-99DE-18EE4A61C7F6}" type="presOf" srcId="{D6834C18-0AB1-4526-9F05-EBD2C82DF8AF}" destId="{55F256CA-D1F5-460B-8EC0-4C5CDFF37779}" srcOrd="0" destOrd="0" presId="urn:microsoft.com/office/officeart/2005/8/layout/orgChart1"/>
    <dgm:cxn modelId="{171F19CA-7A87-4AB1-B05C-CE8EA2C4AECD}" srcId="{06B1EFD0-CC01-4755-81C7-7DA0F194B9FA}" destId="{6A008506-8B4E-4D32-900B-F985937EE4DB}" srcOrd="0" destOrd="0" parTransId="{629759C4-EB8B-4808-8DDF-81389C9469E6}" sibTransId="{AB574A04-9BC5-4CD9-B700-EAEB011E37AB}"/>
    <dgm:cxn modelId="{45BF51E4-4503-4EB0-8C41-8F08296EB4D5}" type="presOf" srcId="{622124B3-1E8F-49F8-9156-EA9D2C9DD250}" destId="{4CC78235-C9A5-4679-8379-5F0796D27055}" srcOrd="1" destOrd="0" presId="urn:microsoft.com/office/officeart/2005/8/layout/orgChart1"/>
    <dgm:cxn modelId="{B1094BF0-6C6A-4C67-A449-CBBFB480E705}" type="presOf" srcId="{4850AA46-89FE-4DFB-9796-3D57F365EACC}" destId="{07D416BF-D181-4312-BA05-96C87A68E931}" srcOrd="0" destOrd="0" presId="urn:microsoft.com/office/officeart/2005/8/layout/orgChart1"/>
    <dgm:cxn modelId="{6AC017F2-95A3-4825-8B59-09DD446AD8CD}" type="presOf" srcId="{629759C4-EB8B-4808-8DDF-81389C9469E6}" destId="{D3CD34B4-470D-4840-A3E0-74A02AF98CEE}" srcOrd="0" destOrd="0" presId="urn:microsoft.com/office/officeart/2005/8/layout/orgChart1"/>
    <dgm:cxn modelId="{6DA445F6-0A86-4EDF-852C-719AB5DE855B}" srcId="{06B1EFD0-CC01-4755-81C7-7DA0F194B9FA}" destId="{D6834C18-0AB1-4526-9F05-EBD2C82DF8AF}" srcOrd="3" destOrd="0" parTransId="{49A68607-81C6-4EA0-A13B-E1CB3F480788}" sibTransId="{A4E91930-CEF8-46A0-828C-A227053434ED}"/>
    <dgm:cxn modelId="{2E53405C-6452-4167-85E9-436C2FECCA2B}" type="presParOf" srcId="{07D416BF-D181-4312-BA05-96C87A68E931}" destId="{28528DFD-9026-4859-9F1A-A34A26C11B80}" srcOrd="0" destOrd="0" presId="urn:microsoft.com/office/officeart/2005/8/layout/orgChart1"/>
    <dgm:cxn modelId="{0FAA3097-B50F-4D04-B4B0-8C69271C9310}" type="presParOf" srcId="{28528DFD-9026-4859-9F1A-A34A26C11B80}" destId="{6E6286F5-2AF5-4592-91E0-85D488C9EA63}" srcOrd="0" destOrd="0" presId="urn:microsoft.com/office/officeart/2005/8/layout/orgChart1"/>
    <dgm:cxn modelId="{417FD1A3-E151-456E-9D8F-0F407F0A0978}" type="presParOf" srcId="{6E6286F5-2AF5-4592-91E0-85D488C9EA63}" destId="{EA93014B-A152-4B79-A2C5-246C52EC3F11}" srcOrd="0" destOrd="0" presId="urn:microsoft.com/office/officeart/2005/8/layout/orgChart1"/>
    <dgm:cxn modelId="{39E63671-6421-4EE1-86A7-2BD72E32A017}" type="presParOf" srcId="{6E6286F5-2AF5-4592-91E0-85D488C9EA63}" destId="{19820836-95A8-459E-A90C-3878782AEDAD}" srcOrd="1" destOrd="0" presId="urn:microsoft.com/office/officeart/2005/8/layout/orgChart1"/>
    <dgm:cxn modelId="{2841F5DB-0F77-409B-AE9C-4297C367B86E}" type="presParOf" srcId="{28528DFD-9026-4859-9F1A-A34A26C11B80}" destId="{B03746A0-0443-4A91-B27F-8D8CF0CE5C0E}" srcOrd="1" destOrd="0" presId="urn:microsoft.com/office/officeart/2005/8/layout/orgChart1"/>
    <dgm:cxn modelId="{2B47D6DC-13EC-418B-8F8B-D941C7048079}" type="presParOf" srcId="{B03746A0-0443-4A91-B27F-8D8CF0CE5C0E}" destId="{D3CD34B4-470D-4840-A3E0-74A02AF98CEE}" srcOrd="0" destOrd="0" presId="urn:microsoft.com/office/officeart/2005/8/layout/orgChart1"/>
    <dgm:cxn modelId="{86990E74-18D6-4576-A8C6-75DB3045AC0F}" type="presParOf" srcId="{B03746A0-0443-4A91-B27F-8D8CF0CE5C0E}" destId="{89B5D617-CA11-4F47-86B2-43BEAF3496FE}" srcOrd="1" destOrd="0" presId="urn:microsoft.com/office/officeart/2005/8/layout/orgChart1"/>
    <dgm:cxn modelId="{0D50E128-5331-4583-A5FF-961864EE72C9}" type="presParOf" srcId="{89B5D617-CA11-4F47-86B2-43BEAF3496FE}" destId="{F66E4264-2C75-4E7E-99C5-A014B906981C}" srcOrd="0" destOrd="0" presId="urn:microsoft.com/office/officeart/2005/8/layout/orgChart1"/>
    <dgm:cxn modelId="{ADB7E30C-EA16-4FC5-A7FC-C4FBB5691560}" type="presParOf" srcId="{F66E4264-2C75-4E7E-99C5-A014B906981C}" destId="{6B2702C8-C7B7-4BF2-826D-39CDBB90C0FA}" srcOrd="0" destOrd="0" presId="urn:microsoft.com/office/officeart/2005/8/layout/orgChart1"/>
    <dgm:cxn modelId="{F77E29F1-5728-4B5B-97BD-A81A6EAFE12D}" type="presParOf" srcId="{F66E4264-2C75-4E7E-99C5-A014B906981C}" destId="{0CD01CB1-F033-43CC-9E62-94E14F74319E}" srcOrd="1" destOrd="0" presId="urn:microsoft.com/office/officeart/2005/8/layout/orgChart1"/>
    <dgm:cxn modelId="{42A192E8-9D0C-4010-A9C1-42CE04571D74}" type="presParOf" srcId="{89B5D617-CA11-4F47-86B2-43BEAF3496FE}" destId="{26019F69-9453-482E-9312-FA42D1A51B16}" srcOrd="1" destOrd="0" presId="urn:microsoft.com/office/officeart/2005/8/layout/orgChart1"/>
    <dgm:cxn modelId="{E1F73AF2-AA57-4875-AE29-D075ACDAD01F}" type="presParOf" srcId="{89B5D617-CA11-4F47-86B2-43BEAF3496FE}" destId="{BAD15931-7A31-4B05-99CA-77841B497167}" srcOrd="2" destOrd="0" presId="urn:microsoft.com/office/officeart/2005/8/layout/orgChart1"/>
    <dgm:cxn modelId="{A3647790-7493-4A7F-8A70-DAB2F5D6A4E5}" type="presParOf" srcId="{B03746A0-0443-4A91-B27F-8D8CF0CE5C0E}" destId="{78063CE1-6554-4BB3-92B9-53BFB1F1B360}" srcOrd="2" destOrd="0" presId="urn:microsoft.com/office/officeart/2005/8/layout/orgChart1"/>
    <dgm:cxn modelId="{39F727E9-AD23-4A85-A18B-74BEE0384169}" type="presParOf" srcId="{B03746A0-0443-4A91-B27F-8D8CF0CE5C0E}" destId="{CA68726F-56D3-4F98-BCEC-7560614EB4C4}" srcOrd="3" destOrd="0" presId="urn:microsoft.com/office/officeart/2005/8/layout/orgChart1"/>
    <dgm:cxn modelId="{45DD0E96-3EB6-4365-ABBD-E86CC06F6838}" type="presParOf" srcId="{CA68726F-56D3-4F98-BCEC-7560614EB4C4}" destId="{80EF7D94-999E-4C73-BCCA-8D0A835E09AA}" srcOrd="0" destOrd="0" presId="urn:microsoft.com/office/officeart/2005/8/layout/orgChart1"/>
    <dgm:cxn modelId="{5BE386E1-14A5-4163-BB32-8416B4F9B5DD}" type="presParOf" srcId="{80EF7D94-999E-4C73-BCCA-8D0A835E09AA}" destId="{E53C3162-123D-44A5-81C6-A037C363199A}" srcOrd="0" destOrd="0" presId="urn:microsoft.com/office/officeart/2005/8/layout/orgChart1"/>
    <dgm:cxn modelId="{0E48361C-4428-4A7D-ABAA-9F6E8BF4EA65}" type="presParOf" srcId="{80EF7D94-999E-4C73-BCCA-8D0A835E09AA}" destId="{388E98C1-BA61-4922-B7FE-0E71324138B5}" srcOrd="1" destOrd="0" presId="urn:microsoft.com/office/officeart/2005/8/layout/orgChart1"/>
    <dgm:cxn modelId="{AC516D52-A877-4809-9123-E472CFF13628}" type="presParOf" srcId="{CA68726F-56D3-4F98-BCEC-7560614EB4C4}" destId="{21BB9565-EB5F-4015-AD7E-B34AD6F1897D}" srcOrd="1" destOrd="0" presId="urn:microsoft.com/office/officeart/2005/8/layout/orgChart1"/>
    <dgm:cxn modelId="{733DC3E0-A0F6-49E1-B6EC-57C9D73E4EAC}" type="presParOf" srcId="{CA68726F-56D3-4F98-BCEC-7560614EB4C4}" destId="{E8B3DBA1-1E22-45E5-865B-63259BC4229C}" srcOrd="2" destOrd="0" presId="urn:microsoft.com/office/officeart/2005/8/layout/orgChart1"/>
    <dgm:cxn modelId="{144BD499-270A-4B0F-97AF-B064BE6B7207}" type="presParOf" srcId="{B03746A0-0443-4A91-B27F-8D8CF0CE5C0E}" destId="{708F2B58-7D7F-4E64-9FA5-66B67811F134}" srcOrd="4" destOrd="0" presId="urn:microsoft.com/office/officeart/2005/8/layout/orgChart1"/>
    <dgm:cxn modelId="{AC0F476A-C824-41DE-A53C-A685D1852196}" type="presParOf" srcId="{B03746A0-0443-4A91-B27F-8D8CF0CE5C0E}" destId="{99725801-9A8F-4813-99BC-29357D240D79}" srcOrd="5" destOrd="0" presId="urn:microsoft.com/office/officeart/2005/8/layout/orgChart1"/>
    <dgm:cxn modelId="{2C63E59B-A25D-452C-A628-397C0C6B8610}" type="presParOf" srcId="{99725801-9A8F-4813-99BC-29357D240D79}" destId="{90DCCFC9-1FE3-4347-B29C-4E2BC3B8EFA0}" srcOrd="0" destOrd="0" presId="urn:microsoft.com/office/officeart/2005/8/layout/orgChart1"/>
    <dgm:cxn modelId="{90EA6377-4240-4A44-A67A-5D7373749F4E}" type="presParOf" srcId="{90DCCFC9-1FE3-4347-B29C-4E2BC3B8EFA0}" destId="{01497F48-7D61-4DC7-9DF5-D920A899EE3E}" srcOrd="0" destOrd="0" presId="urn:microsoft.com/office/officeart/2005/8/layout/orgChart1"/>
    <dgm:cxn modelId="{21679AA2-CE1F-4B6F-8B58-40581A8D4555}" type="presParOf" srcId="{90DCCFC9-1FE3-4347-B29C-4E2BC3B8EFA0}" destId="{3A73DF1F-960D-4C14-8344-6D3F33E8C401}" srcOrd="1" destOrd="0" presId="urn:microsoft.com/office/officeart/2005/8/layout/orgChart1"/>
    <dgm:cxn modelId="{620C39D7-41C2-4C8E-8150-0588E2E869AE}" type="presParOf" srcId="{99725801-9A8F-4813-99BC-29357D240D79}" destId="{C87EF41E-7A70-45C7-9C39-B3D567F8F9E7}" srcOrd="1" destOrd="0" presId="urn:microsoft.com/office/officeart/2005/8/layout/orgChart1"/>
    <dgm:cxn modelId="{9354FFF4-8F9A-4DC5-B53D-213B62A31A7B}" type="presParOf" srcId="{99725801-9A8F-4813-99BC-29357D240D79}" destId="{A2A8542B-01E9-42F8-ADE4-A357E4BFB153}" srcOrd="2" destOrd="0" presId="urn:microsoft.com/office/officeart/2005/8/layout/orgChart1"/>
    <dgm:cxn modelId="{20A357BD-58A3-48BB-B84B-0782273DCA31}" type="presParOf" srcId="{B03746A0-0443-4A91-B27F-8D8CF0CE5C0E}" destId="{359FA1AB-B795-4822-A7E3-BBFEB85CE748}" srcOrd="6" destOrd="0" presId="urn:microsoft.com/office/officeart/2005/8/layout/orgChart1"/>
    <dgm:cxn modelId="{8CE9955B-59EB-4FB3-A7DA-7CAC6A534451}" type="presParOf" srcId="{B03746A0-0443-4A91-B27F-8D8CF0CE5C0E}" destId="{7906D0B3-7814-4718-AF4A-1E277D78F270}" srcOrd="7" destOrd="0" presId="urn:microsoft.com/office/officeart/2005/8/layout/orgChart1"/>
    <dgm:cxn modelId="{DDF6A7B2-66C1-4869-92E2-298D8484548D}" type="presParOf" srcId="{7906D0B3-7814-4718-AF4A-1E277D78F270}" destId="{2B56EC88-E292-4366-9D98-F2BA291AD9B9}" srcOrd="0" destOrd="0" presId="urn:microsoft.com/office/officeart/2005/8/layout/orgChart1"/>
    <dgm:cxn modelId="{B5318343-E725-4D2F-9ADB-915C5335FF43}" type="presParOf" srcId="{2B56EC88-E292-4366-9D98-F2BA291AD9B9}" destId="{55F256CA-D1F5-460B-8EC0-4C5CDFF37779}" srcOrd="0" destOrd="0" presId="urn:microsoft.com/office/officeart/2005/8/layout/orgChart1"/>
    <dgm:cxn modelId="{201EE3A7-1D93-4BD9-A35E-A968D8E8F626}" type="presParOf" srcId="{2B56EC88-E292-4366-9D98-F2BA291AD9B9}" destId="{5A5F39EF-4044-4F7F-B708-6424F7C032C3}" srcOrd="1" destOrd="0" presId="urn:microsoft.com/office/officeart/2005/8/layout/orgChart1"/>
    <dgm:cxn modelId="{7F66162F-7A74-4E3D-A2E7-B602B26668ED}" type="presParOf" srcId="{7906D0B3-7814-4718-AF4A-1E277D78F270}" destId="{EA68C022-32C1-469D-B8ED-69CAFEB7B8BF}" srcOrd="1" destOrd="0" presId="urn:microsoft.com/office/officeart/2005/8/layout/orgChart1"/>
    <dgm:cxn modelId="{62851F01-7E01-4923-B0F6-199794FB0D77}" type="presParOf" srcId="{7906D0B3-7814-4718-AF4A-1E277D78F270}" destId="{DF659CCA-BF75-4F6C-9FBD-80AECE79DB4B}" srcOrd="2" destOrd="0" presId="urn:microsoft.com/office/officeart/2005/8/layout/orgChart1"/>
    <dgm:cxn modelId="{64AD74C1-2F15-4C5B-89FA-67A14D35BD07}" type="presParOf" srcId="{B03746A0-0443-4A91-B27F-8D8CF0CE5C0E}" destId="{1387255A-AD39-4F3A-8389-B8562B5F66D0}" srcOrd="8" destOrd="0" presId="urn:microsoft.com/office/officeart/2005/8/layout/orgChart1"/>
    <dgm:cxn modelId="{7AC4FEE3-5A70-4C7E-80A5-194CB5A78D14}" type="presParOf" srcId="{B03746A0-0443-4A91-B27F-8D8CF0CE5C0E}" destId="{0EB6B483-539F-45EB-93A1-6C38AA0D830A}" srcOrd="9" destOrd="0" presId="urn:microsoft.com/office/officeart/2005/8/layout/orgChart1"/>
    <dgm:cxn modelId="{2EA743BE-D872-4CE2-8432-DC244CFE159D}" type="presParOf" srcId="{0EB6B483-539F-45EB-93A1-6C38AA0D830A}" destId="{D2740346-7B19-4125-897C-6BDAF2484359}" srcOrd="0" destOrd="0" presId="urn:microsoft.com/office/officeart/2005/8/layout/orgChart1"/>
    <dgm:cxn modelId="{242D7584-AC3E-4F6C-BC14-FFD1557149AA}" type="presParOf" srcId="{D2740346-7B19-4125-897C-6BDAF2484359}" destId="{2A9841C2-F405-4933-9B86-44996C16A186}" srcOrd="0" destOrd="0" presId="urn:microsoft.com/office/officeart/2005/8/layout/orgChart1"/>
    <dgm:cxn modelId="{FCB06EB3-6C22-4AD8-882A-9127CDD50B12}" type="presParOf" srcId="{D2740346-7B19-4125-897C-6BDAF2484359}" destId="{4CC78235-C9A5-4679-8379-5F0796D27055}" srcOrd="1" destOrd="0" presId="urn:microsoft.com/office/officeart/2005/8/layout/orgChart1"/>
    <dgm:cxn modelId="{2A45495E-1DF5-4C48-8F47-7DE221862857}" type="presParOf" srcId="{0EB6B483-539F-45EB-93A1-6C38AA0D830A}" destId="{49FF4D0C-8FA8-4AF4-AB2D-399E7A3137A8}" srcOrd="1" destOrd="0" presId="urn:microsoft.com/office/officeart/2005/8/layout/orgChart1"/>
    <dgm:cxn modelId="{102D6AE1-F5F6-4759-8003-9FC5E6A9BB7E}" type="presParOf" srcId="{0EB6B483-539F-45EB-93A1-6C38AA0D830A}" destId="{46B7C752-0885-4E61-BC79-C256A0B05A0B}" srcOrd="2" destOrd="0" presId="urn:microsoft.com/office/officeart/2005/8/layout/orgChart1"/>
    <dgm:cxn modelId="{ABA449C2-A54B-426F-97D5-D6A4122285B9}" type="presParOf" srcId="{28528DFD-9026-4859-9F1A-A34A26C11B80}" destId="{403F4F7A-96A3-4836-BB9A-4276F2C7F3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C7A79C-ACDC-4EB7-A20C-F94147B72C6F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62D53A2-642A-4778-B41F-0DEFB815FAD5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/>
            <a:t>Nesmí</a:t>
          </a:r>
        </a:p>
      </dgm:t>
    </dgm:pt>
    <dgm:pt modelId="{03BA70DA-2995-49FB-AFE8-64082D9FC960}" type="parTrans" cxnId="{7E658AFC-FCB7-49E2-AF00-61A1BAB45C1E}">
      <dgm:prSet/>
      <dgm:spPr/>
      <dgm:t>
        <a:bodyPr/>
        <a:lstStyle/>
        <a:p>
          <a:endParaRPr lang="cs-CZ"/>
        </a:p>
      </dgm:t>
    </dgm:pt>
    <dgm:pt modelId="{95004DA3-CFB5-497E-81DB-98C4771473B3}" type="sibTrans" cxnId="{7E658AFC-FCB7-49E2-AF00-61A1BAB45C1E}">
      <dgm:prSet/>
      <dgm:spPr/>
      <dgm:t>
        <a:bodyPr/>
        <a:lstStyle/>
        <a:p>
          <a:endParaRPr lang="cs-CZ"/>
        </a:p>
      </dgm:t>
    </dgm:pt>
    <dgm:pt modelId="{0F8E1738-7BBE-4CA6-B032-245345E1586C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/>
            <a:t>Musí</a:t>
          </a:r>
        </a:p>
      </dgm:t>
    </dgm:pt>
    <dgm:pt modelId="{9C92F0FD-2845-4089-85A1-5103684FB085}" type="parTrans" cxnId="{A959B2F5-6868-4081-A66E-3469AEE38CC9}">
      <dgm:prSet/>
      <dgm:spPr/>
      <dgm:t>
        <a:bodyPr/>
        <a:lstStyle/>
        <a:p>
          <a:endParaRPr lang="cs-CZ"/>
        </a:p>
      </dgm:t>
    </dgm:pt>
    <dgm:pt modelId="{5888532E-7EBC-4DE9-8C5D-22D40521F484}" type="sibTrans" cxnId="{A959B2F5-6868-4081-A66E-3469AEE38CC9}">
      <dgm:prSet/>
      <dgm:spPr/>
      <dgm:t>
        <a:bodyPr/>
        <a:lstStyle/>
        <a:p>
          <a:endParaRPr lang="cs-CZ"/>
        </a:p>
      </dgm:t>
    </dgm:pt>
    <dgm:pt modelId="{2B13D52C-86D3-4A04-B895-640CF83FC8B1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cs-CZ" dirty="0"/>
            <a:t>Zpracovat všechny údaje</a:t>
          </a:r>
        </a:p>
      </dgm:t>
    </dgm:pt>
    <dgm:pt modelId="{7A6DA8EF-376A-4415-892B-EEA5E079542E}" type="parTrans" cxnId="{343141D0-9203-40A6-9E95-9735E7A7F4B0}">
      <dgm:prSet/>
      <dgm:spPr/>
      <dgm:t>
        <a:bodyPr/>
        <a:lstStyle/>
        <a:p>
          <a:endParaRPr lang="cs-CZ"/>
        </a:p>
      </dgm:t>
    </dgm:pt>
    <dgm:pt modelId="{22513AD5-26B4-44AB-B7DD-450F0861DE8E}" type="sibTrans" cxnId="{343141D0-9203-40A6-9E95-9735E7A7F4B0}">
      <dgm:prSet/>
      <dgm:spPr/>
      <dgm:t>
        <a:bodyPr/>
        <a:lstStyle/>
        <a:p>
          <a:endParaRPr lang="cs-CZ"/>
        </a:p>
      </dgm:t>
    </dgm:pt>
    <dgm:pt modelId="{660EFB80-70DE-4407-B818-B47F7D0AC883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cs-CZ" dirty="0"/>
            <a:t>Citovat relevantní zdroje</a:t>
          </a:r>
        </a:p>
      </dgm:t>
    </dgm:pt>
    <dgm:pt modelId="{85F135EE-78AF-49A1-A7CA-B8A53A822931}" type="parTrans" cxnId="{2DC1E6D0-806E-49ED-A0AB-543251E7C5A6}">
      <dgm:prSet/>
      <dgm:spPr/>
      <dgm:t>
        <a:bodyPr/>
        <a:lstStyle/>
        <a:p>
          <a:endParaRPr lang="cs-CZ"/>
        </a:p>
      </dgm:t>
    </dgm:pt>
    <dgm:pt modelId="{4D06000F-0260-455A-8B72-55AEAF5EF5D9}" type="sibTrans" cxnId="{2DC1E6D0-806E-49ED-A0AB-543251E7C5A6}">
      <dgm:prSet/>
      <dgm:spPr/>
      <dgm:t>
        <a:bodyPr/>
        <a:lstStyle/>
        <a:p>
          <a:endParaRPr lang="cs-CZ"/>
        </a:p>
      </dgm:t>
    </dgm:pt>
    <dgm:pt modelId="{B7944CFE-D501-43E0-A8F2-E942EBBD2C28}">
      <dgm:prSet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cs-CZ" dirty="0"/>
            <a:t>Zamlčet výsledky</a:t>
          </a:r>
        </a:p>
      </dgm:t>
    </dgm:pt>
    <dgm:pt modelId="{98881076-F2DF-44FE-B0F9-569A712DB21D}" type="sibTrans" cxnId="{AA8F648F-8C2B-4165-AA92-FD3527C74FD5}">
      <dgm:prSet/>
      <dgm:spPr/>
      <dgm:t>
        <a:bodyPr/>
        <a:lstStyle/>
        <a:p>
          <a:endParaRPr lang="cs-CZ"/>
        </a:p>
      </dgm:t>
    </dgm:pt>
    <dgm:pt modelId="{0511C7B4-9C72-4321-ABFD-B49F025DE22B}" type="parTrans" cxnId="{AA8F648F-8C2B-4165-AA92-FD3527C74FD5}">
      <dgm:prSet/>
      <dgm:spPr/>
      <dgm:t>
        <a:bodyPr/>
        <a:lstStyle/>
        <a:p>
          <a:endParaRPr lang="cs-CZ"/>
        </a:p>
      </dgm:t>
    </dgm:pt>
    <dgm:pt modelId="{64A92DE6-FFE6-439B-A554-90A2733DB9A0}">
      <dgm:prSet phldrT="[Text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cs-CZ" dirty="0"/>
            <a:t>Manipulovat s výsledky</a:t>
          </a:r>
        </a:p>
      </dgm:t>
    </dgm:pt>
    <dgm:pt modelId="{FE79B921-63B7-47D5-B8DD-DEB2084E2FBF}" type="sibTrans" cxnId="{8312BDE8-74C4-450B-A770-22E5300BA2EE}">
      <dgm:prSet/>
      <dgm:spPr/>
      <dgm:t>
        <a:bodyPr/>
        <a:lstStyle/>
        <a:p>
          <a:endParaRPr lang="cs-CZ"/>
        </a:p>
      </dgm:t>
    </dgm:pt>
    <dgm:pt modelId="{4A7518E6-69CF-4501-A09D-26170C5E1027}" type="parTrans" cxnId="{8312BDE8-74C4-450B-A770-22E5300BA2EE}">
      <dgm:prSet/>
      <dgm:spPr/>
      <dgm:t>
        <a:bodyPr/>
        <a:lstStyle/>
        <a:p>
          <a:endParaRPr lang="cs-CZ"/>
        </a:p>
      </dgm:t>
    </dgm:pt>
    <dgm:pt modelId="{AED5CC1F-141A-4833-8A66-C4856D09F419}" type="pres">
      <dgm:prSet presAssocID="{54C7A79C-ACDC-4EB7-A20C-F94147B72C6F}" presName="Name0" presStyleCnt="0">
        <dgm:presLayoutVars>
          <dgm:dir/>
          <dgm:animLvl val="lvl"/>
          <dgm:resizeHandles val="exact"/>
        </dgm:presLayoutVars>
      </dgm:prSet>
      <dgm:spPr/>
    </dgm:pt>
    <dgm:pt modelId="{2CC3842F-28E3-4081-8354-6869FB5C7795}" type="pres">
      <dgm:prSet presAssocID="{C62D53A2-642A-4778-B41F-0DEFB815FAD5}" presName="linNode" presStyleCnt="0"/>
      <dgm:spPr/>
    </dgm:pt>
    <dgm:pt modelId="{D42BA9D1-817D-4A9E-8BB7-CE0398044720}" type="pres">
      <dgm:prSet presAssocID="{C62D53A2-642A-4778-B41F-0DEFB815FAD5}" presName="parentText" presStyleLbl="node1" presStyleIdx="0" presStyleCnt="2" custLinFactNeighborX="-1239" custLinFactNeighborY="1053">
        <dgm:presLayoutVars>
          <dgm:chMax val="1"/>
          <dgm:bulletEnabled val="1"/>
        </dgm:presLayoutVars>
      </dgm:prSet>
      <dgm:spPr/>
    </dgm:pt>
    <dgm:pt modelId="{041D05A9-683B-4EB1-B7DE-ED04F583B107}" type="pres">
      <dgm:prSet presAssocID="{C62D53A2-642A-4778-B41F-0DEFB815FAD5}" presName="descendantText" presStyleLbl="alignAccFollowNode1" presStyleIdx="0" presStyleCnt="2">
        <dgm:presLayoutVars>
          <dgm:bulletEnabled val="1"/>
        </dgm:presLayoutVars>
      </dgm:prSet>
      <dgm:spPr/>
    </dgm:pt>
    <dgm:pt modelId="{D1761E20-E344-47E2-84A7-A2144F2B68F6}" type="pres">
      <dgm:prSet presAssocID="{95004DA3-CFB5-497E-81DB-98C4771473B3}" presName="sp" presStyleCnt="0"/>
      <dgm:spPr/>
    </dgm:pt>
    <dgm:pt modelId="{BC7BC850-B5D8-4E38-BDE6-C49ABF3CCF26}" type="pres">
      <dgm:prSet presAssocID="{0F8E1738-7BBE-4CA6-B032-245345E1586C}" presName="linNode" presStyleCnt="0"/>
      <dgm:spPr/>
    </dgm:pt>
    <dgm:pt modelId="{F31510C4-90C5-43BB-AC0C-6BA6AB1854EA}" type="pres">
      <dgm:prSet presAssocID="{0F8E1738-7BBE-4CA6-B032-245345E1586C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355D301E-71D0-4D91-B091-5069BCBE278A}" type="pres">
      <dgm:prSet presAssocID="{0F8E1738-7BBE-4CA6-B032-245345E1586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05FDE72D-6120-4C64-978E-E110D135C266}" type="presOf" srcId="{B7944CFE-D501-43E0-A8F2-E942EBBD2C28}" destId="{041D05A9-683B-4EB1-B7DE-ED04F583B107}" srcOrd="0" destOrd="1" presId="urn:microsoft.com/office/officeart/2005/8/layout/vList5"/>
    <dgm:cxn modelId="{B843E967-94E7-4162-BAE7-774276DBB81B}" type="presOf" srcId="{0F8E1738-7BBE-4CA6-B032-245345E1586C}" destId="{F31510C4-90C5-43BB-AC0C-6BA6AB1854EA}" srcOrd="0" destOrd="0" presId="urn:microsoft.com/office/officeart/2005/8/layout/vList5"/>
    <dgm:cxn modelId="{0876167E-0DCA-4465-830B-B505F6628DA5}" type="presOf" srcId="{2B13D52C-86D3-4A04-B895-640CF83FC8B1}" destId="{355D301E-71D0-4D91-B091-5069BCBE278A}" srcOrd="0" destOrd="0" presId="urn:microsoft.com/office/officeart/2005/8/layout/vList5"/>
    <dgm:cxn modelId="{852C607F-B004-44FC-9784-E1FB0E964ABF}" type="presOf" srcId="{54C7A79C-ACDC-4EB7-A20C-F94147B72C6F}" destId="{AED5CC1F-141A-4833-8A66-C4856D09F419}" srcOrd="0" destOrd="0" presId="urn:microsoft.com/office/officeart/2005/8/layout/vList5"/>
    <dgm:cxn modelId="{83669185-F78F-456A-A4DC-309C436F0987}" type="presOf" srcId="{C62D53A2-642A-4778-B41F-0DEFB815FAD5}" destId="{D42BA9D1-817D-4A9E-8BB7-CE0398044720}" srcOrd="0" destOrd="0" presId="urn:microsoft.com/office/officeart/2005/8/layout/vList5"/>
    <dgm:cxn modelId="{AA8F648F-8C2B-4165-AA92-FD3527C74FD5}" srcId="{C62D53A2-642A-4778-B41F-0DEFB815FAD5}" destId="{B7944CFE-D501-43E0-A8F2-E942EBBD2C28}" srcOrd="1" destOrd="0" parTransId="{0511C7B4-9C72-4321-ABFD-B49F025DE22B}" sibTransId="{98881076-F2DF-44FE-B0F9-569A712DB21D}"/>
    <dgm:cxn modelId="{2678279D-50B4-4C58-94C5-2A28D9FB1CE4}" type="presOf" srcId="{660EFB80-70DE-4407-B818-B47F7D0AC883}" destId="{355D301E-71D0-4D91-B091-5069BCBE278A}" srcOrd="0" destOrd="1" presId="urn:microsoft.com/office/officeart/2005/8/layout/vList5"/>
    <dgm:cxn modelId="{343141D0-9203-40A6-9E95-9735E7A7F4B0}" srcId="{0F8E1738-7BBE-4CA6-B032-245345E1586C}" destId="{2B13D52C-86D3-4A04-B895-640CF83FC8B1}" srcOrd="0" destOrd="0" parTransId="{7A6DA8EF-376A-4415-892B-EEA5E079542E}" sibTransId="{22513AD5-26B4-44AB-B7DD-450F0861DE8E}"/>
    <dgm:cxn modelId="{2DC1E6D0-806E-49ED-A0AB-543251E7C5A6}" srcId="{0F8E1738-7BBE-4CA6-B032-245345E1586C}" destId="{660EFB80-70DE-4407-B818-B47F7D0AC883}" srcOrd="1" destOrd="0" parTransId="{85F135EE-78AF-49A1-A7CA-B8A53A822931}" sibTransId="{4D06000F-0260-455A-8B72-55AEAF5EF5D9}"/>
    <dgm:cxn modelId="{8312BDE8-74C4-450B-A770-22E5300BA2EE}" srcId="{C62D53A2-642A-4778-B41F-0DEFB815FAD5}" destId="{64A92DE6-FFE6-439B-A554-90A2733DB9A0}" srcOrd="0" destOrd="0" parTransId="{4A7518E6-69CF-4501-A09D-26170C5E1027}" sibTransId="{FE79B921-63B7-47D5-B8DD-DEB2084E2FBF}"/>
    <dgm:cxn modelId="{A5BCAAEC-1B21-4FAA-873B-ECBE607A2DBD}" type="presOf" srcId="{64A92DE6-FFE6-439B-A554-90A2733DB9A0}" destId="{041D05A9-683B-4EB1-B7DE-ED04F583B107}" srcOrd="0" destOrd="0" presId="urn:microsoft.com/office/officeart/2005/8/layout/vList5"/>
    <dgm:cxn modelId="{A959B2F5-6868-4081-A66E-3469AEE38CC9}" srcId="{54C7A79C-ACDC-4EB7-A20C-F94147B72C6F}" destId="{0F8E1738-7BBE-4CA6-B032-245345E1586C}" srcOrd="1" destOrd="0" parTransId="{9C92F0FD-2845-4089-85A1-5103684FB085}" sibTransId="{5888532E-7EBC-4DE9-8C5D-22D40521F484}"/>
    <dgm:cxn modelId="{7E658AFC-FCB7-49E2-AF00-61A1BAB45C1E}" srcId="{54C7A79C-ACDC-4EB7-A20C-F94147B72C6F}" destId="{C62D53A2-642A-4778-B41F-0DEFB815FAD5}" srcOrd="0" destOrd="0" parTransId="{03BA70DA-2995-49FB-AFE8-64082D9FC960}" sibTransId="{95004DA3-CFB5-497E-81DB-98C4771473B3}"/>
    <dgm:cxn modelId="{320619E9-AC41-42A4-AA55-957B3F4424C7}" type="presParOf" srcId="{AED5CC1F-141A-4833-8A66-C4856D09F419}" destId="{2CC3842F-28E3-4081-8354-6869FB5C7795}" srcOrd="0" destOrd="0" presId="urn:microsoft.com/office/officeart/2005/8/layout/vList5"/>
    <dgm:cxn modelId="{DBE6FDD2-9B1D-4E6D-BC03-D7F7CC93B017}" type="presParOf" srcId="{2CC3842F-28E3-4081-8354-6869FB5C7795}" destId="{D42BA9D1-817D-4A9E-8BB7-CE0398044720}" srcOrd="0" destOrd="0" presId="urn:microsoft.com/office/officeart/2005/8/layout/vList5"/>
    <dgm:cxn modelId="{23DBA640-277F-4F69-9D38-FB5485DBAE4A}" type="presParOf" srcId="{2CC3842F-28E3-4081-8354-6869FB5C7795}" destId="{041D05A9-683B-4EB1-B7DE-ED04F583B107}" srcOrd="1" destOrd="0" presId="urn:microsoft.com/office/officeart/2005/8/layout/vList5"/>
    <dgm:cxn modelId="{E671D004-0FE6-48BF-BA15-DBAF1A247748}" type="presParOf" srcId="{AED5CC1F-141A-4833-8A66-C4856D09F419}" destId="{D1761E20-E344-47E2-84A7-A2144F2B68F6}" srcOrd="1" destOrd="0" presId="urn:microsoft.com/office/officeart/2005/8/layout/vList5"/>
    <dgm:cxn modelId="{7D61B3D1-7D2B-4A11-8118-71B9644ED28B}" type="presParOf" srcId="{AED5CC1F-141A-4833-8A66-C4856D09F419}" destId="{BC7BC850-B5D8-4E38-BDE6-C49ABF3CCF26}" srcOrd="2" destOrd="0" presId="urn:microsoft.com/office/officeart/2005/8/layout/vList5"/>
    <dgm:cxn modelId="{EA181FBC-A693-4866-83FF-5B3BE8DEA13A}" type="presParOf" srcId="{BC7BC850-B5D8-4E38-BDE6-C49ABF3CCF26}" destId="{F31510C4-90C5-43BB-AC0C-6BA6AB1854EA}" srcOrd="0" destOrd="0" presId="urn:microsoft.com/office/officeart/2005/8/layout/vList5"/>
    <dgm:cxn modelId="{D88CA21D-7FAC-440F-BB63-DFEFE84EAEE0}" type="presParOf" srcId="{BC7BC850-B5D8-4E38-BDE6-C49ABF3CCF26}" destId="{355D301E-71D0-4D91-B091-5069BCBE27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87255A-AD39-4F3A-8389-B8562B5F66D0}">
      <dsp:nvSpPr>
        <dsp:cNvPr id="0" name=""/>
        <dsp:cNvSpPr/>
      </dsp:nvSpPr>
      <dsp:spPr>
        <a:xfrm>
          <a:off x="5856068" y="2019386"/>
          <a:ext cx="4852487" cy="421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41"/>
              </a:lnTo>
              <a:lnTo>
                <a:pt x="4852487" y="210541"/>
              </a:lnTo>
              <a:lnTo>
                <a:pt x="4852487" y="4210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FA1AB-B795-4822-A7E3-BBFEB85CE748}">
      <dsp:nvSpPr>
        <dsp:cNvPr id="0" name=""/>
        <dsp:cNvSpPr/>
      </dsp:nvSpPr>
      <dsp:spPr>
        <a:xfrm>
          <a:off x="5856068" y="2019386"/>
          <a:ext cx="2426243" cy="421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41"/>
              </a:lnTo>
              <a:lnTo>
                <a:pt x="2426243" y="210541"/>
              </a:lnTo>
              <a:lnTo>
                <a:pt x="2426243" y="4210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8F2B58-7D7F-4E64-9FA5-66B67811F134}">
      <dsp:nvSpPr>
        <dsp:cNvPr id="0" name=""/>
        <dsp:cNvSpPr/>
      </dsp:nvSpPr>
      <dsp:spPr>
        <a:xfrm>
          <a:off x="5810348" y="2019386"/>
          <a:ext cx="91440" cy="4210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0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63CE1-6554-4BB3-92B9-53BFB1F1B360}">
      <dsp:nvSpPr>
        <dsp:cNvPr id="0" name=""/>
        <dsp:cNvSpPr/>
      </dsp:nvSpPr>
      <dsp:spPr>
        <a:xfrm>
          <a:off x="3332534" y="2019386"/>
          <a:ext cx="2523534" cy="462921"/>
        </a:xfrm>
        <a:custGeom>
          <a:avLst/>
          <a:gdLst/>
          <a:ahLst/>
          <a:cxnLst/>
          <a:rect l="0" t="0" r="0" b="0"/>
          <a:pathLst>
            <a:path>
              <a:moveTo>
                <a:pt x="2523534" y="0"/>
              </a:moveTo>
              <a:lnTo>
                <a:pt x="2523534" y="252379"/>
              </a:lnTo>
              <a:lnTo>
                <a:pt x="0" y="252379"/>
              </a:lnTo>
              <a:lnTo>
                <a:pt x="0" y="4629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D34B4-470D-4840-A3E0-74A02AF98CEE}">
      <dsp:nvSpPr>
        <dsp:cNvPr id="0" name=""/>
        <dsp:cNvSpPr/>
      </dsp:nvSpPr>
      <dsp:spPr>
        <a:xfrm>
          <a:off x="1003580" y="2019386"/>
          <a:ext cx="4852487" cy="421083"/>
        </a:xfrm>
        <a:custGeom>
          <a:avLst/>
          <a:gdLst/>
          <a:ahLst/>
          <a:cxnLst/>
          <a:rect l="0" t="0" r="0" b="0"/>
          <a:pathLst>
            <a:path>
              <a:moveTo>
                <a:pt x="4852487" y="0"/>
              </a:moveTo>
              <a:lnTo>
                <a:pt x="4852487" y="210541"/>
              </a:lnTo>
              <a:lnTo>
                <a:pt x="0" y="210541"/>
              </a:lnTo>
              <a:lnTo>
                <a:pt x="0" y="4210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93014B-A152-4B79-A2C5-246C52EC3F11}">
      <dsp:nvSpPr>
        <dsp:cNvPr id="0" name=""/>
        <dsp:cNvSpPr/>
      </dsp:nvSpPr>
      <dsp:spPr>
        <a:xfrm>
          <a:off x="4853488" y="1016806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Druhy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psaných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publikací</a:t>
          </a:r>
        </a:p>
      </dsp:txBody>
      <dsp:txXfrm>
        <a:off x="4853488" y="1016806"/>
        <a:ext cx="2005160" cy="1002580"/>
      </dsp:txXfrm>
    </dsp:sp>
    <dsp:sp modelId="{6B2702C8-C7B7-4BF2-826D-39CDBB90C0FA}">
      <dsp:nvSpPr>
        <dsp:cNvPr id="0" name=""/>
        <dsp:cNvSpPr/>
      </dsp:nvSpPr>
      <dsp:spPr>
        <a:xfrm>
          <a:off x="1000" y="2440470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Přehledový článek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článek</a:t>
          </a:r>
        </a:p>
      </dsp:txBody>
      <dsp:txXfrm>
        <a:off x="1000" y="2440470"/>
        <a:ext cx="2005160" cy="1002580"/>
      </dsp:txXfrm>
    </dsp:sp>
    <dsp:sp modelId="{E53C3162-123D-44A5-81C6-A037C363199A}">
      <dsp:nvSpPr>
        <dsp:cNvPr id="0" name=""/>
        <dsp:cNvSpPr/>
      </dsp:nvSpPr>
      <dsp:spPr>
        <a:xfrm>
          <a:off x="2329954" y="2482307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Originální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článek</a:t>
          </a:r>
        </a:p>
      </dsp:txBody>
      <dsp:txXfrm>
        <a:off x="2329954" y="2482307"/>
        <a:ext cx="2005160" cy="1002580"/>
      </dsp:txXfrm>
    </dsp:sp>
    <dsp:sp modelId="{01497F48-7D61-4DC7-9DF5-D920A899EE3E}">
      <dsp:nvSpPr>
        <dsp:cNvPr id="0" name=""/>
        <dsp:cNvSpPr/>
      </dsp:nvSpPr>
      <dsp:spPr>
        <a:xfrm>
          <a:off x="4853488" y="2440470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Kasuistika</a:t>
          </a:r>
        </a:p>
      </dsp:txBody>
      <dsp:txXfrm>
        <a:off x="4853488" y="2440470"/>
        <a:ext cx="2005160" cy="1002580"/>
      </dsp:txXfrm>
    </dsp:sp>
    <dsp:sp modelId="{55F256CA-D1F5-460B-8EC0-4C5CDFF37779}">
      <dsp:nvSpPr>
        <dsp:cNvPr id="0" name=""/>
        <dsp:cNvSpPr/>
      </dsp:nvSpPr>
      <dsp:spPr>
        <a:xfrm>
          <a:off x="7279732" y="2440470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Dopis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redakci</a:t>
          </a:r>
        </a:p>
      </dsp:txBody>
      <dsp:txXfrm>
        <a:off x="7279732" y="2440470"/>
        <a:ext cx="2005160" cy="1002580"/>
      </dsp:txXfrm>
    </dsp:sp>
    <dsp:sp modelId="{2A9841C2-F405-4933-9B86-44996C16A186}">
      <dsp:nvSpPr>
        <dsp:cNvPr id="0" name=""/>
        <dsp:cNvSpPr/>
      </dsp:nvSpPr>
      <dsp:spPr>
        <a:xfrm>
          <a:off x="9705976" y="2440470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Recenze</a:t>
          </a:r>
        </a:p>
      </dsp:txBody>
      <dsp:txXfrm>
        <a:off x="9705976" y="2440470"/>
        <a:ext cx="2005160" cy="1002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D05A9-683B-4EB1-B7DE-ED04F583B107}">
      <dsp:nvSpPr>
        <dsp:cNvPr id="0" name=""/>
        <dsp:cNvSpPr/>
      </dsp:nvSpPr>
      <dsp:spPr>
        <a:xfrm rot="5400000">
          <a:off x="6820120" y="-2418553"/>
          <a:ext cx="2029356" cy="7373928"/>
        </a:xfrm>
        <a:prstGeom prst="round2SameRect">
          <a:avLst/>
        </a:prstGeom>
        <a:solidFill>
          <a:srgbClr val="FF0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 dirty="0"/>
            <a:t>Manipulovat s výsledky</a:t>
          </a:r>
        </a:p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 dirty="0"/>
            <a:t>Zamlčet výsledky</a:t>
          </a:r>
        </a:p>
      </dsp:txBody>
      <dsp:txXfrm rot="-5400000">
        <a:off x="4147835" y="352797"/>
        <a:ext cx="7274863" cy="1831226"/>
      </dsp:txXfrm>
    </dsp:sp>
    <dsp:sp modelId="{D42BA9D1-817D-4A9E-8BB7-CE0398044720}">
      <dsp:nvSpPr>
        <dsp:cNvPr id="0" name=""/>
        <dsp:cNvSpPr/>
      </dsp:nvSpPr>
      <dsp:spPr>
        <a:xfrm>
          <a:off x="0" y="26774"/>
          <a:ext cx="4147834" cy="2536695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Nesmí</a:t>
          </a:r>
        </a:p>
      </dsp:txBody>
      <dsp:txXfrm>
        <a:off x="123831" y="150605"/>
        <a:ext cx="3900172" cy="2289033"/>
      </dsp:txXfrm>
    </dsp:sp>
    <dsp:sp modelId="{355D301E-71D0-4D91-B091-5069BCBE278A}">
      <dsp:nvSpPr>
        <dsp:cNvPr id="0" name=""/>
        <dsp:cNvSpPr/>
      </dsp:nvSpPr>
      <dsp:spPr>
        <a:xfrm rot="5400000">
          <a:off x="6820120" y="244976"/>
          <a:ext cx="2029356" cy="7373928"/>
        </a:xfrm>
        <a:prstGeom prst="round2SameRect">
          <a:avLst/>
        </a:prstGeom>
        <a:solidFill>
          <a:srgbClr val="92D05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 dirty="0"/>
            <a:t>Zpracovat všechny údaje</a:t>
          </a:r>
        </a:p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 dirty="0"/>
            <a:t>Citovat relevantní zdroje</a:t>
          </a:r>
        </a:p>
      </dsp:txBody>
      <dsp:txXfrm rot="-5400000">
        <a:off x="4147835" y="3016327"/>
        <a:ext cx="7274863" cy="1831226"/>
      </dsp:txXfrm>
    </dsp:sp>
    <dsp:sp modelId="{F31510C4-90C5-43BB-AC0C-6BA6AB1854EA}">
      <dsp:nvSpPr>
        <dsp:cNvPr id="0" name=""/>
        <dsp:cNvSpPr/>
      </dsp:nvSpPr>
      <dsp:spPr>
        <a:xfrm>
          <a:off x="0" y="2663593"/>
          <a:ext cx="4147834" cy="2536695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Musí</a:t>
          </a:r>
        </a:p>
      </dsp:txBody>
      <dsp:txXfrm>
        <a:off x="123831" y="2787424"/>
        <a:ext cx="3900172" cy="2289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B45921-39B8-4956-A107-2708CE548846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88007"/>
            <a:ext cx="6735763" cy="5064966"/>
          </a:xfrm>
        </p:spPr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DA684-BDAC-4923-A398-B631E052908E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30F3AB-2617-41F1-8785-F5B128C9CE8D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CCE3F-B9E0-45DC-8C04-DE520E0DF3D0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velice důležité aby čtenář po přečtení této části byl schopen šetření – výzkum zopakovat. Pokud již my jsme při sestavování metody výzkumu vycházeli z nějakého uskutečněného šetření musíme tuto skutečnost zmínit. 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221F7-CBAE-4822-A32E-F107D15E265F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DED47-5DC0-4768-9926-0DBDB14B48B5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660400"/>
            <a:ext cx="6577012" cy="3700463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Psaní diskuze je autory považováno právem za nejsložitější, proto jsem se rozhodla této problematice hlouběji věnovat.</a:t>
            </a:r>
          </a:p>
          <a:p>
            <a:pPr>
              <a:lnSpc>
                <a:spcPct val="90000"/>
              </a:lnSpc>
            </a:pPr>
            <a:r>
              <a:rPr lang="cs-CZ" altLang="cs-CZ"/>
              <a:t>Neměly byste opomenout zmínit pokud došlo ke zjištění nedokonalosti, nebo </a:t>
            </a:r>
            <a:r>
              <a:rPr lang="cs-CZ" altLang="cs-CZ" b="1"/>
              <a:t>chyb</a:t>
            </a:r>
            <a:r>
              <a:rPr lang="cs-CZ" altLang="cs-CZ"/>
              <a:t> ve výběru zkoumaného vzorku či použití výzkumných metod, aby se jim další výzkumníci mohly vyhnout.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Pokud máme možnost </a:t>
            </a:r>
            <a:r>
              <a:rPr lang="cs-CZ" altLang="cs-CZ" b="1"/>
              <a:t>porovnat </a:t>
            </a:r>
            <a:r>
              <a:rPr lang="cs-CZ" altLang="cs-CZ"/>
              <a:t>výsledky povedeného šetření s výsledky jiných výzkumních aktivit uskutečněných u nás či v zahradničí, uskutečníme to právě v diskuzi.</a:t>
            </a:r>
          </a:p>
          <a:p>
            <a:pPr>
              <a:lnSpc>
                <a:spcPct val="90000"/>
              </a:lnSpc>
            </a:pPr>
            <a:r>
              <a:rPr lang="cs-CZ" altLang="cs-CZ"/>
              <a:t>Snažíme se předkládat opravdu pouze a dostatečně </a:t>
            </a:r>
            <a:r>
              <a:rPr lang="cs-CZ" altLang="cs-CZ" b="1"/>
              <a:t>vědecky podložené tvrzení. </a:t>
            </a:r>
          </a:p>
          <a:p>
            <a:pPr>
              <a:lnSpc>
                <a:spcPct val="90000"/>
              </a:lnSpc>
            </a:pPr>
            <a:r>
              <a:rPr lang="cs-CZ" altLang="cs-CZ"/>
              <a:t>Dále se zmiňujeme k tomu jaké </a:t>
            </a:r>
            <a:r>
              <a:rPr lang="cs-CZ" altLang="cs-CZ" b="1"/>
              <a:t>dopady</a:t>
            </a:r>
            <a:r>
              <a:rPr lang="cs-CZ" altLang="cs-CZ"/>
              <a:t> mají naše zjištění pro praxi a výzkum.</a:t>
            </a:r>
          </a:p>
          <a:p>
            <a:pPr>
              <a:lnSpc>
                <a:spcPct val="90000"/>
              </a:lnSpc>
            </a:pPr>
            <a:r>
              <a:rPr lang="cs-CZ" altLang="cs-CZ"/>
              <a:t>Můžeme i </a:t>
            </a:r>
            <a:r>
              <a:rPr lang="cs-CZ" altLang="cs-CZ" b="1"/>
              <a:t>vyslovit nové hypotézy</a:t>
            </a:r>
            <a:r>
              <a:rPr lang="cs-CZ" altLang="cs-CZ"/>
              <a:t>, které by bylo vodné dále vědecky testovat v souvislosti se studovaným problémem. 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Členění do odstavců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1 – </a:t>
            </a:r>
            <a:r>
              <a:rPr lang="cs-CZ" altLang="cs-CZ"/>
              <a:t>hlavní výsledky studie – opravdu jen ty zcela klíčové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2 -</a:t>
            </a:r>
            <a:r>
              <a:rPr lang="cs-CZ" altLang="cs-CZ"/>
              <a:t> Interpretace výseků a závěry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3 –</a:t>
            </a:r>
            <a:r>
              <a:rPr lang="cs-CZ" altLang="cs-CZ"/>
              <a:t> shoda zjištění se zjištěními v předchozích studiích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4 –</a:t>
            </a:r>
            <a:r>
              <a:rPr lang="cs-CZ" altLang="cs-CZ"/>
              <a:t> důsledky zjištění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5 –</a:t>
            </a:r>
            <a:r>
              <a:rPr lang="cs-CZ" altLang="cs-CZ"/>
              <a:t> omezení platnosti zjištění – sebekritika – chyby šetření</a:t>
            </a:r>
          </a:p>
          <a:p>
            <a:pPr>
              <a:lnSpc>
                <a:spcPct val="90000"/>
              </a:lnSpc>
            </a:pPr>
            <a:endParaRPr lang="cs-CZ" altLang="cs-CZ" b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E36487-0428-4952-8B30-934615D6EFA5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 dnešní době některé časopisy závěr práce nepožadují. V takových případech jsou informace uvedeny již v posledním odstavci diskuze. Je třeba se ovšem řídit pokyny pro autory.</a:t>
            </a:r>
          </a:p>
          <a:p>
            <a:r>
              <a:rPr lang="cs-CZ" altLang="cs-CZ"/>
              <a:t>Vaše diplomová práce opravdu závěr obsahovat musí.</a:t>
            </a:r>
            <a:endParaRPr lang="cs-CZ" altLang="cs-CZ" b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Vědci jsou v ní pojímáni jako podnikatelé </a:t>
            </a:r>
            <a:r>
              <a:rPr lang="cs-CZ" dirty="0"/>
              <a:t>a zaměstnanci, kteří jsou hodnoceni především za schopnost vykázat své</a:t>
            </a:r>
          </a:p>
          <a:p>
            <a:r>
              <a:rPr lang="cs-CZ" dirty="0"/>
              <a:t>výsledky (podrobněji viz </a:t>
            </a:r>
            <a:r>
              <a:rPr lang="cs-CZ" dirty="0" err="1"/>
              <a:t>Stöckelová</a:t>
            </a:r>
            <a:r>
              <a:rPr lang="cs-CZ" dirty="0"/>
              <a:t>, 2009). Stanovené indikátory hodnocení (v daném případě definované typy publikačních výstupů) se tak pro mnohé</a:t>
            </a:r>
          </a:p>
          <a:p>
            <a:r>
              <a:rPr lang="cs-CZ" dirty="0"/>
              <a:t>vědce stávají samotným cílem jejich práce, neboť věda pro mnohé z nich představuje hlavní zdroj obživy. Janoušek (2013, s. 110) v této souvislosti</a:t>
            </a:r>
          </a:p>
          <a:p>
            <a:r>
              <a:rPr lang="cs-CZ" dirty="0"/>
              <a:t>upozorňuje, že vědci se tak proměňují ve „falešné hráče“ hrající „</a:t>
            </a:r>
            <a:r>
              <a:rPr lang="cs-CZ" dirty="0" err="1"/>
              <a:t>kafemlejnkové</a:t>
            </a:r>
            <a:r>
              <a:rPr lang="cs-CZ" dirty="0"/>
              <a:t> hry“, kdy jsou například sborníky vykazovány jako monografie, mnohá</a:t>
            </a:r>
          </a:p>
          <a:p>
            <a:r>
              <a:rPr lang="cs-CZ" dirty="0"/>
              <a:t>vědecká pracoviště zakládají vlastní recenzované časopisy apod. Výzkumníci řeší dilema, kdy na jednu stranu musí vykázat jisté množství publikací, ale na</a:t>
            </a:r>
          </a:p>
          <a:p>
            <a:r>
              <a:rPr lang="cs-CZ" dirty="0"/>
              <a:t>druhou stranu musí prokázat také dostatek úsilí, trpělivosti, vytrvalosti, bez nichž není možné dospět ke kvalitnímu a relevantnímu vědeckému poznání.</a:t>
            </a:r>
          </a:p>
          <a:p>
            <a:r>
              <a:rPr lang="cs-CZ" dirty="0"/>
              <a:t>Pokud se výzkumníci výrazně orientují na první hledisko, publikují příliš často i banální výsledky, čímž přicházejí o akademickou reputaci a prestiž.</a:t>
            </a:r>
          </a:p>
          <a:p>
            <a:r>
              <a:rPr lang="cs-CZ" dirty="0"/>
              <a:t>Pokud se zaměří na druhé hledisko, vystavují se nebezpečí, že brzy nebudou </a:t>
            </a:r>
            <a:r>
              <a:rPr lang="pl-PL" dirty="0"/>
              <a:t>mít podmínky pro to „dělat“ dobrou vědu. Jinými slovy to, co na jedné</a:t>
            </a:r>
          </a:p>
          <a:p>
            <a:r>
              <a:rPr lang="cs-CZ" dirty="0"/>
              <a:t>straně bývá systémem financování oceňováno, může na druhé straně jedince uvnitř vědecké komunity poškozovat. Mohlo by se zdát, že navzájem protichůdná</a:t>
            </a:r>
          </a:p>
          <a:p>
            <a:r>
              <a:rPr lang="cs-CZ" dirty="0"/>
              <a:t>ekonomická a mravní kritéria hodnocení vědecké práce udrží vědeckou činnost v rovnováze. Tento předpoklad je ale dle našeho názoru naivní</a:t>
            </a:r>
          </a:p>
          <a:p>
            <a:r>
              <a:rPr lang="cs-CZ" dirty="0"/>
              <a:t>a idealistický. Dodržování etických pravidel je v takto nastaveném prostředí pouze implicitním, doprovodným a zpravidla nikým nekontrolovaným předpokladem.</a:t>
            </a:r>
          </a:p>
          <a:p>
            <a:r>
              <a:rPr lang="cs-CZ" dirty="0"/>
              <a:t>To patrně souvisí s tím, že práce vědce jakožto profesní činnost je vykonávána analogicky k jakékoli poctivě či méně poctivě prováděné práci</a:t>
            </a:r>
          </a:p>
          <a:p>
            <a:r>
              <a:rPr lang="pt-BR" dirty="0"/>
              <a:t>(srov. Dozenová, 2010, s. 363).</a:t>
            </a: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30860-41C7-433C-8110-07C40C0285C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5622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30860-41C7-433C-8110-07C40C0285C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2079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Recenzní řízení v časopisech obecně + časopisy s náročným recenzním řízením.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30860-41C7-433C-8110-07C40C0285C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7335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Spousta (2011, s. 68) v této souvislosti upozorňuje, že netvůrčí kompilace nejsou pro vědecké</a:t>
            </a:r>
          </a:p>
          <a:p>
            <a:r>
              <a:rPr lang="cs-CZ" dirty="0"/>
              <a:t>poznání přínosné, neboť autor nahrazuje vlastní tvůrčí impotenci kompletací výsledků práce jiných autorů. Mechanický kompilát (např. výpisků z četby)</a:t>
            </a:r>
          </a:p>
          <a:p>
            <a:r>
              <a:rPr lang="cs-CZ" dirty="0"/>
              <a:t>pouze referuje o tom, co o problému vypovídají jiní, tvůrčí podíl autorů je</a:t>
            </a:r>
          </a:p>
          <a:p>
            <a:r>
              <a:rPr lang="cs-CZ" dirty="0"/>
              <a:t>minimální nebo žádný. Kvalitní, a tudíž přípustná kompilace je dle Šanderové</a:t>
            </a:r>
          </a:p>
          <a:p>
            <a:r>
              <a:rPr lang="cs-CZ" dirty="0"/>
              <a:t>(2007, s. 67) „… promyšlenou syntézou různých názorů na určitý problém (či</a:t>
            </a:r>
          </a:p>
          <a:p>
            <a:r>
              <a:rPr lang="cs-CZ" dirty="0"/>
              <a:t>jeho pojetí). Musí se však opírat o systematické uspořádání, které v žádném</a:t>
            </a:r>
          </a:p>
          <a:p>
            <a:r>
              <a:rPr lang="cs-CZ" dirty="0"/>
              <a:t>případě nemůže být výsledkem netvůrčí činnosti.“ Citovaná autorka dodává,</a:t>
            </a:r>
          </a:p>
          <a:p>
            <a:r>
              <a:rPr lang="cs-CZ" dirty="0"/>
              <a:t>že „kvalitní kompilaci lze přirovnat k jakési koláži, kdy z výsledků práce druhých</a:t>
            </a:r>
          </a:p>
          <a:p>
            <a:r>
              <a:rPr lang="cs-CZ" dirty="0"/>
              <a:t>tvoříme nové, originální a promyšlené dílo“ (Šanderová, 2007, s. 70).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30860-41C7-433C-8110-07C40C0285C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565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CB68C8-FB19-4527-9999-3F6743289B0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710" y="4688008"/>
            <a:ext cx="6294509" cy="4987861"/>
          </a:xfrm>
        </p:spPr>
        <p:txBody>
          <a:bodyPr/>
          <a:lstStyle/>
          <a:p>
            <a:endParaRPr lang="cs-CZ" altLang="cs-CZ" sz="1000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cs-CZ" dirty="0"/>
              <a:t>Tento přístup bývá často relativizován, neboť citovanost určitého díla ovlivňuje více faktorů, které přímo nesouvisí s obsahem tohoto díla (citační zvyklosti</a:t>
            </a:r>
          </a:p>
          <a:p>
            <a:pPr>
              <a:buFont typeface="Arial" pitchFamily="34" charset="0"/>
              <a:buNone/>
            </a:pPr>
            <a:r>
              <a:rPr lang="cs-CZ" dirty="0"/>
              <a:t>v jednotlivých oborech, jazyk publikace, přístupnost díla pro čtenáře, prestiž autora, množství spoluautorů apod.). Mylné nebo zavádějící teorie mohou</a:t>
            </a:r>
          </a:p>
          <a:p>
            <a:pPr>
              <a:buFont typeface="Arial" pitchFamily="34" charset="0"/>
              <a:buNone/>
            </a:pPr>
            <a:r>
              <a:rPr lang="cs-CZ" dirty="0"/>
              <a:t>taktéž vzbudit velký počet (kritických) ohlasů. Vysokou citovanost mohou mít také práce zabývající se módními tématy. </a:t>
            </a:r>
          </a:p>
          <a:p>
            <a:pPr>
              <a:buFont typeface="Arial" pitchFamily="34" charset="0"/>
              <a:buNone/>
            </a:pPr>
            <a:r>
              <a:rPr lang="cs-CZ" dirty="0"/>
              <a:t>Je tedy patrně užitečné rozlišovat kvalitativní hodnotu jednotlivých citací. Matoušek, </a:t>
            </a:r>
            <a:r>
              <a:rPr lang="cs-CZ" dirty="0" err="1"/>
              <a:t>Vogt</a:t>
            </a:r>
            <a:r>
              <a:rPr lang="cs-CZ" dirty="0"/>
              <a:t> a Ženka (2011 s. 14) v této souvislosti připomínají, že</a:t>
            </a:r>
          </a:p>
          <a:p>
            <a:pPr>
              <a:buFont typeface="Arial" pitchFamily="34" charset="0"/>
              <a:buNone/>
            </a:pPr>
            <a:r>
              <a:rPr lang="cs-CZ" dirty="0"/>
              <a:t>bychom si měli vážit citací rozvíjejících nebo zpochybňujících naše teoretická východiska, používané metody nebo interpretaci výsledků, nikoli citace ve</a:t>
            </a:r>
          </a:p>
          <a:p>
            <a:pPr>
              <a:buFont typeface="Arial" pitchFamily="34" charset="0"/>
              <a:buNone/>
            </a:pPr>
            <a:r>
              <a:rPr lang="cs-CZ" dirty="0"/>
              <a:t>stylu „Matoušek se sociální spravedlností s oblibou, snad alespoň jednou – možná, zabýval“.</a:t>
            </a:r>
          </a:p>
          <a:p>
            <a:pPr>
              <a:buFont typeface="Arial" pitchFamily="34" charset="0"/>
              <a:buNone/>
            </a:pPr>
            <a:r>
              <a:rPr lang="cs-CZ" dirty="0"/>
              <a:t>I když je těžké najít spolehlivá čísla, panuje obecné přesvědčení, že většina publikací není nikdy citována12. V roce 2011 bylo například publikováno přibližně</a:t>
            </a:r>
          </a:p>
          <a:p>
            <a:pPr>
              <a:buFont typeface="Arial" pitchFamily="34" charset="0"/>
              <a:buNone/>
            </a:pPr>
            <a:r>
              <a:rPr lang="cs-CZ" dirty="0"/>
              <a:t>1,8 miliónu časopiseckých studií v anglickém jazyce (Van </a:t>
            </a:r>
            <a:r>
              <a:rPr lang="cs-CZ" dirty="0" err="1"/>
              <a:t>Noorden</a:t>
            </a:r>
            <a:r>
              <a:rPr lang="cs-CZ" dirty="0"/>
              <a:t>, 2013, s. 427). Nelze se divit, že někteří vědci mají tendenci uměle navyšovat vědecké hodnoty publikovaných myšlenek, postupů, závěrů 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30860-41C7-433C-8110-07C40C0285C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126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Evans, </a:t>
            </a:r>
            <a:r>
              <a:rPr lang="en-US" dirty="0" err="1"/>
              <a:t>Nadjari</a:t>
            </a:r>
            <a:r>
              <a:rPr lang="en-US" dirty="0"/>
              <a:t> a </a:t>
            </a:r>
            <a:r>
              <a:rPr lang="en-US" dirty="0" err="1"/>
              <a:t>Burchellová</a:t>
            </a:r>
            <a:r>
              <a:rPr lang="en-US" dirty="0"/>
              <a:t> (1990)</a:t>
            </a:r>
            <a:r>
              <a:rPr lang="cs-CZ" dirty="0"/>
              <a:t> realizovali výzkum, v rámci kterého prověřovali 150 náhodně vybraných citací a literárních odkazů ve studiích publikovaných ve třech lékařských časopisech vycházejících v USA a zjistili, že 48 % pramenů bylo citováno nepřesně. Výsledky výzkumu ukazují, že autoři a patrně ani recenzenti</a:t>
            </a:r>
          </a:p>
          <a:p>
            <a:r>
              <a:rPr lang="cs-CZ" dirty="0"/>
              <a:t>nevěnují správnosti citací a literárních odkazů patřičnou pozornost (s. 1353).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30860-41C7-433C-8110-07C40C0285C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42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2C255-5342-42BD-91D9-00986AE89A51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A1D3E-8381-4E69-A8FC-03F1AFE683F3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Přehledový článek předávající informace o aktuálním tématu.</a:t>
            </a:r>
          </a:p>
          <a:p>
            <a:r>
              <a:rPr lang="cs-CZ" altLang="cs-CZ"/>
              <a:t>Jedna klinická otázka má parametrálně rozdílné závěry.</a:t>
            </a:r>
          </a:p>
          <a:p>
            <a:r>
              <a:rPr lang="cs-CZ" altLang="cs-CZ"/>
              <a:t>Přehledové články neboli, review vznikající syntézou již dostupných publikací. Je třeba, aby  autor příspěvku měl o problematice opravdu velké znalosti a hlavně aby k problematice nepřistoupil selektivně – nevolil jen ty články, které souhlasí s jeho názory myšlenkami.</a:t>
            </a:r>
          </a:p>
          <a:p>
            <a:r>
              <a:rPr lang="cs-CZ" altLang="cs-CZ"/>
              <a:t>Význam review může být předání informací v přehledném celku,</a:t>
            </a:r>
          </a:p>
          <a:p>
            <a:r>
              <a:rPr lang="cs-CZ" altLang="cs-CZ"/>
              <a:t>prověření významu nějakého tvrzení či teorie,</a:t>
            </a:r>
          </a:p>
          <a:p>
            <a:r>
              <a:rPr lang="cs-CZ" altLang="cs-CZ"/>
              <a:t>může určit směr dalšího bádání, </a:t>
            </a:r>
          </a:p>
          <a:p>
            <a:r>
              <a:rPr lang="cs-CZ" altLang="cs-CZ"/>
              <a:t>Usnadnit orientaci v rozsáhlé problematice. </a:t>
            </a:r>
            <a:endParaRPr lang="cs-CZ" altLang="cs-CZ" b="1"/>
          </a:p>
          <a:p>
            <a:endParaRPr lang="cs-CZ" altLang="cs-CZ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55C5E-30E3-45FD-8105-BFB2BD47F504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Klasické review je označováno také jako narativní (založené na vyprávění) a tradiční review.</a:t>
            </a:r>
          </a:p>
          <a:p>
            <a:r>
              <a:rPr lang="cs-CZ" altLang="cs-CZ"/>
              <a:t>Základem tvorby každého přehledového článku je sesbírat co nejvíce dostupných informací o dané problematice.</a:t>
            </a:r>
          </a:p>
          <a:p>
            <a:r>
              <a:rPr lang="cs-CZ" altLang="cs-CZ"/>
              <a:t>Název článku by měl být poutavý a úvod motivovat čtenáře k přečtení přesvědčit je, že článek obsahuje zajímavé informace.</a:t>
            </a:r>
          </a:p>
          <a:p>
            <a:r>
              <a:rPr lang="cs-CZ" altLang="cs-CZ"/>
              <a:t>V článku by měly být jasně uvedeny zdroje ze kterých vycházíme a proč právě tyto zdroje byly použity.</a:t>
            </a:r>
          </a:p>
          <a:p>
            <a:r>
              <a:rPr lang="cs-CZ" altLang="cs-CZ"/>
              <a:t>Hlavní část práce by měla být přehledná – členěná na kapitoly a odstavce.</a:t>
            </a:r>
          </a:p>
          <a:p>
            <a:r>
              <a:rPr lang="cs-CZ" altLang="cs-CZ"/>
              <a:t>Vzhledem k tomu, že někteří čitatelé z důvodu nedostatku času čtou pouze závěry děl, je nezbytné, aby závěry byli jasně a výstižně formulovány.  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2C255-5342-42BD-91D9-00986AE89A51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823D4-198A-4F5C-A6DD-65A2A4AE2E84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A531D8-77CC-4CC1-94A1-A61EBC6DEB44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Struktura psané publikace IMRAD se začala v odborných periodikách uplatňovat již </a:t>
            </a:r>
            <a:r>
              <a:rPr lang="cs-CZ" altLang="cs-CZ" b="1"/>
              <a:t>ve 40 letech minulého století</a:t>
            </a:r>
            <a:r>
              <a:rPr lang="cs-CZ" altLang="cs-CZ"/>
              <a:t>. V současné době z tohoto doporučení vychází většina časopisů s medicínskou ale i ošetřovatelskou problematikou.</a:t>
            </a:r>
          </a:p>
          <a:p>
            <a:r>
              <a:rPr lang="cs-CZ" altLang="cs-CZ"/>
              <a:t>Úvod – vymezení potřebnosti, cíle a hypotézy</a:t>
            </a:r>
          </a:p>
          <a:p>
            <a:r>
              <a:rPr lang="cs-CZ" altLang="cs-CZ"/>
              <a:t>Metody – metody, postupy, kritéria,  zpracování dat, statistické metody</a:t>
            </a:r>
          </a:p>
          <a:p>
            <a:r>
              <a:rPr lang="cs-CZ" altLang="cs-CZ"/>
              <a:t>Výsledky – míra validity dat, popis výsledků – tabulky, grafy</a:t>
            </a:r>
          </a:p>
          <a:p>
            <a:r>
              <a:rPr lang="cs-CZ" altLang="cs-CZ"/>
              <a:t>Diskuze – stručně shrnout novátorské a překvapivé zjištění, ty které se neshodují s již publikovaným v dané problematice. 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5DF28-ABCF-4590-8E13-BAB1A4062DC7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914400" y="1828800"/>
            <a:ext cx="10261600" cy="36576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741333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Ústav zdravotnických věd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957733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2F91D70-4802-44E0-B964-804C8717BF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256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pedor/archiv/2013/PedOr13_4_Etika_KnechtDvorak.pdf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kum.cz/FrontClanek.aspx?idsekce=18748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web.pedf.cuni.cz/wp/pedagogika/files/2013/08/Pedag_13_2_Strategie_Farkov%C3%A1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mag.org/content/342/6154/60.full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ylorandfrancis.com/info/permissions/" TargetMode="External"/><Relationship Id="rId2" Type="http://schemas.openxmlformats.org/officeDocument/2006/relationships/hyperlink" Target="http://www.copyright.com/content/dam/cc3/marketing/videos/content-rightslink-video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sevier.com/authors/obtain-permission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hics.elsevier.com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sreview.soc.cas.cz/uploads/9b3b38febdcbe00817ec76e956d97413ad54126d_513_Scheffel07-1%20diskuse-7.pdf" TargetMode="External"/><Relationship Id="rId2" Type="http://schemas.openxmlformats.org/officeDocument/2006/relationships/hyperlink" Target="http://publicationethics.org/resources/flowcharts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old.fzv.upol.cz/fileadmin/user_upload/FZV/DSP_Osetrovatelstvi/Skripta/Kapitoly_z_vyzkumu_v_osetrovatelstvi.pdf" TargetMode="External"/><Relationship Id="rId2" Type="http://schemas.openxmlformats.org/officeDocument/2006/relationships/hyperlink" Target="http://knihovna.upol.cz/l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z/search?q=Testov%C3%A9+krit%C3%A9rium&amp;ie=utf-8&amp;oe=utf-8&amp;client=firefox-b-ab&amp;gfe_rd=cr&amp;dcr=0&amp;ei=GEe6WeTHCKGE8QfBkYXoCQ" TargetMode="External"/><Relationship Id="rId4" Type="http://schemas.openxmlformats.org/officeDocument/2006/relationships/hyperlink" Target="http://www.e-metodologia.fedu.uniba.sk/index.php/o-ucebnici/ako-citovat.ph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4000" y="2472936"/>
            <a:ext cx="6469879" cy="1198104"/>
          </a:xfrm>
        </p:spPr>
        <p:txBody>
          <a:bodyPr/>
          <a:lstStyle/>
          <a:p>
            <a:r>
              <a:rPr lang="cs-CZ" b="1" dirty="0"/>
              <a:t>Diseminační fáze</a:t>
            </a:r>
            <a:endParaRPr lang="cs-CZ" dirty="0">
              <a:effectLst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445" y="1229719"/>
            <a:ext cx="3573261" cy="28575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648484" y="244445"/>
            <a:ext cx="9054244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altLang="cs-CZ" sz="2800" b="1" dirty="0">
                <a:ln/>
                <a:solidFill>
                  <a:srgbClr val="FF0000"/>
                </a:solidFill>
              </a:rPr>
              <a:t>Neříkej: „Objevil jsem pravdu!“ ale raději: „Objevil jsem jednu z pravd!“</a:t>
            </a:r>
          </a:p>
          <a:p>
            <a:pPr algn="ctr"/>
            <a:r>
              <a:rPr lang="cs-CZ" altLang="cs-CZ" sz="2800" b="1" dirty="0">
                <a:ln/>
                <a:solidFill>
                  <a:srgbClr val="FF0000"/>
                </a:solidFill>
              </a:rPr>
              <a:t>(</a:t>
            </a:r>
            <a:r>
              <a:rPr lang="cs-CZ" altLang="cs-CZ" sz="2800" b="1" dirty="0" err="1">
                <a:ln/>
                <a:solidFill>
                  <a:srgbClr val="FF0000"/>
                </a:solidFill>
              </a:rPr>
              <a:t>Chalil</a:t>
            </a:r>
            <a:r>
              <a:rPr lang="cs-CZ" altLang="cs-CZ" sz="2800" b="1" dirty="0">
                <a:ln/>
                <a:solidFill>
                  <a:srgbClr val="FF0000"/>
                </a:solidFill>
              </a:rPr>
              <a:t> </a:t>
            </a:r>
            <a:r>
              <a:rPr lang="cs-CZ" altLang="cs-CZ" sz="2800" b="1" dirty="0" err="1">
                <a:ln/>
                <a:solidFill>
                  <a:srgbClr val="FF0000"/>
                </a:solidFill>
              </a:rPr>
              <a:t>Gibran</a:t>
            </a:r>
            <a:r>
              <a:rPr lang="cs-CZ" altLang="cs-CZ" sz="2800" b="1" dirty="0">
                <a:ln/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13999" y="3872829"/>
            <a:ext cx="5512347" cy="13461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52000" indent="-180000">
              <a:lnSpc>
                <a:spcPts val="33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latin typeface="+mn-lt"/>
              </a:rPr>
              <a:t>Distribuce výsledků šetření</a:t>
            </a:r>
          </a:p>
          <a:p>
            <a:pPr marL="252000" indent="-180000">
              <a:lnSpc>
                <a:spcPts val="33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latin typeface="+mn-lt"/>
              </a:rPr>
              <a:t>Aplikace výsledků šetření</a:t>
            </a:r>
          </a:p>
          <a:p>
            <a:pPr marL="252000" indent="-180000">
              <a:lnSpc>
                <a:spcPts val="33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endParaRPr lang="cs-CZ" sz="2800" dirty="0">
              <a:latin typeface="+mn-lt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C28487-30B7-40A1-8D1C-90D7EB2D3A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66B709-597B-4F1D-980E-963793B53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320721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1016" y="1700214"/>
            <a:ext cx="9995580" cy="5157787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Title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 		Název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Abstract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 			Obsah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Introduction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Úvod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Methods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 			Metodika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	Výsledky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And		 		A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Discussion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 		Diskuze</a:t>
            </a:r>
          </a:p>
          <a:p>
            <a:pPr>
              <a:lnSpc>
                <a:spcPts val="4200"/>
              </a:lnSpc>
              <a:buFontTx/>
              <a:buNone/>
            </a:pPr>
            <a:endParaRPr lang="cs-CZ" altLang="cs-CZ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24001" y="842441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Základní struktura </a:t>
            </a:r>
            <a:r>
              <a:rPr lang="en-US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[</a:t>
            </a: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TA</a:t>
            </a:r>
            <a:r>
              <a:rPr lang="en-US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]</a:t>
            </a: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IMRAD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109809" y="1621036"/>
            <a:ext cx="2031325" cy="3832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		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</a:t>
            </a:r>
          </a:p>
        </p:txBody>
      </p:sp>
      <p:sp>
        <p:nvSpPr>
          <p:cNvPr id="6" name="Obdélník 5"/>
          <p:cNvSpPr/>
          <p:nvPr/>
        </p:nvSpPr>
        <p:spPr>
          <a:xfrm>
            <a:off x="414000" y="110402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21016" y="5628217"/>
            <a:ext cx="820891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Někdy je požadován </a:t>
            </a:r>
            <a:r>
              <a:rPr lang="cs-CZ" altLang="cs-CZ" sz="3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Conclusion</a:t>
            </a:r>
            <a:r>
              <a:rPr lang="cs-CZ" altLang="cs-CZ" sz="3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- Závěr</a:t>
            </a:r>
            <a:endParaRPr lang="en-US" altLang="cs-CZ" sz="3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500332" y="755511"/>
            <a:ext cx="11369615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1F027A-6DE3-435B-BE45-656C2AFE9E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E3CDFD-0D47-4584-AFAB-12F3CA3111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155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2348880"/>
            <a:ext cx="7956550" cy="2519363"/>
          </a:xfrm>
        </p:spPr>
        <p:txBody>
          <a:bodyPr/>
          <a:lstStyle/>
          <a:p>
            <a:r>
              <a:rPr lang="cs-CZ" altLang="cs-CZ" dirty="0"/>
              <a:t>výstižný</a:t>
            </a:r>
          </a:p>
          <a:p>
            <a:r>
              <a:rPr lang="cs-CZ" altLang="cs-CZ" dirty="0"/>
              <a:t>krátký</a:t>
            </a:r>
          </a:p>
          <a:p>
            <a:r>
              <a:rPr lang="cs-CZ" altLang="cs-CZ" dirty="0"/>
              <a:t>stručný</a:t>
            </a:r>
          </a:p>
          <a:p>
            <a:r>
              <a:rPr lang="cs-CZ" altLang="cs-CZ" dirty="0"/>
              <a:t>jasný</a:t>
            </a:r>
          </a:p>
          <a:p>
            <a:r>
              <a:rPr lang="cs-CZ" altLang="cs-CZ" dirty="0"/>
              <a:t>neužívat zkratky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631504" y="1002453"/>
            <a:ext cx="80648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Měl by motivovat čtenáře k přečtení.</a:t>
            </a:r>
          </a:p>
        </p:txBody>
      </p:sp>
      <p:sp>
        <p:nvSpPr>
          <p:cNvPr id="6" name="Obdélník 5"/>
          <p:cNvSpPr/>
          <p:nvPr/>
        </p:nvSpPr>
        <p:spPr>
          <a:xfrm>
            <a:off x="431088" y="406217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název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ámeček 6"/>
          <p:cNvSpPr/>
          <p:nvPr/>
        </p:nvSpPr>
        <p:spPr>
          <a:xfrm>
            <a:off x="544866" y="919178"/>
            <a:ext cx="11299202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4511824" y="1916832"/>
            <a:ext cx="4896544" cy="864096"/>
          </a:xfrm>
          <a:prstGeom prst="wedgeRoundRectCallout">
            <a:avLst>
              <a:gd name="adj1" fmla="val 46595"/>
              <a:gd name="adj2" fmla="val -93741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Zkuste se vžít do role čtenáře, kterému je článek určen.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045191-5B43-4929-AB9D-2BA320C808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591C13-27A4-4FF4-8389-E26A1D6427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1249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001" y="1708029"/>
            <a:ext cx="6504384" cy="4995249"/>
          </a:xfrm>
        </p:spPr>
        <p:txBody>
          <a:bodyPr vert="horz" lIns="0" tIns="0" rIns="0" bIns="0" rtlCol="0">
            <a:noAutofit/>
          </a:bodyPr>
          <a:lstStyle/>
          <a:p>
            <a:pPr>
              <a:lnSpc>
                <a:spcPts val="2700"/>
              </a:lnSpc>
            </a:pPr>
            <a:r>
              <a:rPr lang="cs-CZ" altLang="cs-CZ" sz="2200" dirty="0"/>
              <a:t>Propagace příspěvku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Psát na konec 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Musí dávat smysl</a:t>
            </a:r>
          </a:p>
          <a:p>
            <a:pPr marL="72000" indent="0">
              <a:lnSpc>
                <a:spcPts val="27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Obsahuje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Cíle (východiska)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Co, jak bylo uděláno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Co bylo zjištěno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Co ze zjištěného vyplývá</a:t>
            </a:r>
          </a:p>
          <a:p>
            <a:pPr marL="72000" indent="0">
              <a:lnSpc>
                <a:spcPts val="27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Klíčová slova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Česky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Anglicky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991544" y="908051"/>
            <a:ext cx="82089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Stručnost, jasnost, výstižnost, přitažlivost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7877635" y="1575044"/>
            <a:ext cx="4104456" cy="111562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STRUKTUROVANÝ ABSTRAKT</a:t>
            </a:r>
          </a:p>
          <a:p>
            <a:pPr algn="ctr"/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psaný v jednom souvislém odstavci</a:t>
            </a:r>
            <a:endParaRPr lang="cs-CZ" sz="1600" dirty="0"/>
          </a:p>
        </p:txBody>
      </p:sp>
      <p:sp>
        <p:nvSpPr>
          <p:cNvPr id="7" name="Zaoblený obdélník 6"/>
          <p:cNvSpPr/>
          <p:nvPr/>
        </p:nvSpPr>
        <p:spPr>
          <a:xfrm>
            <a:off x="7942053" y="2819030"/>
            <a:ext cx="4104456" cy="31683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STRUKTUROVANÝ ABSTRAKT</a:t>
            </a:r>
          </a:p>
          <a:p>
            <a:pPr algn="ctr"/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členěn do odstavců s podnadpisy </a:t>
            </a:r>
          </a:p>
          <a:p>
            <a:pPr>
              <a:buFontTx/>
              <a:buNone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Východiska: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1 - 4 věty charakter  problému</a:t>
            </a:r>
          </a:p>
          <a:p>
            <a:pPr>
              <a:buFontTx/>
              <a:buNone/>
            </a:pPr>
            <a:r>
              <a:rPr lang="cs-CZ" altLang="cs-CZ" sz="1600" dirty="0"/>
              <a:t>Cíle práce: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výzkumu</a:t>
            </a:r>
          </a:p>
          <a:p>
            <a:pPr>
              <a:buFontTx/>
              <a:buNone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Metodika: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metoda výzkumu, charakter výzkumného souboru</a:t>
            </a:r>
          </a:p>
          <a:p>
            <a:pPr>
              <a:buFontTx/>
              <a:buNone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Výsledky: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zjištění podepřené konkrétními daty</a:t>
            </a:r>
          </a:p>
          <a:p>
            <a:pPr>
              <a:buFontTx/>
              <a:buNone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ze zjištění vyplývá 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6561684" y="6011975"/>
            <a:ext cx="1737071" cy="432049"/>
          </a:xfrm>
          <a:prstGeom prst="wedgeRoundRectCallout">
            <a:avLst>
              <a:gd name="adj1" fmla="val 68532"/>
              <a:gd name="adj2" fmla="val -111304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Častěji vyžadován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89440" y="190579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abstrakt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414000" y="828366"/>
            <a:ext cx="11568091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847BF1-4EF1-4C6E-9BB1-688A5A478F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9BDDC4-CA4C-46FC-A1A5-51B31204AA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AC476F1-1953-4FAD-B224-F789F013A97B}"/>
              </a:ext>
            </a:extLst>
          </p:cNvPr>
          <p:cNvSpPr/>
          <p:nvPr/>
        </p:nvSpPr>
        <p:spPr>
          <a:xfrm>
            <a:off x="3775175" y="2595752"/>
            <a:ext cx="4166878" cy="1905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0" tIns="0" rIns="0" bIns="0" rtlCol="0">
            <a:normAutofit fontScale="85000" lnSpcReduction="10000"/>
          </a:bodyPr>
          <a:lstStyle/>
          <a:p>
            <a:pPr marL="72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cs-CZ" altLang="cs-CZ" sz="2200" dirty="0">
                <a:solidFill>
                  <a:schemeClr val="tx2"/>
                </a:solidFill>
                <a:latin typeface="+mn-lt"/>
              </a:rPr>
              <a:t>Neobsahuje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200" dirty="0">
                <a:latin typeface="+mn-lt"/>
              </a:rPr>
              <a:t>Obrázky, tabulky, grafy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200" dirty="0">
                <a:latin typeface="+mn-lt"/>
              </a:rPr>
              <a:t>Nové informace (vše co je uvedeno musí být v textu příspěvku)</a:t>
            </a:r>
          </a:p>
        </p:txBody>
      </p:sp>
    </p:spTree>
    <p:extLst>
      <p:ext uri="{BB962C8B-B14F-4D97-AF65-F5344CB8AC3E}">
        <p14:creationId xmlns:p14="http://schemas.microsoft.com/office/powerpoint/2010/main" val="374465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850" y="1052736"/>
            <a:ext cx="9626078" cy="54006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endParaRPr lang="cs-CZ" altLang="cs-CZ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cs-CZ" altLang="cs-CZ" dirty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cs-CZ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Tři odstavce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odstavec </a:t>
            </a:r>
            <a:r>
              <a:rPr lang="cs-CZ" altLang="cs-CZ" dirty="0"/>
              <a:t>– slova z názvu článku, jádro věci, východiska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druhý odstavec </a:t>
            </a:r>
            <a:r>
              <a:rPr lang="cs-CZ" altLang="cs-CZ" dirty="0"/>
              <a:t>– motivy, které vedly ke vzniku publikace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třetí odstavec </a:t>
            </a:r>
            <a:r>
              <a:rPr lang="cs-CZ" altLang="cs-CZ" dirty="0"/>
              <a:t>– potřebnost práce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endParaRPr lang="cs-CZ" altLang="cs-CZ" dirty="0"/>
          </a:p>
        </p:txBody>
      </p:sp>
      <p:sp>
        <p:nvSpPr>
          <p:cNvPr id="4" name="Obdélník 3"/>
          <p:cNvSpPr/>
          <p:nvPr/>
        </p:nvSpPr>
        <p:spPr>
          <a:xfrm>
            <a:off x="330238" y="319567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úvod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ámeček 4"/>
          <p:cNvSpPr/>
          <p:nvPr/>
        </p:nvSpPr>
        <p:spPr>
          <a:xfrm>
            <a:off x="330238" y="962133"/>
            <a:ext cx="11341302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54FBB9-DA57-4B59-BA25-78F46BAABB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5CCCD3-12D1-4B7F-9E1E-AAE57C05C3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92AE042-6B17-4F49-A042-2F1033A3571E}"/>
              </a:ext>
            </a:extLst>
          </p:cNvPr>
          <p:cNvSpPr/>
          <p:nvPr/>
        </p:nvSpPr>
        <p:spPr>
          <a:xfrm>
            <a:off x="2674189" y="1026072"/>
            <a:ext cx="82382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buNone/>
            </a:pPr>
            <a:r>
              <a:rPr lang="cs-CZ" altLang="cs-CZ" dirty="0"/>
              <a:t>O motivaci dál číst často rozhoduje první věta.</a:t>
            </a:r>
            <a:endParaRPr lang="cs-CZ" alt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2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000" y="1208376"/>
            <a:ext cx="11516332" cy="417671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altLang="cs-CZ" dirty="0"/>
              <a:t>typ </a:t>
            </a:r>
          </a:p>
          <a:p>
            <a:r>
              <a:rPr lang="cs-CZ" altLang="cs-CZ" dirty="0"/>
              <a:t>charakteristika výzkumného nástroje – jeho volba</a:t>
            </a:r>
          </a:p>
          <a:p>
            <a:r>
              <a:rPr lang="cs-CZ" altLang="cs-CZ" dirty="0"/>
              <a:t>průběh výzkumu, délka sledování (kdy a kde)</a:t>
            </a:r>
          </a:p>
          <a:p>
            <a:r>
              <a:rPr lang="cs-CZ" altLang="cs-CZ" dirty="0"/>
              <a:t>cílový soubor– povaha, kritéria výběru – randomizace</a:t>
            </a:r>
          </a:p>
          <a:p>
            <a:r>
              <a:rPr lang="cs-CZ" altLang="cs-CZ" dirty="0"/>
              <a:t>zpracování dat, statistické metody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00" y="378000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metody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560ADA-8101-4F16-801E-1EA082446E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61D2CF-4DC2-4C4C-8906-855BC882D2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2950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088" y="1078616"/>
            <a:ext cx="11490618" cy="4176713"/>
          </a:xfrm>
        </p:spPr>
        <p:txBody>
          <a:bodyPr/>
          <a:lstStyle/>
          <a:p>
            <a:r>
              <a:rPr lang="cs-CZ" altLang="cs-CZ" dirty="0"/>
              <a:t>sdělení faktů a čísel</a:t>
            </a:r>
          </a:p>
          <a:p>
            <a:r>
              <a:rPr lang="cs-CZ" altLang="cs-CZ" dirty="0"/>
              <a:t>optimální, logické řazení informací</a:t>
            </a:r>
          </a:p>
          <a:p>
            <a:r>
              <a:rPr lang="cs-CZ" altLang="cs-CZ" dirty="0"/>
              <a:t>tabulky, grafy</a:t>
            </a:r>
          </a:p>
          <a:p>
            <a:r>
              <a:rPr lang="cs-CZ" altLang="cs-CZ" dirty="0"/>
              <a:t>členění do odstavců</a:t>
            </a:r>
          </a:p>
          <a:p>
            <a:r>
              <a:rPr lang="cs-CZ" altLang="cs-CZ" dirty="0"/>
              <a:t>kontrola jednotek veličin</a:t>
            </a:r>
          </a:p>
          <a:p>
            <a:r>
              <a:rPr lang="cs-CZ" altLang="cs-CZ" dirty="0"/>
              <a:t>kontrola součtů položek</a:t>
            </a:r>
          </a:p>
          <a:p>
            <a:r>
              <a:rPr lang="cs-CZ" altLang="cs-CZ" dirty="0"/>
              <a:t>kontrola koherence grafů, tabulek a textu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1088" y="430073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analýza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3E9B0B-C0F4-439B-BDAB-1A08ACA16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AE185D-27FC-44B2-B4BF-B3C1E2F67D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177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804" y="971416"/>
            <a:ext cx="5503723" cy="546875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alt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Obsahuje</a:t>
            </a:r>
          </a:p>
          <a:p>
            <a:r>
              <a:rPr lang="cs-CZ" altLang="cs-CZ" dirty="0"/>
              <a:t>jen podložená tvrzení</a:t>
            </a:r>
          </a:p>
          <a:p>
            <a:r>
              <a:rPr lang="cs-CZ" altLang="cs-CZ" dirty="0"/>
              <a:t>porovnání výsledků s již publikovaným</a:t>
            </a:r>
          </a:p>
          <a:p>
            <a:r>
              <a:rPr lang="cs-CZ" altLang="cs-CZ" dirty="0"/>
              <a:t>diskuze klinických a vědeckých důsledků </a:t>
            </a:r>
          </a:p>
          <a:p>
            <a:r>
              <a:rPr lang="cs-CZ" altLang="cs-CZ" dirty="0"/>
              <a:t>limity šetření - problémy zvolených výzkumných metod</a:t>
            </a:r>
          </a:p>
          <a:p>
            <a:r>
              <a:rPr lang="cs-CZ" altLang="cs-CZ" dirty="0"/>
              <a:t>vytyčení nových hypotéz, možností výzkumu</a:t>
            </a:r>
          </a:p>
        </p:txBody>
      </p:sp>
      <p:sp>
        <p:nvSpPr>
          <p:cNvPr id="2" name="Obdélník 1"/>
          <p:cNvSpPr/>
          <p:nvPr/>
        </p:nvSpPr>
        <p:spPr>
          <a:xfrm>
            <a:off x="5879976" y="962133"/>
            <a:ext cx="6197005" cy="46795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72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cs-CZ" altLang="cs-CZ" sz="2800" b="1" dirty="0">
                <a:solidFill>
                  <a:schemeClr val="tx2"/>
                </a:solidFill>
                <a:latin typeface="+mn-lt"/>
              </a:rPr>
              <a:t>Nejčastější chyby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>
                <a:latin typeface="+mn-lt"/>
              </a:rPr>
              <a:t>opakování údajů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>
                <a:latin typeface="+mn-lt"/>
              </a:rPr>
              <a:t>přesvědčení o „skvělosti“ svých tvrzení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>
                <a:latin typeface="+mn-lt"/>
              </a:rPr>
              <a:t>nepodložené spekulace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>
                <a:latin typeface="+mn-lt"/>
              </a:rPr>
              <a:t>neprofesionální kritika jiných autorů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>
                <a:latin typeface="+mn-lt"/>
              </a:rPr>
              <a:t>v porovnání výsledků upřednostňování jen zdrojů, které se nám „hodí“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7804" y="438913"/>
            <a:ext cx="9902123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diskuze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73804E-A97E-441F-B981-7BCA74EB8A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32EC10-58AE-4601-87B5-2F3A4A34C0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325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970" y="1769456"/>
            <a:ext cx="7921625" cy="1944688"/>
          </a:xfrm>
        </p:spPr>
        <p:txBody>
          <a:bodyPr/>
          <a:lstStyle/>
          <a:p>
            <a:r>
              <a:rPr lang="cs-CZ" altLang="cs-CZ" dirty="0"/>
              <a:t>nejvýznamnější poznatky </a:t>
            </a:r>
          </a:p>
          <a:p>
            <a:r>
              <a:rPr lang="cs-CZ" altLang="cs-CZ" dirty="0"/>
              <a:t>doporučení pro praxi</a:t>
            </a:r>
          </a:p>
          <a:p>
            <a:r>
              <a:rPr lang="cs-CZ" altLang="cs-CZ" dirty="0"/>
              <a:t>doporučení pro další výzkum</a:t>
            </a:r>
          </a:p>
        </p:txBody>
      </p:sp>
      <p:sp>
        <p:nvSpPr>
          <p:cNvPr id="4" name="Obdélník 3"/>
          <p:cNvSpPr/>
          <p:nvPr/>
        </p:nvSpPr>
        <p:spPr>
          <a:xfrm>
            <a:off x="347491" y="306235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závěr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4F0E7C-7201-47D4-83E8-3424D431E6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0F2AE8-3E05-4C36-9756-6CDCEDE79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0302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4000" y="2538946"/>
            <a:ext cx="7772400" cy="1780108"/>
          </a:xfrm>
        </p:spPr>
        <p:txBody>
          <a:bodyPr/>
          <a:lstStyle/>
          <a:p>
            <a:r>
              <a:rPr lang="cs-CZ" dirty="0"/>
              <a:t>Publikační etika</a:t>
            </a:r>
          </a:p>
        </p:txBody>
      </p:sp>
      <p:sp>
        <p:nvSpPr>
          <p:cNvPr id="4" name="Obdélník 3"/>
          <p:cNvSpPr/>
          <p:nvPr/>
        </p:nvSpPr>
        <p:spPr>
          <a:xfrm>
            <a:off x="332594" y="5472221"/>
            <a:ext cx="12102002" cy="755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cs-CZ" sz="1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Zdrojový text: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cs-CZ" sz="1200" dirty="0">
                <a:latin typeface="+mj-lt"/>
              </a:rPr>
              <a:t>Knecht, P., &amp; Dvořák, D. (2013). Etika vědecké práce a publikování pro mírně pokročilé. Pedagogická orientace, 23(4), 554–578.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cs-CZ" sz="1200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http://www.ped.muni.cz/pedor/archiv/2013/PedOr13_4_Etika_KnechtDvorak.pdf</a:t>
            </a:r>
            <a:endParaRPr lang="cs-CZ" sz="1200" dirty="0">
              <a:latin typeface="+mj-lt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300B74-E7C0-45D7-8ECB-B48A03F877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7B21AC-D1BE-4957-AE14-650A260BC1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18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97851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56091" y="614634"/>
            <a:ext cx="11512448" cy="5328592"/>
          </a:xfrm>
        </p:spPr>
        <p:txBody>
          <a:bodyPr>
            <a:noAutofit/>
          </a:bodyPr>
          <a:lstStyle/>
          <a:p>
            <a:pPr marL="273050" indent="-273050">
              <a:lnSpc>
                <a:spcPts val="2200"/>
              </a:lnSpc>
            </a:pPr>
            <a:r>
              <a:rPr lang="cs-CZ" sz="1600" dirty="0"/>
              <a:t>V rámci své profese je povinen zveřejňovat výsledky své badatelské práce, a to v psaných i mluvených prezentacích (monografie, články v časopisech, přednášky aj.).</a:t>
            </a:r>
          </a:p>
          <a:p>
            <a:pPr marL="273050" indent="-273050">
              <a:lnSpc>
                <a:spcPts val="2200"/>
              </a:lnSpc>
            </a:pPr>
            <a:r>
              <a:rPr lang="cs-CZ" sz="1600" dirty="0"/>
              <a:t>Obsah svých publikací prezentuje pravdivě a nezkresleně na základě dosažených vlastních i jiných výzkumů.</a:t>
            </a:r>
          </a:p>
          <a:p>
            <a:pPr marL="273050" indent="-273050">
              <a:lnSpc>
                <a:spcPts val="2200"/>
              </a:lnSpc>
            </a:pPr>
            <a:r>
              <a:rPr lang="cs-CZ" sz="1600" dirty="0"/>
              <a:t>Nezamlčuje záměrně názory jiných autorů, které by byly protichůdné k jeho vlastním stanoviskům.</a:t>
            </a:r>
          </a:p>
          <a:p>
            <a:pPr marL="273050" indent="-273050">
              <a:lnSpc>
                <a:spcPts val="2200"/>
              </a:lnSpc>
            </a:pPr>
            <a:r>
              <a:rPr lang="pl-PL" sz="1600" dirty="0"/>
              <a:t>Své výsledky prezentuje v závislosti na typu obsahu tak, aby byly k dispozici </a:t>
            </a:r>
            <a:r>
              <a:rPr lang="cs-CZ" sz="1600" dirty="0"/>
              <a:t>různým skupinám potenciálních uživatelů (tj. jiným badatelům, vzdělávacím politikům, učitelům a ředitelům škol, pracovníkům školské </a:t>
            </a:r>
            <a:r>
              <a:rPr lang="pt-BR" sz="1600" dirty="0"/>
              <a:t>administrativy, rodičům, dětem a mládeži aj.)</a:t>
            </a:r>
            <a:r>
              <a:rPr lang="cs-CZ" sz="1600" dirty="0"/>
              <a:t>.</a:t>
            </a:r>
            <a:endParaRPr lang="pt-BR" sz="1600" dirty="0"/>
          </a:p>
          <a:p>
            <a:pPr marL="273050" indent="-273050">
              <a:lnSpc>
                <a:spcPts val="2200"/>
              </a:lnSpc>
            </a:pPr>
            <a:r>
              <a:rPr lang="cs-CZ" sz="1600" dirty="0"/>
              <a:t>Publikace ztvárňuje tak, aby svými komunikačními parametry byly přizpůsobeny očekávaným potřebám jednotlivých skupin uživatelů.</a:t>
            </a:r>
          </a:p>
          <a:p>
            <a:pPr marL="273050" indent="-273050">
              <a:lnSpc>
                <a:spcPts val="2200"/>
              </a:lnSpc>
            </a:pPr>
            <a:r>
              <a:rPr lang="cs-CZ" sz="1600" dirty="0"/>
              <a:t>Důsledně respektuje zásady a předpisy k publikování zadané jednotlivými médii.</a:t>
            </a:r>
          </a:p>
          <a:p>
            <a:pPr marL="273050" indent="-273050">
              <a:lnSpc>
                <a:spcPts val="2200"/>
              </a:lnSpc>
            </a:pPr>
            <a:r>
              <a:rPr lang="cs-CZ" sz="1600" dirty="0"/>
              <a:t>Uvádí pouze ty prameny, s nimiž se skutečně a přímo seznámil.</a:t>
            </a:r>
          </a:p>
          <a:p>
            <a:pPr marL="273050" indent="-273050">
              <a:lnSpc>
                <a:spcPts val="2200"/>
              </a:lnSpc>
            </a:pPr>
            <a:r>
              <a:rPr lang="cs-CZ" sz="1600" dirty="0"/>
              <a:t>Ctí autorská práva jiných badatelů a zdrojů informací, takže v žádném případě neuplatňuje zkomolení citací, jejich účelového vytrhávání z původního kontextu apod..</a:t>
            </a:r>
          </a:p>
          <a:p>
            <a:pPr marL="273050" indent="-273050">
              <a:lnSpc>
                <a:spcPts val="2200"/>
              </a:lnSpc>
            </a:pPr>
            <a:r>
              <a:rPr lang="cs-CZ" sz="1600" dirty="0"/>
              <a:t>Jako vysokoškolský učitel důsledně cituje i autory diplomových či jiných prací (pokud z nich čerpá) svých studentů, které považuje za plnoprávné autory.</a:t>
            </a:r>
          </a:p>
          <a:p>
            <a:pPr marL="273050" indent="-273050">
              <a:lnSpc>
                <a:spcPts val="2200"/>
              </a:lnSpc>
            </a:pPr>
            <a:r>
              <a:rPr lang="cs-CZ" sz="1600" dirty="0"/>
              <a:t>Soustavně a přesně dodržuje pravidla citace myšlenek či částí textů z jiných </a:t>
            </a:r>
            <a:r>
              <a:rPr lang="pl-PL" sz="1600" dirty="0"/>
              <a:t>publikací, zejména důslednými odkazy na zdroje (autory), z nichž je </a:t>
            </a:r>
            <a:r>
              <a:rPr lang="cs-CZ" sz="1600" dirty="0"/>
              <a:t>citováno; při tom se řídí zásadami české státní normy Bibliografické citace </a:t>
            </a:r>
            <a:r>
              <a:rPr lang="pl-PL" sz="1600" dirty="0"/>
              <a:t>(ČSN ISO 690 z roku 1996), resp. jejími modifikacemi v jednotlivých </a:t>
            </a:r>
            <a:r>
              <a:rPr lang="cs-CZ" sz="1600" dirty="0"/>
              <a:t>nakladatelstvích, redakcích časopisů aj.</a:t>
            </a:r>
          </a:p>
          <a:p>
            <a:pPr marL="273050" indent="-273050">
              <a:lnSpc>
                <a:spcPts val="2200"/>
              </a:lnSpc>
            </a:pPr>
            <a:r>
              <a:rPr lang="cs-CZ" sz="1600" dirty="0"/>
              <a:t>Ve sporných případech se opírá o ustanovení autorského zákona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104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dirty="0"/>
              <a:t>Etické principy publikační činnosti</a:t>
            </a:r>
          </a:p>
        </p:txBody>
      </p:sp>
      <p:sp>
        <p:nvSpPr>
          <p:cNvPr id="4" name="Popisek se šipkou nahoru 6"/>
          <p:cNvSpPr/>
          <p:nvPr/>
        </p:nvSpPr>
        <p:spPr>
          <a:xfrm>
            <a:off x="666000" y="5736186"/>
            <a:ext cx="10187843" cy="507180"/>
          </a:xfrm>
          <a:prstGeom prst="up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/>
              <a:t>Průcha, J., Švaříček, R.: Etický kodex české pedagogické vědy a výzkumu: https://journals.muni.cz/pedor/article/view/1225/934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9AB16F-9EA4-4C00-BEC7-D8D03CDCEC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04D7BB-6532-44F3-A66C-0B3DD1D304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08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2389" y="404664"/>
            <a:ext cx="11514425" cy="52912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Publikování výsledků – rozvaha co publikovat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65186" y="1725726"/>
            <a:ext cx="9835270" cy="46603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defTabSz="914400" eaLnBrk="1" latinLnBrk="0" hangingPunct="1">
              <a:lnSpc>
                <a:spcPts val="33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000" b="0">
                <a:latin typeface="+mn-lt"/>
              </a:defRPr>
            </a:lvl1pPr>
            <a:lvl2pPr marL="504000" indent="-180000"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latin typeface="+mn-lt"/>
              </a:defRPr>
            </a:lvl2pPr>
            <a:lvl3pPr indent="0" eaLnBrk="1" hangingPunct="1">
              <a:lnSpc>
                <a:spcPct val="100000"/>
              </a:lnSpc>
              <a:spcBef>
                <a:spcPts val="0"/>
              </a:spcBef>
              <a:buClr>
                <a:schemeClr val="folHlink"/>
              </a:buClr>
              <a:buSzPct val="80000"/>
              <a:buFontTx/>
              <a:buNone/>
              <a:defRPr sz="1600" b="0">
                <a:latin typeface="+mn-lt"/>
              </a:defRPr>
            </a:lvl3pPr>
            <a:lvl4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2"/>
              </a:buClr>
              <a:buSzPct val="90000"/>
              <a:buFontTx/>
              <a:buNone/>
              <a:defRPr sz="1500" b="0">
                <a:latin typeface="+mn-lt"/>
              </a:defRPr>
            </a:lvl4pPr>
            <a:lvl5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500" b="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latin typeface="+mn-lt"/>
              </a:defRPr>
            </a:lvl6pPr>
            <a:lvl7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latin typeface="+mn-lt"/>
              </a:defRPr>
            </a:lvl7pPr>
            <a:lvl8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8pPr>
            <a:lvl9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9pPr>
          </a:lstStyle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Nepublikované výsledky jako by neexistovaly.</a:t>
            </a:r>
          </a:p>
          <a:p>
            <a:r>
              <a:rPr lang="cs-CZ" altLang="cs-CZ" dirty="0"/>
              <a:t>Pokrok ve vědě je závislý na rychlém a přesném informování o výsledcích zkoumání.</a:t>
            </a:r>
          </a:p>
          <a:p>
            <a:pPr marL="72000" indent="0">
              <a:buNone/>
            </a:pPr>
            <a:r>
              <a:rPr lang="cs-CZ" altLang="cs-CZ" b="1" dirty="0"/>
              <a:t>Zvažte, zda:</a:t>
            </a:r>
          </a:p>
          <a:p>
            <a:r>
              <a:rPr lang="cs-CZ" altLang="cs-CZ" dirty="0"/>
              <a:t>Je sdělení tak hodnotné aby stálo za publikaci?</a:t>
            </a:r>
          </a:p>
          <a:p>
            <a:r>
              <a:rPr lang="cs-CZ" altLang="cs-CZ" dirty="0"/>
              <a:t>Komu bude publikace určená?</a:t>
            </a:r>
          </a:p>
          <a:p>
            <a:r>
              <a:rPr lang="cs-CZ" altLang="cs-CZ" dirty="0"/>
              <a:t>Co bylo důvodem výzkumu?</a:t>
            </a:r>
          </a:p>
          <a:p>
            <a:r>
              <a:rPr lang="cs-CZ" altLang="cs-CZ" dirty="0"/>
              <a:t>Co jste dělali a jak?</a:t>
            </a:r>
          </a:p>
          <a:p>
            <a:r>
              <a:rPr lang="cs-CZ" altLang="cs-CZ" dirty="0"/>
              <a:t>Co jste zjistili?</a:t>
            </a:r>
          </a:p>
          <a:p>
            <a:r>
              <a:rPr lang="cs-CZ" altLang="cs-CZ" dirty="0"/>
              <a:t>Jaký to má význam?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5" name="Rámeček 4"/>
          <p:cNvSpPr/>
          <p:nvPr/>
        </p:nvSpPr>
        <p:spPr>
          <a:xfrm>
            <a:off x="312389" y="1196752"/>
            <a:ext cx="11514425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4098" name="Picture 2" descr="Výsledek obrázku pro obrázek otazn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4293096"/>
            <a:ext cx="172819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478F340-3066-403B-AB50-CD77D7BACC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9E6F34-543C-4299-9A5A-EFCE021B51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B157B2C-C7EE-41C4-86F6-98EED472F056}"/>
              </a:ext>
            </a:extLst>
          </p:cNvPr>
          <p:cNvSpPr/>
          <p:nvPr/>
        </p:nvSpPr>
        <p:spPr>
          <a:xfrm>
            <a:off x="3635483" y="1264061"/>
            <a:ext cx="3920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2000" indent="0">
              <a:buNone/>
            </a:pPr>
            <a:r>
              <a:rPr lang="cs-CZ" altLang="cs-CZ" dirty="0"/>
              <a:t>Pracuj – dokonči – publikuj</a:t>
            </a:r>
          </a:p>
        </p:txBody>
      </p:sp>
    </p:spTree>
    <p:extLst>
      <p:ext uri="{BB962C8B-B14F-4D97-AF65-F5344CB8AC3E}">
        <p14:creationId xmlns:p14="http://schemas.microsoft.com/office/powerpoint/2010/main" val="294043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>
            <a:noAutofit/>
          </a:bodyPr>
          <a:lstStyle/>
          <a:p>
            <a:r>
              <a:rPr lang="cs-CZ" dirty="0"/>
              <a:t>Publikační etika a proč je nutné ji dodržovat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1319876"/>
            <a:ext cx="10558800" cy="3960440"/>
          </a:xfrm>
        </p:spPr>
        <p:txBody>
          <a:bodyPr>
            <a:normAutofit/>
          </a:bodyPr>
          <a:lstStyle/>
          <a:p>
            <a:r>
              <a:rPr lang="cs-CZ" dirty="0"/>
              <a:t>Věda jako produkce (nového) poznání</a:t>
            </a:r>
          </a:p>
          <a:p>
            <a:r>
              <a:rPr lang="cs-CZ" dirty="0"/>
              <a:t>Poznání ve vědě se komunikuje prostřednictvím publikací</a:t>
            </a:r>
          </a:p>
          <a:p>
            <a:r>
              <a:rPr lang="cs-CZ" dirty="0"/>
              <a:t>Systémy hodnocení vědy upřednostňují kvantitativní ukazatele před hodnocením kvality</a:t>
            </a:r>
          </a:p>
          <a:p>
            <a:r>
              <a:rPr lang="cs-CZ" dirty="0"/>
              <a:t>Tlak na publikování deformuje vědecké prostředí a svádí některé vědce k neetickému jednání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A49738-E3FC-457A-B0A1-5B5FDC7122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F170FB-352C-44FC-9A99-0644169A9E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58574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1461" y="234808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Etické zásady vědeckého výzkumu</a:t>
            </a: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281460" y="857016"/>
          <a:ext cx="11521763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886D15-677F-426A-BB38-88E3B549EC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BA22B7-515C-4B5B-B60F-17A974A3F3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1827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1423" y="152212"/>
            <a:ext cx="10753200" cy="451576"/>
          </a:xfrm>
        </p:spPr>
        <p:txBody>
          <a:bodyPr>
            <a:noAutofit/>
          </a:bodyPr>
          <a:lstStyle/>
          <a:p>
            <a:r>
              <a:rPr lang="cs-CZ" dirty="0"/>
              <a:t>Dilemata publikačního jednání výzkumníka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070" y="5702894"/>
            <a:ext cx="8435280" cy="4915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200" dirty="0"/>
              <a:t>Metodika hodnocení vědy a výzkumu (kafemlejnek) v plném znění: </a:t>
            </a:r>
            <a:r>
              <a:rPr lang="cs-CZ" sz="1200" dirty="0">
                <a:hlinkClick r:id="rId3"/>
              </a:rPr>
              <a:t>http://www.vyzkum.cz/FrontClanek.aspx?idsekce=18748</a:t>
            </a:r>
            <a:endParaRPr lang="cs-CZ" sz="1200" dirty="0"/>
          </a:p>
        </p:txBody>
      </p:sp>
      <p:sp>
        <p:nvSpPr>
          <p:cNvPr id="4" name="Zaoblený obdélník 3"/>
          <p:cNvSpPr/>
          <p:nvPr/>
        </p:nvSpPr>
        <p:spPr>
          <a:xfrm>
            <a:off x="1526720" y="903106"/>
            <a:ext cx="8712968" cy="176593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800" dirty="0"/>
              <a:t>Základní pravidla publikační etiky výzkumu: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Poctivost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Zodpovědnost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Důvěryhodnost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Pravdivost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1526720" y="3745573"/>
            <a:ext cx="8712968" cy="14058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800" dirty="0"/>
              <a:t>Tlak na publikování </a:t>
            </a:r>
            <a:br>
              <a:rPr lang="cs-CZ" sz="2800" dirty="0"/>
            </a:br>
            <a:r>
              <a:rPr lang="cs-CZ" sz="2800" dirty="0"/>
              <a:t>definovaný tzv. </a:t>
            </a:r>
            <a:r>
              <a:rPr lang="cs-CZ" sz="2800" dirty="0" err="1"/>
              <a:t>kafemlejnkem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48445" y="2746722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DC0892-A390-4B54-BB9F-C2920B715E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4EB570-D53E-490F-BB3D-90F2107912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1603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99180"/>
            <a:ext cx="10753200" cy="451576"/>
          </a:xfrm>
        </p:spPr>
        <p:txBody>
          <a:bodyPr>
            <a:noAutofit/>
          </a:bodyPr>
          <a:lstStyle/>
          <a:p>
            <a:r>
              <a:rPr lang="cs-CZ" dirty="0"/>
              <a:t>Proč je nutné dodržovat publikační etiku?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1078498"/>
            <a:ext cx="10185576" cy="4525963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cs-CZ" dirty="0"/>
          </a:p>
          <a:p>
            <a:r>
              <a:rPr lang="cs-CZ" dirty="0"/>
              <a:t>Jiní badatelé ve své práci navazují na námi publikované výsledky.</a:t>
            </a:r>
          </a:p>
          <a:p>
            <a:r>
              <a:rPr lang="cs-CZ" dirty="0"/>
              <a:t>Výsledky mají dopad na celou společnost.</a:t>
            </a:r>
          </a:p>
          <a:p>
            <a:r>
              <a:rPr lang="cs-CZ" dirty="0"/>
              <a:t>Nedodržením etických principů ohrožujeme nejen ostatní ale i sami sebe.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431DB2-7AD8-45A3-8325-4E94CE2FD5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6E6DE-6BCB-4824-8544-6F1B3F2CA9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68822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52212"/>
            <a:ext cx="10753200" cy="451576"/>
          </a:xfrm>
        </p:spPr>
        <p:txBody>
          <a:bodyPr>
            <a:noAutofit/>
          </a:bodyPr>
          <a:lstStyle/>
          <a:p>
            <a:r>
              <a:rPr lang="cs-CZ" dirty="0"/>
              <a:t>Desatero publikačních hříchů výzkumníka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999" y="809973"/>
            <a:ext cx="10292841" cy="4732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12BB25-3978-4923-92C1-5654AA4F56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D03B86-83EF-4B16-8008-D49B1983B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1620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52211"/>
            <a:ext cx="10753200" cy="1359347"/>
          </a:xfrm>
        </p:spPr>
        <p:txBody>
          <a:bodyPr>
            <a:noAutofit/>
          </a:bodyPr>
          <a:lstStyle/>
          <a:p>
            <a:r>
              <a:rPr lang="cs-CZ" dirty="0"/>
              <a:t>1. Vymýšlení a zkreslování/falšování výzkumných zjištění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11558"/>
            <a:ext cx="8784975" cy="4293096"/>
          </a:xfrm>
        </p:spPr>
        <p:txBody>
          <a:bodyPr>
            <a:normAutofit/>
          </a:bodyPr>
          <a:lstStyle/>
          <a:p>
            <a:r>
              <a:rPr lang="cs-CZ" dirty="0"/>
              <a:t>Závěry, které nebyly získány seriózním výzkumem.</a:t>
            </a:r>
          </a:p>
          <a:p>
            <a:r>
              <a:rPr lang="cs-CZ" dirty="0"/>
              <a:t>Vymýšlení (</a:t>
            </a:r>
            <a:r>
              <a:rPr lang="cs-CZ" dirty="0" err="1"/>
              <a:t>fabrication</a:t>
            </a:r>
            <a:r>
              <a:rPr lang="cs-CZ" dirty="0"/>
              <a:t>) a falšování (</a:t>
            </a:r>
            <a:r>
              <a:rPr lang="cs-CZ" dirty="0" err="1"/>
              <a:t>falsification</a:t>
            </a:r>
            <a:r>
              <a:rPr lang="cs-CZ" dirty="0"/>
              <a:t>).</a:t>
            </a:r>
          </a:p>
          <a:p>
            <a:r>
              <a:rPr lang="cs-CZ" dirty="0"/>
              <a:t>Odhalování je problematické. </a:t>
            </a:r>
          </a:p>
          <a:p>
            <a:pPr marL="72000" indent="0">
              <a:buNone/>
            </a:pPr>
            <a:endParaRPr lang="cs-CZ" dirty="0">
              <a:solidFill>
                <a:srgbClr val="0000DC"/>
              </a:solidFill>
            </a:endParaRPr>
          </a:p>
          <a:p>
            <a:pPr marL="72000" indent="0">
              <a:buNone/>
            </a:pPr>
            <a:r>
              <a:rPr lang="cs-CZ" dirty="0">
                <a:solidFill>
                  <a:srgbClr val="0000DC"/>
                </a:solidFill>
              </a:rPr>
              <a:t>Řešení: </a:t>
            </a:r>
            <a:r>
              <a:rPr lang="cs-CZ" dirty="0"/>
              <a:t>transparentnost.</a:t>
            </a:r>
          </a:p>
          <a:p>
            <a:r>
              <a:rPr lang="cs-CZ" dirty="0"/>
              <a:t>Otevřený přístup k výzkumným datům.</a:t>
            </a:r>
          </a:p>
          <a:p>
            <a:r>
              <a:rPr lang="cs-CZ" dirty="0"/>
              <a:t>Rigoróznost a náročnost recenzního řízení.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654913-D649-42AC-8B32-3D40EAD3DE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BEFD02E-FA03-4F89-8637-D805476F43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2837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52212"/>
            <a:ext cx="10753200" cy="45157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2. Plagiátorství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1077168"/>
            <a:ext cx="11681927" cy="3463840"/>
          </a:xfrm>
        </p:spPr>
        <p:txBody>
          <a:bodyPr/>
          <a:lstStyle/>
          <a:p>
            <a:r>
              <a:rPr lang="cs-CZ" dirty="0"/>
              <a:t>Svévolné přebírání a používání cizích myšlenek a jejich vydávání za svoje vlastní = krádež intelektuálního vlastnictví. </a:t>
            </a:r>
          </a:p>
          <a:p>
            <a:r>
              <a:rPr lang="cs-CZ" dirty="0"/>
              <a:t>Za plagiát je možné považovat také parafrázi.</a:t>
            </a:r>
          </a:p>
          <a:p>
            <a:r>
              <a:rPr lang="cs-CZ" dirty="0"/>
              <a:t>Myšlenky vedoucích prací, konzultantů atd.?!</a:t>
            </a:r>
          </a:p>
          <a:p>
            <a:r>
              <a:rPr lang="cs-CZ" dirty="0"/>
              <a:t>Přeložený plagiát.</a:t>
            </a:r>
          </a:p>
          <a:p>
            <a:r>
              <a:rPr lang="cs-CZ" dirty="0"/>
              <a:t>Netvůrčí kompilování.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0000" y="5457666"/>
            <a:ext cx="115478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+mj-lt"/>
              </a:rPr>
              <a:t>K plagiátorství podrobněji: </a:t>
            </a:r>
          </a:p>
          <a:p>
            <a:r>
              <a:rPr lang="cs-CZ" sz="1200" dirty="0" err="1">
                <a:latin typeface="+mj-lt"/>
              </a:rPr>
              <a:t>Farková</a:t>
            </a:r>
            <a:r>
              <a:rPr lang="cs-CZ" sz="1200" dirty="0">
                <a:latin typeface="+mj-lt"/>
              </a:rPr>
              <a:t> (2013). Strategie k minimalizaci plagiátorství ze strany vzdělávací instituce. </a:t>
            </a:r>
            <a:r>
              <a:rPr lang="cs-CZ" sz="1200" i="1" dirty="0">
                <a:latin typeface="+mj-lt"/>
              </a:rPr>
              <a:t>Pedagogika, 63</a:t>
            </a:r>
            <a:r>
              <a:rPr lang="cs-CZ" sz="1200" dirty="0">
                <a:latin typeface="+mj-lt"/>
              </a:rPr>
              <a:t>(2), 220 –241</a:t>
            </a:r>
            <a:r>
              <a:rPr lang="cs-CZ" sz="1200" i="1" dirty="0">
                <a:latin typeface="+mj-lt"/>
              </a:rPr>
              <a:t>.</a:t>
            </a:r>
          </a:p>
          <a:p>
            <a:r>
              <a:rPr lang="cs-CZ" sz="1200" dirty="0">
                <a:latin typeface="+mj-lt"/>
                <a:hlinkClick r:id="rId3"/>
              </a:rPr>
              <a:t>http://userweb.pedf.cuni.cz/wp/pedagogika/files/2013/08/Pedag_13_2_Strategie_Farkov%C3%A1.pdf</a:t>
            </a:r>
            <a:endParaRPr lang="cs-CZ" sz="1200" dirty="0">
              <a:latin typeface="+mj-lt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684C30-730E-4286-A514-70C5F6F8A5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26944D-758F-49FA-96F5-73850F773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992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09453"/>
            <a:ext cx="10753200" cy="45157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3. Připisování spoluautorů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98270"/>
            <a:ext cx="11393853" cy="4392488"/>
          </a:xfrm>
        </p:spPr>
        <p:txBody>
          <a:bodyPr>
            <a:normAutofit/>
          </a:bodyPr>
          <a:lstStyle/>
          <a:p>
            <a:r>
              <a:rPr lang="cs-CZ" dirty="0"/>
              <a:t>Pořadí autorství by mělo odrážet míru vedení týmu a přispění jednotlivých zúčastněných výzkumníků k finální podobě publikace</a:t>
            </a:r>
          </a:p>
          <a:p>
            <a:r>
              <a:rPr lang="cs-CZ" dirty="0"/>
              <a:t>Činnost tvůrčí vs. činnost výpomocná</a:t>
            </a:r>
          </a:p>
          <a:p>
            <a:r>
              <a:rPr lang="cs-CZ" dirty="0"/>
              <a:t>Připisování autorů</a:t>
            </a:r>
          </a:p>
          <a:p>
            <a:r>
              <a:rPr lang="cs-CZ" dirty="0"/>
              <a:t>Zamlčování autorů</a:t>
            </a:r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Důsledek: navyšování vědecké výkonnosti a prestiže osob se slabou vědeckou produkcí.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705B1E-F047-4F1C-B891-A1B6EAE9C4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FFF3BE-721D-4F4D-9AEE-AF86E6684C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3064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4. Duplicitní/simultánní publikování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400" y="1471498"/>
            <a:ext cx="11242445" cy="3315106"/>
          </a:xfrm>
        </p:spPr>
        <p:txBody>
          <a:bodyPr>
            <a:noAutofit/>
          </a:bodyPr>
          <a:lstStyle/>
          <a:p>
            <a:r>
              <a:rPr lang="cs-CZ" dirty="0"/>
              <a:t>Doslovná duplikace, významná duplikace (např. mírně upravený slovosled apod.) nebo duplikace parafrázováním.</a:t>
            </a:r>
          </a:p>
          <a:p>
            <a:r>
              <a:rPr lang="cs-CZ" dirty="0"/>
              <a:t>Nabízet každý rukopis k publikování vždy pouze jednomu časopisu.</a:t>
            </a:r>
          </a:p>
          <a:p>
            <a:r>
              <a:rPr lang="cs-CZ" dirty="0"/>
              <a:t>Výjimka: sborníky z konferencí, překlady.</a:t>
            </a:r>
          </a:p>
          <a:p>
            <a:r>
              <a:rPr lang="cs-CZ" dirty="0"/>
              <a:t>Riziko zkreslení vědeckého poznání, finanční znevýhodnění poctivých vědců, navyšování reputace nepoctivých výzkumníků.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2F154E-149B-4938-B60D-A6EB8A9C63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DD8599-7477-4984-B4D2-B9C9A8CD1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9577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52212"/>
            <a:ext cx="10753200" cy="45157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5. Dělení publikací do více článků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812382"/>
            <a:ext cx="11445208" cy="4997152"/>
          </a:xfrm>
        </p:spPr>
        <p:txBody>
          <a:bodyPr>
            <a:normAutofit/>
          </a:bodyPr>
          <a:lstStyle/>
          <a:p>
            <a:r>
              <a:rPr lang="cs-CZ" sz="3300" dirty="0"/>
              <a:t>Rozdělování obsáhlejší výzkumné studie, která mohla být původně publikována jako celek, do většího počtu kratších výzkumných studií. </a:t>
            </a:r>
          </a:p>
          <a:p>
            <a:r>
              <a:rPr lang="cs-CZ" sz="3300" dirty="0"/>
              <a:t>Nejčastěji se jedná o publikace, které vycházejí z jednoho procesu sběru dat, které popisují různé části výsledků realizovaného výzkumu (pacienti, sestry, lékaři…). </a:t>
            </a:r>
          </a:p>
          <a:p>
            <a:pPr marL="72000" indent="0">
              <a:buNone/>
            </a:pPr>
            <a:r>
              <a:rPr lang="cs-CZ" sz="3300" dirty="0">
                <a:solidFill>
                  <a:srgbClr val="0000DC"/>
                </a:solidFill>
              </a:rPr>
              <a:t>Důsledek: 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cs-CZ" sz="2900" dirty="0"/>
              <a:t>zavalení recenzentů rukopisy, 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cs-CZ" sz="2900" dirty="0"/>
              <a:t>znevýhodnění poctivých výzkumníků publikujících menší množství hutnějších publikací, 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cs-CZ" sz="2900" dirty="0"/>
              <a:t>tvorba publikačního balastu.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C4FFB2-29A0-4280-B3D3-8046565C4A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852807-A2B6-4EED-9F5B-0293CDABD2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6188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578" y="806295"/>
            <a:ext cx="3863607" cy="4680297"/>
          </a:xfrm>
        </p:spPr>
        <p:txBody>
          <a:bodyPr>
            <a:normAutofit/>
          </a:bodyPr>
          <a:lstStyle/>
          <a:p>
            <a:r>
              <a:rPr lang="cs-CZ" altLang="cs-CZ" dirty="0"/>
              <a:t>Volba periodika</a:t>
            </a:r>
          </a:p>
          <a:p>
            <a:r>
              <a:rPr lang="cs-CZ" altLang="cs-CZ" dirty="0"/>
              <a:t>Prostudovat pečlivě pokyny redakce</a:t>
            </a:r>
          </a:p>
          <a:p>
            <a:r>
              <a:rPr lang="cs-CZ" altLang="cs-CZ" dirty="0"/>
              <a:t>Zvažte zda jste schopni splnit požadavky redakce</a:t>
            </a:r>
          </a:p>
          <a:p>
            <a:r>
              <a:rPr lang="cs-CZ" altLang="cs-CZ" dirty="0"/>
              <a:t>Připravíte příspěvek tak, aby byl využitelný čtenáři?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4429" y="40541"/>
            <a:ext cx="11512489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– kde publikovat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6000" y="611403"/>
            <a:ext cx="5870763" cy="47856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</a:defRPr>
            </a:lvl1pPr>
            <a:lvl2pPr marL="64008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</a:defRPr>
            </a:lvl2pPr>
            <a:lvl3pPr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</a:defRPr>
            </a:lvl3pPr>
            <a:lvl4pPr marL="112471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</a:defRPr>
            </a:lvl4pPr>
            <a:lvl5pPr marL="132588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baseline="0">
                <a:solidFill>
                  <a:schemeClr val="tx2"/>
                </a:solidFill>
              </a:defRPr>
            </a:lvl5pPr>
            <a:lvl6pPr marL="1517904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6pPr>
            <a:lvl7pPr marL="171907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7pPr>
            <a:lvl8pPr marL="192024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8pPr>
            <a:lvl9pPr marL="212140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9pPr>
          </a:lstStyle>
          <a:p>
            <a:pPr>
              <a:buFontTx/>
              <a:buChar char="-"/>
            </a:pPr>
            <a:r>
              <a:rPr lang="cs-CZ" altLang="cs-CZ" sz="3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Váha časopisů</a:t>
            </a:r>
          </a:p>
          <a:p>
            <a:pPr marL="68580" indent="0">
              <a:buNone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Impakt faktor (IF) </a:t>
            </a:r>
          </a:p>
          <a:p>
            <a:pPr>
              <a:buFontTx/>
              <a:buChar char="-"/>
            </a:pPr>
            <a:r>
              <a:rPr lang="cs-CZ" altLang="cs-CZ" sz="2000" dirty="0"/>
              <a:t>Přiřazen na základě počtu citací (</a:t>
            </a:r>
            <a:r>
              <a:rPr lang="cs-CZ" sz="2000" i="1" dirty="0"/>
              <a:t>průměrný</a:t>
            </a:r>
            <a:r>
              <a:rPr lang="cs-CZ" sz="2000" dirty="0"/>
              <a:t> počet citací </a:t>
            </a:r>
            <a:r>
              <a:rPr lang="cs-CZ" sz="2000" i="1" dirty="0"/>
              <a:t>průměrné</a:t>
            </a:r>
            <a:r>
              <a:rPr lang="cs-CZ" sz="2000" dirty="0"/>
              <a:t> publikace v daném časopise)</a:t>
            </a:r>
          </a:p>
          <a:p>
            <a:pPr>
              <a:buFontTx/>
              <a:buChar char="-"/>
            </a:pPr>
            <a:r>
              <a:rPr lang="cs-CZ" altLang="cs-CZ" sz="2000" dirty="0"/>
              <a:t>přidělován každoročně Americkým institutem pro vědecké informace (ISI)</a:t>
            </a:r>
          </a:p>
          <a:p>
            <a:pPr marL="68580" indent="0">
              <a:buNone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databáze</a:t>
            </a:r>
            <a:r>
              <a:rPr lang="cs-CZ" altLang="cs-CZ" sz="2000" dirty="0"/>
              <a:t> </a:t>
            </a:r>
          </a:p>
          <a:p>
            <a:pPr>
              <a:buFontTx/>
              <a:buChar char="-"/>
            </a:pPr>
            <a:r>
              <a:rPr lang="cs-CZ" altLang="cs-CZ" sz="2000" dirty="0"/>
              <a:t>Časopis zařazen do mezinárodní databáze</a:t>
            </a:r>
          </a:p>
          <a:p>
            <a:pPr>
              <a:buFontTx/>
              <a:buChar char="-"/>
            </a:pPr>
            <a:r>
              <a:rPr lang="cs-CZ" altLang="cs-CZ" sz="2000" dirty="0"/>
              <a:t>Web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Science, </a:t>
            </a:r>
            <a:r>
              <a:rPr lang="cs-CZ" altLang="cs-CZ" sz="2000" dirty="0" err="1"/>
              <a:t>Scopus</a:t>
            </a:r>
            <a:r>
              <a:rPr lang="cs-CZ" altLang="cs-CZ" sz="2000" dirty="0"/>
              <a:t>, …</a:t>
            </a:r>
          </a:p>
          <a:p>
            <a:pPr marL="68580" indent="0">
              <a:buNone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Recenzované neimpaktované časopisy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4640513" y="1554330"/>
            <a:ext cx="1440160" cy="108012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06578" y="5397003"/>
            <a:ext cx="102614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http://casopis-zsfju.zsf.jcu.cz/kontakt/clanky/4~2011/948-impaktovane-a-domaci-recenzovane-casopisy-v-osetrovatelstvi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26B1FE1F-D406-48FE-A11D-FDAC6035B2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E8303389-8770-4E1E-AF85-FA07DC9282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6599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52212"/>
            <a:ext cx="10753200" cy="451576"/>
          </a:xfrm>
        </p:spPr>
        <p:txBody>
          <a:bodyPr>
            <a:noAutofit/>
          </a:bodyPr>
          <a:lstStyle/>
          <a:p>
            <a:pPr algn="l"/>
            <a:r>
              <a:rPr lang="cs-CZ" dirty="0"/>
              <a:t>6. Recyklování textů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42595"/>
            <a:ext cx="11309878" cy="4691674"/>
          </a:xfrm>
        </p:spPr>
        <p:txBody>
          <a:bodyPr>
            <a:normAutofit/>
          </a:bodyPr>
          <a:lstStyle/>
          <a:p>
            <a:r>
              <a:rPr lang="cs-CZ" dirty="0"/>
              <a:t>Reprodukce kusů vlastních textů v různých článcích a jejich opětovné zasílání k opublikování.</a:t>
            </a:r>
          </a:p>
          <a:p>
            <a:r>
              <a:rPr lang="cs-CZ" dirty="0"/>
              <a:t>Zpravidla se doporučuje citovat vše, co již dříve bylo někde opublikováno, byť by měl autor citovat svá vlastní slova a odkazovat na své vlastní texty.</a:t>
            </a:r>
          </a:p>
          <a:p>
            <a:r>
              <a:rPr lang="cs-CZ" dirty="0"/>
              <a:t>Doporučuje se maximální 30% překryv.</a:t>
            </a:r>
          </a:p>
          <a:p>
            <a:r>
              <a:rPr lang="cs-CZ" dirty="0" err="1"/>
              <a:t>Autocitace</a:t>
            </a:r>
            <a:r>
              <a:rPr lang="cs-CZ" dirty="0"/>
              <a:t> by měly být střídmé.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16469E6-0F51-46D2-A466-DA0A580B28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D9BD6E-D6BA-49E5-A8F8-E35F3FEB01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18698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52212"/>
            <a:ext cx="11435878" cy="451576"/>
          </a:xfrm>
        </p:spPr>
        <p:txBody>
          <a:bodyPr>
            <a:noAutofit/>
          </a:bodyPr>
          <a:lstStyle/>
          <a:p>
            <a:r>
              <a:rPr lang="cs-CZ" dirty="0"/>
              <a:t>7. Vzájemné (reciproční) citování spřízněných kolegů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1249085"/>
            <a:ext cx="11706465" cy="47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Umělé navyšování vědecké hodnoty publikovaných myšlenek, postupů, závěrů apod.</a:t>
            </a:r>
          </a:p>
          <a:p>
            <a:r>
              <a:rPr lang="cs-CZ" sz="3200" dirty="0"/>
              <a:t>Je třeba rozlišovat hodnotu jednotlivých citací.</a:t>
            </a:r>
          </a:p>
          <a:p>
            <a:r>
              <a:rPr lang="cs-CZ" sz="3200" dirty="0"/>
              <a:t>Citační bratrstva.</a:t>
            </a:r>
          </a:p>
          <a:p>
            <a:r>
              <a:rPr lang="cs-CZ" sz="3200" dirty="0"/>
              <a:t>Mafiánské/predátorské časopisy (navyšování IF).</a:t>
            </a:r>
          </a:p>
          <a:p>
            <a:pPr>
              <a:buNone/>
            </a:pPr>
            <a:endParaRPr lang="cs-CZ" sz="3200" dirty="0"/>
          </a:p>
          <a:p>
            <a:pPr>
              <a:buNone/>
            </a:pPr>
            <a:endParaRPr lang="cs-CZ" sz="3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5E1941-E14B-44B6-92F7-A46613BEC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6B60C5-BF27-4AD9-94F1-BDA8E68580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B85833F-E862-4095-92DC-5E1FB4A121E2}"/>
              </a:ext>
            </a:extLst>
          </p:cNvPr>
          <p:cNvSpPr/>
          <p:nvPr/>
        </p:nvSpPr>
        <p:spPr>
          <a:xfrm>
            <a:off x="242600" y="5399906"/>
            <a:ext cx="117786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1200" dirty="0">
                <a:latin typeface="+mj-lt"/>
              </a:rPr>
              <a:t>Příběh o tom, jak smyšlený článek plný chyb byl přijat k publikování ve 157 časopisech: </a:t>
            </a:r>
          </a:p>
          <a:p>
            <a:pPr>
              <a:buNone/>
            </a:pPr>
            <a:r>
              <a:rPr lang="en-US" sz="1200" dirty="0">
                <a:latin typeface="+mj-lt"/>
              </a:rPr>
              <a:t>Bohannon</a:t>
            </a:r>
            <a:r>
              <a:rPr lang="cs-CZ" sz="1200" dirty="0">
                <a:latin typeface="+mj-lt"/>
              </a:rPr>
              <a:t>, J. (2013). </a:t>
            </a:r>
            <a:r>
              <a:rPr lang="en-US" sz="1200" dirty="0">
                <a:latin typeface="+mj-lt"/>
              </a:rPr>
              <a:t>Who's Afraid of Peer Review?</a:t>
            </a:r>
            <a:r>
              <a:rPr lang="cs-CZ" sz="1200" dirty="0">
                <a:latin typeface="+mj-lt"/>
              </a:rPr>
              <a:t> </a:t>
            </a:r>
            <a:r>
              <a:rPr lang="en-US" sz="1200" i="1" dirty="0">
                <a:latin typeface="+mj-lt"/>
              </a:rPr>
              <a:t>Science</a:t>
            </a:r>
            <a:r>
              <a:rPr lang="cs-CZ" sz="1200" i="1" dirty="0">
                <a:latin typeface="+mj-lt"/>
              </a:rPr>
              <a:t>, </a:t>
            </a:r>
            <a:r>
              <a:rPr lang="en-US" sz="1200" i="1" dirty="0">
                <a:latin typeface="+mj-lt"/>
              </a:rPr>
              <a:t>342</a:t>
            </a:r>
            <a:r>
              <a:rPr lang="cs-CZ" sz="1200" dirty="0">
                <a:latin typeface="+mj-lt"/>
              </a:rPr>
              <a:t>(</a:t>
            </a:r>
            <a:r>
              <a:rPr lang="en-US" sz="1200" dirty="0">
                <a:latin typeface="+mj-lt"/>
              </a:rPr>
              <a:t>6154</a:t>
            </a:r>
            <a:r>
              <a:rPr lang="cs-CZ" sz="1200" dirty="0">
                <a:latin typeface="+mj-lt"/>
              </a:rPr>
              <a:t>), </a:t>
            </a:r>
            <a:r>
              <a:rPr lang="en-US" sz="1200" dirty="0">
                <a:latin typeface="+mj-lt"/>
              </a:rPr>
              <a:t>60-65</a:t>
            </a:r>
            <a:r>
              <a:rPr lang="cs-CZ" sz="1200" dirty="0">
                <a:latin typeface="+mj-lt"/>
              </a:rPr>
              <a:t>.</a:t>
            </a:r>
            <a:r>
              <a:rPr lang="en-US" sz="1200" dirty="0">
                <a:latin typeface="+mj-lt"/>
              </a:rPr>
              <a:t> </a:t>
            </a:r>
          </a:p>
          <a:p>
            <a:pPr>
              <a:buNone/>
            </a:pPr>
            <a:r>
              <a:rPr lang="cs-CZ" sz="1200" dirty="0">
                <a:latin typeface="+mj-lt"/>
                <a:hlinkClick r:id="rId3"/>
              </a:rPr>
              <a:t>http://www.sciencemag.org/content/342/6154/60.full.pdf</a:t>
            </a: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12990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52212"/>
            <a:ext cx="10753200" cy="45157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8. Zkreslené citování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520" y="1124744"/>
            <a:ext cx="11471696" cy="4608512"/>
          </a:xfrm>
        </p:spPr>
        <p:txBody>
          <a:bodyPr>
            <a:normAutofit/>
          </a:bodyPr>
          <a:lstStyle/>
          <a:p>
            <a:r>
              <a:rPr lang="cs-CZ" dirty="0"/>
              <a:t>Komolení a účelové vytrhávání citací z původního kontextu.</a:t>
            </a:r>
          </a:p>
          <a:p>
            <a:r>
              <a:rPr lang="cs-CZ" dirty="0"/>
              <a:t>Vydávání sekundární literatury za primární literaturu (výzkumník se s původním pramenem neseznámil).</a:t>
            </a:r>
          </a:p>
          <a:p>
            <a:r>
              <a:rPr lang="cs-CZ" dirty="0"/>
              <a:t>Citační plagiátorství.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7CCAED-8DAA-474E-9C5B-1887608B5D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D0AFA1-9B2B-4789-A709-89FE349788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9706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52212"/>
            <a:ext cx="10753200" cy="45157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9. Nepřiznaný konflikt zájmů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27662"/>
            <a:ext cx="11543143" cy="4176464"/>
          </a:xfrm>
        </p:spPr>
        <p:txBody>
          <a:bodyPr>
            <a:normAutofit/>
          </a:bodyPr>
          <a:lstStyle/>
          <a:p>
            <a:r>
              <a:rPr lang="cs-CZ" dirty="0"/>
              <a:t>Konflikt mezi požadavkem nestrannosti výzkumníka  a jeho ekonomickými zájmy.</a:t>
            </a:r>
          </a:p>
          <a:p>
            <a:r>
              <a:rPr lang="cs-CZ" dirty="0"/>
              <a:t>Redakci i čtenáře je třeba na možný konflikt zájmů upozornit.</a:t>
            </a:r>
          </a:p>
          <a:p>
            <a:r>
              <a:rPr lang="cs-CZ" dirty="0"/>
              <a:t>Citlivá je role recenzentů rukopisů.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77D002-173D-481A-B6F7-FD1E21C18A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D50806-A762-44AB-8DBA-D76C0F3EA4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16524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81615"/>
            <a:ext cx="10753200" cy="451576"/>
          </a:xfrm>
        </p:spPr>
        <p:txBody>
          <a:bodyPr>
            <a:noAutofit/>
          </a:bodyPr>
          <a:lstStyle/>
          <a:p>
            <a:pPr algn="l"/>
            <a:r>
              <a:rPr lang="cs-CZ" dirty="0"/>
              <a:t>10. Porušování autorských práv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917665"/>
            <a:ext cx="8892480" cy="4797152"/>
          </a:xfrm>
        </p:spPr>
        <p:txBody>
          <a:bodyPr>
            <a:normAutofit/>
          </a:bodyPr>
          <a:lstStyle/>
          <a:p>
            <a:r>
              <a:rPr lang="cs-CZ" dirty="0"/>
              <a:t>Znalostní kapitalismus.</a:t>
            </a:r>
          </a:p>
          <a:p>
            <a:r>
              <a:rPr lang="cs-CZ" dirty="0"/>
              <a:t>Převzetí cizích obrázků, schémat, grafů, tabulek apod. je vázáno na svolení majitele autorských práv (většinou vydavatel).</a:t>
            </a:r>
          </a:p>
          <a:p>
            <a:r>
              <a:rPr lang="cs-CZ" dirty="0"/>
              <a:t>V případě publikování obrazových materiálů jiných autorů vždy </a:t>
            </a:r>
            <a:r>
              <a:rPr lang="cs-CZ" u="sng" dirty="0">
                <a:hlinkClick r:id="rId2"/>
              </a:rPr>
              <a:t>obstarat souhlas</a:t>
            </a:r>
            <a:r>
              <a:rPr lang="cs-CZ" dirty="0"/>
              <a:t>.</a:t>
            </a:r>
          </a:p>
          <a:p>
            <a:endParaRPr lang="cs-CZ" u="sng" dirty="0">
              <a:hlinkClick r:id="rId3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B20DD9-174A-4539-9D97-15E784D68B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EE7C5A-9F86-4440-ADA2-65D2AA8A9B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599F0EA-7312-4417-BFD4-4DEC0166D80C}"/>
              </a:ext>
            </a:extLst>
          </p:cNvPr>
          <p:cNvSpPr/>
          <p:nvPr/>
        </p:nvSpPr>
        <p:spPr>
          <a:xfrm>
            <a:off x="414000" y="5184052"/>
            <a:ext cx="102854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1200" dirty="0">
                <a:latin typeface="+mj-lt"/>
              </a:rPr>
              <a:t>Podrobné návody k získání souhlasu: </a:t>
            </a:r>
            <a:endParaRPr lang="cs-CZ" sz="1200" dirty="0">
              <a:latin typeface="+mj-lt"/>
              <a:hlinkClick r:id="rId3"/>
            </a:endParaRPr>
          </a:p>
          <a:p>
            <a:pPr>
              <a:buNone/>
            </a:pPr>
            <a:r>
              <a:rPr lang="cs-CZ" sz="1200" u="sng" dirty="0">
                <a:latin typeface="+mj-lt"/>
                <a:hlinkClick r:id="rId3"/>
              </a:rPr>
              <a:t>http://www.taylorandfrancis.com/info/permissions</a:t>
            </a:r>
            <a:endParaRPr lang="cs-CZ" sz="1200" dirty="0">
              <a:latin typeface="+mj-lt"/>
            </a:endParaRPr>
          </a:p>
          <a:p>
            <a:pPr>
              <a:buNone/>
            </a:pPr>
            <a:r>
              <a:rPr lang="cs-CZ" sz="1200" u="sng" dirty="0">
                <a:latin typeface="+mj-lt"/>
                <a:hlinkClick r:id="rId4"/>
              </a:rPr>
              <a:t>http://www.elsevier.com/authors/obtain-permission</a:t>
            </a:r>
            <a:endParaRPr lang="cs-CZ" sz="1200" u="sng" dirty="0">
              <a:latin typeface="+mj-lt"/>
            </a:endParaRPr>
          </a:p>
          <a:p>
            <a:pPr>
              <a:buNone/>
            </a:pPr>
            <a:r>
              <a:rPr lang="cs-CZ" sz="1200" dirty="0">
                <a:latin typeface="+mj-lt"/>
              </a:rPr>
              <a:t>Video demonstrující fungování byznysu s prodejem autorských práv: </a:t>
            </a:r>
          </a:p>
          <a:p>
            <a:pPr>
              <a:buNone/>
            </a:pPr>
            <a:r>
              <a:rPr lang="cs-CZ" sz="1200" dirty="0">
                <a:latin typeface="+mj-lt"/>
                <a:hlinkClick r:id="rId2"/>
              </a:rPr>
              <a:t>http://www.copyright.com/content/dam/cc3/marketing/videos/content-rightslink-video.html</a:t>
            </a: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62140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274638"/>
            <a:ext cx="11622490" cy="1498178"/>
          </a:xfrm>
        </p:spPr>
        <p:txBody>
          <a:bodyPr>
            <a:noAutofit/>
          </a:bodyPr>
          <a:lstStyle/>
          <a:p>
            <a:r>
              <a:rPr lang="cs-CZ" dirty="0"/>
              <a:t>Proč je nutné dodržovat publikační etiku?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48780"/>
            <a:ext cx="11431176" cy="3960440"/>
          </a:xfrm>
        </p:spPr>
        <p:txBody>
          <a:bodyPr>
            <a:normAutofit fontScale="62500" lnSpcReduction="20000"/>
          </a:bodyPr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Pravda je pilířem vědy. Integritu výzkumu je možné zajistit pouze na základě pravdivých poznatků.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Etické publikování může jako jediné zaručit aplikaci správných opatření v praxi.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Dodržování principů publikační etiky inspiruje Vaše okolí k jejímu dodržování a zvyšuje důvěru veřejnosti (ta je často plátcem výzkumu i odběratelem výsledků) k vědeckému poznání.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Opublikovaný příspěvek je trvalým záznamem o vaší práci. Porušování etických pravidel může poškodit vaši reputaci ve vědecké komunitě.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Vaše jednání nereprezentuje pouze vaši osobu, ale také osobu školitele, vaše pracoviště, fakultu, univerzitu atd. V konečném důsledku může Vaše neetické jednání poškodit také vaše kolegy.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03E02C-0EB7-436F-943B-ED51CE581E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4DDE7D8-BCED-46A5-9752-6F9DE5F8CF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D81AD823-98EB-4867-A548-3D5E2E7B98BC}"/>
              </a:ext>
            </a:extLst>
          </p:cNvPr>
          <p:cNvSpPr txBox="1">
            <a:spLocks/>
          </p:cNvSpPr>
          <p:nvPr/>
        </p:nvSpPr>
        <p:spPr>
          <a:xfrm>
            <a:off x="414000" y="5776424"/>
            <a:ext cx="9036495" cy="4515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sz="1200" kern="0"/>
              <a:t>Více viz: </a:t>
            </a:r>
            <a:r>
              <a:rPr lang="cs-CZ" sz="1200" u="sng" kern="0">
                <a:hlinkClick r:id="rId3"/>
              </a:rPr>
              <a:t>www.ethics.elsevier.com</a:t>
            </a:r>
            <a:endParaRPr lang="cs-CZ" sz="1200" kern="0"/>
          </a:p>
          <a:p>
            <a:pPr>
              <a:buFont typeface="Arial" panose="020B0604020202020204" pitchFamily="34" charset="0"/>
              <a:buNone/>
            </a:pPr>
            <a:endParaRPr lang="cs-CZ" sz="1100" kern="0" dirty="0"/>
          </a:p>
        </p:txBody>
      </p:sp>
    </p:spTree>
    <p:extLst>
      <p:ext uri="{BB962C8B-B14F-4D97-AF65-F5344CB8AC3E}">
        <p14:creationId xmlns:p14="http://schemas.microsoft.com/office/powerpoint/2010/main" val="18237665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775" y="152212"/>
            <a:ext cx="10753200" cy="451576"/>
          </a:xfrm>
        </p:spPr>
        <p:txBody>
          <a:bodyPr/>
          <a:lstStyle/>
          <a:p>
            <a:pPr algn="l"/>
            <a:r>
              <a:rPr lang="cs-CZ" dirty="0"/>
              <a:t>Co s tím?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2220" y="761352"/>
            <a:ext cx="11503103" cy="450912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Zvyšovat povědomí o této problematice, vysvětlovat, upozorňovat. </a:t>
            </a:r>
          </a:p>
          <a:p>
            <a:r>
              <a:rPr lang="cs-CZ" dirty="0"/>
              <a:t>Důležité při práci s mladými autory – špatné vzory? </a:t>
            </a:r>
          </a:p>
          <a:p>
            <a:r>
              <a:rPr lang="cs-CZ" dirty="0"/>
              <a:t>Aplikovat sankce pro vědce porušující etické kodexy.</a:t>
            </a:r>
          </a:p>
          <a:p>
            <a:r>
              <a:rPr lang="cs-CZ" dirty="0"/>
              <a:t>Zakládání etických komisí. </a:t>
            </a:r>
          </a:p>
          <a:p>
            <a:r>
              <a:rPr lang="cs-CZ" dirty="0"/>
              <a:t>Úprava pravidel financování vědy a výzkumu.</a:t>
            </a:r>
          </a:p>
          <a:p>
            <a:r>
              <a:rPr lang="cs-CZ" dirty="0"/>
              <a:t>Jak se zachovat, pokud máme podezření, že pravidla porušil někdo jiný?</a:t>
            </a:r>
          </a:p>
          <a:p>
            <a:r>
              <a:rPr lang="cs-CZ" dirty="0"/>
              <a:t>Je velmi obtížné prokázat, že neetické jednání bylo úmyslné.</a:t>
            </a:r>
          </a:p>
          <a:p>
            <a:r>
              <a:rPr lang="cs-CZ" dirty="0"/>
              <a:t>Mnohé kauzy vyznívají do ztracena. </a:t>
            </a:r>
          </a:p>
          <a:p>
            <a:r>
              <a:rPr lang="cs-CZ" dirty="0"/>
              <a:t>Akademická prestiž je obtížně měřitelná veličina, těžko se získává, lehko se ztrácí.</a:t>
            </a:r>
          </a:p>
          <a:p>
            <a:endParaRPr lang="cs-CZ" dirty="0"/>
          </a:p>
          <a:p>
            <a:pPr>
              <a:buNone/>
            </a:pPr>
            <a:endParaRPr lang="cs-CZ" u="sng" dirty="0">
              <a:hlinkClick r:id="rId2"/>
            </a:endParaRPr>
          </a:p>
          <a:p>
            <a:pPr>
              <a:buNone/>
            </a:pPr>
            <a:endParaRPr lang="cs-CZ" sz="1800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0D215BA-9886-484E-91A5-719C8D4DFE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1800AA-0DCB-479B-BF91-DBFBAB0AD1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E708123-4F3C-4CFE-BEF5-9192B3DA4E5A}"/>
              </a:ext>
            </a:extLst>
          </p:cNvPr>
          <p:cNvSpPr/>
          <p:nvPr/>
        </p:nvSpPr>
        <p:spPr>
          <a:xfrm>
            <a:off x="342122" y="4833524"/>
            <a:ext cx="104095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cs-CZ" sz="1200" dirty="0">
              <a:latin typeface="+mj-lt"/>
            </a:endParaRPr>
          </a:p>
          <a:p>
            <a:pPr>
              <a:buNone/>
            </a:pPr>
            <a:r>
              <a:rPr lang="cs-CZ" sz="1200" dirty="0">
                <a:latin typeface="+mj-lt"/>
              </a:rPr>
              <a:t>Návrhy možných řešení porušování pravidel publikační etiky:</a:t>
            </a:r>
            <a:endParaRPr lang="cs-CZ" sz="1200" dirty="0">
              <a:latin typeface="+mj-lt"/>
              <a:hlinkClick r:id="rId2"/>
            </a:endParaRPr>
          </a:p>
          <a:p>
            <a:pPr>
              <a:buNone/>
            </a:pPr>
            <a:r>
              <a:rPr lang="cs-CZ" sz="1200" u="sng" dirty="0">
                <a:latin typeface="+mj-lt"/>
                <a:hlinkClick r:id="rId2"/>
              </a:rPr>
              <a:t>http://publicationethics.org/resources/flowcharts</a:t>
            </a:r>
            <a:endParaRPr lang="cs-CZ" sz="1200" u="sng" dirty="0">
              <a:latin typeface="+mj-lt"/>
            </a:endParaRPr>
          </a:p>
          <a:p>
            <a:pPr>
              <a:buNone/>
            </a:pPr>
            <a:r>
              <a:rPr lang="cs-CZ" sz="1200" dirty="0"/>
              <a:t>Kauza plagiátorství: </a:t>
            </a:r>
          </a:p>
          <a:p>
            <a:pPr>
              <a:buNone/>
            </a:pPr>
            <a:r>
              <a:rPr lang="cs-CZ" sz="1200" dirty="0" err="1"/>
              <a:t>Scheffel</a:t>
            </a:r>
            <a:r>
              <a:rPr lang="cs-CZ" sz="1200" dirty="0"/>
              <a:t>, D. Z. (2007). Minulost a budoucnost antropologie ve střední a východní Evropě: poznámky k vizi </a:t>
            </a:r>
            <a:r>
              <a:rPr lang="cs-CZ" sz="1200" dirty="0" err="1"/>
              <a:t>Chrise</a:t>
            </a:r>
            <a:r>
              <a:rPr lang="cs-CZ" sz="1200" dirty="0"/>
              <a:t> </a:t>
            </a:r>
            <a:r>
              <a:rPr lang="cs-CZ" sz="1200" dirty="0" err="1"/>
              <a:t>Hanna</a:t>
            </a:r>
            <a:r>
              <a:rPr lang="cs-CZ" sz="1200" dirty="0"/>
              <a:t>. </a:t>
            </a:r>
            <a:r>
              <a:rPr lang="cs-CZ" sz="1200" i="1" dirty="0"/>
              <a:t>Sociologický časopis, 43</a:t>
            </a:r>
            <a:r>
              <a:rPr lang="cs-CZ" sz="1200" dirty="0"/>
              <a:t>(1), 183–186.</a:t>
            </a:r>
          </a:p>
          <a:p>
            <a:pPr>
              <a:buNone/>
            </a:pPr>
            <a:r>
              <a:rPr lang="cs-CZ" sz="1200" dirty="0">
                <a:hlinkClick r:id="rId3"/>
              </a:rPr>
              <a:t>http://sreview.soc.cas.cz/uploads/9b3b38febdcbe00817ec76e956d97413ad54126d_513_Scheffel07-1%20diskuse-7.pdf</a:t>
            </a:r>
            <a:endParaRPr lang="cs-CZ" sz="1200" dirty="0"/>
          </a:p>
          <a:p>
            <a:pPr>
              <a:buNone/>
            </a:pPr>
            <a:endParaRPr lang="cs-CZ" sz="1200" u="sng" dirty="0">
              <a:latin typeface="+mj-lt"/>
            </a:endParaRPr>
          </a:p>
          <a:p>
            <a:pPr>
              <a:buNone/>
            </a:pP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4795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1657197"/>
            <a:ext cx="11244563" cy="2908920"/>
          </a:xfrm>
        </p:spPr>
        <p:txBody>
          <a:bodyPr>
            <a:normAutofit/>
          </a:bodyPr>
          <a:lstStyle/>
          <a:p>
            <a:r>
              <a:rPr lang="cs-CZ" dirty="0"/>
              <a:t>Vytvořte si takovou publikační strategii, za kterou se nebudete muset v budoucnu stydět.</a:t>
            </a:r>
          </a:p>
          <a:p>
            <a:r>
              <a:rPr lang="cs-CZ" dirty="0"/>
              <a:t>Pozor na predátorské a pofiderní časopisy!</a:t>
            </a:r>
          </a:p>
          <a:p>
            <a:r>
              <a:rPr lang="cs-CZ" dirty="0"/>
              <a:t>Prestižní časopisy s náročným recenzním řízením kultivují, podporují, utvářejí a rozvíjejí odbornou komunitu.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04C908-3C51-4EDF-A080-437FB902C1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E72C83-7C48-4697-9B48-8AE3B58766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50525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784833-82C9-467A-BBC8-1AA6C71DE0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DD018E-00A4-4D87-A6FF-D8DD8775EC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758522-DBC8-444A-ABC2-41B1B9AA1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31E1D942-658A-4C92-BCB3-69A664460E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3317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525" y="157965"/>
            <a:ext cx="8208912" cy="648072"/>
          </a:xfrm>
        </p:spPr>
        <p:txBody>
          <a:bodyPr>
            <a:normAutofit/>
          </a:bodyPr>
          <a:lstStyle/>
          <a:p>
            <a:r>
              <a:rPr lang="cs-CZ" dirty="0"/>
              <a:t>Zdroje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284672" y="908721"/>
            <a:ext cx="11775056" cy="446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BÁRTLOVÁ S., SADÍLEK P., TÓTHOVÁ V. Výzkum v ošetřovatelství. Brno, Národní centrum ošetřovatelství a nelékařských zdravotnických oborů, 2008. ISBN 978-80-7013-467-2.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BRABCOVÁ, J a kol. Skoč! Aneb reálný život, Plzeň: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Grafia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2005, ISBN 80 -902340-7-9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2"/>
              </a:rPr>
              <a:t>http://knihovna.upol.cz/lf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(vzdělávání, DSP).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DISMAN, M. Jak se vyrábí sociologická znalost. Karolinum, Praha 1993, 2005.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FARKAŠOVÁ, D. A kol. Výzkum v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ošetrovatelstve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Martin: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Osveta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2006.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ISBN 80-80632-286.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HENDL, J. Kvantitativní výzkum: základní metody a aplikace. Praha: Portál, 2005. ISBN 80-7367-040-2.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HUŠÁK, V. Jak napsat publikaci? Jak připravit prezentaci?, Olomouc: LF UP 2007, ISBN 978-80-44-1736-3.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CHRÁSKA, M.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Metody pedagogického výzkumu: základy kvantitativního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Publishing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2007. ISBN 978-80-247-1369-4.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KUTNOHORSKÁ, J. Výzkum v ošetřovatelství.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2009. ISBN 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978-80-247-2713-4.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MAZALOVÁ, L. 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Kapitoly z výzkumu v ošetřovatelství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Olomouc: Fakulta zdravotních věd 2016. Dostupné: 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3"/>
              </a:rPr>
              <a:t>http://old.fzv.upol.cz/fileadmin/user_upload/FZV/DSP_Osetrovatelstvi/Skripta/Kapitoly_z_vyzkumu_v_osetrovatelstvi.pdf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PLEVOVÁ I, et al. Ošetřovatelství. I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2011. ISBN 9788024735573.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PUNCH, K.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Úspěšný návrh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Translated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by Jan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Hendl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Vyd. 1. Praha: Portál, 2008. 230 s. ISBN 9788073674687.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ŽIAKOVÁ, K et al.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Ošetrovateľstvo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teóra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a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vedecký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výzkum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Martin: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Osveta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2003, ISBN 80-8063-131-X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4"/>
              </a:rPr>
              <a:t>http://www.e-metodologia.fedu.uniba.sk/index.php/o-ucebnici/ako-citovat.php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5"/>
              </a:rPr>
              <a:t>https://www.google.cz/search?q=Testov%C3%A9+krit%C3%A9rium&amp;ie=utf-8&amp;oe=utf-8&amp;client=firefox-b-ab&amp;gfe_rd=cr&amp;dcr=0&amp;ei=GEe6WeTHCKGE8QfBkYXoCQ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http://home.ef.jcu.cz/~birom/stat/cviceni/09/p_value.pdf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1C7B6E-ED0E-41D0-992F-F5CDEA8CE9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3CD77E-5F88-4C00-B3AA-90AB2A5E53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079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6" name="Picture 4" descr="dokumen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150" y="4180765"/>
            <a:ext cx="3426764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31830212"/>
              </p:ext>
            </p:extLst>
          </p:nvPr>
        </p:nvGraphicFramePr>
        <p:xfrm>
          <a:off x="313086" y="690113"/>
          <a:ext cx="11712137" cy="4459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Ovál 4"/>
          <p:cNvSpPr/>
          <p:nvPr/>
        </p:nvSpPr>
        <p:spPr>
          <a:xfrm>
            <a:off x="0" y="2780565"/>
            <a:ext cx="5098211" cy="17281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98664" y="291358"/>
            <a:ext cx="12030075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– druh publikace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B7DC32-2210-41F5-A8B5-944C8C923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4267" y="6248400"/>
            <a:ext cx="7907866" cy="457200"/>
          </a:xfrm>
        </p:spPr>
        <p:txBody>
          <a:bodyPr/>
          <a:lstStyle/>
          <a:p>
            <a:r>
              <a:rPr lang="cs-CZ" altLang="cs-CZ" dirty="0"/>
              <a:t>Lékařská fakulta Masarykovy univerzity, Ústav zdravotnických věd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1CF18E-BA15-43DF-A3F4-B754AB6C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3086" y="6242631"/>
            <a:ext cx="2540000" cy="457200"/>
          </a:xfrm>
        </p:spPr>
        <p:txBody>
          <a:bodyPr/>
          <a:lstStyle/>
          <a:p>
            <a:fld id="{12F91D70-4802-44E0-B964-804C8717BFCA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33516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4000" y="2708476"/>
            <a:ext cx="9282401" cy="1702160"/>
          </a:xfrm>
        </p:spPr>
        <p:txBody>
          <a:bodyPr/>
          <a:lstStyle/>
          <a:p>
            <a:r>
              <a:rPr lang="cs-CZ" dirty="0"/>
              <a:t>Hodně zdaru při výzkumu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1968AA5-8219-401F-8467-CEEDE34F30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EDC9AD-702C-4E47-8D6C-EFCBAF48B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40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64255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000" y="2348880"/>
            <a:ext cx="9094496" cy="2448272"/>
          </a:xfrm>
        </p:spPr>
        <p:txBody>
          <a:bodyPr>
            <a:normAutofit/>
          </a:bodyPr>
          <a:lstStyle/>
          <a:p>
            <a:r>
              <a:rPr lang="cs-CZ" altLang="cs-CZ" sz="4000" dirty="0"/>
              <a:t>Přehledový vědecký článek - </a:t>
            </a:r>
            <a:r>
              <a:rPr lang="cs-CZ" altLang="cs-CZ" sz="4000" dirty="0" err="1"/>
              <a:t>Review</a:t>
            </a:r>
            <a:r>
              <a:rPr lang="cs-CZ" altLang="cs-CZ" sz="4000" dirty="0"/>
              <a:t>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6E86BB-6830-4B59-BFE9-6F9E5FA6D1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B71090-BF83-47EF-B21B-197DB0C7DC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28325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000" y="1110352"/>
            <a:ext cx="11442091" cy="3887788"/>
          </a:xfrm>
        </p:spPr>
        <p:txBody>
          <a:bodyPr/>
          <a:lstStyle/>
          <a:p>
            <a:r>
              <a:rPr lang="cs-CZ" altLang="cs-CZ" dirty="0"/>
              <a:t>přehledový článek věnovaný určitému tématu – </a:t>
            </a:r>
            <a:r>
              <a:rPr lang="cs-CZ" altLang="cs-CZ" dirty="0" err="1"/>
              <a:t>current</a:t>
            </a:r>
            <a:r>
              <a:rPr lang="cs-CZ" altLang="cs-CZ" dirty="0"/>
              <a:t> </a:t>
            </a:r>
            <a:r>
              <a:rPr lang="cs-CZ" altLang="cs-CZ" dirty="0" err="1"/>
              <a:t>concepts</a:t>
            </a:r>
            <a:r>
              <a:rPr lang="cs-CZ" altLang="cs-CZ" dirty="0"/>
              <a:t> </a:t>
            </a:r>
            <a:r>
              <a:rPr lang="cs-CZ" altLang="cs-CZ" dirty="0" err="1"/>
              <a:t>review</a:t>
            </a:r>
            <a:endParaRPr lang="cs-CZ" altLang="cs-CZ" dirty="0"/>
          </a:p>
          <a:p>
            <a:r>
              <a:rPr lang="cs-CZ" altLang="cs-CZ" dirty="0"/>
              <a:t>jedna klinická otázka a publikace z primárně rozdílnými informacemi (kritické třízení poznatků)</a:t>
            </a:r>
          </a:p>
          <a:p>
            <a:r>
              <a:rPr lang="cs-CZ" altLang="cs-CZ" dirty="0"/>
              <a:t>produkt syntézy dostupných vědeckých poznatků (shrnutí)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14000" y="378000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</a:t>
            </a:r>
            <a:r>
              <a:rPr lang="cs-CZ" sz="40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review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2804245" y="4214197"/>
            <a:ext cx="4608512" cy="993075"/>
          </a:xfrm>
          <a:prstGeom prst="wedgeRoundRectCallout">
            <a:avLst>
              <a:gd name="adj1" fmla="val 37509"/>
              <a:gd name="adj2" fmla="val -105521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1346200" algn="l"/>
              </a:tabLst>
            </a:pPr>
            <a:r>
              <a:rPr lang="cs-CZ" alt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Význam: 	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edukační</a:t>
            </a:r>
          </a:p>
          <a:p>
            <a:pPr>
              <a:tabLst>
                <a:tab pos="1346200" algn="l"/>
              </a:tabLst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argumentační</a:t>
            </a:r>
          </a:p>
          <a:p>
            <a:pPr>
              <a:tabLst>
                <a:tab pos="1346200" algn="l"/>
              </a:tabLst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orientační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16F5EC-7A28-44FD-875C-E0641D854A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52389B-FAB1-45AF-BE8C-CF89E1D7C6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60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000" y="240841"/>
            <a:ext cx="4859759" cy="451855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altLang="cs-CZ" dirty="0"/>
              <a:t>Druhy </a:t>
            </a:r>
            <a:r>
              <a:rPr lang="cs-CZ" altLang="cs-CZ" dirty="0" err="1"/>
              <a:t>review</a:t>
            </a:r>
            <a:r>
              <a:rPr lang="cs-CZ" altLang="cs-CZ" dirty="0"/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000" y="742892"/>
            <a:ext cx="4032695" cy="460796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alt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Klasické </a:t>
            </a:r>
            <a:r>
              <a:rPr lang="cs-CZ" altLang="cs-CZ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cs-CZ" altLang="cs-CZ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alt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sběr vhodných zdrojů informací</a:t>
            </a:r>
          </a:p>
          <a:p>
            <a:r>
              <a:rPr lang="cs-CZ" alt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poutavý název </a:t>
            </a:r>
          </a:p>
          <a:p>
            <a:r>
              <a:rPr lang="cs-CZ" alt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úvod motivuje, je zřetelné že autor je zasvěcený a informovaný o dané problematice </a:t>
            </a:r>
          </a:p>
          <a:p>
            <a:r>
              <a:rPr lang="cs-CZ" alt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kritéria výběru zdrojových informací</a:t>
            </a:r>
          </a:p>
          <a:p>
            <a:r>
              <a:rPr lang="cs-CZ" alt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vhodné členění hlavní části</a:t>
            </a:r>
          </a:p>
          <a:p>
            <a:r>
              <a:rPr lang="cs-CZ" alt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jasně a výstižně formulované závěry</a:t>
            </a:r>
          </a:p>
        </p:txBody>
      </p:sp>
      <p:sp>
        <p:nvSpPr>
          <p:cNvPr id="5" name="Zaoblený obdélníkový popisek 4"/>
          <p:cNvSpPr/>
          <p:nvPr/>
        </p:nvSpPr>
        <p:spPr>
          <a:xfrm>
            <a:off x="227887" y="5445225"/>
            <a:ext cx="5231984" cy="507001"/>
          </a:xfrm>
          <a:prstGeom prst="wedgeRoundRectCallout">
            <a:avLst>
              <a:gd name="adj1" fmla="val 1466"/>
              <a:gd name="adj2" fmla="val -10788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Subjektivní</a:t>
            </a:r>
            <a:r>
              <a:rPr lang="cs-CZ" alt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nekvantitativní</a:t>
            </a:r>
          </a:p>
        </p:txBody>
      </p:sp>
      <p:sp>
        <p:nvSpPr>
          <p:cNvPr id="6" name="Zaoblený obdélníkový popisek 5"/>
          <p:cNvSpPr/>
          <p:nvPr/>
        </p:nvSpPr>
        <p:spPr>
          <a:xfrm>
            <a:off x="5807968" y="5445225"/>
            <a:ext cx="4320480" cy="507001"/>
          </a:xfrm>
          <a:prstGeom prst="wedgeRoundRectCallout">
            <a:avLst>
              <a:gd name="adj1" fmla="val -3665"/>
              <a:gd name="adj2" fmla="val -115395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Objektivní, kvantitativní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807968" y="692696"/>
            <a:ext cx="4392488" cy="43924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defTabSz="914400" eaLnBrk="1" latinLnBrk="0" hangingPunct="1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latin typeface="+mn-lt"/>
              </a:defRPr>
            </a:lvl1pPr>
            <a:lvl2pPr marL="504000" indent="-180000"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latin typeface="+mn-lt"/>
              </a:defRPr>
            </a:lvl2pPr>
            <a:lvl3pPr indent="0" eaLnBrk="1" hangingPunct="1">
              <a:lnSpc>
                <a:spcPct val="100000"/>
              </a:lnSpc>
              <a:spcBef>
                <a:spcPts val="0"/>
              </a:spcBef>
              <a:buClr>
                <a:schemeClr val="folHlink"/>
              </a:buClr>
              <a:buSzPct val="80000"/>
              <a:buFontTx/>
              <a:buNone/>
              <a:defRPr sz="1600" b="0">
                <a:latin typeface="+mn-lt"/>
              </a:defRPr>
            </a:lvl3pPr>
            <a:lvl4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2"/>
              </a:buClr>
              <a:buSzPct val="90000"/>
              <a:buFontTx/>
              <a:buNone/>
              <a:defRPr sz="1500" b="0">
                <a:latin typeface="+mn-lt"/>
              </a:defRPr>
            </a:lvl4pPr>
            <a:lvl5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500" b="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latin typeface="+mn-lt"/>
              </a:defRPr>
            </a:lvl6pPr>
            <a:lvl7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latin typeface="+mn-lt"/>
              </a:defRPr>
            </a:lvl7pPr>
            <a:lvl8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8pPr>
            <a:lvl9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alt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Systematické </a:t>
            </a:r>
            <a:r>
              <a:rPr lang="cs-CZ" altLang="cs-CZ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cs-CZ" altLang="cs-CZ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altLang="cs-CZ" sz="1800" dirty="0"/>
              <a:t>přesná formulace problému</a:t>
            </a:r>
          </a:p>
          <a:p>
            <a:r>
              <a:rPr lang="cs-CZ" altLang="cs-CZ" sz="1800" dirty="0"/>
              <a:t>vyhledání dostupných zdrojů</a:t>
            </a:r>
          </a:p>
          <a:p>
            <a:r>
              <a:rPr lang="cs-CZ" altLang="cs-CZ" sz="1800" dirty="0"/>
              <a:t>stanovení kritérií pro zařazení zdroje </a:t>
            </a:r>
          </a:p>
          <a:p>
            <a:r>
              <a:rPr lang="cs-CZ" altLang="cs-CZ" sz="1800" dirty="0"/>
              <a:t>třízení zdrojů – dva nezávislí recenzenti</a:t>
            </a:r>
          </a:p>
          <a:p>
            <a:r>
              <a:rPr lang="cs-CZ" altLang="cs-CZ" sz="1800" dirty="0"/>
              <a:t>hodnocení zdrojů dle váhy důkazů</a:t>
            </a:r>
          </a:p>
          <a:p>
            <a:r>
              <a:rPr lang="cs-CZ" altLang="cs-CZ" sz="1800" dirty="0"/>
              <a:t>hledání souvislostí ve výsledné množině poznatků</a:t>
            </a:r>
          </a:p>
          <a:p>
            <a:r>
              <a:rPr lang="cs-CZ" altLang="cs-CZ" sz="1800" dirty="0"/>
              <a:t>použitím statických metod při tvorbě vzniká meta-analýza</a:t>
            </a:r>
          </a:p>
          <a:p>
            <a:endParaRPr lang="cs-CZ" altLang="cs-CZ" sz="1800" dirty="0"/>
          </a:p>
          <a:p>
            <a:endParaRPr lang="cs-CZ" altLang="cs-CZ" sz="1800" dirty="0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743135D0-AA61-47BC-B0D6-8B8785EEE84B}"/>
              </a:ext>
            </a:extLst>
          </p:cNvPr>
          <p:cNvSpPr/>
          <p:nvPr/>
        </p:nvSpPr>
        <p:spPr>
          <a:xfrm>
            <a:off x="5738957" y="2173516"/>
            <a:ext cx="4552356" cy="220007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6FC6C83-4D63-4016-98AF-5540F49874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C7F001-1C85-4349-903C-9635C8F0B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614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000" y="2348880"/>
            <a:ext cx="9346496" cy="2448272"/>
          </a:xfrm>
        </p:spPr>
        <p:txBody>
          <a:bodyPr>
            <a:normAutofit/>
          </a:bodyPr>
          <a:lstStyle/>
          <a:p>
            <a:r>
              <a:rPr lang="cs-CZ" altLang="cs-CZ" sz="4000" dirty="0"/>
              <a:t>Originální – vědecký odborný článek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35CEC2-5EB4-4CC3-A2CD-26A901169F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66D899-F4EE-4A36-BA5C-83769DD4BD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66622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999" y="1133384"/>
            <a:ext cx="11580113" cy="4896544"/>
          </a:xfrm>
        </p:spPr>
        <p:txBody>
          <a:bodyPr>
            <a:normAutofit/>
          </a:bodyPr>
          <a:lstStyle/>
          <a:p>
            <a:r>
              <a:rPr lang="cs-CZ" altLang="cs-CZ" dirty="0"/>
              <a:t>Schopnost definovat hypotézy</a:t>
            </a:r>
          </a:p>
          <a:p>
            <a:r>
              <a:rPr lang="cs-CZ" altLang="cs-CZ" dirty="0"/>
              <a:t>Přehled v dané problematice</a:t>
            </a:r>
          </a:p>
          <a:p>
            <a:r>
              <a:rPr lang="cs-CZ" altLang="cs-CZ" dirty="0"/>
              <a:t>Volba vhodných metod a techniky výzkumu</a:t>
            </a:r>
          </a:p>
          <a:p>
            <a:r>
              <a:rPr lang="cs-CZ" altLang="cs-CZ" dirty="0"/>
              <a:t>Schopnost vyhodnotit výsledky a vyvodit z nich závěry</a:t>
            </a:r>
          </a:p>
          <a:p>
            <a:r>
              <a:rPr lang="cs-CZ" altLang="cs-CZ" dirty="0"/>
              <a:t>Schopnost samostatného kreativního myšlení a adekvátnost vyjadřování </a:t>
            </a:r>
          </a:p>
          <a:p>
            <a:r>
              <a:rPr lang="cs-CZ" altLang="cs-CZ" dirty="0"/>
              <a:t>Schopnost syntézy</a:t>
            </a:r>
          </a:p>
          <a:p>
            <a:r>
              <a:rPr lang="cs-CZ" altLang="cs-CZ" dirty="0"/>
              <a:t>Schopnost práce s domácí a zahraniční literaturou</a:t>
            </a:r>
          </a:p>
          <a:p>
            <a:r>
              <a:rPr lang="cs-CZ" altLang="cs-CZ" dirty="0"/>
              <a:t>Schopnost dodržet stylistické a gramatické pravidla </a:t>
            </a:r>
          </a:p>
          <a:p>
            <a:pPr marL="68580" indent="0">
              <a:buNone/>
            </a:pPr>
            <a:endParaRPr lang="cs-CZ" altLang="cs-CZ" dirty="0"/>
          </a:p>
        </p:txBody>
      </p:sp>
      <p:sp>
        <p:nvSpPr>
          <p:cNvPr id="4" name="Obdélník 3"/>
          <p:cNvSpPr/>
          <p:nvPr/>
        </p:nvSpPr>
        <p:spPr>
          <a:xfrm>
            <a:off x="414000" y="412092"/>
            <a:ext cx="11093638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předpoklady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90938B-1D5F-43EA-AC99-77FB0A598C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6BE56B-9504-4564-A6E8-60763AE4C8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432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 (1)</Template>
  <TotalTime>94</TotalTime>
  <Words>4273</Words>
  <Application>Microsoft Office PowerPoint</Application>
  <PresentationFormat>Širokoúhlá obrazovka</PresentationFormat>
  <Paragraphs>497</Paragraphs>
  <Slides>40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Tahoma</vt:lpstr>
      <vt:lpstr>Wingdings</vt:lpstr>
      <vt:lpstr>Wingdings 2</vt:lpstr>
      <vt:lpstr>Prezentace_MU_CZ</vt:lpstr>
      <vt:lpstr>Diseminační fáze</vt:lpstr>
      <vt:lpstr>Publikování výsledků – rozvaha co publikovat</vt:lpstr>
      <vt:lpstr>Prezentace aplikace PowerPoint</vt:lpstr>
      <vt:lpstr>Prezentace aplikace PowerPoint</vt:lpstr>
      <vt:lpstr>Přehledový vědecký článek - Review </vt:lpstr>
      <vt:lpstr>Prezentace aplikace PowerPoint</vt:lpstr>
      <vt:lpstr>Druhy review </vt:lpstr>
      <vt:lpstr>Originální – vědecký odborný článek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Publikační etika</vt:lpstr>
      <vt:lpstr>Etické principy publikační činnosti</vt:lpstr>
      <vt:lpstr>Publikační etika a proč je nutné ji dodržovat</vt:lpstr>
      <vt:lpstr>Etické zásady vědeckého výzkumu</vt:lpstr>
      <vt:lpstr>Dilemata publikačního jednání výzkumníka</vt:lpstr>
      <vt:lpstr>Proč je nutné dodržovat publikační etiku?</vt:lpstr>
      <vt:lpstr>Desatero publikačních hříchů výzkumníka</vt:lpstr>
      <vt:lpstr>1. Vymýšlení a zkreslování/falšování výzkumných zjištění</vt:lpstr>
      <vt:lpstr>2. Plagiátorství</vt:lpstr>
      <vt:lpstr>3. Připisování spoluautorů</vt:lpstr>
      <vt:lpstr>4. Duplicitní/simultánní publikování</vt:lpstr>
      <vt:lpstr>5. Dělení publikací do více článků</vt:lpstr>
      <vt:lpstr>6. Recyklování textů</vt:lpstr>
      <vt:lpstr>7. Vzájemné (reciproční) citování spřízněných kolegů</vt:lpstr>
      <vt:lpstr>8. Zkreslené citování </vt:lpstr>
      <vt:lpstr>9. Nepřiznaný konflikt zájmů</vt:lpstr>
      <vt:lpstr>10. Porušování autorských práv </vt:lpstr>
      <vt:lpstr>Proč je nutné dodržovat publikační etiku?  </vt:lpstr>
      <vt:lpstr>Co s tím?</vt:lpstr>
      <vt:lpstr>Prezentace aplikace PowerPoint</vt:lpstr>
      <vt:lpstr>Děkuji za pozornost</vt:lpstr>
      <vt:lpstr>Zdroje</vt:lpstr>
      <vt:lpstr>Hodně zdaru při výzkumu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Pospíšilová</dc:creator>
  <cp:lastModifiedBy>Alena Pospíšilová</cp:lastModifiedBy>
  <cp:revision>13</cp:revision>
  <cp:lastPrinted>1601-01-01T00:00:00Z</cp:lastPrinted>
  <dcterms:created xsi:type="dcterms:W3CDTF">2021-09-08T10:42:39Z</dcterms:created>
  <dcterms:modified xsi:type="dcterms:W3CDTF">2021-11-09T12:36:01Z</dcterms:modified>
</cp:coreProperties>
</file>