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59" r:id="rId4"/>
    <p:sldId id="260" r:id="rId5"/>
    <p:sldId id="261" r:id="rId6"/>
    <p:sldId id="270" r:id="rId7"/>
    <p:sldId id="271" r:id="rId8"/>
    <p:sldId id="273" r:id="rId9"/>
    <p:sldId id="272" r:id="rId10"/>
    <p:sldId id="274" r:id="rId11"/>
    <p:sldId id="276" r:id="rId12"/>
    <p:sldId id="277" r:id="rId13"/>
    <p:sldId id="262" r:id="rId14"/>
    <p:sldId id="278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80" r:id="rId23"/>
    <p:sldId id="279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103" d="100"/>
          <a:sy n="103" d="100"/>
        </p:scale>
        <p:origin x="132" y="28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851DF7-15EC-4A8E-B6AC-7CB9731DB649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7B9D5B13-BCD9-4F35-AAD9-2EC439EBF22E}">
      <dgm:prSet phldrT="[Text]" custT="1"/>
      <dgm:spPr/>
      <dgm:t>
        <a:bodyPr/>
        <a:lstStyle/>
        <a:p>
          <a:pPr>
            <a:lnSpc>
              <a:spcPts val="2500"/>
            </a:lnSpc>
          </a:pPr>
          <a:r>
            <a: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Projekt</a:t>
          </a:r>
        </a:p>
      </dgm:t>
    </dgm:pt>
    <dgm:pt modelId="{FBD93823-0AD2-48D6-B1E0-6324E9013A99}" type="parTrans" cxnId="{478D1704-C536-4B7C-94A6-92BCD1010AC2}">
      <dgm:prSet/>
      <dgm:spPr/>
      <dgm:t>
        <a:bodyPr/>
        <a:lstStyle/>
        <a:p>
          <a:pPr>
            <a:lnSpc>
              <a:spcPts val="2500"/>
            </a:lnSpc>
          </a:pPr>
          <a:endParaRPr lang="cs-CZ" sz="1200"/>
        </a:p>
      </dgm:t>
    </dgm:pt>
    <dgm:pt modelId="{2A25DCA1-E607-4FB1-A466-89EA97C64C06}" type="sibTrans" cxnId="{478D1704-C536-4B7C-94A6-92BCD1010AC2}">
      <dgm:prSet/>
      <dgm:spPr/>
      <dgm:t>
        <a:bodyPr/>
        <a:lstStyle/>
        <a:p>
          <a:pPr>
            <a:lnSpc>
              <a:spcPts val="2500"/>
            </a:lnSpc>
          </a:pPr>
          <a:endParaRPr lang="cs-CZ" sz="1200"/>
        </a:p>
      </dgm:t>
    </dgm:pt>
    <dgm:pt modelId="{4884FA36-225C-4C88-8490-0B9E6B555837}">
      <dgm:prSet phldrT="[Text]" custT="1"/>
      <dgm:spPr/>
      <dgm:t>
        <a:bodyPr vert="horz" lIns="0" tIns="0" rIns="0" bIns="0" rtlCol="0"/>
        <a:lstStyle/>
        <a:p>
          <a:pPr>
            <a:lnSpc>
              <a:spcPts val="2500"/>
            </a:lnSpc>
          </a:pPr>
          <a:endParaRPr lang="cs-CZ" sz="1600" b="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2139EDE4-8926-43C7-AED0-36E36ADCA1D1}" type="parTrans" cxnId="{B7E494CD-7DC5-4BC0-9ECD-0396529C7CA8}">
      <dgm:prSet/>
      <dgm:spPr/>
      <dgm:t>
        <a:bodyPr/>
        <a:lstStyle/>
        <a:p>
          <a:pPr>
            <a:lnSpc>
              <a:spcPts val="2500"/>
            </a:lnSpc>
          </a:pPr>
          <a:endParaRPr lang="cs-CZ" sz="1200"/>
        </a:p>
      </dgm:t>
    </dgm:pt>
    <dgm:pt modelId="{CE988F19-4CD1-41E7-AA62-B201E52682D0}" type="sibTrans" cxnId="{B7E494CD-7DC5-4BC0-9ECD-0396529C7CA8}">
      <dgm:prSet/>
      <dgm:spPr/>
      <dgm:t>
        <a:bodyPr/>
        <a:lstStyle/>
        <a:p>
          <a:pPr>
            <a:lnSpc>
              <a:spcPts val="2500"/>
            </a:lnSpc>
          </a:pPr>
          <a:endParaRPr lang="cs-CZ" sz="1200"/>
        </a:p>
      </dgm:t>
    </dgm:pt>
    <dgm:pt modelId="{C59FA6AE-26BC-4EB8-B078-97517F911560}">
      <dgm:prSet phldrT="[Text]" custT="1"/>
      <dgm:spPr/>
      <dgm:t>
        <a:bodyPr/>
        <a:lstStyle/>
        <a:p>
          <a:pPr>
            <a:lnSpc>
              <a:spcPts val="2500"/>
            </a:lnSpc>
          </a:pPr>
          <a:r>
            <a: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Grantová agentura</a:t>
          </a:r>
        </a:p>
      </dgm:t>
    </dgm:pt>
    <dgm:pt modelId="{61DF4D8C-3B3C-413F-9D77-0E0CA039E7C8}" type="parTrans" cxnId="{F6834A39-75BB-4D6E-964A-A3697CA7A55D}">
      <dgm:prSet/>
      <dgm:spPr/>
      <dgm:t>
        <a:bodyPr/>
        <a:lstStyle/>
        <a:p>
          <a:pPr>
            <a:lnSpc>
              <a:spcPts val="2500"/>
            </a:lnSpc>
          </a:pPr>
          <a:endParaRPr lang="cs-CZ" sz="1200"/>
        </a:p>
      </dgm:t>
    </dgm:pt>
    <dgm:pt modelId="{01979AD5-BD06-4D47-8D62-C9A7A1925F5A}" type="sibTrans" cxnId="{F6834A39-75BB-4D6E-964A-A3697CA7A55D}">
      <dgm:prSet/>
      <dgm:spPr/>
      <dgm:t>
        <a:bodyPr/>
        <a:lstStyle/>
        <a:p>
          <a:pPr>
            <a:lnSpc>
              <a:spcPts val="2500"/>
            </a:lnSpc>
          </a:pPr>
          <a:endParaRPr lang="cs-CZ" sz="1200"/>
        </a:p>
      </dgm:t>
    </dgm:pt>
    <dgm:pt modelId="{FEAB09B6-8053-43EB-92C8-B5FB895550C6}">
      <dgm:prSet phldrT="[Text]" custT="1"/>
      <dgm:spPr/>
      <dgm:t>
        <a:bodyPr vert="horz" lIns="0" tIns="0" rIns="0" bIns="0" rtlCol="0"/>
        <a:lstStyle/>
        <a:p>
          <a:pPr marL="252000" marR="0" indent="-180000" algn="l" defTabSz="914400" rtl="0" eaLnBrk="1" fontAlgn="base" latinLnBrk="0" hangingPunct="1">
            <a:lnSpc>
              <a:spcPts val="25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600" b="0" dirty="0">
              <a:solidFill>
                <a:schemeClr val="tx1"/>
              </a:solidFill>
              <a:latin typeface="+mn-lt"/>
              <a:ea typeface="+mn-ea"/>
              <a:cs typeface="+mn-cs"/>
            </a:rPr>
            <a:t>Instituce, které prostřednictvím soutěže o granty podporuje různé obecně prospěšné projekty</a:t>
          </a:r>
        </a:p>
      </dgm:t>
    </dgm:pt>
    <dgm:pt modelId="{6529EF14-C788-4424-B17A-BBE2D6D7FF4F}" type="parTrans" cxnId="{D3CB83D0-E75B-4D33-A8AC-7711AD46811F}">
      <dgm:prSet/>
      <dgm:spPr/>
      <dgm:t>
        <a:bodyPr/>
        <a:lstStyle/>
        <a:p>
          <a:pPr>
            <a:lnSpc>
              <a:spcPts val="2500"/>
            </a:lnSpc>
          </a:pPr>
          <a:endParaRPr lang="cs-CZ" sz="1200"/>
        </a:p>
      </dgm:t>
    </dgm:pt>
    <dgm:pt modelId="{16F40F3C-A28E-4470-86E8-5F52FD97A47E}" type="sibTrans" cxnId="{D3CB83D0-E75B-4D33-A8AC-7711AD46811F}">
      <dgm:prSet/>
      <dgm:spPr/>
      <dgm:t>
        <a:bodyPr/>
        <a:lstStyle/>
        <a:p>
          <a:pPr>
            <a:lnSpc>
              <a:spcPts val="2500"/>
            </a:lnSpc>
          </a:pPr>
          <a:endParaRPr lang="cs-CZ" sz="1200"/>
        </a:p>
      </dgm:t>
    </dgm:pt>
    <dgm:pt modelId="{9D0506DA-4FC9-4DA9-9FEF-B70F62711E3B}">
      <dgm:prSet phldrT="[Text]" custT="1"/>
      <dgm:spPr/>
      <dgm:t>
        <a:bodyPr vert="horz" lIns="0" tIns="0" rIns="0" bIns="0" rtlCol="0"/>
        <a:lstStyle/>
        <a:p>
          <a:pPr marL="252000" marR="0" indent="-180000" algn="l" defTabSz="914400" rtl="0" eaLnBrk="1" fontAlgn="base" latinLnBrk="0" hangingPunct="1">
            <a:lnSpc>
              <a:spcPts val="25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600" b="0" dirty="0">
              <a:solidFill>
                <a:schemeClr val="tx1"/>
              </a:solidFill>
              <a:latin typeface="+mn-lt"/>
              <a:ea typeface="+mn-ea"/>
              <a:cs typeface="+mn-cs"/>
            </a:rPr>
            <a:t>Projekty vědecké, technické, kulturní, vzdělávací</a:t>
          </a:r>
        </a:p>
      </dgm:t>
    </dgm:pt>
    <dgm:pt modelId="{A035E72C-4791-4218-A375-3A27DCFD889E}" type="parTrans" cxnId="{CA26C204-1FAE-43FE-BC8C-CDABCB75E657}">
      <dgm:prSet/>
      <dgm:spPr/>
      <dgm:t>
        <a:bodyPr/>
        <a:lstStyle/>
        <a:p>
          <a:pPr>
            <a:lnSpc>
              <a:spcPts val="2500"/>
            </a:lnSpc>
          </a:pPr>
          <a:endParaRPr lang="cs-CZ" sz="1200"/>
        </a:p>
      </dgm:t>
    </dgm:pt>
    <dgm:pt modelId="{F67D5ACC-A43B-4456-803E-6DD388D1306C}" type="sibTrans" cxnId="{CA26C204-1FAE-43FE-BC8C-CDABCB75E657}">
      <dgm:prSet/>
      <dgm:spPr/>
      <dgm:t>
        <a:bodyPr/>
        <a:lstStyle/>
        <a:p>
          <a:pPr>
            <a:lnSpc>
              <a:spcPts val="2500"/>
            </a:lnSpc>
          </a:pPr>
          <a:endParaRPr lang="cs-CZ" sz="1200"/>
        </a:p>
      </dgm:t>
    </dgm:pt>
    <dgm:pt modelId="{B66E6563-C371-426F-8F7F-14361B891AF8}">
      <dgm:prSet phldrT="[Text]" custT="1"/>
      <dgm:spPr/>
      <dgm:t>
        <a:bodyPr vert="horz" lIns="0" tIns="0" rIns="0" bIns="0" rtlCol="0"/>
        <a:lstStyle/>
        <a:p>
          <a:pPr marL="252000" marR="0" indent="-180000" algn="l" defTabSz="914400" rtl="0" eaLnBrk="1" fontAlgn="base" latinLnBrk="0" hangingPunct="1">
            <a:lnSpc>
              <a:spcPts val="25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600" b="0" dirty="0">
              <a:solidFill>
                <a:schemeClr val="tx1"/>
              </a:solidFill>
              <a:latin typeface="+mn-lt"/>
              <a:ea typeface="+mn-ea"/>
              <a:cs typeface="+mn-cs"/>
            </a:rPr>
            <a:t>Je peněžní částka účelově poskytnutá na podporu určité vědecké nebo výzkumné činnosti</a:t>
          </a:r>
        </a:p>
      </dgm:t>
    </dgm:pt>
    <dgm:pt modelId="{BF32072D-9C61-429E-89E2-B1E4AF8EE7BB}" type="sibTrans" cxnId="{3910E1F8-F7D2-4C0E-904E-4F17BBE78527}">
      <dgm:prSet/>
      <dgm:spPr/>
      <dgm:t>
        <a:bodyPr/>
        <a:lstStyle/>
        <a:p>
          <a:pPr>
            <a:lnSpc>
              <a:spcPts val="2500"/>
            </a:lnSpc>
          </a:pPr>
          <a:endParaRPr lang="cs-CZ" sz="1200"/>
        </a:p>
      </dgm:t>
    </dgm:pt>
    <dgm:pt modelId="{3FDDB7EA-58E1-4FBF-B570-9BBEDDE38D00}" type="parTrans" cxnId="{3910E1F8-F7D2-4C0E-904E-4F17BBE78527}">
      <dgm:prSet/>
      <dgm:spPr/>
      <dgm:t>
        <a:bodyPr/>
        <a:lstStyle/>
        <a:p>
          <a:pPr>
            <a:lnSpc>
              <a:spcPts val="2500"/>
            </a:lnSpc>
          </a:pPr>
          <a:endParaRPr lang="cs-CZ" sz="1200"/>
        </a:p>
      </dgm:t>
    </dgm:pt>
    <dgm:pt modelId="{AF8D8647-6C3A-4B3C-BF7B-01E7C75D81DE}">
      <dgm:prSet phldrT="[Text]" custT="1"/>
      <dgm:spPr/>
      <dgm:t>
        <a:bodyPr/>
        <a:lstStyle/>
        <a:p>
          <a:pPr>
            <a:lnSpc>
              <a:spcPts val="2500"/>
            </a:lnSpc>
          </a:pPr>
          <a:r>
            <a: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Grant</a:t>
          </a:r>
        </a:p>
      </dgm:t>
    </dgm:pt>
    <dgm:pt modelId="{0F0CFD97-17E6-4A41-B5CB-AA2A73EB7F2D}" type="sibTrans" cxnId="{4FC0AF43-BD86-4B77-9368-D3CA5D44F531}">
      <dgm:prSet/>
      <dgm:spPr/>
      <dgm:t>
        <a:bodyPr/>
        <a:lstStyle/>
        <a:p>
          <a:pPr>
            <a:lnSpc>
              <a:spcPts val="2500"/>
            </a:lnSpc>
          </a:pPr>
          <a:endParaRPr lang="cs-CZ" sz="1200"/>
        </a:p>
      </dgm:t>
    </dgm:pt>
    <dgm:pt modelId="{D5F27145-A769-44F8-AAAC-337D1F49507B}" type="parTrans" cxnId="{4FC0AF43-BD86-4B77-9368-D3CA5D44F531}">
      <dgm:prSet/>
      <dgm:spPr/>
      <dgm:t>
        <a:bodyPr/>
        <a:lstStyle/>
        <a:p>
          <a:pPr>
            <a:lnSpc>
              <a:spcPts val="2500"/>
            </a:lnSpc>
          </a:pPr>
          <a:endParaRPr lang="cs-CZ" sz="1200"/>
        </a:p>
      </dgm:t>
    </dgm:pt>
    <dgm:pt modelId="{A79D5B08-0174-490A-AD32-B17B93AC22B8}">
      <dgm:prSet custT="1"/>
      <dgm:spPr/>
      <dgm:t>
        <a:bodyPr vert="horz" lIns="0" tIns="0" rIns="0" bIns="0" rtlCol="0"/>
        <a:lstStyle/>
        <a:p>
          <a:pPr>
            <a:lnSpc>
              <a:spcPts val="2500"/>
            </a:lnSpc>
            <a:buClr>
              <a:schemeClr val="tx2"/>
            </a:buClr>
            <a:buFontTx/>
            <a:buChar char="-"/>
          </a:pPr>
          <a:r>
            <a:rPr lang="cs-CZ" sz="1600" dirty="0"/>
            <a:t>Časově ohraničené úsilí, směřující k vytvoření unikátního produktu nebo služby</a:t>
          </a:r>
        </a:p>
      </dgm:t>
    </dgm:pt>
    <dgm:pt modelId="{C25776C7-934C-48C2-912E-E55BD3CBE22C}" type="parTrans" cxnId="{E4AA21B5-684F-4267-90C8-735843C58142}">
      <dgm:prSet/>
      <dgm:spPr/>
      <dgm:t>
        <a:bodyPr/>
        <a:lstStyle/>
        <a:p>
          <a:pPr>
            <a:lnSpc>
              <a:spcPts val="2500"/>
            </a:lnSpc>
          </a:pPr>
          <a:endParaRPr lang="cs-CZ" sz="1200"/>
        </a:p>
      </dgm:t>
    </dgm:pt>
    <dgm:pt modelId="{1E8E2CC4-0D22-4227-9E08-A7EA2DA4DFF7}" type="sibTrans" cxnId="{E4AA21B5-684F-4267-90C8-735843C58142}">
      <dgm:prSet/>
      <dgm:spPr/>
      <dgm:t>
        <a:bodyPr/>
        <a:lstStyle/>
        <a:p>
          <a:pPr>
            <a:lnSpc>
              <a:spcPts val="2500"/>
            </a:lnSpc>
          </a:pPr>
          <a:endParaRPr lang="cs-CZ" sz="1200"/>
        </a:p>
      </dgm:t>
    </dgm:pt>
    <dgm:pt modelId="{2271223D-8D65-4316-908B-66EAE1A60C49}">
      <dgm:prSet custT="1"/>
      <dgm:spPr/>
      <dgm:t>
        <a:bodyPr/>
        <a:lstStyle/>
        <a:p>
          <a:pPr>
            <a:lnSpc>
              <a:spcPts val="2500"/>
            </a:lnSpc>
          </a:pPr>
          <a:r>
            <a: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Návrh grantového projektu</a:t>
          </a:r>
        </a:p>
      </dgm:t>
    </dgm:pt>
    <dgm:pt modelId="{F3F4EEC9-D65F-4B45-8191-8AFCDBA10DCC}" type="parTrans" cxnId="{885028C8-3351-47C3-AE36-59811FD0BF0E}">
      <dgm:prSet/>
      <dgm:spPr/>
      <dgm:t>
        <a:bodyPr/>
        <a:lstStyle/>
        <a:p>
          <a:pPr>
            <a:lnSpc>
              <a:spcPts val="2500"/>
            </a:lnSpc>
          </a:pPr>
          <a:endParaRPr lang="cs-CZ" sz="1200"/>
        </a:p>
      </dgm:t>
    </dgm:pt>
    <dgm:pt modelId="{8D096FAE-2F1C-4AE4-B953-344BE15315F1}" type="sibTrans" cxnId="{885028C8-3351-47C3-AE36-59811FD0BF0E}">
      <dgm:prSet/>
      <dgm:spPr/>
      <dgm:t>
        <a:bodyPr/>
        <a:lstStyle/>
        <a:p>
          <a:pPr>
            <a:lnSpc>
              <a:spcPts val="2500"/>
            </a:lnSpc>
          </a:pPr>
          <a:endParaRPr lang="cs-CZ" sz="1200"/>
        </a:p>
      </dgm:t>
    </dgm:pt>
    <dgm:pt modelId="{E5ABD1BF-9F31-4F78-85A5-954FA00EA7C8}">
      <dgm:prSet phldrT="[Text]" custT="1"/>
      <dgm:spPr/>
      <dgm:t>
        <a:bodyPr vert="horz" lIns="0" tIns="0" rIns="0" bIns="0" rtlCol="0"/>
        <a:lstStyle/>
        <a:p>
          <a:pPr marL="252000" marR="0" indent="-180000" algn="l" defTabSz="914400" rtl="0" eaLnBrk="1" fontAlgn="base" latinLnBrk="0" hangingPunct="1">
            <a:lnSpc>
              <a:spcPts val="2500"/>
            </a:lnSpc>
            <a:spcBef>
              <a:spcPts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600" b="0" dirty="0">
              <a:solidFill>
                <a:schemeClr val="tx1"/>
              </a:solidFill>
              <a:latin typeface="+mn-lt"/>
              <a:ea typeface="+mn-ea"/>
              <a:cs typeface="+mn-cs"/>
            </a:rPr>
            <a:t>Grantové agentury státní a soukromé</a:t>
          </a:r>
        </a:p>
      </dgm:t>
    </dgm:pt>
    <dgm:pt modelId="{43594190-92AE-498B-A847-539D384E00D0}" type="parTrans" cxnId="{030650F2-B9E2-4181-9896-930865DD8630}">
      <dgm:prSet/>
      <dgm:spPr/>
      <dgm:t>
        <a:bodyPr/>
        <a:lstStyle/>
        <a:p>
          <a:pPr>
            <a:lnSpc>
              <a:spcPts val="2500"/>
            </a:lnSpc>
          </a:pPr>
          <a:endParaRPr lang="cs-CZ" sz="1200"/>
        </a:p>
      </dgm:t>
    </dgm:pt>
    <dgm:pt modelId="{F329B5FA-0096-4F22-8F73-AF5DC42D2BCD}" type="sibTrans" cxnId="{030650F2-B9E2-4181-9896-930865DD8630}">
      <dgm:prSet/>
      <dgm:spPr/>
      <dgm:t>
        <a:bodyPr/>
        <a:lstStyle/>
        <a:p>
          <a:pPr>
            <a:lnSpc>
              <a:spcPts val="2500"/>
            </a:lnSpc>
          </a:pPr>
          <a:endParaRPr lang="cs-CZ" sz="1200"/>
        </a:p>
      </dgm:t>
    </dgm:pt>
    <dgm:pt modelId="{506CFEBF-69A4-4210-8EF7-054F121BD530}" type="pres">
      <dgm:prSet presAssocID="{86851DF7-15EC-4A8E-B6AC-7CB9731DB649}" presName="Name0" presStyleCnt="0">
        <dgm:presLayoutVars>
          <dgm:dir/>
          <dgm:animLvl val="lvl"/>
          <dgm:resizeHandles val="exact"/>
        </dgm:presLayoutVars>
      </dgm:prSet>
      <dgm:spPr/>
    </dgm:pt>
    <dgm:pt modelId="{783512C9-6593-4123-8F97-F226D6252C13}" type="pres">
      <dgm:prSet presAssocID="{7B9D5B13-BCD9-4F35-AAD9-2EC439EBF22E}" presName="linNode" presStyleCnt="0"/>
      <dgm:spPr/>
    </dgm:pt>
    <dgm:pt modelId="{CF2528D3-1A8F-4F0D-8DD6-1D7921303C66}" type="pres">
      <dgm:prSet presAssocID="{7B9D5B13-BCD9-4F35-AAD9-2EC439EBF22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B962FD6D-C09B-4038-A80F-536B3368E8A5}" type="pres">
      <dgm:prSet presAssocID="{7B9D5B13-BCD9-4F35-AAD9-2EC439EBF22E}" presName="descendantText" presStyleLbl="alignAccFollowNode1" presStyleIdx="0" presStyleCnt="3" custLinFactNeighborX="1083" custLinFactNeighborY="1056">
        <dgm:presLayoutVars>
          <dgm:bulletEnabled val="1"/>
        </dgm:presLayoutVars>
      </dgm:prSet>
      <dgm:spPr>
        <a:xfrm rot="5400000">
          <a:off x="5652963" y="-2224463"/>
          <a:ext cx="1081638" cy="5829442"/>
        </a:xfrm>
        <a:prstGeom prst="round2SameRect">
          <a:avLst/>
        </a:prstGeom>
      </dgm:spPr>
    </dgm:pt>
    <dgm:pt modelId="{366DA66A-1490-4221-A90D-0FC7207E9696}" type="pres">
      <dgm:prSet presAssocID="{2A25DCA1-E607-4FB1-A466-89EA97C64C06}" presName="sp" presStyleCnt="0"/>
      <dgm:spPr/>
    </dgm:pt>
    <dgm:pt modelId="{A7ECCB5F-2D92-4A1F-9126-CA42A2650021}" type="pres">
      <dgm:prSet presAssocID="{C59FA6AE-26BC-4EB8-B078-97517F911560}" presName="linNode" presStyleCnt="0"/>
      <dgm:spPr/>
    </dgm:pt>
    <dgm:pt modelId="{9F49E9AB-4610-48ED-9892-60AAB1C1124D}" type="pres">
      <dgm:prSet presAssocID="{C59FA6AE-26BC-4EB8-B078-97517F91156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B1112BB-1047-40E5-AB00-FA816296A71C}" type="pres">
      <dgm:prSet presAssocID="{C59FA6AE-26BC-4EB8-B078-97517F911560}" presName="descendantText" presStyleLbl="alignAccFollowNode1" presStyleIdx="1" presStyleCnt="3">
        <dgm:presLayoutVars>
          <dgm:bulletEnabled val="1"/>
        </dgm:presLayoutVars>
      </dgm:prSet>
      <dgm:spPr>
        <a:xfrm rot="5400000">
          <a:off x="5652963" y="-816234"/>
          <a:ext cx="1081638" cy="5829442"/>
        </a:xfrm>
        <a:prstGeom prst="round2SameRect">
          <a:avLst/>
        </a:prstGeom>
      </dgm:spPr>
    </dgm:pt>
    <dgm:pt modelId="{C11E3993-236F-47BB-9647-312759F9C917}" type="pres">
      <dgm:prSet presAssocID="{01979AD5-BD06-4D47-8D62-C9A7A1925F5A}" presName="sp" presStyleCnt="0"/>
      <dgm:spPr/>
    </dgm:pt>
    <dgm:pt modelId="{932745AE-B416-4B33-AA80-C6C9184E3C7F}" type="pres">
      <dgm:prSet presAssocID="{AF8D8647-6C3A-4B3C-BF7B-01E7C75D81DE}" presName="linNode" presStyleCnt="0"/>
      <dgm:spPr/>
    </dgm:pt>
    <dgm:pt modelId="{55AF5DB8-163E-44CE-8E22-30ACC26A9698}" type="pres">
      <dgm:prSet presAssocID="{AF8D8647-6C3A-4B3C-BF7B-01E7C75D81DE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1C63EDDF-2F56-4E40-B0C2-6381CE3C87FA}" type="pres">
      <dgm:prSet presAssocID="{AF8D8647-6C3A-4B3C-BF7B-01E7C75D81DE}" presName="descendantText" presStyleLbl="alignAccFollowNode1" presStyleIdx="2" presStyleCnt="3">
        <dgm:presLayoutVars>
          <dgm:bulletEnabled val="1"/>
        </dgm:presLayoutVars>
      </dgm:prSet>
      <dgm:spPr>
        <a:xfrm rot="5400000">
          <a:off x="5652963" y="603416"/>
          <a:ext cx="1081638" cy="5829442"/>
        </a:xfrm>
        <a:prstGeom prst="round2SameRect">
          <a:avLst/>
        </a:prstGeom>
      </dgm:spPr>
    </dgm:pt>
    <dgm:pt modelId="{F4A8043F-2CD5-4EEF-93CC-C9D5BB5F3B34}" type="pres">
      <dgm:prSet presAssocID="{0F0CFD97-17E6-4A41-B5CB-AA2A73EB7F2D}" presName="sp" presStyleCnt="0"/>
      <dgm:spPr/>
    </dgm:pt>
    <dgm:pt modelId="{AD815491-0F51-4177-9113-7DA2581FF4A7}" type="pres">
      <dgm:prSet presAssocID="{2271223D-8D65-4316-908B-66EAE1A60C49}" presName="linNode" presStyleCnt="0"/>
      <dgm:spPr/>
    </dgm:pt>
    <dgm:pt modelId="{B9386ABA-6420-4550-B24E-E5D1984BF248}" type="pres">
      <dgm:prSet presAssocID="{2271223D-8D65-4316-908B-66EAE1A60C49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FBC4CA00-4D09-43FB-B9F0-E16A8FE6AA20}" type="presOf" srcId="{E5ABD1BF-9F31-4F78-85A5-954FA00EA7C8}" destId="{DB1112BB-1047-40E5-AB00-FA816296A71C}" srcOrd="0" destOrd="1" presId="urn:microsoft.com/office/officeart/2005/8/layout/vList5"/>
    <dgm:cxn modelId="{478D1704-C536-4B7C-94A6-92BCD1010AC2}" srcId="{86851DF7-15EC-4A8E-B6AC-7CB9731DB649}" destId="{7B9D5B13-BCD9-4F35-AAD9-2EC439EBF22E}" srcOrd="0" destOrd="0" parTransId="{FBD93823-0AD2-48D6-B1E0-6324E9013A99}" sibTransId="{2A25DCA1-E607-4FB1-A466-89EA97C64C06}"/>
    <dgm:cxn modelId="{CA26C204-1FAE-43FE-BC8C-CDABCB75E657}" srcId="{FEAB09B6-8053-43EB-92C8-B5FB895550C6}" destId="{9D0506DA-4FC9-4DA9-9FEF-B70F62711E3B}" srcOrd="1" destOrd="0" parTransId="{A035E72C-4791-4218-A375-3A27DCFD889E}" sibTransId="{F67D5ACC-A43B-4456-803E-6DD388D1306C}"/>
    <dgm:cxn modelId="{11D0E620-581B-452C-8237-7F98825830FF}" type="presOf" srcId="{B66E6563-C371-426F-8F7F-14361B891AF8}" destId="{1C63EDDF-2F56-4E40-B0C2-6381CE3C87FA}" srcOrd="0" destOrd="0" presId="urn:microsoft.com/office/officeart/2005/8/layout/vList5"/>
    <dgm:cxn modelId="{211D172E-4D4D-4D65-A754-459A210C42A2}" type="presOf" srcId="{FEAB09B6-8053-43EB-92C8-B5FB895550C6}" destId="{DB1112BB-1047-40E5-AB00-FA816296A71C}" srcOrd="0" destOrd="0" presId="urn:microsoft.com/office/officeart/2005/8/layout/vList5"/>
    <dgm:cxn modelId="{F6834A39-75BB-4D6E-964A-A3697CA7A55D}" srcId="{86851DF7-15EC-4A8E-B6AC-7CB9731DB649}" destId="{C59FA6AE-26BC-4EB8-B078-97517F911560}" srcOrd="1" destOrd="0" parTransId="{61DF4D8C-3B3C-413F-9D77-0E0CA039E7C8}" sibTransId="{01979AD5-BD06-4D47-8D62-C9A7A1925F5A}"/>
    <dgm:cxn modelId="{4FC0AF43-BD86-4B77-9368-D3CA5D44F531}" srcId="{86851DF7-15EC-4A8E-B6AC-7CB9731DB649}" destId="{AF8D8647-6C3A-4B3C-BF7B-01E7C75D81DE}" srcOrd="2" destOrd="0" parTransId="{D5F27145-A769-44F8-AAAC-337D1F49507B}" sibTransId="{0F0CFD97-17E6-4A41-B5CB-AA2A73EB7F2D}"/>
    <dgm:cxn modelId="{2C6D956C-0984-41BF-A2E7-D565810787F3}" type="presOf" srcId="{A79D5B08-0174-490A-AD32-B17B93AC22B8}" destId="{B962FD6D-C09B-4038-A80F-536B3368E8A5}" srcOrd="0" destOrd="1" presId="urn:microsoft.com/office/officeart/2005/8/layout/vList5"/>
    <dgm:cxn modelId="{3A4F5084-C299-4578-A194-29E1BE7785BF}" type="presOf" srcId="{2271223D-8D65-4316-908B-66EAE1A60C49}" destId="{B9386ABA-6420-4550-B24E-E5D1984BF248}" srcOrd="0" destOrd="0" presId="urn:microsoft.com/office/officeart/2005/8/layout/vList5"/>
    <dgm:cxn modelId="{5D7B10A9-935F-4C01-B7AC-322E2A83D22E}" type="presOf" srcId="{9D0506DA-4FC9-4DA9-9FEF-B70F62711E3B}" destId="{DB1112BB-1047-40E5-AB00-FA816296A71C}" srcOrd="0" destOrd="2" presId="urn:microsoft.com/office/officeart/2005/8/layout/vList5"/>
    <dgm:cxn modelId="{E4AA21B5-684F-4267-90C8-735843C58142}" srcId="{7B9D5B13-BCD9-4F35-AAD9-2EC439EBF22E}" destId="{A79D5B08-0174-490A-AD32-B17B93AC22B8}" srcOrd="1" destOrd="0" parTransId="{C25776C7-934C-48C2-912E-E55BD3CBE22C}" sibTransId="{1E8E2CC4-0D22-4227-9E08-A7EA2DA4DFF7}"/>
    <dgm:cxn modelId="{885028C8-3351-47C3-AE36-59811FD0BF0E}" srcId="{86851DF7-15EC-4A8E-B6AC-7CB9731DB649}" destId="{2271223D-8D65-4316-908B-66EAE1A60C49}" srcOrd="3" destOrd="0" parTransId="{F3F4EEC9-D65F-4B45-8191-8AFCDBA10DCC}" sibTransId="{8D096FAE-2F1C-4AE4-B953-344BE15315F1}"/>
    <dgm:cxn modelId="{C75641CD-158A-46FB-9B7F-743ADB45E1DC}" type="presOf" srcId="{86851DF7-15EC-4A8E-B6AC-7CB9731DB649}" destId="{506CFEBF-69A4-4210-8EF7-054F121BD530}" srcOrd="0" destOrd="0" presId="urn:microsoft.com/office/officeart/2005/8/layout/vList5"/>
    <dgm:cxn modelId="{B7E494CD-7DC5-4BC0-9ECD-0396529C7CA8}" srcId="{7B9D5B13-BCD9-4F35-AAD9-2EC439EBF22E}" destId="{4884FA36-225C-4C88-8490-0B9E6B555837}" srcOrd="0" destOrd="0" parTransId="{2139EDE4-8926-43C7-AED0-36E36ADCA1D1}" sibTransId="{CE988F19-4CD1-41E7-AA62-B201E52682D0}"/>
    <dgm:cxn modelId="{E2FB6BCE-5AD3-4079-BAC2-07F787D7333A}" type="presOf" srcId="{AF8D8647-6C3A-4B3C-BF7B-01E7C75D81DE}" destId="{55AF5DB8-163E-44CE-8E22-30ACC26A9698}" srcOrd="0" destOrd="0" presId="urn:microsoft.com/office/officeart/2005/8/layout/vList5"/>
    <dgm:cxn modelId="{3CEAFCCE-28C6-4F94-BC38-9E35D187882E}" type="presOf" srcId="{7B9D5B13-BCD9-4F35-AAD9-2EC439EBF22E}" destId="{CF2528D3-1A8F-4F0D-8DD6-1D7921303C66}" srcOrd="0" destOrd="0" presId="urn:microsoft.com/office/officeart/2005/8/layout/vList5"/>
    <dgm:cxn modelId="{D3CB83D0-E75B-4D33-A8AC-7711AD46811F}" srcId="{C59FA6AE-26BC-4EB8-B078-97517F911560}" destId="{FEAB09B6-8053-43EB-92C8-B5FB895550C6}" srcOrd="0" destOrd="0" parTransId="{6529EF14-C788-4424-B17A-BBE2D6D7FF4F}" sibTransId="{16F40F3C-A28E-4470-86E8-5F52FD97A47E}"/>
    <dgm:cxn modelId="{030650F2-B9E2-4181-9896-930865DD8630}" srcId="{FEAB09B6-8053-43EB-92C8-B5FB895550C6}" destId="{E5ABD1BF-9F31-4F78-85A5-954FA00EA7C8}" srcOrd="0" destOrd="0" parTransId="{43594190-92AE-498B-A847-539D384E00D0}" sibTransId="{F329B5FA-0096-4F22-8F73-AF5DC42D2BCD}"/>
    <dgm:cxn modelId="{3910E1F8-F7D2-4C0E-904E-4F17BBE78527}" srcId="{AF8D8647-6C3A-4B3C-BF7B-01E7C75D81DE}" destId="{B66E6563-C371-426F-8F7F-14361B891AF8}" srcOrd="0" destOrd="0" parTransId="{3FDDB7EA-58E1-4FBF-B570-9BBEDDE38D00}" sibTransId="{BF32072D-9C61-429E-89E2-B1E4AF8EE7BB}"/>
    <dgm:cxn modelId="{F0DF19FC-5FB9-4206-B7DA-6736E2AB47F3}" type="presOf" srcId="{C59FA6AE-26BC-4EB8-B078-97517F911560}" destId="{9F49E9AB-4610-48ED-9892-60AAB1C1124D}" srcOrd="0" destOrd="0" presId="urn:microsoft.com/office/officeart/2005/8/layout/vList5"/>
    <dgm:cxn modelId="{C4CE90FF-FC85-444C-8F57-A5394AC03BB8}" type="presOf" srcId="{4884FA36-225C-4C88-8490-0B9E6B555837}" destId="{B962FD6D-C09B-4038-A80F-536B3368E8A5}" srcOrd="0" destOrd="0" presId="urn:microsoft.com/office/officeart/2005/8/layout/vList5"/>
    <dgm:cxn modelId="{C73D086C-475B-4814-ACB2-529E8A4FE3EE}" type="presParOf" srcId="{506CFEBF-69A4-4210-8EF7-054F121BD530}" destId="{783512C9-6593-4123-8F97-F226D6252C13}" srcOrd="0" destOrd="0" presId="urn:microsoft.com/office/officeart/2005/8/layout/vList5"/>
    <dgm:cxn modelId="{2B9D111A-106E-49C7-B61C-74917B6236EF}" type="presParOf" srcId="{783512C9-6593-4123-8F97-F226D6252C13}" destId="{CF2528D3-1A8F-4F0D-8DD6-1D7921303C66}" srcOrd="0" destOrd="0" presId="urn:microsoft.com/office/officeart/2005/8/layout/vList5"/>
    <dgm:cxn modelId="{ED075FB5-BECC-4A09-972C-296A588ACD9F}" type="presParOf" srcId="{783512C9-6593-4123-8F97-F226D6252C13}" destId="{B962FD6D-C09B-4038-A80F-536B3368E8A5}" srcOrd="1" destOrd="0" presId="urn:microsoft.com/office/officeart/2005/8/layout/vList5"/>
    <dgm:cxn modelId="{11949EA0-9F70-4168-B2D0-FBE750309B97}" type="presParOf" srcId="{506CFEBF-69A4-4210-8EF7-054F121BD530}" destId="{366DA66A-1490-4221-A90D-0FC7207E9696}" srcOrd="1" destOrd="0" presId="urn:microsoft.com/office/officeart/2005/8/layout/vList5"/>
    <dgm:cxn modelId="{6B87370F-FC6C-4904-8E75-FB6722B32A91}" type="presParOf" srcId="{506CFEBF-69A4-4210-8EF7-054F121BD530}" destId="{A7ECCB5F-2D92-4A1F-9126-CA42A2650021}" srcOrd="2" destOrd="0" presId="urn:microsoft.com/office/officeart/2005/8/layout/vList5"/>
    <dgm:cxn modelId="{C5A09B4C-7E11-49F0-AA90-19D3F6AB79C7}" type="presParOf" srcId="{A7ECCB5F-2D92-4A1F-9126-CA42A2650021}" destId="{9F49E9AB-4610-48ED-9892-60AAB1C1124D}" srcOrd="0" destOrd="0" presId="urn:microsoft.com/office/officeart/2005/8/layout/vList5"/>
    <dgm:cxn modelId="{7CB22241-F429-4FF0-88C1-F1CA8DF8086E}" type="presParOf" srcId="{A7ECCB5F-2D92-4A1F-9126-CA42A2650021}" destId="{DB1112BB-1047-40E5-AB00-FA816296A71C}" srcOrd="1" destOrd="0" presId="urn:microsoft.com/office/officeart/2005/8/layout/vList5"/>
    <dgm:cxn modelId="{0A7258C9-FA05-4409-827A-7B0C6B865782}" type="presParOf" srcId="{506CFEBF-69A4-4210-8EF7-054F121BD530}" destId="{C11E3993-236F-47BB-9647-312759F9C917}" srcOrd="3" destOrd="0" presId="urn:microsoft.com/office/officeart/2005/8/layout/vList5"/>
    <dgm:cxn modelId="{C3CD6F9B-835A-4326-8CFC-A8A6D45E3734}" type="presParOf" srcId="{506CFEBF-69A4-4210-8EF7-054F121BD530}" destId="{932745AE-B416-4B33-AA80-C6C9184E3C7F}" srcOrd="4" destOrd="0" presId="urn:microsoft.com/office/officeart/2005/8/layout/vList5"/>
    <dgm:cxn modelId="{5913BDA8-8F11-405B-BDB6-F27E1DD3D9FC}" type="presParOf" srcId="{932745AE-B416-4B33-AA80-C6C9184E3C7F}" destId="{55AF5DB8-163E-44CE-8E22-30ACC26A9698}" srcOrd="0" destOrd="0" presId="urn:microsoft.com/office/officeart/2005/8/layout/vList5"/>
    <dgm:cxn modelId="{CC5633E9-EA24-459E-A2F7-94F514486094}" type="presParOf" srcId="{932745AE-B416-4B33-AA80-C6C9184E3C7F}" destId="{1C63EDDF-2F56-4E40-B0C2-6381CE3C87FA}" srcOrd="1" destOrd="0" presId="urn:microsoft.com/office/officeart/2005/8/layout/vList5"/>
    <dgm:cxn modelId="{2C7C28BD-D88A-4C6F-8D7C-0011F0F57D5A}" type="presParOf" srcId="{506CFEBF-69A4-4210-8EF7-054F121BD530}" destId="{F4A8043F-2CD5-4EEF-93CC-C9D5BB5F3B34}" srcOrd="5" destOrd="0" presId="urn:microsoft.com/office/officeart/2005/8/layout/vList5"/>
    <dgm:cxn modelId="{A4954755-0711-4BE5-819F-BD68248EE999}" type="presParOf" srcId="{506CFEBF-69A4-4210-8EF7-054F121BD530}" destId="{AD815491-0F51-4177-9113-7DA2581FF4A7}" srcOrd="6" destOrd="0" presId="urn:microsoft.com/office/officeart/2005/8/layout/vList5"/>
    <dgm:cxn modelId="{8804E396-4CF7-4FE8-8F1D-6891A011902D}" type="presParOf" srcId="{AD815491-0F51-4177-9113-7DA2581FF4A7}" destId="{B9386ABA-6420-4550-B24E-E5D1984BF24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851DF7-15EC-4A8E-B6AC-7CB9731DB649}" type="doc">
      <dgm:prSet loTypeId="urn:microsoft.com/office/officeart/2005/8/layout/vList5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7B9D5B13-BCD9-4F35-AAD9-2EC439EBF22E}">
      <dgm:prSet phldrT="[Text]"/>
      <dgm:spPr/>
      <dgm:t>
        <a:bodyPr/>
        <a:lstStyle/>
        <a:p>
          <a:r>
            <a: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Poskytovatel</a:t>
          </a:r>
        </a:p>
      </dgm:t>
    </dgm:pt>
    <dgm:pt modelId="{FBD93823-0AD2-48D6-B1E0-6324E9013A99}" type="parTrans" cxnId="{478D1704-C536-4B7C-94A6-92BCD1010AC2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2A25DCA1-E607-4FB1-A466-89EA97C64C06}" type="sibTrans" cxnId="{478D1704-C536-4B7C-94A6-92BCD1010AC2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C59FA6AE-26BC-4EB8-B078-97517F911560}">
      <dgm:prSet phldrT="[Text]"/>
      <dgm:spPr/>
      <dgm:t>
        <a:bodyPr/>
        <a:lstStyle/>
        <a:p>
          <a:r>
            <a: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Uchazeč</a:t>
          </a:r>
        </a:p>
      </dgm:t>
    </dgm:pt>
    <dgm:pt modelId="{61DF4D8C-3B3C-413F-9D77-0E0CA039E7C8}" type="parTrans" cxnId="{F6834A39-75BB-4D6E-964A-A3697CA7A55D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01979AD5-BD06-4D47-8D62-C9A7A1925F5A}" type="sibTrans" cxnId="{F6834A39-75BB-4D6E-964A-A3697CA7A55D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FEAB09B6-8053-43EB-92C8-B5FB895550C6}">
      <dgm:prSet phldrT="[Text]" custT="1"/>
      <dgm:spPr>
        <a:solidFill>
          <a:srgbClr val="4BC8FF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C8F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rgbClr val="FFFFFF"/>
          </a:contourClr>
        </a:sp3d>
      </dgm:spPr>
      <dgm:t>
        <a:bodyPr spcFirstLastPara="0" vert="horz" wrap="square" lIns="41910" tIns="20955" rIns="41910" bIns="20955" numCol="1" spcCol="1270" anchor="ctr" anchorCtr="0"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None/>
          </a:pPr>
          <a:r>
            <a:rPr lang="cs-CZ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j-lt"/>
              <a:ea typeface="+mn-ea"/>
              <a:cs typeface="+mn-cs"/>
            </a:rPr>
            <a:t>se rozumí fyzická osoba, právnická osoba se sídlem v České republice, organizační složka státu nebo územního samosprávného celku, organizační jednotka Ministerstva obrany nebo Ministerstva vnitra, zabývající se výzkumem a experimentálním vývojem, která se uchází o poskytnutí účelové podpory podáním návrhu projektu. Účast uchazečů se sídlem mimo Českou republiku se řídí ustanovením § 18 odst. 11 zákona č. 130/2002 Sb.</a:t>
          </a:r>
        </a:p>
      </dgm:t>
    </dgm:pt>
    <dgm:pt modelId="{6529EF14-C788-4424-B17A-BBE2D6D7FF4F}" type="parTrans" cxnId="{D3CB83D0-E75B-4D33-A8AC-7711AD46811F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16F40F3C-A28E-4470-86E8-5F52FD97A47E}" type="sibTrans" cxnId="{D3CB83D0-E75B-4D33-A8AC-7711AD46811F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B66E6563-C371-426F-8F7F-14361B891AF8}">
      <dgm:prSet phldrT="[Text]" custT="1"/>
      <dgm:spPr>
        <a:solidFill>
          <a:srgbClr val="4BC8FF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C8F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rgbClr val="FFFFFF"/>
          </a:contourClr>
        </a:sp3d>
      </dgm:spPr>
      <dgm:t>
        <a:bodyPr spcFirstLastPara="0" vert="horz" wrap="square" lIns="41910" tIns="20955" rIns="41910" bIns="20955" numCol="1" spcCol="1270" anchor="ctr" anchorCtr="0"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j-lt"/>
              <a:ea typeface="+mn-ea"/>
              <a:cs typeface="+mn-cs"/>
            </a:rPr>
            <a:t>Spoluuchazečem se rozumí fyzická osoba, právnická osoba se sídlem v České republice, organizační složka státu nebo územního samosprávného celku, organizační jednotka Ministerstva obrany nebo Ministerstva vnitra, zabývající se výzkumem a experimentálním vývojem, která je odpovědná uchazeči za část návrhu projektu a uchází se o poskytnutí účelové podpory. Účast spoluuchazeče na řešení grantového projektu musí být v návrhu projektu vymezena. Účast spoluuchazečů se sídlem mimo Českou republiku se řídí ustanovením § 18 odst. 11 zákona č. 130/2002 Sb. Spoluuchazeč musí být subjekt odlišný od uchazeče (v případě právnické osoby s rozdílným IČO).</a:t>
          </a:r>
        </a:p>
      </dgm:t>
    </dgm:pt>
    <dgm:pt modelId="{BF32072D-9C61-429E-89E2-B1E4AF8EE7BB}" type="sibTrans" cxnId="{3910E1F8-F7D2-4C0E-904E-4F17BBE78527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3FDDB7EA-58E1-4FBF-B570-9BBEDDE38D00}" type="parTrans" cxnId="{3910E1F8-F7D2-4C0E-904E-4F17BBE78527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AF8D8647-6C3A-4B3C-BF7B-01E7C75D81DE}">
      <dgm:prSet phldrT="[Text]"/>
      <dgm:spPr/>
      <dgm:t>
        <a:bodyPr/>
        <a:lstStyle/>
        <a:p>
          <a:r>
            <a: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Spoluuchazeč</a:t>
          </a:r>
        </a:p>
      </dgm:t>
    </dgm:pt>
    <dgm:pt modelId="{0F0CFD97-17E6-4A41-B5CB-AA2A73EB7F2D}" type="sibTrans" cxnId="{4FC0AF43-BD86-4B77-9368-D3CA5D44F531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D5F27145-A769-44F8-AAAC-337D1F49507B}" type="parTrans" cxnId="{4FC0AF43-BD86-4B77-9368-D3CA5D44F531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2271223D-8D65-4316-908B-66EAE1A60C49}">
      <dgm:prSet/>
      <dgm:spPr/>
      <dgm:t>
        <a:bodyPr/>
        <a:lstStyle/>
        <a:p>
          <a:r>
            <a: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Navrhovatel</a:t>
          </a:r>
        </a:p>
        <a:p>
          <a:r>
            <a: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Spolunavrhovatel</a:t>
          </a:r>
        </a:p>
      </dgm:t>
    </dgm:pt>
    <dgm:pt modelId="{F3F4EEC9-D65F-4B45-8191-8AFCDBA10DCC}" type="parTrans" cxnId="{885028C8-3351-47C3-AE36-59811FD0BF0E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8D096FAE-2F1C-4AE4-B953-344BE15315F1}" type="sibTrans" cxnId="{885028C8-3351-47C3-AE36-59811FD0BF0E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F51D0F15-4310-4BA8-B674-73E916A6C3DC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>
              <a:latin typeface="+mj-lt"/>
            </a:rPr>
            <a:t>Ten kdo rozhoduje o přidělení grantu</a:t>
          </a:r>
        </a:p>
      </dgm:t>
    </dgm:pt>
    <dgm:pt modelId="{69938EBB-322A-4E36-8BE2-7A892A43BB53}" type="parTrans" cxnId="{DCCE3CEB-81EE-4152-8D7E-76F1B8DACC4C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6E63EE4D-9488-4D38-8252-F5E28516EBDB}" type="sibTrans" cxnId="{DCCE3CEB-81EE-4152-8D7E-76F1B8DACC4C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70DA8C6D-031C-4907-8197-C20AC102E67F}">
      <dgm:prSet phldrT="[Text]" custT="1"/>
      <dgm:spPr>
        <a:solidFill>
          <a:srgbClr val="4BC8FF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C8F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rgbClr val="FFFFFF"/>
          </a:contourClr>
        </a:sp3d>
      </dgm:spPr>
      <dgm:t>
        <a:bodyPr spcFirstLastPara="0" vert="horz" wrap="square" lIns="41910" tIns="20955" rIns="41910" bIns="20955" numCol="1" spcCol="1270" anchor="ctr" anchorCtr="0"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None/>
          </a:pPr>
          <a:r>
            <a:rPr lang="cs-CZ" sz="11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j-lt"/>
              <a:ea typeface="+mn-ea"/>
              <a:cs typeface="+mn-cs"/>
            </a:rPr>
            <a:t>např. Lékařská fakulta</a:t>
          </a:r>
        </a:p>
      </dgm:t>
    </dgm:pt>
    <dgm:pt modelId="{BC7AEBE0-C0E4-4655-A7E8-A3B56465B803}" type="parTrans" cxnId="{3E666088-7CEC-4A5E-AAA1-32C478AD03D3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5E563BC7-768B-4BD3-AB39-0E0BF0F5779D}" type="sibTrans" cxnId="{3E666088-7CEC-4A5E-AAA1-32C478AD03D3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7E69A01F-3FB5-4EC1-988D-AF0A55AC1B6D}">
      <dgm:prSet phldrT="[Text]" custT="1"/>
      <dgm:spPr>
        <a:solidFill>
          <a:srgbClr val="4BC8FF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C8F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rgbClr val="FFFFFF"/>
          </a:contourClr>
        </a:sp3d>
      </dgm:spPr>
      <dgm:t>
        <a:bodyPr spcFirstLastPara="0" vert="horz" wrap="square" lIns="41910" tIns="20955" rIns="41910" bIns="20955" numCol="1" spcCol="1270" anchor="ctr" anchorCtr="0"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None/>
          </a:pPr>
          <a:r>
            <a:rPr lang="cs-CZ" sz="11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j-lt"/>
              <a:ea typeface="+mn-ea"/>
              <a:cs typeface="+mn-cs"/>
            </a:rPr>
            <a:t>např. Fakultní nemocnice</a:t>
          </a:r>
        </a:p>
      </dgm:t>
    </dgm:pt>
    <dgm:pt modelId="{84EBC1CE-C994-4560-BB8E-DA0322F62E8A}" type="parTrans" cxnId="{3050DFE6-F23E-4E03-8AC9-F077B3A45322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CA5C56E2-6C56-4CAE-9BBD-C7E7DD73EDD3}" type="sibTrans" cxnId="{3050DFE6-F23E-4E03-8AC9-F077B3A45322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CDD98A9B-D159-4C8B-909C-A6CC3E8F833A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>
              <a:latin typeface="+mj-lt"/>
            </a:rPr>
            <a:t>např. </a:t>
          </a:r>
          <a:r>
            <a: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GA ČR</a:t>
          </a:r>
        </a:p>
      </dgm:t>
    </dgm:pt>
    <dgm:pt modelId="{162CA06D-177C-431C-AB36-02A42D398CB3}" type="parTrans" cxnId="{1F84F189-4D51-453A-B3B1-CECF3EFE511D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B3F43649-5E20-417E-8386-E8AC51654E0B}" type="sibTrans" cxnId="{1F84F189-4D51-453A-B3B1-CECF3EFE511D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506CFEBF-69A4-4210-8EF7-054F121BD530}" type="pres">
      <dgm:prSet presAssocID="{86851DF7-15EC-4A8E-B6AC-7CB9731DB649}" presName="Name0" presStyleCnt="0">
        <dgm:presLayoutVars>
          <dgm:dir/>
          <dgm:animLvl val="lvl"/>
          <dgm:resizeHandles val="exact"/>
        </dgm:presLayoutVars>
      </dgm:prSet>
      <dgm:spPr/>
    </dgm:pt>
    <dgm:pt modelId="{783512C9-6593-4123-8F97-F226D6252C13}" type="pres">
      <dgm:prSet presAssocID="{7B9D5B13-BCD9-4F35-AAD9-2EC439EBF22E}" presName="linNode" presStyleCnt="0"/>
      <dgm:spPr/>
    </dgm:pt>
    <dgm:pt modelId="{CF2528D3-1A8F-4F0D-8DD6-1D7921303C66}" type="pres">
      <dgm:prSet presAssocID="{7B9D5B13-BCD9-4F35-AAD9-2EC439EBF22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B962FD6D-C09B-4038-A80F-536B3368E8A5}" type="pres">
      <dgm:prSet presAssocID="{7B9D5B13-BCD9-4F35-AAD9-2EC439EBF22E}" presName="descendantText" presStyleLbl="alignAccFollowNode1" presStyleIdx="0" presStyleCnt="3" custLinFactNeighborX="1083" custLinFactNeighborY="1056">
        <dgm:presLayoutVars>
          <dgm:bulletEnabled val="1"/>
        </dgm:presLayoutVars>
      </dgm:prSet>
      <dgm:spPr/>
    </dgm:pt>
    <dgm:pt modelId="{366DA66A-1490-4221-A90D-0FC7207E9696}" type="pres">
      <dgm:prSet presAssocID="{2A25DCA1-E607-4FB1-A466-89EA97C64C06}" presName="sp" presStyleCnt="0"/>
      <dgm:spPr/>
    </dgm:pt>
    <dgm:pt modelId="{A7ECCB5F-2D92-4A1F-9126-CA42A2650021}" type="pres">
      <dgm:prSet presAssocID="{C59FA6AE-26BC-4EB8-B078-97517F911560}" presName="linNode" presStyleCnt="0"/>
      <dgm:spPr/>
    </dgm:pt>
    <dgm:pt modelId="{9F49E9AB-4610-48ED-9892-60AAB1C1124D}" type="pres">
      <dgm:prSet presAssocID="{C59FA6AE-26BC-4EB8-B078-97517F91156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B1112BB-1047-40E5-AB00-FA816296A71C}" type="pres">
      <dgm:prSet presAssocID="{C59FA6AE-26BC-4EB8-B078-97517F911560}" presName="descendantText" presStyleLbl="alignAccFollowNode1" presStyleIdx="1" presStyleCnt="3">
        <dgm:presLayoutVars>
          <dgm:bulletEnabled val="1"/>
        </dgm:presLayoutVars>
      </dgm:prSet>
      <dgm:spPr>
        <a:xfrm rot="5400000">
          <a:off x="7405047" y="-1460608"/>
          <a:ext cx="1187302" cy="7528186"/>
        </a:xfrm>
        <a:prstGeom prst="round2SameRect">
          <a:avLst/>
        </a:prstGeom>
      </dgm:spPr>
    </dgm:pt>
    <dgm:pt modelId="{C11E3993-236F-47BB-9647-312759F9C917}" type="pres">
      <dgm:prSet presAssocID="{01979AD5-BD06-4D47-8D62-C9A7A1925F5A}" presName="sp" presStyleCnt="0"/>
      <dgm:spPr/>
    </dgm:pt>
    <dgm:pt modelId="{932745AE-B416-4B33-AA80-C6C9184E3C7F}" type="pres">
      <dgm:prSet presAssocID="{AF8D8647-6C3A-4B3C-BF7B-01E7C75D81DE}" presName="linNode" presStyleCnt="0"/>
      <dgm:spPr/>
    </dgm:pt>
    <dgm:pt modelId="{55AF5DB8-163E-44CE-8E22-30ACC26A9698}" type="pres">
      <dgm:prSet presAssocID="{AF8D8647-6C3A-4B3C-BF7B-01E7C75D81DE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1C63EDDF-2F56-4E40-B0C2-6381CE3C87FA}" type="pres">
      <dgm:prSet presAssocID="{AF8D8647-6C3A-4B3C-BF7B-01E7C75D81DE}" presName="descendantText" presStyleLbl="alignAccFollowNode1" presStyleIdx="2" presStyleCnt="3" custScaleY="113378" custLinFactNeighborX="60" custLinFactNeighborY="4347">
        <dgm:presLayoutVars>
          <dgm:bulletEnabled val="1"/>
        </dgm:presLayoutVars>
      </dgm:prSet>
      <dgm:spPr>
        <a:xfrm rot="5400000">
          <a:off x="7325628" y="149337"/>
          <a:ext cx="1346140" cy="7528186"/>
        </a:xfrm>
        <a:prstGeom prst="round2SameRect">
          <a:avLst/>
        </a:prstGeom>
      </dgm:spPr>
    </dgm:pt>
    <dgm:pt modelId="{F4A8043F-2CD5-4EEF-93CC-C9D5BB5F3B34}" type="pres">
      <dgm:prSet presAssocID="{0F0CFD97-17E6-4A41-B5CB-AA2A73EB7F2D}" presName="sp" presStyleCnt="0"/>
      <dgm:spPr/>
    </dgm:pt>
    <dgm:pt modelId="{AD815491-0F51-4177-9113-7DA2581FF4A7}" type="pres">
      <dgm:prSet presAssocID="{2271223D-8D65-4316-908B-66EAE1A60C49}" presName="linNode" presStyleCnt="0"/>
      <dgm:spPr/>
    </dgm:pt>
    <dgm:pt modelId="{B9386ABA-6420-4550-B24E-E5D1984BF248}" type="pres">
      <dgm:prSet presAssocID="{2271223D-8D65-4316-908B-66EAE1A60C49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478D1704-C536-4B7C-94A6-92BCD1010AC2}" srcId="{86851DF7-15EC-4A8E-B6AC-7CB9731DB649}" destId="{7B9D5B13-BCD9-4F35-AAD9-2EC439EBF22E}" srcOrd="0" destOrd="0" parTransId="{FBD93823-0AD2-48D6-B1E0-6324E9013A99}" sibTransId="{2A25DCA1-E607-4FB1-A466-89EA97C64C06}"/>
    <dgm:cxn modelId="{5413870D-A7A3-4B23-B5DF-83FB8FB1B5E5}" type="presOf" srcId="{70DA8C6D-031C-4907-8197-C20AC102E67F}" destId="{DB1112BB-1047-40E5-AB00-FA816296A71C}" srcOrd="0" destOrd="1" presId="urn:microsoft.com/office/officeart/2005/8/layout/vList5"/>
    <dgm:cxn modelId="{2FFC8322-8905-47FF-9917-90E89744E6C6}" type="presOf" srcId="{CDD98A9B-D159-4C8B-909C-A6CC3E8F833A}" destId="{B962FD6D-C09B-4038-A80F-536B3368E8A5}" srcOrd="0" destOrd="1" presId="urn:microsoft.com/office/officeart/2005/8/layout/vList5"/>
    <dgm:cxn modelId="{3F36C727-793D-42AF-BBFF-3243736C3843}" type="presOf" srcId="{C59FA6AE-26BC-4EB8-B078-97517F911560}" destId="{9F49E9AB-4610-48ED-9892-60AAB1C1124D}" srcOrd="0" destOrd="0" presId="urn:microsoft.com/office/officeart/2005/8/layout/vList5"/>
    <dgm:cxn modelId="{D8A5AD36-B2B4-46D1-A429-46DCD1B41E49}" type="presOf" srcId="{7E69A01F-3FB5-4EC1-988D-AF0A55AC1B6D}" destId="{1C63EDDF-2F56-4E40-B0C2-6381CE3C87FA}" srcOrd="0" destOrd="1" presId="urn:microsoft.com/office/officeart/2005/8/layout/vList5"/>
    <dgm:cxn modelId="{F6834A39-75BB-4D6E-964A-A3697CA7A55D}" srcId="{86851DF7-15EC-4A8E-B6AC-7CB9731DB649}" destId="{C59FA6AE-26BC-4EB8-B078-97517F911560}" srcOrd="1" destOrd="0" parTransId="{61DF4D8C-3B3C-413F-9D77-0E0CA039E7C8}" sibTransId="{01979AD5-BD06-4D47-8D62-C9A7A1925F5A}"/>
    <dgm:cxn modelId="{04E78A40-4B5D-4D5B-8AC1-09EBB1C68391}" type="presOf" srcId="{2271223D-8D65-4316-908B-66EAE1A60C49}" destId="{B9386ABA-6420-4550-B24E-E5D1984BF248}" srcOrd="0" destOrd="0" presId="urn:microsoft.com/office/officeart/2005/8/layout/vList5"/>
    <dgm:cxn modelId="{4FC0AF43-BD86-4B77-9368-D3CA5D44F531}" srcId="{86851DF7-15EC-4A8E-B6AC-7CB9731DB649}" destId="{AF8D8647-6C3A-4B3C-BF7B-01E7C75D81DE}" srcOrd="2" destOrd="0" parTransId="{D5F27145-A769-44F8-AAAC-337D1F49507B}" sibTransId="{0F0CFD97-17E6-4A41-B5CB-AA2A73EB7F2D}"/>
    <dgm:cxn modelId="{E9619B51-76C9-4F55-9A73-2BF1F27F929C}" type="presOf" srcId="{F51D0F15-4310-4BA8-B674-73E916A6C3DC}" destId="{B962FD6D-C09B-4038-A80F-536B3368E8A5}" srcOrd="0" destOrd="0" presId="urn:microsoft.com/office/officeart/2005/8/layout/vList5"/>
    <dgm:cxn modelId="{EAEDEA57-BE26-4F9B-8C5B-C4F5BFA455A9}" type="presOf" srcId="{FEAB09B6-8053-43EB-92C8-B5FB895550C6}" destId="{DB1112BB-1047-40E5-AB00-FA816296A71C}" srcOrd="0" destOrd="0" presId="urn:microsoft.com/office/officeart/2005/8/layout/vList5"/>
    <dgm:cxn modelId="{3E666088-7CEC-4A5E-AAA1-32C478AD03D3}" srcId="{C59FA6AE-26BC-4EB8-B078-97517F911560}" destId="{70DA8C6D-031C-4907-8197-C20AC102E67F}" srcOrd="1" destOrd="0" parTransId="{BC7AEBE0-C0E4-4655-A7E8-A3B56465B803}" sibTransId="{5E563BC7-768B-4BD3-AB39-0E0BF0F5779D}"/>
    <dgm:cxn modelId="{1F84F189-4D51-453A-B3B1-CECF3EFE511D}" srcId="{7B9D5B13-BCD9-4F35-AAD9-2EC439EBF22E}" destId="{CDD98A9B-D159-4C8B-909C-A6CC3E8F833A}" srcOrd="1" destOrd="0" parTransId="{162CA06D-177C-431C-AB36-02A42D398CB3}" sibTransId="{B3F43649-5E20-417E-8386-E8AC51654E0B}"/>
    <dgm:cxn modelId="{885028C8-3351-47C3-AE36-59811FD0BF0E}" srcId="{86851DF7-15EC-4A8E-B6AC-7CB9731DB649}" destId="{2271223D-8D65-4316-908B-66EAE1A60C49}" srcOrd="3" destOrd="0" parTransId="{F3F4EEC9-D65F-4B45-8191-8AFCDBA10DCC}" sibTransId="{8D096FAE-2F1C-4AE4-B953-344BE15315F1}"/>
    <dgm:cxn modelId="{D3CB83D0-E75B-4D33-A8AC-7711AD46811F}" srcId="{C59FA6AE-26BC-4EB8-B078-97517F911560}" destId="{FEAB09B6-8053-43EB-92C8-B5FB895550C6}" srcOrd="0" destOrd="0" parTransId="{6529EF14-C788-4424-B17A-BBE2D6D7FF4F}" sibTransId="{16F40F3C-A28E-4470-86E8-5F52FD97A47E}"/>
    <dgm:cxn modelId="{12CD2FD5-F372-42DE-9EFB-60FC68F2485B}" type="presOf" srcId="{B66E6563-C371-426F-8F7F-14361B891AF8}" destId="{1C63EDDF-2F56-4E40-B0C2-6381CE3C87FA}" srcOrd="0" destOrd="0" presId="urn:microsoft.com/office/officeart/2005/8/layout/vList5"/>
    <dgm:cxn modelId="{2411A5E5-A5AC-4B84-9345-2B062B490E0C}" type="presOf" srcId="{86851DF7-15EC-4A8E-B6AC-7CB9731DB649}" destId="{506CFEBF-69A4-4210-8EF7-054F121BD530}" srcOrd="0" destOrd="0" presId="urn:microsoft.com/office/officeart/2005/8/layout/vList5"/>
    <dgm:cxn modelId="{3050DFE6-F23E-4E03-8AC9-F077B3A45322}" srcId="{AF8D8647-6C3A-4B3C-BF7B-01E7C75D81DE}" destId="{7E69A01F-3FB5-4EC1-988D-AF0A55AC1B6D}" srcOrd="1" destOrd="0" parTransId="{84EBC1CE-C994-4560-BB8E-DA0322F62E8A}" sibTransId="{CA5C56E2-6C56-4CAE-9BBD-C7E7DD73EDD3}"/>
    <dgm:cxn modelId="{DCCE3CEB-81EE-4152-8D7E-76F1B8DACC4C}" srcId="{7B9D5B13-BCD9-4F35-AAD9-2EC439EBF22E}" destId="{F51D0F15-4310-4BA8-B674-73E916A6C3DC}" srcOrd="0" destOrd="0" parTransId="{69938EBB-322A-4E36-8BE2-7A892A43BB53}" sibTransId="{6E63EE4D-9488-4D38-8252-F5E28516EBDB}"/>
    <dgm:cxn modelId="{CFEA94F3-39A0-4D2A-AD43-44700361EF8D}" type="presOf" srcId="{AF8D8647-6C3A-4B3C-BF7B-01E7C75D81DE}" destId="{55AF5DB8-163E-44CE-8E22-30ACC26A9698}" srcOrd="0" destOrd="0" presId="urn:microsoft.com/office/officeart/2005/8/layout/vList5"/>
    <dgm:cxn modelId="{A32D97F7-902C-4159-9F83-317BAD58A1AD}" type="presOf" srcId="{7B9D5B13-BCD9-4F35-AAD9-2EC439EBF22E}" destId="{CF2528D3-1A8F-4F0D-8DD6-1D7921303C66}" srcOrd="0" destOrd="0" presId="urn:microsoft.com/office/officeart/2005/8/layout/vList5"/>
    <dgm:cxn modelId="{3910E1F8-F7D2-4C0E-904E-4F17BBE78527}" srcId="{AF8D8647-6C3A-4B3C-BF7B-01E7C75D81DE}" destId="{B66E6563-C371-426F-8F7F-14361B891AF8}" srcOrd="0" destOrd="0" parTransId="{3FDDB7EA-58E1-4FBF-B570-9BBEDDE38D00}" sibTransId="{BF32072D-9C61-429E-89E2-B1E4AF8EE7BB}"/>
    <dgm:cxn modelId="{EE149000-9432-472F-9C71-DDA829B8D19A}" type="presParOf" srcId="{506CFEBF-69A4-4210-8EF7-054F121BD530}" destId="{783512C9-6593-4123-8F97-F226D6252C13}" srcOrd="0" destOrd="0" presId="urn:microsoft.com/office/officeart/2005/8/layout/vList5"/>
    <dgm:cxn modelId="{220587CD-7AB0-4226-AB4F-DECC9E251904}" type="presParOf" srcId="{783512C9-6593-4123-8F97-F226D6252C13}" destId="{CF2528D3-1A8F-4F0D-8DD6-1D7921303C66}" srcOrd="0" destOrd="0" presId="urn:microsoft.com/office/officeart/2005/8/layout/vList5"/>
    <dgm:cxn modelId="{8B843151-1074-451C-9EDD-6BDC531276A1}" type="presParOf" srcId="{783512C9-6593-4123-8F97-F226D6252C13}" destId="{B962FD6D-C09B-4038-A80F-536B3368E8A5}" srcOrd="1" destOrd="0" presId="urn:microsoft.com/office/officeart/2005/8/layout/vList5"/>
    <dgm:cxn modelId="{0E7487CB-20FB-4906-BE1B-344B05C74364}" type="presParOf" srcId="{506CFEBF-69A4-4210-8EF7-054F121BD530}" destId="{366DA66A-1490-4221-A90D-0FC7207E9696}" srcOrd="1" destOrd="0" presId="urn:microsoft.com/office/officeart/2005/8/layout/vList5"/>
    <dgm:cxn modelId="{A789E05B-6E65-4338-9DB6-389052254B4D}" type="presParOf" srcId="{506CFEBF-69A4-4210-8EF7-054F121BD530}" destId="{A7ECCB5F-2D92-4A1F-9126-CA42A2650021}" srcOrd="2" destOrd="0" presId="urn:microsoft.com/office/officeart/2005/8/layout/vList5"/>
    <dgm:cxn modelId="{B6B8DCE1-71A9-4684-A2C7-20D3562371D7}" type="presParOf" srcId="{A7ECCB5F-2D92-4A1F-9126-CA42A2650021}" destId="{9F49E9AB-4610-48ED-9892-60AAB1C1124D}" srcOrd="0" destOrd="0" presId="urn:microsoft.com/office/officeart/2005/8/layout/vList5"/>
    <dgm:cxn modelId="{A27D3C3E-3982-40A3-B4E6-B9A7A04B5190}" type="presParOf" srcId="{A7ECCB5F-2D92-4A1F-9126-CA42A2650021}" destId="{DB1112BB-1047-40E5-AB00-FA816296A71C}" srcOrd="1" destOrd="0" presId="urn:microsoft.com/office/officeart/2005/8/layout/vList5"/>
    <dgm:cxn modelId="{6900069E-38E0-4AB2-8860-554C6CCB0500}" type="presParOf" srcId="{506CFEBF-69A4-4210-8EF7-054F121BD530}" destId="{C11E3993-236F-47BB-9647-312759F9C917}" srcOrd="3" destOrd="0" presId="urn:microsoft.com/office/officeart/2005/8/layout/vList5"/>
    <dgm:cxn modelId="{DDB976A4-6408-4635-93BD-9DF1E7FDFD31}" type="presParOf" srcId="{506CFEBF-69A4-4210-8EF7-054F121BD530}" destId="{932745AE-B416-4B33-AA80-C6C9184E3C7F}" srcOrd="4" destOrd="0" presId="urn:microsoft.com/office/officeart/2005/8/layout/vList5"/>
    <dgm:cxn modelId="{8F61CD47-0620-4CD4-BC62-675527524EB8}" type="presParOf" srcId="{932745AE-B416-4B33-AA80-C6C9184E3C7F}" destId="{55AF5DB8-163E-44CE-8E22-30ACC26A9698}" srcOrd="0" destOrd="0" presId="urn:microsoft.com/office/officeart/2005/8/layout/vList5"/>
    <dgm:cxn modelId="{3C3282EF-0B80-4CB0-9282-F13ECA388B50}" type="presParOf" srcId="{932745AE-B416-4B33-AA80-C6C9184E3C7F}" destId="{1C63EDDF-2F56-4E40-B0C2-6381CE3C87FA}" srcOrd="1" destOrd="0" presId="urn:microsoft.com/office/officeart/2005/8/layout/vList5"/>
    <dgm:cxn modelId="{FD60D653-7A25-4F3D-8E28-26DFCE81A923}" type="presParOf" srcId="{506CFEBF-69A4-4210-8EF7-054F121BD530}" destId="{F4A8043F-2CD5-4EEF-93CC-C9D5BB5F3B34}" srcOrd="5" destOrd="0" presId="urn:microsoft.com/office/officeart/2005/8/layout/vList5"/>
    <dgm:cxn modelId="{F4B49335-38F5-4F7B-A54E-494DB6A19692}" type="presParOf" srcId="{506CFEBF-69A4-4210-8EF7-054F121BD530}" destId="{AD815491-0F51-4177-9113-7DA2581FF4A7}" srcOrd="6" destOrd="0" presId="urn:microsoft.com/office/officeart/2005/8/layout/vList5"/>
    <dgm:cxn modelId="{D2E26F71-56AB-4E1C-8A4C-7BBED3FA4FD7}" type="presParOf" srcId="{AD815491-0F51-4177-9113-7DA2581FF4A7}" destId="{B9386ABA-6420-4550-B24E-E5D1984BF24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851DF7-15EC-4A8E-B6AC-7CB9731DB649}" type="doc">
      <dgm:prSet loTypeId="urn:microsoft.com/office/officeart/2005/8/layout/vList5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7B9D5B13-BCD9-4F35-AAD9-2EC439EBF22E}">
      <dgm:prSet phldrT="[Text]"/>
      <dgm:spPr/>
      <dgm:t>
        <a:bodyPr/>
        <a:lstStyle/>
        <a:p>
          <a:r>
            <a: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Příjemce</a:t>
          </a:r>
        </a:p>
      </dgm:t>
    </dgm:pt>
    <dgm:pt modelId="{FBD93823-0AD2-48D6-B1E0-6324E9013A99}" type="parTrans" cxnId="{478D1704-C536-4B7C-94A6-92BCD1010AC2}">
      <dgm:prSet/>
      <dgm:spPr/>
      <dgm:t>
        <a:bodyPr/>
        <a:lstStyle/>
        <a:p>
          <a:endParaRPr lang="cs-CZ"/>
        </a:p>
      </dgm:t>
    </dgm:pt>
    <dgm:pt modelId="{2A25DCA1-E607-4FB1-A466-89EA97C64C06}" type="sibTrans" cxnId="{478D1704-C536-4B7C-94A6-92BCD1010AC2}">
      <dgm:prSet/>
      <dgm:spPr/>
      <dgm:t>
        <a:bodyPr/>
        <a:lstStyle/>
        <a:p>
          <a:endParaRPr lang="cs-CZ"/>
        </a:p>
      </dgm:t>
    </dgm:pt>
    <dgm:pt modelId="{C59FA6AE-26BC-4EB8-B078-97517F911560}">
      <dgm:prSet phldrT="[Text]"/>
      <dgm:spPr/>
      <dgm:t>
        <a:bodyPr/>
        <a:lstStyle/>
        <a:p>
          <a:r>
            <a: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Další účastník</a:t>
          </a:r>
        </a:p>
      </dgm:t>
    </dgm:pt>
    <dgm:pt modelId="{61DF4D8C-3B3C-413F-9D77-0E0CA039E7C8}" type="parTrans" cxnId="{F6834A39-75BB-4D6E-964A-A3697CA7A55D}">
      <dgm:prSet/>
      <dgm:spPr/>
      <dgm:t>
        <a:bodyPr/>
        <a:lstStyle/>
        <a:p>
          <a:endParaRPr lang="cs-CZ"/>
        </a:p>
      </dgm:t>
    </dgm:pt>
    <dgm:pt modelId="{01979AD5-BD06-4D47-8D62-C9A7A1925F5A}" type="sibTrans" cxnId="{F6834A39-75BB-4D6E-964A-A3697CA7A55D}">
      <dgm:prSet/>
      <dgm:spPr/>
      <dgm:t>
        <a:bodyPr/>
        <a:lstStyle/>
        <a:p>
          <a:endParaRPr lang="cs-CZ"/>
        </a:p>
      </dgm:t>
    </dgm:pt>
    <dgm:pt modelId="{FEAB09B6-8053-43EB-92C8-B5FB895550C6}">
      <dgm:prSet phldrT="[Text]"/>
      <dgm:spPr/>
      <dgm:t>
        <a:bodyPr/>
        <a:lstStyle/>
        <a:p>
          <a:pPr marL="0" indent="0">
            <a:buNone/>
          </a:pPr>
          <a:r>
            <a:rPr lang="cs-CZ" dirty="0"/>
            <a:t>Je </a:t>
          </a:r>
          <a:r>
            <a: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spoluuchazeč</a:t>
          </a:r>
          <a:r>
            <a:rPr lang="cs-CZ" dirty="0"/>
            <a:t>, jehož účast na grantovém projektu je vymezena v návrhu projektu a s nímž uchazeč uzavře smlouvu o účasti na řešení grantového projektu po přidělení podpory na řešení projektu</a:t>
          </a:r>
        </a:p>
      </dgm:t>
    </dgm:pt>
    <dgm:pt modelId="{6529EF14-C788-4424-B17A-BBE2D6D7FF4F}" type="parTrans" cxnId="{D3CB83D0-E75B-4D33-A8AC-7711AD46811F}">
      <dgm:prSet/>
      <dgm:spPr/>
      <dgm:t>
        <a:bodyPr/>
        <a:lstStyle/>
        <a:p>
          <a:endParaRPr lang="cs-CZ"/>
        </a:p>
      </dgm:t>
    </dgm:pt>
    <dgm:pt modelId="{16F40F3C-A28E-4470-86E8-5F52FD97A47E}" type="sibTrans" cxnId="{D3CB83D0-E75B-4D33-A8AC-7711AD46811F}">
      <dgm:prSet/>
      <dgm:spPr/>
      <dgm:t>
        <a:bodyPr/>
        <a:lstStyle/>
        <a:p>
          <a:endParaRPr lang="cs-CZ"/>
        </a:p>
      </dgm:t>
    </dgm:pt>
    <dgm:pt modelId="{B66E6563-C371-426F-8F7F-14361B891AF8}">
      <dgm:prSet phldrT="[Text]"/>
      <dgm:spPr/>
      <dgm:t>
        <a:bodyPr/>
        <a:lstStyle/>
        <a:p>
          <a:pPr>
            <a:buNone/>
          </a:pPr>
          <a:r>
            <a:rPr lang="cs-CZ" dirty="0"/>
            <a:t>Navrhovatel nebo spolunavrhovatel, který dostal grantovou podporu</a:t>
          </a:r>
        </a:p>
      </dgm:t>
    </dgm:pt>
    <dgm:pt modelId="{BF32072D-9C61-429E-89E2-B1E4AF8EE7BB}" type="sibTrans" cxnId="{3910E1F8-F7D2-4C0E-904E-4F17BBE78527}">
      <dgm:prSet/>
      <dgm:spPr/>
      <dgm:t>
        <a:bodyPr/>
        <a:lstStyle/>
        <a:p>
          <a:endParaRPr lang="cs-CZ"/>
        </a:p>
      </dgm:t>
    </dgm:pt>
    <dgm:pt modelId="{3FDDB7EA-58E1-4FBF-B570-9BBEDDE38D00}" type="parTrans" cxnId="{3910E1F8-F7D2-4C0E-904E-4F17BBE78527}">
      <dgm:prSet/>
      <dgm:spPr/>
      <dgm:t>
        <a:bodyPr/>
        <a:lstStyle/>
        <a:p>
          <a:endParaRPr lang="cs-CZ"/>
        </a:p>
      </dgm:t>
    </dgm:pt>
    <dgm:pt modelId="{AF8D8647-6C3A-4B3C-BF7B-01E7C75D81DE}">
      <dgm:prSet phldrT="[Text]"/>
      <dgm:spPr/>
      <dgm:t>
        <a:bodyPr/>
        <a:lstStyle/>
        <a:p>
          <a:r>
            <a: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Řešitel</a:t>
          </a:r>
        </a:p>
        <a:p>
          <a:r>
            <a: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Spoluřešitel</a:t>
          </a:r>
        </a:p>
      </dgm:t>
    </dgm:pt>
    <dgm:pt modelId="{0F0CFD97-17E6-4A41-B5CB-AA2A73EB7F2D}" type="sibTrans" cxnId="{4FC0AF43-BD86-4B77-9368-D3CA5D44F531}">
      <dgm:prSet/>
      <dgm:spPr/>
      <dgm:t>
        <a:bodyPr/>
        <a:lstStyle/>
        <a:p>
          <a:endParaRPr lang="cs-CZ"/>
        </a:p>
      </dgm:t>
    </dgm:pt>
    <dgm:pt modelId="{D5F27145-A769-44F8-AAAC-337D1F49507B}" type="parTrans" cxnId="{4FC0AF43-BD86-4B77-9368-D3CA5D44F531}">
      <dgm:prSet/>
      <dgm:spPr/>
      <dgm:t>
        <a:bodyPr/>
        <a:lstStyle/>
        <a:p>
          <a:endParaRPr lang="cs-CZ"/>
        </a:p>
      </dgm:t>
    </dgm:pt>
    <dgm:pt modelId="{2271223D-8D65-4316-908B-66EAE1A60C49}">
      <dgm:prSet/>
      <dgm:spPr/>
      <dgm:t>
        <a:bodyPr/>
        <a:lstStyle/>
        <a:p>
          <a:r>
            <a: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Odborní spolupracovníci</a:t>
          </a:r>
        </a:p>
      </dgm:t>
    </dgm:pt>
    <dgm:pt modelId="{F3F4EEC9-D65F-4B45-8191-8AFCDBA10DCC}" type="parTrans" cxnId="{885028C8-3351-47C3-AE36-59811FD0BF0E}">
      <dgm:prSet/>
      <dgm:spPr/>
      <dgm:t>
        <a:bodyPr/>
        <a:lstStyle/>
        <a:p>
          <a:endParaRPr lang="cs-CZ"/>
        </a:p>
      </dgm:t>
    </dgm:pt>
    <dgm:pt modelId="{8D096FAE-2F1C-4AE4-B953-344BE15315F1}" type="sibTrans" cxnId="{885028C8-3351-47C3-AE36-59811FD0BF0E}">
      <dgm:prSet/>
      <dgm:spPr/>
      <dgm:t>
        <a:bodyPr/>
        <a:lstStyle/>
        <a:p>
          <a:endParaRPr lang="cs-CZ"/>
        </a:p>
      </dgm:t>
    </dgm:pt>
    <dgm:pt modelId="{F51D0F15-4310-4BA8-B674-73E916A6C3DC}">
      <dgm:prSet phldrT="[Text]"/>
      <dgm:spPr/>
      <dgm:t>
        <a:bodyPr/>
        <a:lstStyle/>
        <a:p>
          <a:pPr marL="0" indent="0">
            <a:buClr>
              <a:srgbClr val="0000DC"/>
            </a:buClr>
            <a:buFontTx/>
            <a:buNone/>
          </a:pPr>
          <a:r>
            <a:rPr lang="cs-CZ" dirty="0"/>
            <a:t>Je </a:t>
          </a:r>
          <a:r>
            <a: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uchazeč</a:t>
          </a:r>
          <a:r>
            <a:rPr lang="cs-CZ" dirty="0"/>
            <a:t>, v jehož prospěch bylo o poskytnutí účelové podpory na řešení grantového projektu rozhodnuto a s nímž poskytovatel uzavře smlouvu o poskytnutí podpory nebo v jehož prospěch bylo vydáno rozhodnutí o poskytnutí podpory</a:t>
          </a:r>
        </a:p>
      </dgm:t>
    </dgm:pt>
    <dgm:pt modelId="{69938EBB-322A-4E36-8BE2-7A892A43BB53}" type="parTrans" cxnId="{DCCE3CEB-81EE-4152-8D7E-76F1B8DACC4C}">
      <dgm:prSet/>
      <dgm:spPr/>
      <dgm:t>
        <a:bodyPr/>
        <a:lstStyle/>
        <a:p>
          <a:endParaRPr lang="cs-CZ"/>
        </a:p>
      </dgm:t>
    </dgm:pt>
    <dgm:pt modelId="{6E63EE4D-9488-4D38-8252-F5E28516EBDB}" type="sibTrans" cxnId="{DCCE3CEB-81EE-4152-8D7E-76F1B8DACC4C}">
      <dgm:prSet/>
      <dgm:spPr/>
      <dgm:t>
        <a:bodyPr/>
        <a:lstStyle/>
        <a:p>
          <a:endParaRPr lang="cs-CZ"/>
        </a:p>
      </dgm:t>
    </dgm:pt>
    <dgm:pt modelId="{506CFEBF-69A4-4210-8EF7-054F121BD530}" type="pres">
      <dgm:prSet presAssocID="{86851DF7-15EC-4A8E-B6AC-7CB9731DB649}" presName="Name0" presStyleCnt="0">
        <dgm:presLayoutVars>
          <dgm:dir/>
          <dgm:animLvl val="lvl"/>
          <dgm:resizeHandles val="exact"/>
        </dgm:presLayoutVars>
      </dgm:prSet>
      <dgm:spPr/>
    </dgm:pt>
    <dgm:pt modelId="{783512C9-6593-4123-8F97-F226D6252C13}" type="pres">
      <dgm:prSet presAssocID="{7B9D5B13-BCD9-4F35-AAD9-2EC439EBF22E}" presName="linNode" presStyleCnt="0"/>
      <dgm:spPr/>
    </dgm:pt>
    <dgm:pt modelId="{CF2528D3-1A8F-4F0D-8DD6-1D7921303C66}" type="pres">
      <dgm:prSet presAssocID="{7B9D5B13-BCD9-4F35-AAD9-2EC439EBF22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B962FD6D-C09B-4038-A80F-536B3368E8A5}" type="pres">
      <dgm:prSet presAssocID="{7B9D5B13-BCD9-4F35-AAD9-2EC439EBF22E}" presName="descendantText" presStyleLbl="alignAccFollowNode1" presStyleIdx="0" presStyleCnt="3" custLinFactNeighborX="1083" custLinFactNeighborY="1056">
        <dgm:presLayoutVars>
          <dgm:bulletEnabled val="1"/>
        </dgm:presLayoutVars>
      </dgm:prSet>
      <dgm:spPr/>
    </dgm:pt>
    <dgm:pt modelId="{366DA66A-1490-4221-A90D-0FC7207E9696}" type="pres">
      <dgm:prSet presAssocID="{2A25DCA1-E607-4FB1-A466-89EA97C64C06}" presName="sp" presStyleCnt="0"/>
      <dgm:spPr/>
    </dgm:pt>
    <dgm:pt modelId="{A7ECCB5F-2D92-4A1F-9126-CA42A2650021}" type="pres">
      <dgm:prSet presAssocID="{C59FA6AE-26BC-4EB8-B078-97517F911560}" presName="linNode" presStyleCnt="0"/>
      <dgm:spPr/>
    </dgm:pt>
    <dgm:pt modelId="{9F49E9AB-4610-48ED-9892-60AAB1C1124D}" type="pres">
      <dgm:prSet presAssocID="{C59FA6AE-26BC-4EB8-B078-97517F91156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B1112BB-1047-40E5-AB00-FA816296A71C}" type="pres">
      <dgm:prSet presAssocID="{C59FA6AE-26BC-4EB8-B078-97517F911560}" presName="descendantText" presStyleLbl="alignAccFollowNode1" presStyleIdx="1" presStyleCnt="3">
        <dgm:presLayoutVars>
          <dgm:bulletEnabled val="1"/>
        </dgm:presLayoutVars>
      </dgm:prSet>
      <dgm:spPr/>
    </dgm:pt>
    <dgm:pt modelId="{C11E3993-236F-47BB-9647-312759F9C917}" type="pres">
      <dgm:prSet presAssocID="{01979AD5-BD06-4D47-8D62-C9A7A1925F5A}" presName="sp" presStyleCnt="0"/>
      <dgm:spPr/>
    </dgm:pt>
    <dgm:pt modelId="{932745AE-B416-4B33-AA80-C6C9184E3C7F}" type="pres">
      <dgm:prSet presAssocID="{AF8D8647-6C3A-4B3C-BF7B-01E7C75D81DE}" presName="linNode" presStyleCnt="0"/>
      <dgm:spPr/>
    </dgm:pt>
    <dgm:pt modelId="{55AF5DB8-163E-44CE-8E22-30ACC26A9698}" type="pres">
      <dgm:prSet presAssocID="{AF8D8647-6C3A-4B3C-BF7B-01E7C75D81DE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1C63EDDF-2F56-4E40-B0C2-6381CE3C87FA}" type="pres">
      <dgm:prSet presAssocID="{AF8D8647-6C3A-4B3C-BF7B-01E7C75D81DE}" presName="descendantText" presStyleLbl="alignAccFollowNode1" presStyleIdx="2" presStyleCnt="3" custScaleY="113378" custLinFactNeighborX="60" custLinFactNeighborY="4347">
        <dgm:presLayoutVars>
          <dgm:bulletEnabled val="1"/>
        </dgm:presLayoutVars>
      </dgm:prSet>
      <dgm:spPr/>
    </dgm:pt>
    <dgm:pt modelId="{F4A8043F-2CD5-4EEF-93CC-C9D5BB5F3B34}" type="pres">
      <dgm:prSet presAssocID="{0F0CFD97-17E6-4A41-B5CB-AA2A73EB7F2D}" presName="sp" presStyleCnt="0"/>
      <dgm:spPr/>
    </dgm:pt>
    <dgm:pt modelId="{AD815491-0F51-4177-9113-7DA2581FF4A7}" type="pres">
      <dgm:prSet presAssocID="{2271223D-8D65-4316-908B-66EAE1A60C49}" presName="linNode" presStyleCnt="0"/>
      <dgm:spPr/>
    </dgm:pt>
    <dgm:pt modelId="{B9386ABA-6420-4550-B24E-E5D1984BF248}" type="pres">
      <dgm:prSet presAssocID="{2271223D-8D65-4316-908B-66EAE1A60C49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CC696402-8231-45DB-8255-190AD8CEC6ED}" type="presOf" srcId="{FEAB09B6-8053-43EB-92C8-B5FB895550C6}" destId="{DB1112BB-1047-40E5-AB00-FA816296A71C}" srcOrd="0" destOrd="0" presId="urn:microsoft.com/office/officeart/2005/8/layout/vList5"/>
    <dgm:cxn modelId="{478D1704-C536-4B7C-94A6-92BCD1010AC2}" srcId="{86851DF7-15EC-4A8E-B6AC-7CB9731DB649}" destId="{7B9D5B13-BCD9-4F35-AAD9-2EC439EBF22E}" srcOrd="0" destOrd="0" parTransId="{FBD93823-0AD2-48D6-B1E0-6324E9013A99}" sibTransId="{2A25DCA1-E607-4FB1-A466-89EA97C64C06}"/>
    <dgm:cxn modelId="{6903AC04-72C5-464F-BA90-2D73C3E4D0FF}" type="presOf" srcId="{AF8D8647-6C3A-4B3C-BF7B-01E7C75D81DE}" destId="{55AF5DB8-163E-44CE-8E22-30ACC26A9698}" srcOrd="0" destOrd="0" presId="urn:microsoft.com/office/officeart/2005/8/layout/vList5"/>
    <dgm:cxn modelId="{B6C9E718-1293-4C83-8BC5-95EB9CEBCF7D}" type="presOf" srcId="{2271223D-8D65-4316-908B-66EAE1A60C49}" destId="{B9386ABA-6420-4550-B24E-E5D1984BF248}" srcOrd="0" destOrd="0" presId="urn:microsoft.com/office/officeart/2005/8/layout/vList5"/>
    <dgm:cxn modelId="{ADDF311E-251C-4F64-825F-A49C2F7613EF}" type="presOf" srcId="{B66E6563-C371-426F-8F7F-14361B891AF8}" destId="{1C63EDDF-2F56-4E40-B0C2-6381CE3C87FA}" srcOrd="0" destOrd="0" presId="urn:microsoft.com/office/officeart/2005/8/layout/vList5"/>
    <dgm:cxn modelId="{F6834A39-75BB-4D6E-964A-A3697CA7A55D}" srcId="{86851DF7-15EC-4A8E-B6AC-7CB9731DB649}" destId="{C59FA6AE-26BC-4EB8-B078-97517F911560}" srcOrd="1" destOrd="0" parTransId="{61DF4D8C-3B3C-413F-9D77-0E0CA039E7C8}" sibTransId="{01979AD5-BD06-4D47-8D62-C9A7A1925F5A}"/>
    <dgm:cxn modelId="{4FC0AF43-BD86-4B77-9368-D3CA5D44F531}" srcId="{86851DF7-15EC-4A8E-B6AC-7CB9731DB649}" destId="{AF8D8647-6C3A-4B3C-BF7B-01E7C75D81DE}" srcOrd="2" destOrd="0" parTransId="{D5F27145-A769-44F8-AAAC-337D1F49507B}" sibTransId="{0F0CFD97-17E6-4A41-B5CB-AA2A73EB7F2D}"/>
    <dgm:cxn modelId="{905C1246-BE9A-4F61-8769-0F4FF80FFFF4}" type="presOf" srcId="{F51D0F15-4310-4BA8-B674-73E916A6C3DC}" destId="{B962FD6D-C09B-4038-A80F-536B3368E8A5}" srcOrd="0" destOrd="0" presId="urn:microsoft.com/office/officeart/2005/8/layout/vList5"/>
    <dgm:cxn modelId="{73142C92-C3EB-465C-8EB0-DA6AB5EF262E}" type="presOf" srcId="{86851DF7-15EC-4A8E-B6AC-7CB9731DB649}" destId="{506CFEBF-69A4-4210-8EF7-054F121BD530}" srcOrd="0" destOrd="0" presId="urn:microsoft.com/office/officeart/2005/8/layout/vList5"/>
    <dgm:cxn modelId="{8F275BA8-4AE4-4194-A149-DC2054EBA1C9}" type="presOf" srcId="{C59FA6AE-26BC-4EB8-B078-97517F911560}" destId="{9F49E9AB-4610-48ED-9892-60AAB1C1124D}" srcOrd="0" destOrd="0" presId="urn:microsoft.com/office/officeart/2005/8/layout/vList5"/>
    <dgm:cxn modelId="{FD2CEBAF-977F-43AC-B9D7-C2BEA37CDCCA}" type="presOf" srcId="{7B9D5B13-BCD9-4F35-AAD9-2EC439EBF22E}" destId="{CF2528D3-1A8F-4F0D-8DD6-1D7921303C66}" srcOrd="0" destOrd="0" presId="urn:microsoft.com/office/officeart/2005/8/layout/vList5"/>
    <dgm:cxn modelId="{885028C8-3351-47C3-AE36-59811FD0BF0E}" srcId="{86851DF7-15EC-4A8E-B6AC-7CB9731DB649}" destId="{2271223D-8D65-4316-908B-66EAE1A60C49}" srcOrd="3" destOrd="0" parTransId="{F3F4EEC9-D65F-4B45-8191-8AFCDBA10DCC}" sibTransId="{8D096FAE-2F1C-4AE4-B953-344BE15315F1}"/>
    <dgm:cxn modelId="{D3CB83D0-E75B-4D33-A8AC-7711AD46811F}" srcId="{C59FA6AE-26BC-4EB8-B078-97517F911560}" destId="{FEAB09B6-8053-43EB-92C8-B5FB895550C6}" srcOrd="0" destOrd="0" parTransId="{6529EF14-C788-4424-B17A-BBE2D6D7FF4F}" sibTransId="{16F40F3C-A28E-4470-86E8-5F52FD97A47E}"/>
    <dgm:cxn modelId="{DCCE3CEB-81EE-4152-8D7E-76F1B8DACC4C}" srcId="{7B9D5B13-BCD9-4F35-AAD9-2EC439EBF22E}" destId="{F51D0F15-4310-4BA8-B674-73E916A6C3DC}" srcOrd="0" destOrd="0" parTransId="{69938EBB-322A-4E36-8BE2-7A892A43BB53}" sibTransId="{6E63EE4D-9488-4D38-8252-F5E28516EBDB}"/>
    <dgm:cxn modelId="{3910E1F8-F7D2-4C0E-904E-4F17BBE78527}" srcId="{AF8D8647-6C3A-4B3C-BF7B-01E7C75D81DE}" destId="{B66E6563-C371-426F-8F7F-14361B891AF8}" srcOrd="0" destOrd="0" parTransId="{3FDDB7EA-58E1-4FBF-B570-9BBEDDE38D00}" sibTransId="{BF32072D-9C61-429E-89E2-B1E4AF8EE7BB}"/>
    <dgm:cxn modelId="{A230DF7F-E358-45D9-86A6-D384303A6F9F}" type="presParOf" srcId="{506CFEBF-69A4-4210-8EF7-054F121BD530}" destId="{783512C9-6593-4123-8F97-F226D6252C13}" srcOrd="0" destOrd="0" presId="urn:microsoft.com/office/officeart/2005/8/layout/vList5"/>
    <dgm:cxn modelId="{0B54C06B-06D2-4F8C-9222-9D4729B1D2B0}" type="presParOf" srcId="{783512C9-6593-4123-8F97-F226D6252C13}" destId="{CF2528D3-1A8F-4F0D-8DD6-1D7921303C66}" srcOrd="0" destOrd="0" presId="urn:microsoft.com/office/officeart/2005/8/layout/vList5"/>
    <dgm:cxn modelId="{EEDA5560-110C-41C3-AAAE-66C951CB19A2}" type="presParOf" srcId="{783512C9-6593-4123-8F97-F226D6252C13}" destId="{B962FD6D-C09B-4038-A80F-536B3368E8A5}" srcOrd="1" destOrd="0" presId="urn:microsoft.com/office/officeart/2005/8/layout/vList5"/>
    <dgm:cxn modelId="{6C2CCB38-1B2A-4ED9-8463-B1FA7714232F}" type="presParOf" srcId="{506CFEBF-69A4-4210-8EF7-054F121BD530}" destId="{366DA66A-1490-4221-A90D-0FC7207E9696}" srcOrd="1" destOrd="0" presId="urn:microsoft.com/office/officeart/2005/8/layout/vList5"/>
    <dgm:cxn modelId="{EA18269F-0A75-463C-B537-51D5A17B607B}" type="presParOf" srcId="{506CFEBF-69A4-4210-8EF7-054F121BD530}" destId="{A7ECCB5F-2D92-4A1F-9126-CA42A2650021}" srcOrd="2" destOrd="0" presId="urn:microsoft.com/office/officeart/2005/8/layout/vList5"/>
    <dgm:cxn modelId="{F9E208EC-9399-43FA-BED8-79464FB16DCD}" type="presParOf" srcId="{A7ECCB5F-2D92-4A1F-9126-CA42A2650021}" destId="{9F49E9AB-4610-48ED-9892-60AAB1C1124D}" srcOrd="0" destOrd="0" presId="urn:microsoft.com/office/officeart/2005/8/layout/vList5"/>
    <dgm:cxn modelId="{4BA2E235-8605-46BB-AA7A-853B706BC11A}" type="presParOf" srcId="{A7ECCB5F-2D92-4A1F-9126-CA42A2650021}" destId="{DB1112BB-1047-40E5-AB00-FA816296A71C}" srcOrd="1" destOrd="0" presId="urn:microsoft.com/office/officeart/2005/8/layout/vList5"/>
    <dgm:cxn modelId="{34A74BBF-CC11-44F1-B0DE-E01F98CD1CDA}" type="presParOf" srcId="{506CFEBF-69A4-4210-8EF7-054F121BD530}" destId="{C11E3993-236F-47BB-9647-312759F9C917}" srcOrd="3" destOrd="0" presId="urn:microsoft.com/office/officeart/2005/8/layout/vList5"/>
    <dgm:cxn modelId="{42684CFD-01C4-4CD4-9621-49CF907C8AD8}" type="presParOf" srcId="{506CFEBF-69A4-4210-8EF7-054F121BD530}" destId="{932745AE-B416-4B33-AA80-C6C9184E3C7F}" srcOrd="4" destOrd="0" presId="urn:microsoft.com/office/officeart/2005/8/layout/vList5"/>
    <dgm:cxn modelId="{F0EB7D4B-037B-46AD-A095-6DF73E6BAEB4}" type="presParOf" srcId="{932745AE-B416-4B33-AA80-C6C9184E3C7F}" destId="{55AF5DB8-163E-44CE-8E22-30ACC26A9698}" srcOrd="0" destOrd="0" presId="urn:microsoft.com/office/officeart/2005/8/layout/vList5"/>
    <dgm:cxn modelId="{D706B59D-5B0D-4BA7-8F43-228BCF058709}" type="presParOf" srcId="{932745AE-B416-4B33-AA80-C6C9184E3C7F}" destId="{1C63EDDF-2F56-4E40-B0C2-6381CE3C87FA}" srcOrd="1" destOrd="0" presId="urn:microsoft.com/office/officeart/2005/8/layout/vList5"/>
    <dgm:cxn modelId="{F07BE390-8818-4D1D-9286-2BA576982DE1}" type="presParOf" srcId="{506CFEBF-69A4-4210-8EF7-054F121BD530}" destId="{F4A8043F-2CD5-4EEF-93CC-C9D5BB5F3B34}" srcOrd="5" destOrd="0" presId="urn:microsoft.com/office/officeart/2005/8/layout/vList5"/>
    <dgm:cxn modelId="{430A3D7B-CC08-4159-89A7-676FF37EBA49}" type="presParOf" srcId="{506CFEBF-69A4-4210-8EF7-054F121BD530}" destId="{AD815491-0F51-4177-9113-7DA2581FF4A7}" srcOrd="6" destOrd="0" presId="urn:microsoft.com/office/officeart/2005/8/layout/vList5"/>
    <dgm:cxn modelId="{A4E0CDCA-52BB-40F4-A956-6377F15A7BB0}" type="presParOf" srcId="{AD815491-0F51-4177-9113-7DA2581FF4A7}" destId="{B9386ABA-6420-4550-B24E-E5D1984BF24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851DF7-15EC-4A8E-B6AC-7CB9731DB649}" type="doc">
      <dgm:prSet loTypeId="urn:microsoft.com/office/officeart/2005/8/layout/vList5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7B9D5B13-BCD9-4F35-AAD9-2EC439EBF22E}">
      <dgm:prSet phldrT="[Text]"/>
      <dgm:spPr/>
      <dgm:t>
        <a:bodyPr/>
        <a:lstStyle/>
        <a:p>
          <a:r>
            <a: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Účelová podpora (dotace)</a:t>
          </a:r>
        </a:p>
      </dgm:t>
    </dgm:pt>
    <dgm:pt modelId="{FBD93823-0AD2-48D6-B1E0-6324E9013A99}" type="parTrans" cxnId="{478D1704-C536-4B7C-94A6-92BCD1010AC2}">
      <dgm:prSet/>
      <dgm:spPr/>
      <dgm:t>
        <a:bodyPr/>
        <a:lstStyle/>
        <a:p>
          <a:endParaRPr lang="cs-CZ"/>
        </a:p>
      </dgm:t>
    </dgm:pt>
    <dgm:pt modelId="{2A25DCA1-E607-4FB1-A466-89EA97C64C06}" type="sibTrans" cxnId="{478D1704-C536-4B7C-94A6-92BCD1010AC2}">
      <dgm:prSet/>
      <dgm:spPr/>
      <dgm:t>
        <a:bodyPr/>
        <a:lstStyle/>
        <a:p>
          <a:endParaRPr lang="cs-CZ"/>
        </a:p>
      </dgm:t>
    </dgm:pt>
    <dgm:pt modelId="{C59FA6AE-26BC-4EB8-B078-97517F911560}">
      <dgm:prSet phldrT="[Text]"/>
      <dgm:spPr/>
      <dgm:t>
        <a:bodyPr/>
        <a:lstStyle/>
        <a:p>
          <a:r>
            <a: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Uznané náklady</a:t>
          </a:r>
        </a:p>
      </dgm:t>
    </dgm:pt>
    <dgm:pt modelId="{61DF4D8C-3B3C-413F-9D77-0E0CA039E7C8}" type="parTrans" cxnId="{F6834A39-75BB-4D6E-964A-A3697CA7A55D}">
      <dgm:prSet/>
      <dgm:spPr/>
      <dgm:t>
        <a:bodyPr/>
        <a:lstStyle/>
        <a:p>
          <a:endParaRPr lang="cs-CZ"/>
        </a:p>
      </dgm:t>
    </dgm:pt>
    <dgm:pt modelId="{01979AD5-BD06-4D47-8D62-C9A7A1925F5A}" type="sibTrans" cxnId="{F6834A39-75BB-4D6E-964A-A3697CA7A55D}">
      <dgm:prSet/>
      <dgm:spPr/>
      <dgm:t>
        <a:bodyPr/>
        <a:lstStyle/>
        <a:p>
          <a:endParaRPr lang="cs-CZ"/>
        </a:p>
      </dgm:t>
    </dgm:pt>
    <dgm:pt modelId="{FEAB09B6-8053-43EB-92C8-B5FB895550C6}">
      <dgm:prSet phldrT="[Text]"/>
      <dgm:spPr/>
      <dgm:t>
        <a:bodyPr/>
        <a:lstStyle/>
        <a:p>
          <a:pPr marL="0" indent="0">
            <a:buNone/>
          </a:pPr>
          <a:r>
            <a:rPr lang="cs-CZ" dirty="0"/>
            <a:t>Způsobilé náklady nebo výdaje, které poskytovatel schválí a které jsou definovány ve smlouvě nebo rozhodnutí o poskytnutí účelové podpory na řešení grantového projektu.</a:t>
          </a:r>
        </a:p>
      </dgm:t>
    </dgm:pt>
    <dgm:pt modelId="{6529EF14-C788-4424-B17A-BBE2D6D7FF4F}" type="parTrans" cxnId="{D3CB83D0-E75B-4D33-A8AC-7711AD46811F}">
      <dgm:prSet/>
      <dgm:spPr/>
      <dgm:t>
        <a:bodyPr/>
        <a:lstStyle/>
        <a:p>
          <a:endParaRPr lang="cs-CZ"/>
        </a:p>
      </dgm:t>
    </dgm:pt>
    <dgm:pt modelId="{16F40F3C-A28E-4470-86E8-5F52FD97A47E}" type="sibTrans" cxnId="{D3CB83D0-E75B-4D33-A8AC-7711AD46811F}">
      <dgm:prSet/>
      <dgm:spPr/>
      <dgm:t>
        <a:bodyPr/>
        <a:lstStyle/>
        <a:p>
          <a:endParaRPr lang="cs-CZ"/>
        </a:p>
      </dgm:t>
    </dgm:pt>
    <dgm:pt modelId="{B66E6563-C371-426F-8F7F-14361B891AF8}">
      <dgm:prSet phldrT="[Text]"/>
      <dgm:spPr/>
      <dgm:t>
        <a:bodyPr/>
        <a:lstStyle/>
        <a:p>
          <a:pPr marL="0" indent="0">
            <a:buNone/>
          </a:pPr>
          <a:r>
            <a:rPr lang="cs-CZ" dirty="0"/>
            <a:t>Vyjadřuje podíl veřejné podpory, poskytované poskytovatelem, na celkových uznaných nákladech. Nejvyšší povolená míra podpory je v souladu se zákonem č. 130/2002 Sb. a Nařízením 100 % uznaných nákladů.</a:t>
          </a:r>
        </a:p>
      </dgm:t>
    </dgm:pt>
    <dgm:pt modelId="{BF32072D-9C61-429E-89E2-B1E4AF8EE7BB}" type="sibTrans" cxnId="{3910E1F8-F7D2-4C0E-904E-4F17BBE78527}">
      <dgm:prSet/>
      <dgm:spPr/>
      <dgm:t>
        <a:bodyPr/>
        <a:lstStyle/>
        <a:p>
          <a:endParaRPr lang="cs-CZ"/>
        </a:p>
      </dgm:t>
    </dgm:pt>
    <dgm:pt modelId="{3FDDB7EA-58E1-4FBF-B570-9BBEDDE38D00}" type="parTrans" cxnId="{3910E1F8-F7D2-4C0E-904E-4F17BBE78527}">
      <dgm:prSet/>
      <dgm:spPr/>
      <dgm:t>
        <a:bodyPr/>
        <a:lstStyle/>
        <a:p>
          <a:endParaRPr lang="cs-CZ"/>
        </a:p>
      </dgm:t>
    </dgm:pt>
    <dgm:pt modelId="{AF8D8647-6C3A-4B3C-BF7B-01E7C75D81DE}">
      <dgm:prSet phldrT="[Text]"/>
      <dgm:spPr/>
      <dgm:t>
        <a:bodyPr/>
        <a:lstStyle/>
        <a:p>
          <a:r>
            <a: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(intenzita podpory)</a:t>
          </a:r>
        </a:p>
      </dgm:t>
    </dgm:pt>
    <dgm:pt modelId="{0F0CFD97-17E6-4A41-B5CB-AA2A73EB7F2D}" type="sibTrans" cxnId="{4FC0AF43-BD86-4B77-9368-D3CA5D44F531}">
      <dgm:prSet/>
      <dgm:spPr/>
      <dgm:t>
        <a:bodyPr/>
        <a:lstStyle/>
        <a:p>
          <a:endParaRPr lang="cs-CZ"/>
        </a:p>
      </dgm:t>
    </dgm:pt>
    <dgm:pt modelId="{D5F27145-A769-44F8-AAAC-337D1F49507B}" type="parTrans" cxnId="{4FC0AF43-BD86-4B77-9368-D3CA5D44F531}">
      <dgm:prSet/>
      <dgm:spPr/>
      <dgm:t>
        <a:bodyPr/>
        <a:lstStyle/>
        <a:p>
          <a:endParaRPr lang="cs-CZ"/>
        </a:p>
      </dgm:t>
    </dgm:pt>
    <dgm:pt modelId="{F51D0F15-4310-4BA8-B674-73E916A6C3DC}">
      <dgm:prSet phldrT="[Text]"/>
      <dgm:spPr/>
      <dgm:t>
        <a:bodyPr/>
        <a:lstStyle/>
        <a:p>
          <a:pPr marL="0" indent="0">
            <a:buNone/>
          </a:pPr>
          <a:r>
            <a:rPr lang="cs-CZ" dirty="0"/>
            <a:t>Na řešení grantového projektu je poskytována formou dotace fyzickým nebo právnickým osobám, popř. navýšení výdajů organizačních složek státu nebo územních samosprávných celků nebo organizačních jednotek Ministerstva obrany a Ministerstva vnitra, zabývajících se výzkumem a experimentálním vývojem, a to po provedení a vyhodnocení veřejné soutěže a po splnění podmínek stanovených zákonem č. 130/2002 Sb. Účelová podpora je určena výhradně na úhradu uznaných nákladů.</a:t>
          </a:r>
        </a:p>
      </dgm:t>
    </dgm:pt>
    <dgm:pt modelId="{69938EBB-322A-4E36-8BE2-7A892A43BB53}" type="parTrans" cxnId="{DCCE3CEB-81EE-4152-8D7E-76F1B8DACC4C}">
      <dgm:prSet/>
      <dgm:spPr/>
      <dgm:t>
        <a:bodyPr/>
        <a:lstStyle/>
        <a:p>
          <a:endParaRPr lang="cs-CZ"/>
        </a:p>
      </dgm:t>
    </dgm:pt>
    <dgm:pt modelId="{6E63EE4D-9488-4D38-8252-F5E28516EBDB}" type="sibTrans" cxnId="{DCCE3CEB-81EE-4152-8D7E-76F1B8DACC4C}">
      <dgm:prSet/>
      <dgm:spPr/>
      <dgm:t>
        <a:bodyPr/>
        <a:lstStyle/>
        <a:p>
          <a:endParaRPr lang="cs-CZ"/>
        </a:p>
      </dgm:t>
    </dgm:pt>
    <dgm:pt modelId="{506CFEBF-69A4-4210-8EF7-054F121BD530}" type="pres">
      <dgm:prSet presAssocID="{86851DF7-15EC-4A8E-B6AC-7CB9731DB649}" presName="Name0" presStyleCnt="0">
        <dgm:presLayoutVars>
          <dgm:dir/>
          <dgm:animLvl val="lvl"/>
          <dgm:resizeHandles val="exact"/>
        </dgm:presLayoutVars>
      </dgm:prSet>
      <dgm:spPr/>
    </dgm:pt>
    <dgm:pt modelId="{783512C9-6593-4123-8F97-F226D6252C13}" type="pres">
      <dgm:prSet presAssocID="{7B9D5B13-BCD9-4F35-AAD9-2EC439EBF22E}" presName="linNode" presStyleCnt="0"/>
      <dgm:spPr/>
    </dgm:pt>
    <dgm:pt modelId="{CF2528D3-1A8F-4F0D-8DD6-1D7921303C66}" type="pres">
      <dgm:prSet presAssocID="{7B9D5B13-BCD9-4F35-AAD9-2EC439EBF22E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962FD6D-C09B-4038-A80F-536B3368E8A5}" type="pres">
      <dgm:prSet presAssocID="{7B9D5B13-BCD9-4F35-AAD9-2EC439EBF22E}" presName="descendantText" presStyleLbl="alignAccFollowNode1" presStyleIdx="0" presStyleCnt="3" custLinFactNeighborX="1083" custLinFactNeighborY="1056">
        <dgm:presLayoutVars>
          <dgm:bulletEnabled val="1"/>
        </dgm:presLayoutVars>
      </dgm:prSet>
      <dgm:spPr/>
    </dgm:pt>
    <dgm:pt modelId="{366DA66A-1490-4221-A90D-0FC7207E9696}" type="pres">
      <dgm:prSet presAssocID="{2A25DCA1-E607-4FB1-A466-89EA97C64C06}" presName="sp" presStyleCnt="0"/>
      <dgm:spPr/>
    </dgm:pt>
    <dgm:pt modelId="{A7ECCB5F-2D92-4A1F-9126-CA42A2650021}" type="pres">
      <dgm:prSet presAssocID="{C59FA6AE-26BC-4EB8-B078-97517F911560}" presName="linNode" presStyleCnt="0"/>
      <dgm:spPr/>
    </dgm:pt>
    <dgm:pt modelId="{9F49E9AB-4610-48ED-9892-60AAB1C1124D}" type="pres">
      <dgm:prSet presAssocID="{C59FA6AE-26BC-4EB8-B078-97517F911560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B1112BB-1047-40E5-AB00-FA816296A71C}" type="pres">
      <dgm:prSet presAssocID="{C59FA6AE-26BC-4EB8-B078-97517F911560}" presName="descendantText" presStyleLbl="alignAccFollowNode1" presStyleIdx="1" presStyleCnt="3">
        <dgm:presLayoutVars>
          <dgm:bulletEnabled val="1"/>
        </dgm:presLayoutVars>
      </dgm:prSet>
      <dgm:spPr/>
    </dgm:pt>
    <dgm:pt modelId="{C11E3993-236F-47BB-9647-312759F9C917}" type="pres">
      <dgm:prSet presAssocID="{01979AD5-BD06-4D47-8D62-C9A7A1925F5A}" presName="sp" presStyleCnt="0"/>
      <dgm:spPr/>
    </dgm:pt>
    <dgm:pt modelId="{932745AE-B416-4B33-AA80-C6C9184E3C7F}" type="pres">
      <dgm:prSet presAssocID="{AF8D8647-6C3A-4B3C-BF7B-01E7C75D81DE}" presName="linNode" presStyleCnt="0"/>
      <dgm:spPr/>
    </dgm:pt>
    <dgm:pt modelId="{55AF5DB8-163E-44CE-8E22-30ACC26A9698}" type="pres">
      <dgm:prSet presAssocID="{AF8D8647-6C3A-4B3C-BF7B-01E7C75D81D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1C63EDDF-2F56-4E40-B0C2-6381CE3C87FA}" type="pres">
      <dgm:prSet presAssocID="{AF8D8647-6C3A-4B3C-BF7B-01E7C75D81DE}" presName="descendantText" presStyleLbl="alignAccFollowNode1" presStyleIdx="2" presStyleCnt="3" custScaleY="113378" custLinFactNeighborX="60" custLinFactNeighborY="4347">
        <dgm:presLayoutVars>
          <dgm:bulletEnabled val="1"/>
        </dgm:presLayoutVars>
      </dgm:prSet>
      <dgm:spPr/>
    </dgm:pt>
  </dgm:ptLst>
  <dgm:cxnLst>
    <dgm:cxn modelId="{478D1704-C536-4B7C-94A6-92BCD1010AC2}" srcId="{86851DF7-15EC-4A8E-B6AC-7CB9731DB649}" destId="{7B9D5B13-BCD9-4F35-AAD9-2EC439EBF22E}" srcOrd="0" destOrd="0" parTransId="{FBD93823-0AD2-48D6-B1E0-6324E9013A99}" sibTransId="{2A25DCA1-E607-4FB1-A466-89EA97C64C06}"/>
    <dgm:cxn modelId="{08E89717-755E-4B00-9B04-FC16F5711903}" type="presOf" srcId="{FEAB09B6-8053-43EB-92C8-B5FB895550C6}" destId="{DB1112BB-1047-40E5-AB00-FA816296A71C}" srcOrd="0" destOrd="0" presId="urn:microsoft.com/office/officeart/2005/8/layout/vList5"/>
    <dgm:cxn modelId="{F6834A39-75BB-4D6E-964A-A3697CA7A55D}" srcId="{86851DF7-15EC-4A8E-B6AC-7CB9731DB649}" destId="{C59FA6AE-26BC-4EB8-B078-97517F911560}" srcOrd="1" destOrd="0" parTransId="{61DF4D8C-3B3C-413F-9D77-0E0CA039E7C8}" sibTransId="{01979AD5-BD06-4D47-8D62-C9A7A1925F5A}"/>
    <dgm:cxn modelId="{4FC0AF43-BD86-4B77-9368-D3CA5D44F531}" srcId="{86851DF7-15EC-4A8E-B6AC-7CB9731DB649}" destId="{AF8D8647-6C3A-4B3C-BF7B-01E7C75D81DE}" srcOrd="2" destOrd="0" parTransId="{D5F27145-A769-44F8-AAAC-337D1F49507B}" sibTransId="{0F0CFD97-17E6-4A41-B5CB-AA2A73EB7F2D}"/>
    <dgm:cxn modelId="{225CD969-2FF7-4717-8742-4C481B0BE00F}" type="presOf" srcId="{AF8D8647-6C3A-4B3C-BF7B-01E7C75D81DE}" destId="{55AF5DB8-163E-44CE-8E22-30ACC26A9698}" srcOrd="0" destOrd="0" presId="urn:microsoft.com/office/officeart/2005/8/layout/vList5"/>
    <dgm:cxn modelId="{575D9D9A-10EC-49EE-B5CE-522C400C42DB}" type="presOf" srcId="{C59FA6AE-26BC-4EB8-B078-97517F911560}" destId="{9F49E9AB-4610-48ED-9892-60AAB1C1124D}" srcOrd="0" destOrd="0" presId="urn:microsoft.com/office/officeart/2005/8/layout/vList5"/>
    <dgm:cxn modelId="{F463F6A0-2F8D-488E-AB20-6A33C3AC58B2}" type="presOf" srcId="{86851DF7-15EC-4A8E-B6AC-7CB9731DB649}" destId="{506CFEBF-69A4-4210-8EF7-054F121BD530}" srcOrd="0" destOrd="0" presId="urn:microsoft.com/office/officeart/2005/8/layout/vList5"/>
    <dgm:cxn modelId="{C071FFC0-7E1D-4540-BFEE-E78BDF35C5D1}" type="presOf" srcId="{7B9D5B13-BCD9-4F35-AAD9-2EC439EBF22E}" destId="{CF2528D3-1A8F-4F0D-8DD6-1D7921303C66}" srcOrd="0" destOrd="0" presId="urn:microsoft.com/office/officeart/2005/8/layout/vList5"/>
    <dgm:cxn modelId="{F4963ACC-FAA8-462D-800E-B5C1817C606E}" type="presOf" srcId="{B66E6563-C371-426F-8F7F-14361B891AF8}" destId="{1C63EDDF-2F56-4E40-B0C2-6381CE3C87FA}" srcOrd="0" destOrd="0" presId="urn:microsoft.com/office/officeart/2005/8/layout/vList5"/>
    <dgm:cxn modelId="{D3CB83D0-E75B-4D33-A8AC-7711AD46811F}" srcId="{C59FA6AE-26BC-4EB8-B078-97517F911560}" destId="{FEAB09B6-8053-43EB-92C8-B5FB895550C6}" srcOrd="0" destOrd="0" parTransId="{6529EF14-C788-4424-B17A-BBE2D6D7FF4F}" sibTransId="{16F40F3C-A28E-4470-86E8-5F52FD97A47E}"/>
    <dgm:cxn modelId="{DCCE3CEB-81EE-4152-8D7E-76F1B8DACC4C}" srcId="{7B9D5B13-BCD9-4F35-AAD9-2EC439EBF22E}" destId="{F51D0F15-4310-4BA8-B674-73E916A6C3DC}" srcOrd="0" destOrd="0" parTransId="{69938EBB-322A-4E36-8BE2-7A892A43BB53}" sibTransId="{6E63EE4D-9488-4D38-8252-F5E28516EBDB}"/>
    <dgm:cxn modelId="{EE4FD3EB-8286-4284-892D-8B9F5E909664}" type="presOf" srcId="{F51D0F15-4310-4BA8-B674-73E916A6C3DC}" destId="{B962FD6D-C09B-4038-A80F-536B3368E8A5}" srcOrd="0" destOrd="0" presId="urn:microsoft.com/office/officeart/2005/8/layout/vList5"/>
    <dgm:cxn modelId="{3910E1F8-F7D2-4C0E-904E-4F17BBE78527}" srcId="{AF8D8647-6C3A-4B3C-BF7B-01E7C75D81DE}" destId="{B66E6563-C371-426F-8F7F-14361B891AF8}" srcOrd="0" destOrd="0" parTransId="{3FDDB7EA-58E1-4FBF-B570-9BBEDDE38D00}" sibTransId="{BF32072D-9C61-429E-89E2-B1E4AF8EE7BB}"/>
    <dgm:cxn modelId="{D5B05836-C569-4BFF-940B-C99CA4441787}" type="presParOf" srcId="{506CFEBF-69A4-4210-8EF7-054F121BD530}" destId="{783512C9-6593-4123-8F97-F226D6252C13}" srcOrd="0" destOrd="0" presId="urn:microsoft.com/office/officeart/2005/8/layout/vList5"/>
    <dgm:cxn modelId="{1E6FAF1C-1922-4987-A38E-E99D35E71F48}" type="presParOf" srcId="{783512C9-6593-4123-8F97-F226D6252C13}" destId="{CF2528D3-1A8F-4F0D-8DD6-1D7921303C66}" srcOrd="0" destOrd="0" presId="urn:microsoft.com/office/officeart/2005/8/layout/vList5"/>
    <dgm:cxn modelId="{0FB6F23F-9629-4884-A035-EDA97D1F0FEA}" type="presParOf" srcId="{783512C9-6593-4123-8F97-F226D6252C13}" destId="{B962FD6D-C09B-4038-A80F-536B3368E8A5}" srcOrd="1" destOrd="0" presId="urn:microsoft.com/office/officeart/2005/8/layout/vList5"/>
    <dgm:cxn modelId="{72B6534F-DA03-4F89-BF8B-FDC1A3F57AF0}" type="presParOf" srcId="{506CFEBF-69A4-4210-8EF7-054F121BD530}" destId="{366DA66A-1490-4221-A90D-0FC7207E9696}" srcOrd="1" destOrd="0" presId="urn:microsoft.com/office/officeart/2005/8/layout/vList5"/>
    <dgm:cxn modelId="{1602B25B-2CC1-4ECD-A07A-CBA9557D13D2}" type="presParOf" srcId="{506CFEBF-69A4-4210-8EF7-054F121BD530}" destId="{A7ECCB5F-2D92-4A1F-9126-CA42A2650021}" srcOrd="2" destOrd="0" presId="urn:microsoft.com/office/officeart/2005/8/layout/vList5"/>
    <dgm:cxn modelId="{9542D8A1-9079-4788-A4B3-F42DE47C45C4}" type="presParOf" srcId="{A7ECCB5F-2D92-4A1F-9126-CA42A2650021}" destId="{9F49E9AB-4610-48ED-9892-60AAB1C1124D}" srcOrd="0" destOrd="0" presId="urn:microsoft.com/office/officeart/2005/8/layout/vList5"/>
    <dgm:cxn modelId="{F8FB89F5-F920-4279-AF16-05358D4C2E51}" type="presParOf" srcId="{A7ECCB5F-2D92-4A1F-9126-CA42A2650021}" destId="{DB1112BB-1047-40E5-AB00-FA816296A71C}" srcOrd="1" destOrd="0" presId="urn:microsoft.com/office/officeart/2005/8/layout/vList5"/>
    <dgm:cxn modelId="{A95E1E13-C40C-4B08-8161-8E6110E190E9}" type="presParOf" srcId="{506CFEBF-69A4-4210-8EF7-054F121BD530}" destId="{C11E3993-236F-47BB-9647-312759F9C917}" srcOrd="3" destOrd="0" presId="urn:microsoft.com/office/officeart/2005/8/layout/vList5"/>
    <dgm:cxn modelId="{724C36A5-1676-43C9-8E92-655E54DB8E2F}" type="presParOf" srcId="{506CFEBF-69A4-4210-8EF7-054F121BD530}" destId="{932745AE-B416-4B33-AA80-C6C9184E3C7F}" srcOrd="4" destOrd="0" presId="urn:microsoft.com/office/officeart/2005/8/layout/vList5"/>
    <dgm:cxn modelId="{DDCDCE70-33A8-4FE6-8919-96B9D33D0975}" type="presParOf" srcId="{932745AE-B416-4B33-AA80-C6C9184E3C7F}" destId="{55AF5DB8-163E-44CE-8E22-30ACC26A9698}" srcOrd="0" destOrd="0" presId="urn:microsoft.com/office/officeart/2005/8/layout/vList5"/>
    <dgm:cxn modelId="{8BCF5563-37DB-4A49-9F08-38A225812FC6}" type="presParOf" srcId="{932745AE-B416-4B33-AA80-C6C9184E3C7F}" destId="{1C63EDDF-2F56-4E40-B0C2-6381CE3C87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5D209B-63F6-4412-8436-595ABA650FCA}" type="doc">
      <dgm:prSet loTypeId="urn:microsoft.com/office/officeart/2005/8/layout/vProcess5" loCatId="process" qsTypeId="urn:microsoft.com/office/officeart/2005/8/quickstyle/3d4" qsCatId="3D" csTypeId="urn:microsoft.com/office/officeart/2005/8/colors/colorful3" csCatId="colorful" phldr="1"/>
      <dgm:spPr/>
    </dgm:pt>
    <dgm:pt modelId="{258A6C5C-02DF-4FD9-BFF4-2290D372D990}">
      <dgm:prSet phldrT="[Text]"/>
      <dgm:spPr/>
      <dgm:t>
        <a:bodyPr/>
        <a:lstStyle/>
        <a:p>
          <a:r>
            <a:rPr lang="cs-CZ" dirty="0"/>
            <a:t>Vyhlášení soutěže</a:t>
          </a:r>
        </a:p>
      </dgm:t>
    </dgm:pt>
    <dgm:pt modelId="{EFF8D3C6-23B0-42AF-A99C-77ECBEC00A4B}" type="parTrans" cxnId="{F7630E22-0A58-403D-A31E-ADD4C34F65D9}">
      <dgm:prSet/>
      <dgm:spPr/>
      <dgm:t>
        <a:bodyPr/>
        <a:lstStyle/>
        <a:p>
          <a:endParaRPr lang="cs-CZ"/>
        </a:p>
      </dgm:t>
    </dgm:pt>
    <dgm:pt modelId="{C0F96796-444F-4A0B-A412-870280C1AFB0}" type="sibTrans" cxnId="{F7630E22-0A58-403D-A31E-ADD4C34F65D9}">
      <dgm:prSet/>
      <dgm:spPr/>
      <dgm:t>
        <a:bodyPr/>
        <a:lstStyle/>
        <a:p>
          <a:endParaRPr lang="cs-CZ"/>
        </a:p>
      </dgm:t>
    </dgm:pt>
    <dgm:pt modelId="{0D3A9000-1112-4A5C-956A-ECA058D17472}">
      <dgm:prSet phldrT="[Text]"/>
      <dgm:spPr/>
      <dgm:t>
        <a:bodyPr/>
        <a:lstStyle/>
        <a:p>
          <a:r>
            <a:rPr lang="cs-CZ" dirty="0"/>
            <a:t>Vyhotovení a odevzdání přihlášky a návrhu projektu</a:t>
          </a:r>
        </a:p>
      </dgm:t>
    </dgm:pt>
    <dgm:pt modelId="{5ABA3962-1C76-4CF7-A109-DF2B6AD6BC14}" type="parTrans" cxnId="{85822675-26EF-4641-9A20-CD34E967BF66}">
      <dgm:prSet/>
      <dgm:spPr/>
      <dgm:t>
        <a:bodyPr/>
        <a:lstStyle/>
        <a:p>
          <a:endParaRPr lang="cs-CZ"/>
        </a:p>
      </dgm:t>
    </dgm:pt>
    <dgm:pt modelId="{AB8C5317-19CC-4537-B9D8-9322500E2E5A}" type="sibTrans" cxnId="{85822675-26EF-4641-9A20-CD34E967BF66}">
      <dgm:prSet/>
      <dgm:spPr/>
      <dgm:t>
        <a:bodyPr/>
        <a:lstStyle/>
        <a:p>
          <a:endParaRPr lang="cs-CZ"/>
        </a:p>
      </dgm:t>
    </dgm:pt>
    <dgm:pt modelId="{707D095D-B25F-4404-B112-0FF9F156A6DA}">
      <dgm:prSet phldrT="[Text]"/>
      <dgm:spPr/>
      <dgm:t>
        <a:bodyPr/>
        <a:lstStyle/>
        <a:p>
          <a:r>
            <a:rPr lang="cs-CZ" dirty="0"/>
            <a:t>Recenzní řízení</a:t>
          </a:r>
        </a:p>
      </dgm:t>
    </dgm:pt>
    <dgm:pt modelId="{6508AFA9-3281-45E3-B4C4-9D06A5D9E050}" type="parTrans" cxnId="{BEC99C9C-9D5D-48BC-927A-20994F968DB0}">
      <dgm:prSet/>
      <dgm:spPr/>
      <dgm:t>
        <a:bodyPr/>
        <a:lstStyle/>
        <a:p>
          <a:endParaRPr lang="cs-CZ"/>
        </a:p>
      </dgm:t>
    </dgm:pt>
    <dgm:pt modelId="{2839043B-18C7-484F-91D5-9B4A937E7BC6}" type="sibTrans" cxnId="{BEC99C9C-9D5D-48BC-927A-20994F968DB0}">
      <dgm:prSet/>
      <dgm:spPr/>
      <dgm:t>
        <a:bodyPr/>
        <a:lstStyle/>
        <a:p>
          <a:endParaRPr lang="cs-CZ"/>
        </a:p>
      </dgm:t>
    </dgm:pt>
    <dgm:pt modelId="{7EEC8481-0730-4B67-A127-404638DAD4D7}">
      <dgm:prSet/>
      <dgm:spPr/>
      <dgm:t>
        <a:bodyPr/>
        <a:lstStyle/>
        <a:p>
          <a:r>
            <a:rPr lang="cs-CZ" dirty="0"/>
            <a:t>Vyjádření o přidělení/nepřidělení účelové podpory</a:t>
          </a:r>
        </a:p>
      </dgm:t>
    </dgm:pt>
    <dgm:pt modelId="{F0805835-3152-440B-8D0E-5C8854FC49B5}" type="parTrans" cxnId="{D74F1696-FEB0-4852-A63D-1E5E79A24ED7}">
      <dgm:prSet/>
      <dgm:spPr/>
      <dgm:t>
        <a:bodyPr/>
        <a:lstStyle/>
        <a:p>
          <a:endParaRPr lang="cs-CZ"/>
        </a:p>
      </dgm:t>
    </dgm:pt>
    <dgm:pt modelId="{8E3C4894-40F9-485A-9981-72204D9EEFA4}" type="sibTrans" cxnId="{D74F1696-FEB0-4852-A63D-1E5E79A24ED7}">
      <dgm:prSet/>
      <dgm:spPr/>
      <dgm:t>
        <a:bodyPr/>
        <a:lstStyle/>
        <a:p>
          <a:endParaRPr lang="cs-CZ"/>
        </a:p>
      </dgm:t>
    </dgm:pt>
    <dgm:pt modelId="{336361F2-35FF-4580-8984-2BBB47FE47FB}">
      <dgm:prSet/>
      <dgm:spPr/>
      <dgm:t>
        <a:bodyPr/>
        <a:lstStyle/>
        <a:p>
          <a:r>
            <a:rPr lang="cs-CZ" dirty="0"/>
            <a:t>Průběžné zprávy o plnění</a:t>
          </a:r>
        </a:p>
      </dgm:t>
    </dgm:pt>
    <dgm:pt modelId="{CFB86EBC-2198-4617-8C43-D5806E0173DF}" type="parTrans" cxnId="{F4785131-F754-4716-A1D6-4A9D5886AAC8}">
      <dgm:prSet/>
      <dgm:spPr/>
      <dgm:t>
        <a:bodyPr/>
        <a:lstStyle/>
        <a:p>
          <a:endParaRPr lang="cs-CZ"/>
        </a:p>
      </dgm:t>
    </dgm:pt>
    <dgm:pt modelId="{760F647E-8D84-4B00-9774-2F15E33C94DF}" type="sibTrans" cxnId="{F4785131-F754-4716-A1D6-4A9D5886AAC8}">
      <dgm:prSet/>
      <dgm:spPr/>
      <dgm:t>
        <a:bodyPr/>
        <a:lstStyle/>
        <a:p>
          <a:endParaRPr lang="cs-CZ"/>
        </a:p>
      </dgm:t>
    </dgm:pt>
    <dgm:pt modelId="{CD51D689-B018-4C85-9E79-74EA2FB739BE}">
      <dgm:prSet/>
      <dgm:spPr/>
      <dgm:t>
        <a:bodyPr/>
        <a:lstStyle/>
        <a:p>
          <a:endParaRPr lang="cs-CZ"/>
        </a:p>
      </dgm:t>
    </dgm:pt>
    <dgm:pt modelId="{470E4C8D-58C8-438D-9D1F-C353456A7FE0}" type="parTrans" cxnId="{ACCEC519-5977-485E-B893-D8FB41992BCF}">
      <dgm:prSet/>
      <dgm:spPr/>
      <dgm:t>
        <a:bodyPr/>
        <a:lstStyle/>
        <a:p>
          <a:endParaRPr lang="cs-CZ"/>
        </a:p>
      </dgm:t>
    </dgm:pt>
    <dgm:pt modelId="{2B7E9246-8F73-40F5-8AF9-B53EB16B4DC6}" type="sibTrans" cxnId="{ACCEC519-5977-485E-B893-D8FB41992BCF}">
      <dgm:prSet/>
      <dgm:spPr/>
      <dgm:t>
        <a:bodyPr/>
        <a:lstStyle/>
        <a:p>
          <a:endParaRPr lang="cs-CZ"/>
        </a:p>
      </dgm:t>
    </dgm:pt>
    <dgm:pt modelId="{807F4DC5-7300-45F3-A550-327DBFE64088}" type="pres">
      <dgm:prSet presAssocID="{045D209B-63F6-4412-8436-595ABA650FCA}" presName="outerComposite" presStyleCnt="0">
        <dgm:presLayoutVars>
          <dgm:chMax val="5"/>
          <dgm:dir/>
          <dgm:resizeHandles val="exact"/>
        </dgm:presLayoutVars>
      </dgm:prSet>
      <dgm:spPr/>
    </dgm:pt>
    <dgm:pt modelId="{DB511895-0DA3-4511-9E78-5E89BF6384A6}" type="pres">
      <dgm:prSet presAssocID="{045D209B-63F6-4412-8436-595ABA650FCA}" presName="dummyMaxCanvas" presStyleCnt="0">
        <dgm:presLayoutVars/>
      </dgm:prSet>
      <dgm:spPr/>
    </dgm:pt>
    <dgm:pt modelId="{7D5DAAC2-8413-4699-840E-CFB153AF43CC}" type="pres">
      <dgm:prSet presAssocID="{045D209B-63F6-4412-8436-595ABA650FCA}" presName="FiveNodes_1" presStyleLbl="node1" presStyleIdx="0" presStyleCnt="5">
        <dgm:presLayoutVars>
          <dgm:bulletEnabled val="1"/>
        </dgm:presLayoutVars>
      </dgm:prSet>
      <dgm:spPr/>
    </dgm:pt>
    <dgm:pt modelId="{BAE059F1-E488-4662-879F-D9AA645630D1}" type="pres">
      <dgm:prSet presAssocID="{045D209B-63F6-4412-8436-595ABA650FCA}" presName="FiveNodes_2" presStyleLbl="node1" presStyleIdx="1" presStyleCnt="5">
        <dgm:presLayoutVars>
          <dgm:bulletEnabled val="1"/>
        </dgm:presLayoutVars>
      </dgm:prSet>
      <dgm:spPr/>
    </dgm:pt>
    <dgm:pt modelId="{9C4A6D15-B9E0-4E33-9F97-7264393C5D32}" type="pres">
      <dgm:prSet presAssocID="{045D209B-63F6-4412-8436-595ABA650FCA}" presName="FiveNodes_3" presStyleLbl="node1" presStyleIdx="2" presStyleCnt="5">
        <dgm:presLayoutVars>
          <dgm:bulletEnabled val="1"/>
        </dgm:presLayoutVars>
      </dgm:prSet>
      <dgm:spPr/>
    </dgm:pt>
    <dgm:pt modelId="{08151E3D-40D7-493E-9EB6-34E3DF84547E}" type="pres">
      <dgm:prSet presAssocID="{045D209B-63F6-4412-8436-595ABA650FCA}" presName="FiveNodes_4" presStyleLbl="node1" presStyleIdx="3" presStyleCnt="5">
        <dgm:presLayoutVars>
          <dgm:bulletEnabled val="1"/>
        </dgm:presLayoutVars>
      </dgm:prSet>
      <dgm:spPr/>
    </dgm:pt>
    <dgm:pt modelId="{9E515AD2-4E42-484D-968E-36DE7BFE5677}" type="pres">
      <dgm:prSet presAssocID="{045D209B-63F6-4412-8436-595ABA650FCA}" presName="FiveNodes_5" presStyleLbl="node1" presStyleIdx="4" presStyleCnt="5">
        <dgm:presLayoutVars>
          <dgm:bulletEnabled val="1"/>
        </dgm:presLayoutVars>
      </dgm:prSet>
      <dgm:spPr/>
    </dgm:pt>
    <dgm:pt modelId="{AFB0E1C0-CCC9-4EDF-A29C-8DED5FBF1945}" type="pres">
      <dgm:prSet presAssocID="{045D209B-63F6-4412-8436-595ABA650FCA}" presName="FiveConn_1-2" presStyleLbl="fgAccFollowNode1" presStyleIdx="0" presStyleCnt="4">
        <dgm:presLayoutVars>
          <dgm:bulletEnabled val="1"/>
        </dgm:presLayoutVars>
      </dgm:prSet>
      <dgm:spPr/>
    </dgm:pt>
    <dgm:pt modelId="{3D080F1C-FF1E-4A57-9023-D00245AD502E}" type="pres">
      <dgm:prSet presAssocID="{045D209B-63F6-4412-8436-595ABA650FCA}" presName="FiveConn_2-3" presStyleLbl="fgAccFollowNode1" presStyleIdx="1" presStyleCnt="4">
        <dgm:presLayoutVars>
          <dgm:bulletEnabled val="1"/>
        </dgm:presLayoutVars>
      </dgm:prSet>
      <dgm:spPr/>
    </dgm:pt>
    <dgm:pt modelId="{D072BEBE-1308-48B6-90C7-230BEFF63F92}" type="pres">
      <dgm:prSet presAssocID="{045D209B-63F6-4412-8436-595ABA650FCA}" presName="FiveConn_3-4" presStyleLbl="fgAccFollowNode1" presStyleIdx="2" presStyleCnt="4">
        <dgm:presLayoutVars>
          <dgm:bulletEnabled val="1"/>
        </dgm:presLayoutVars>
      </dgm:prSet>
      <dgm:spPr/>
    </dgm:pt>
    <dgm:pt modelId="{85F83526-0D14-4DAB-9254-FE68DC02613B}" type="pres">
      <dgm:prSet presAssocID="{045D209B-63F6-4412-8436-595ABA650FCA}" presName="FiveConn_4-5" presStyleLbl="fgAccFollowNode1" presStyleIdx="3" presStyleCnt="4">
        <dgm:presLayoutVars>
          <dgm:bulletEnabled val="1"/>
        </dgm:presLayoutVars>
      </dgm:prSet>
      <dgm:spPr/>
    </dgm:pt>
    <dgm:pt modelId="{8ABCC0F5-0315-4D0B-A323-6D1E2D831EF1}" type="pres">
      <dgm:prSet presAssocID="{045D209B-63F6-4412-8436-595ABA650FCA}" presName="FiveNodes_1_text" presStyleLbl="node1" presStyleIdx="4" presStyleCnt="5">
        <dgm:presLayoutVars>
          <dgm:bulletEnabled val="1"/>
        </dgm:presLayoutVars>
      </dgm:prSet>
      <dgm:spPr/>
    </dgm:pt>
    <dgm:pt modelId="{51A08317-16D6-44AF-9C3F-83CB9A07C571}" type="pres">
      <dgm:prSet presAssocID="{045D209B-63F6-4412-8436-595ABA650FCA}" presName="FiveNodes_2_text" presStyleLbl="node1" presStyleIdx="4" presStyleCnt="5">
        <dgm:presLayoutVars>
          <dgm:bulletEnabled val="1"/>
        </dgm:presLayoutVars>
      </dgm:prSet>
      <dgm:spPr/>
    </dgm:pt>
    <dgm:pt modelId="{A8CF6353-4B07-4402-80A5-0F68A3D048EB}" type="pres">
      <dgm:prSet presAssocID="{045D209B-63F6-4412-8436-595ABA650FCA}" presName="FiveNodes_3_text" presStyleLbl="node1" presStyleIdx="4" presStyleCnt="5">
        <dgm:presLayoutVars>
          <dgm:bulletEnabled val="1"/>
        </dgm:presLayoutVars>
      </dgm:prSet>
      <dgm:spPr/>
    </dgm:pt>
    <dgm:pt modelId="{FF42A1F1-68F1-46B7-954C-396D8181AF07}" type="pres">
      <dgm:prSet presAssocID="{045D209B-63F6-4412-8436-595ABA650FCA}" presName="FiveNodes_4_text" presStyleLbl="node1" presStyleIdx="4" presStyleCnt="5">
        <dgm:presLayoutVars>
          <dgm:bulletEnabled val="1"/>
        </dgm:presLayoutVars>
      </dgm:prSet>
      <dgm:spPr/>
    </dgm:pt>
    <dgm:pt modelId="{A8DD7DD6-5117-4FA4-BCA2-8939A50C67DC}" type="pres">
      <dgm:prSet presAssocID="{045D209B-63F6-4412-8436-595ABA650FC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5DC7B013-5377-4CBF-B552-34C866C8EF02}" type="presOf" srcId="{336361F2-35FF-4580-8984-2BBB47FE47FB}" destId="{9E515AD2-4E42-484D-968E-36DE7BFE5677}" srcOrd="0" destOrd="0" presId="urn:microsoft.com/office/officeart/2005/8/layout/vProcess5"/>
    <dgm:cxn modelId="{BDA5B519-6741-4E6F-95CF-83336F797B94}" type="presOf" srcId="{0D3A9000-1112-4A5C-956A-ECA058D17472}" destId="{51A08317-16D6-44AF-9C3F-83CB9A07C571}" srcOrd="1" destOrd="0" presId="urn:microsoft.com/office/officeart/2005/8/layout/vProcess5"/>
    <dgm:cxn modelId="{ACCEC519-5977-485E-B893-D8FB41992BCF}" srcId="{045D209B-63F6-4412-8436-595ABA650FCA}" destId="{CD51D689-B018-4C85-9E79-74EA2FB739BE}" srcOrd="5" destOrd="0" parTransId="{470E4C8D-58C8-438D-9D1F-C353456A7FE0}" sibTransId="{2B7E9246-8F73-40F5-8AF9-B53EB16B4DC6}"/>
    <dgm:cxn modelId="{ECC8F11B-9C9B-40D3-999A-4F0DF488DE3D}" type="presOf" srcId="{AB8C5317-19CC-4537-B9D8-9322500E2E5A}" destId="{3D080F1C-FF1E-4A57-9023-D00245AD502E}" srcOrd="0" destOrd="0" presId="urn:microsoft.com/office/officeart/2005/8/layout/vProcess5"/>
    <dgm:cxn modelId="{F7630E22-0A58-403D-A31E-ADD4C34F65D9}" srcId="{045D209B-63F6-4412-8436-595ABA650FCA}" destId="{258A6C5C-02DF-4FD9-BFF4-2290D372D990}" srcOrd="0" destOrd="0" parTransId="{EFF8D3C6-23B0-42AF-A99C-77ECBEC00A4B}" sibTransId="{C0F96796-444F-4A0B-A412-870280C1AFB0}"/>
    <dgm:cxn modelId="{B75B1730-B0D4-4860-B2EF-791E644E31F9}" type="presOf" srcId="{707D095D-B25F-4404-B112-0FF9F156A6DA}" destId="{A8CF6353-4B07-4402-80A5-0F68A3D048EB}" srcOrd="1" destOrd="0" presId="urn:microsoft.com/office/officeart/2005/8/layout/vProcess5"/>
    <dgm:cxn modelId="{F4785131-F754-4716-A1D6-4A9D5886AAC8}" srcId="{045D209B-63F6-4412-8436-595ABA650FCA}" destId="{336361F2-35FF-4580-8984-2BBB47FE47FB}" srcOrd="4" destOrd="0" parTransId="{CFB86EBC-2198-4617-8C43-D5806E0173DF}" sibTransId="{760F647E-8D84-4B00-9774-2F15E33C94DF}"/>
    <dgm:cxn modelId="{A2510F39-1B1B-4BF5-9412-3B5D11EF50C9}" type="presOf" srcId="{045D209B-63F6-4412-8436-595ABA650FCA}" destId="{807F4DC5-7300-45F3-A550-327DBFE64088}" srcOrd="0" destOrd="0" presId="urn:microsoft.com/office/officeart/2005/8/layout/vProcess5"/>
    <dgm:cxn modelId="{20332572-07A4-4D4C-80E8-9C2CD9173293}" type="presOf" srcId="{C0F96796-444F-4A0B-A412-870280C1AFB0}" destId="{AFB0E1C0-CCC9-4EDF-A29C-8DED5FBF1945}" srcOrd="0" destOrd="0" presId="urn:microsoft.com/office/officeart/2005/8/layout/vProcess5"/>
    <dgm:cxn modelId="{85822675-26EF-4641-9A20-CD34E967BF66}" srcId="{045D209B-63F6-4412-8436-595ABA650FCA}" destId="{0D3A9000-1112-4A5C-956A-ECA058D17472}" srcOrd="1" destOrd="0" parTransId="{5ABA3962-1C76-4CF7-A109-DF2B6AD6BC14}" sibTransId="{AB8C5317-19CC-4537-B9D8-9322500E2E5A}"/>
    <dgm:cxn modelId="{7BF72E75-DF32-4F4C-A552-4CDB5DF57DD0}" type="presOf" srcId="{336361F2-35FF-4580-8984-2BBB47FE47FB}" destId="{A8DD7DD6-5117-4FA4-BCA2-8939A50C67DC}" srcOrd="1" destOrd="0" presId="urn:microsoft.com/office/officeart/2005/8/layout/vProcess5"/>
    <dgm:cxn modelId="{D74F1696-FEB0-4852-A63D-1E5E79A24ED7}" srcId="{045D209B-63F6-4412-8436-595ABA650FCA}" destId="{7EEC8481-0730-4B67-A127-404638DAD4D7}" srcOrd="3" destOrd="0" parTransId="{F0805835-3152-440B-8D0E-5C8854FC49B5}" sibTransId="{8E3C4894-40F9-485A-9981-72204D9EEFA4}"/>
    <dgm:cxn modelId="{BEC99C9C-9D5D-48BC-927A-20994F968DB0}" srcId="{045D209B-63F6-4412-8436-595ABA650FCA}" destId="{707D095D-B25F-4404-B112-0FF9F156A6DA}" srcOrd="2" destOrd="0" parTransId="{6508AFA9-3281-45E3-B4C4-9D06A5D9E050}" sibTransId="{2839043B-18C7-484F-91D5-9B4A937E7BC6}"/>
    <dgm:cxn modelId="{A96AD59E-A8C8-4FA1-8650-62588FFAC4D8}" type="presOf" srcId="{258A6C5C-02DF-4FD9-BFF4-2290D372D990}" destId="{7D5DAAC2-8413-4699-840E-CFB153AF43CC}" srcOrd="0" destOrd="0" presId="urn:microsoft.com/office/officeart/2005/8/layout/vProcess5"/>
    <dgm:cxn modelId="{1ED0C6B4-7C0F-49A0-B389-E231FFCE5A7C}" type="presOf" srcId="{7EEC8481-0730-4B67-A127-404638DAD4D7}" destId="{08151E3D-40D7-493E-9EB6-34E3DF84547E}" srcOrd="0" destOrd="0" presId="urn:microsoft.com/office/officeart/2005/8/layout/vProcess5"/>
    <dgm:cxn modelId="{62D06DBE-7269-44C4-972F-F8CD11341D73}" type="presOf" srcId="{7EEC8481-0730-4B67-A127-404638DAD4D7}" destId="{FF42A1F1-68F1-46B7-954C-396D8181AF07}" srcOrd="1" destOrd="0" presId="urn:microsoft.com/office/officeart/2005/8/layout/vProcess5"/>
    <dgm:cxn modelId="{60340CC8-BDEA-4D5E-8194-C287BB830438}" type="presOf" srcId="{707D095D-B25F-4404-B112-0FF9F156A6DA}" destId="{9C4A6D15-B9E0-4E33-9F97-7264393C5D32}" srcOrd="0" destOrd="0" presId="urn:microsoft.com/office/officeart/2005/8/layout/vProcess5"/>
    <dgm:cxn modelId="{C8DCC4D5-3D31-4A62-B779-F5A8C8F75BC6}" type="presOf" srcId="{258A6C5C-02DF-4FD9-BFF4-2290D372D990}" destId="{8ABCC0F5-0315-4D0B-A323-6D1E2D831EF1}" srcOrd="1" destOrd="0" presId="urn:microsoft.com/office/officeart/2005/8/layout/vProcess5"/>
    <dgm:cxn modelId="{02D5D2D9-0D65-46D0-BD1E-2326870B1691}" type="presOf" srcId="{0D3A9000-1112-4A5C-956A-ECA058D17472}" destId="{BAE059F1-E488-4662-879F-D9AA645630D1}" srcOrd="0" destOrd="0" presId="urn:microsoft.com/office/officeart/2005/8/layout/vProcess5"/>
    <dgm:cxn modelId="{FF4D48E7-5CFD-4758-B5B3-DC11B6C844FF}" type="presOf" srcId="{8E3C4894-40F9-485A-9981-72204D9EEFA4}" destId="{85F83526-0D14-4DAB-9254-FE68DC02613B}" srcOrd="0" destOrd="0" presId="urn:microsoft.com/office/officeart/2005/8/layout/vProcess5"/>
    <dgm:cxn modelId="{9CD340F1-E77D-429C-B241-0E7021B1CD91}" type="presOf" srcId="{2839043B-18C7-484F-91D5-9B4A937E7BC6}" destId="{D072BEBE-1308-48B6-90C7-230BEFF63F92}" srcOrd="0" destOrd="0" presId="urn:microsoft.com/office/officeart/2005/8/layout/vProcess5"/>
    <dgm:cxn modelId="{DCD9EE3F-4933-4D97-99A8-13175D0A91BB}" type="presParOf" srcId="{807F4DC5-7300-45F3-A550-327DBFE64088}" destId="{DB511895-0DA3-4511-9E78-5E89BF6384A6}" srcOrd="0" destOrd="0" presId="urn:microsoft.com/office/officeart/2005/8/layout/vProcess5"/>
    <dgm:cxn modelId="{A37124E3-8EAF-4B0D-AA67-B6E93499FCCA}" type="presParOf" srcId="{807F4DC5-7300-45F3-A550-327DBFE64088}" destId="{7D5DAAC2-8413-4699-840E-CFB153AF43CC}" srcOrd="1" destOrd="0" presId="urn:microsoft.com/office/officeart/2005/8/layout/vProcess5"/>
    <dgm:cxn modelId="{595C6055-3518-4303-8678-F1BFA2FC27E4}" type="presParOf" srcId="{807F4DC5-7300-45F3-A550-327DBFE64088}" destId="{BAE059F1-E488-4662-879F-D9AA645630D1}" srcOrd="2" destOrd="0" presId="urn:microsoft.com/office/officeart/2005/8/layout/vProcess5"/>
    <dgm:cxn modelId="{E34EFBE8-618A-4176-8965-1E2CF638D32B}" type="presParOf" srcId="{807F4DC5-7300-45F3-A550-327DBFE64088}" destId="{9C4A6D15-B9E0-4E33-9F97-7264393C5D32}" srcOrd="3" destOrd="0" presId="urn:microsoft.com/office/officeart/2005/8/layout/vProcess5"/>
    <dgm:cxn modelId="{BC9171EC-5361-4C81-BF30-4953487506B1}" type="presParOf" srcId="{807F4DC5-7300-45F3-A550-327DBFE64088}" destId="{08151E3D-40D7-493E-9EB6-34E3DF84547E}" srcOrd="4" destOrd="0" presId="urn:microsoft.com/office/officeart/2005/8/layout/vProcess5"/>
    <dgm:cxn modelId="{1421C9C7-A983-4B40-AB85-1D831954FDC4}" type="presParOf" srcId="{807F4DC5-7300-45F3-A550-327DBFE64088}" destId="{9E515AD2-4E42-484D-968E-36DE7BFE5677}" srcOrd="5" destOrd="0" presId="urn:microsoft.com/office/officeart/2005/8/layout/vProcess5"/>
    <dgm:cxn modelId="{3A1CE7ED-C191-4D4C-BB36-2A77640F5105}" type="presParOf" srcId="{807F4DC5-7300-45F3-A550-327DBFE64088}" destId="{AFB0E1C0-CCC9-4EDF-A29C-8DED5FBF1945}" srcOrd="6" destOrd="0" presId="urn:microsoft.com/office/officeart/2005/8/layout/vProcess5"/>
    <dgm:cxn modelId="{B779A32A-656F-4C86-A5B9-EF9F09A0A0CA}" type="presParOf" srcId="{807F4DC5-7300-45F3-A550-327DBFE64088}" destId="{3D080F1C-FF1E-4A57-9023-D00245AD502E}" srcOrd="7" destOrd="0" presId="urn:microsoft.com/office/officeart/2005/8/layout/vProcess5"/>
    <dgm:cxn modelId="{70AF440A-430B-4040-9DC3-E9E26B26F60F}" type="presParOf" srcId="{807F4DC5-7300-45F3-A550-327DBFE64088}" destId="{D072BEBE-1308-48B6-90C7-230BEFF63F92}" srcOrd="8" destOrd="0" presId="urn:microsoft.com/office/officeart/2005/8/layout/vProcess5"/>
    <dgm:cxn modelId="{AA1AFC07-DB4F-43B2-BB78-35B56D64AC61}" type="presParOf" srcId="{807F4DC5-7300-45F3-A550-327DBFE64088}" destId="{85F83526-0D14-4DAB-9254-FE68DC02613B}" srcOrd="9" destOrd="0" presId="urn:microsoft.com/office/officeart/2005/8/layout/vProcess5"/>
    <dgm:cxn modelId="{FDA730FB-6D98-4CC3-8F77-439D98570BEB}" type="presParOf" srcId="{807F4DC5-7300-45F3-A550-327DBFE64088}" destId="{8ABCC0F5-0315-4D0B-A323-6D1E2D831EF1}" srcOrd="10" destOrd="0" presId="urn:microsoft.com/office/officeart/2005/8/layout/vProcess5"/>
    <dgm:cxn modelId="{CEA6D4CA-F72A-459B-BB79-AD09A681986C}" type="presParOf" srcId="{807F4DC5-7300-45F3-A550-327DBFE64088}" destId="{51A08317-16D6-44AF-9C3F-83CB9A07C571}" srcOrd="11" destOrd="0" presId="urn:microsoft.com/office/officeart/2005/8/layout/vProcess5"/>
    <dgm:cxn modelId="{BBEB8BA0-318B-44A0-AAAD-49699F507EDA}" type="presParOf" srcId="{807F4DC5-7300-45F3-A550-327DBFE64088}" destId="{A8CF6353-4B07-4402-80A5-0F68A3D048EB}" srcOrd="12" destOrd="0" presId="urn:microsoft.com/office/officeart/2005/8/layout/vProcess5"/>
    <dgm:cxn modelId="{B4F75E9B-3166-4F62-A26F-0D55114EC353}" type="presParOf" srcId="{807F4DC5-7300-45F3-A550-327DBFE64088}" destId="{FF42A1F1-68F1-46B7-954C-396D8181AF07}" srcOrd="13" destOrd="0" presId="urn:microsoft.com/office/officeart/2005/8/layout/vProcess5"/>
    <dgm:cxn modelId="{CBA47B5D-84BE-4475-A343-CCFD73581770}" type="presParOf" srcId="{807F4DC5-7300-45F3-A550-327DBFE64088}" destId="{A8DD7DD6-5117-4FA4-BCA2-8939A50C67D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2FD6D-C09B-4038-A80F-536B3368E8A5}">
      <dsp:nvSpPr>
        <dsp:cNvPr id="0" name=""/>
        <dsp:cNvSpPr/>
      </dsp:nvSpPr>
      <dsp:spPr>
        <a:xfrm rot="5400000">
          <a:off x="7415217" y="-3055359"/>
          <a:ext cx="1077667" cy="748616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171450" lvl="1" indent="-171450" algn="l" defTabSz="711200">
            <a:lnSpc>
              <a:spcPts val="25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600" b="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marL="171450" lvl="1" indent="-171450" algn="l" defTabSz="711200">
            <a:lnSpc>
              <a:spcPts val="2500"/>
            </a:lnSpc>
            <a:spcBef>
              <a:spcPct val="0"/>
            </a:spcBef>
            <a:spcAft>
              <a:spcPct val="15000"/>
            </a:spcAft>
            <a:buClr>
              <a:schemeClr val="tx2"/>
            </a:buClr>
            <a:buFontTx/>
            <a:buChar char="-"/>
          </a:pPr>
          <a:r>
            <a:rPr lang="cs-CZ" sz="1600" kern="1200" dirty="0"/>
            <a:t>Časově ohraničené úsilí, směřující k vytvoření unikátního produktu nebo služby</a:t>
          </a:r>
        </a:p>
      </dsp:txBody>
      <dsp:txXfrm rot="-5400000">
        <a:off x="4210968" y="201497"/>
        <a:ext cx="7433559" cy="972453"/>
      </dsp:txXfrm>
    </dsp:sp>
    <dsp:sp modelId="{CF2528D3-1A8F-4F0D-8DD6-1D7921303C66}">
      <dsp:nvSpPr>
        <dsp:cNvPr id="0" name=""/>
        <dsp:cNvSpPr/>
      </dsp:nvSpPr>
      <dsp:spPr>
        <a:xfrm>
          <a:off x="0" y="2800"/>
          <a:ext cx="4210968" cy="134708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ts val="2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Projekt</a:t>
          </a:r>
        </a:p>
      </dsp:txBody>
      <dsp:txXfrm>
        <a:off x="65759" y="68559"/>
        <a:ext cx="4079450" cy="1215566"/>
      </dsp:txXfrm>
    </dsp:sp>
    <dsp:sp modelId="{DB1112BB-1047-40E5-AB00-FA816296A71C}">
      <dsp:nvSpPr>
        <dsp:cNvPr id="0" name=""/>
        <dsp:cNvSpPr/>
      </dsp:nvSpPr>
      <dsp:spPr>
        <a:xfrm rot="5400000">
          <a:off x="7415217" y="-1652301"/>
          <a:ext cx="1077667" cy="7486166"/>
        </a:xfrm>
        <a:prstGeom prst="round2SameRect">
          <a:avLst/>
        </a:prstGeom>
        <a:solidFill>
          <a:schemeClr val="accent5">
            <a:tint val="40000"/>
            <a:alpha val="90000"/>
            <a:hueOff val="9838579"/>
            <a:satOff val="-32333"/>
            <a:lumOff val="-24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9838579"/>
              <a:satOff val="-32333"/>
              <a:lumOff val="-24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252000" marR="0" lvl="1" indent="-180000" algn="l" defTabSz="914400" rtl="0" eaLnBrk="1" fontAlgn="base" latinLnBrk="0" hangingPunct="1">
            <a:lnSpc>
              <a:spcPts val="25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6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Instituce, které prostřednictvím soutěže o granty podporuje různé obecně prospěšné projekty</a:t>
          </a:r>
        </a:p>
        <a:p>
          <a:pPr marL="252000" marR="0" lvl="2" indent="-180000" algn="l" defTabSz="914400" rtl="0" eaLnBrk="1" fontAlgn="base" latinLnBrk="0" hangingPunct="1">
            <a:lnSpc>
              <a:spcPts val="25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6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Grantové agentury státní a soukromé</a:t>
          </a:r>
        </a:p>
        <a:p>
          <a:pPr marL="252000" marR="0" lvl="2" indent="-180000" algn="l" defTabSz="914400" rtl="0" eaLnBrk="1" fontAlgn="base" latinLnBrk="0" hangingPunct="1">
            <a:lnSpc>
              <a:spcPts val="25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6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Projekty vědecké, technické, kulturní, vzdělávací</a:t>
          </a:r>
        </a:p>
      </dsp:txBody>
      <dsp:txXfrm rot="-5400000">
        <a:off x="4210968" y="1604555"/>
        <a:ext cx="7433559" cy="972453"/>
      </dsp:txXfrm>
    </dsp:sp>
    <dsp:sp modelId="{9F49E9AB-4610-48ED-9892-60AAB1C1124D}">
      <dsp:nvSpPr>
        <dsp:cNvPr id="0" name=""/>
        <dsp:cNvSpPr/>
      </dsp:nvSpPr>
      <dsp:spPr>
        <a:xfrm>
          <a:off x="0" y="1417239"/>
          <a:ext cx="4210968" cy="1347084"/>
        </a:xfrm>
        <a:prstGeom prst="roundRect">
          <a:avLst/>
        </a:prstGeom>
        <a:gradFill rotWithShape="0">
          <a:gsLst>
            <a:gs pos="0">
              <a:schemeClr val="accent5">
                <a:hueOff val="5945304"/>
                <a:satOff val="0"/>
                <a:lumOff val="-4575"/>
                <a:alphaOff val="0"/>
                <a:shade val="51000"/>
                <a:satMod val="130000"/>
              </a:schemeClr>
            </a:gs>
            <a:gs pos="80000">
              <a:schemeClr val="accent5">
                <a:hueOff val="5945304"/>
                <a:satOff val="0"/>
                <a:lumOff val="-4575"/>
                <a:alphaOff val="0"/>
                <a:shade val="93000"/>
                <a:satMod val="130000"/>
              </a:schemeClr>
            </a:gs>
            <a:gs pos="100000">
              <a:schemeClr val="accent5">
                <a:hueOff val="5945304"/>
                <a:satOff val="0"/>
                <a:lumOff val="-45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ts val="2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Grantová agentura</a:t>
          </a:r>
        </a:p>
      </dsp:txBody>
      <dsp:txXfrm>
        <a:off x="65759" y="1482998"/>
        <a:ext cx="4079450" cy="1215566"/>
      </dsp:txXfrm>
    </dsp:sp>
    <dsp:sp modelId="{1C63EDDF-2F56-4E40-B0C2-6381CE3C87FA}">
      <dsp:nvSpPr>
        <dsp:cNvPr id="0" name=""/>
        <dsp:cNvSpPr/>
      </dsp:nvSpPr>
      <dsp:spPr>
        <a:xfrm rot="5400000">
          <a:off x="7415217" y="-237862"/>
          <a:ext cx="1077667" cy="7486166"/>
        </a:xfrm>
        <a:prstGeom prst="round2SameRect">
          <a:avLst/>
        </a:prstGeom>
        <a:solidFill>
          <a:schemeClr val="accent5">
            <a:tint val="40000"/>
            <a:alpha val="90000"/>
            <a:hueOff val="19677158"/>
            <a:satOff val="-64667"/>
            <a:lumOff val="-483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9677158"/>
              <a:satOff val="-64667"/>
              <a:lumOff val="-483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252000" marR="0" lvl="1" indent="-180000" algn="l" defTabSz="914400" rtl="0" eaLnBrk="1" fontAlgn="base" latinLnBrk="0" hangingPunct="1">
            <a:lnSpc>
              <a:spcPts val="25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00000"/>
            <a:buFont typeface="Arial" panose="020B0604020202020204" pitchFamily="34" charset="0"/>
            <a:buChar char="̶"/>
            <a:tabLst/>
          </a:pPr>
          <a:r>
            <a:rPr lang="cs-CZ" sz="1600" b="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Je peněžní částka účelově poskytnutá na podporu určité vědecké nebo výzkumné činnosti</a:t>
          </a:r>
        </a:p>
      </dsp:txBody>
      <dsp:txXfrm rot="-5400000">
        <a:off x="4210968" y="3018994"/>
        <a:ext cx="7433559" cy="972453"/>
      </dsp:txXfrm>
    </dsp:sp>
    <dsp:sp modelId="{55AF5DB8-163E-44CE-8E22-30ACC26A9698}">
      <dsp:nvSpPr>
        <dsp:cNvPr id="0" name=""/>
        <dsp:cNvSpPr/>
      </dsp:nvSpPr>
      <dsp:spPr>
        <a:xfrm>
          <a:off x="0" y="2831678"/>
          <a:ext cx="4210968" cy="1347084"/>
        </a:xfrm>
        <a:prstGeom prst="roundRect">
          <a:avLst/>
        </a:prstGeom>
        <a:gradFill rotWithShape="0">
          <a:gsLst>
            <a:gs pos="0">
              <a:schemeClr val="accent5">
                <a:hueOff val="11890608"/>
                <a:satOff val="0"/>
                <a:lumOff val="-9150"/>
                <a:alphaOff val="0"/>
                <a:shade val="51000"/>
                <a:satMod val="130000"/>
              </a:schemeClr>
            </a:gs>
            <a:gs pos="80000">
              <a:schemeClr val="accent5">
                <a:hueOff val="11890608"/>
                <a:satOff val="0"/>
                <a:lumOff val="-9150"/>
                <a:alphaOff val="0"/>
                <a:shade val="93000"/>
                <a:satMod val="130000"/>
              </a:schemeClr>
            </a:gs>
            <a:gs pos="100000">
              <a:schemeClr val="accent5">
                <a:hueOff val="11890608"/>
                <a:satOff val="0"/>
                <a:lumOff val="-91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ts val="2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Grant</a:t>
          </a:r>
        </a:p>
      </dsp:txBody>
      <dsp:txXfrm>
        <a:off x="65759" y="2897437"/>
        <a:ext cx="4079450" cy="1215566"/>
      </dsp:txXfrm>
    </dsp:sp>
    <dsp:sp modelId="{B9386ABA-6420-4550-B24E-E5D1984BF248}">
      <dsp:nvSpPr>
        <dsp:cNvPr id="0" name=""/>
        <dsp:cNvSpPr/>
      </dsp:nvSpPr>
      <dsp:spPr>
        <a:xfrm>
          <a:off x="0" y="4246117"/>
          <a:ext cx="4210968" cy="1347084"/>
        </a:xfrm>
        <a:prstGeom prst="roundRect">
          <a:avLst/>
        </a:prstGeom>
        <a:gradFill rotWithShape="0">
          <a:gsLst>
            <a:gs pos="0">
              <a:schemeClr val="accent5">
                <a:hueOff val="17835912"/>
                <a:satOff val="0"/>
                <a:lumOff val="-13725"/>
                <a:alphaOff val="0"/>
                <a:shade val="51000"/>
                <a:satMod val="130000"/>
              </a:schemeClr>
            </a:gs>
            <a:gs pos="80000">
              <a:schemeClr val="accent5">
                <a:hueOff val="17835912"/>
                <a:satOff val="0"/>
                <a:lumOff val="-13725"/>
                <a:alphaOff val="0"/>
                <a:shade val="93000"/>
                <a:satMod val="130000"/>
              </a:schemeClr>
            </a:gs>
            <a:gs pos="100000">
              <a:schemeClr val="accent5">
                <a:hueOff val="17835912"/>
                <a:satOff val="0"/>
                <a:lumOff val="-13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ts val="2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Návrh grantového projektu</a:t>
          </a:r>
        </a:p>
      </dsp:txBody>
      <dsp:txXfrm>
        <a:off x="65759" y="4311876"/>
        <a:ext cx="4079450" cy="1215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2FD6D-C09B-4038-A80F-536B3368E8A5}">
      <dsp:nvSpPr>
        <dsp:cNvPr id="0" name=""/>
        <dsp:cNvSpPr/>
      </dsp:nvSpPr>
      <dsp:spPr>
        <a:xfrm rot="5400000">
          <a:off x="7405047" y="-3006405"/>
          <a:ext cx="1187302" cy="752818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3300" kern="1200" dirty="0">
              <a:latin typeface="+mj-lt"/>
            </a:rPr>
            <a:t>Ten kdo rozhoduje o přidělení grantu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3300" kern="1200" dirty="0">
              <a:latin typeface="+mj-lt"/>
            </a:rPr>
            <a:t>např. </a:t>
          </a:r>
          <a:r>
            <a:rPr lang="cs-CZ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GA ČR</a:t>
          </a:r>
        </a:p>
      </dsp:txBody>
      <dsp:txXfrm rot="-5400000">
        <a:off x="4234606" y="221995"/>
        <a:ext cx="7470227" cy="1071384"/>
      </dsp:txXfrm>
    </dsp:sp>
    <dsp:sp modelId="{CF2528D3-1A8F-4F0D-8DD6-1D7921303C66}">
      <dsp:nvSpPr>
        <dsp:cNvPr id="0" name=""/>
        <dsp:cNvSpPr/>
      </dsp:nvSpPr>
      <dsp:spPr>
        <a:xfrm>
          <a:off x="0" y="3085"/>
          <a:ext cx="4234605" cy="148412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Poskytovatel</a:t>
          </a:r>
        </a:p>
      </dsp:txBody>
      <dsp:txXfrm>
        <a:off x="72449" y="75534"/>
        <a:ext cx="4089707" cy="1339230"/>
      </dsp:txXfrm>
    </dsp:sp>
    <dsp:sp modelId="{DB1112BB-1047-40E5-AB00-FA816296A71C}">
      <dsp:nvSpPr>
        <dsp:cNvPr id="0" name=""/>
        <dsp:cNvSpPr/>
      </dsp:nvSpPr>
      <dsp:spPr>
        <a:xfrm rot="5400000">
          <a:off x="7405047" y="-1460608"/>
          <a:ext cx="1187302" cy="7528186"/>
        </a:xfrm>
        <a:prstGeom prst="round2SameRect">
          <a:avLst/>
        </a:prstGeom>
        <a:solidFill>
          <a:srgbClr val="4BC8FF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C8F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None/>
          </a:pPr>
          <a:r>
            <a:rPr lang="cs-CZ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j-lt"/>
              <a:ea typeface="+mn-ea"/>
              <a:cs typeface="+mn-cs"/>
            </a:rPr>
            <a:t>se rozumí fyzická osoba, právnická osoba se sídlem v České republice, organizační složka státu nebo územního samosprávného celku, organizační jednotka Ministerstva obrany nebo Ministerstva vnitra, zabývající se výzkumem a experimentálním vývojem, která se uchází o poskytnutí účelové podpory podáním návrhu projektu. Účast uchazečů se sídlem mimo Českou republiku se řídí ustanovením § 18 odst. 11 zákona č. 130/2002 Sb.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None/>
          </a:pPr>
          <a:r>
            <a:rPr lang="cs-CZ" sz="11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j-lt"/>
              <a:ea typeface="+mn-ea"/>
              <a:cs typeface="+mn-cs"/>
            </a:rPr>
            <a:t>např. Lékařská fakulta</a:t>
          </a:r>
        </a:p>
      </dsp:txBody>
      <dsp:txXfrm rot="-5400000">
        <a:off x="4234606" y="1767792"/>
        <a:ext cx="7470227" cy="1071384"/>
      </dsp:txXfrm>
    </dsp:sp>
    <dsp:sp modelId="{9F49E9AB-4610-48ED-9892-60AAB1C1124D}">
      <dsp:nvSpPr>
        <dsp:cNvPr id="0" name=""/>
        <dsp:cNvSpPr/>
      </dsp:nvSpPr>
      <dsp:spPr>
        <a:xfrm>
          <a:off x="0" y="1561420"/>
          <a:ext cx="4234605" cy="1484128"/>
        </a:xfrm>
        <a:prstGeom prst="roundRect">
          <a:avLst/>
        </a:prstGeom>
        <a:gradFill rotWithShape="0">
          <a:gsLst>
            <a:gs pos="0">
              <a:schemeClr val="accent4">
                <a:hueOff val="-3425492"/>
                <a:satOff val="0"/>
                <a:lumOff val="-4902"/>
                <a:alphaOff val="0"/>
                <a:shade val="51000"/>
                <a:satMod val="130000"/>
              </a:schemeClr>
            </a:gs>
            <a:gs pos="80000">
              <a:schemeClr val="accent4">
                <a:hueOff val="-3425492"/>
                <a:satOff val="0"/>
                <a:lumOff val="-4902"/>
                <a:alphaOff val="0"/>
                <a:shade val="93000"/>
                <a:satMod val="130000"/>
              </a:schemeClr>
            </a:gs>
            <a:gs pos="100000">
              <a:schemeClr val="accent4">
                <a:hueOff val="-3425492"/>
                <a:satOff val="0"/>
                <a:lumOff val="-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Uchazeč</a:t>
          </a:r>
        </a:p>
      </dsp:txBody>
      <dsp:txXfrm>
        <a:off x="72449" y="1633869"/>
        <a:ext cx="4089707" cy="1339230"/>
      </dsp:txXfrm>
    </dsp:sp>
    <dsp:sp modelId="{1C63EDDF-2F56-4E40-B0C2-6381CE3C87FA}">
      <dsp:nvSpPr>
        <dsp:cNvPr id="0" name=""/>
        <dsp:cNvSpPr/>
      </dsp:nvSpPr>
      <dsp:spPr>
        <a:xfrm rot="5400000">
          <a:off x="7325628" y="149337"/>
          <a:ext cx="1346140" cy="7528186"/>
        </a:xfrm>
        <a:prstGeom prst="round2SameRect">
          <a:avLst/>
        </a:prstGeom>
        <a:solidFill>
          <a:srgbClr val="4BC8FF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C8FF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j-lt"/>
              <a:ea typeface="+mn-ea"/>
              <a:cs typeface="+mn-cs"/>
            </a:rPr>
            <a:t>Spoluuchazečem se rozumí fyzická osoba, právnická osoba se sídlem v České republice, organizační složka státu nebo územního samosprávného celku, organizační jednotka Ministerstva obrany nebo Ministerstva vnitra, zabývající se výzkumem a experimentálním vývojem, která je odpovědná uchazeči za část návrhu projektu a uchází se o poskytnutí účelové podpory. Účast spoluuchazeče na řešení grantového projektu musí být v návrhu projektu vymezena. Účast spoluuchazečů se sídlem mimo Českou republiku se řídí ustanovením § 18 odst. 11 zákona č. 130/2002 Sb. Spoluuchazeč musí být subjekt odlišný od uchazeče (v případě právnické osoby s rozdílným IČO).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None/>
          </a:pPr>
          <a:r>
            <a:rPr lang="cs-CZ" sz="11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j-lt"/>
              <a:ea typeface="+mn-ea"/>
              <a:cs typeface="+mn-cs"/>
            </a:rPr>
            <a:t>např. Fakultní nemocnice</a:t>
          </a:r>
        </a:p>
      </dsp:txBody>
      <dsp:txXfrm rot="-5400000">
        <a:off x="4234606" y="3306073"/>
        <a:ext cx="7462473" cy="1214714"/>
      </dsp:txXfrm>
    </dsp:sp>
    <dsp:sp modelId="{55AF5DB8-163E-44CE-8E22-30ACC26A9698}">
      <dsp:nvSpPr>
        <dsp:cNvPr id="0" name=""/>
        <dsp:cNvSpPr/>
      </dsp:nvSpPr>
      <dsp:spPr>
        <a:xfrm>
          <a:off x="0" y="3119755"/>
          <a:ext cx="4234605" cy="1484128"/>
        </a:xfrm>
        <a:prstGeom prst="roundRect">
          <a:avLst/>
        </a:prstGeom>
        <a:gradFill rotWithShape="0">
          <a:gsLst>
            <a:gs pos="0">
              <a:schemeClr val="accent4">
                <a:hueOff val="-6850984"/>
                <a:satOff val="0"/>
                <a:lumOff val="-9804"/>
                <a:alphaOff val="0"/>
                <a:shade val="51000"/>
                <a:satMod val="130000"/>
              </a:schemeClr>
            </a:gs>
            <a:gs pos="80000">
              <a:schemeClr val="accent4">
                <a:hueOff val="-6850984"/>
                <a:satOff val="0"/>
                <a:lumOff val="-9804"/>
                <a:alphaOff val="0"/>
                <a:shade val="93000"/>
                <a:satMod val="130000"/>
              </a:schemeClr>
            </a:gs>
            <a:gs pos="100000">
              <a:schemeClr val="accent4">
                <a:hueOff val="-6850984"/>
                <a:satOff val="0"/>
                <a:lumOff val="-98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Spoluuchazeč</a:t>
          </a:r>
        </a:p>
      </dsp:txBody>
      <dsp:txXfrm>
        <a:off x="72449" y="3192204"/>
        <a:ext cx="4089707" cy="1339230"/>
      </dsp:txXfrm>
    </dsp:sp>
    <dsp:sp modelId="{B9386ABA-6420-4550-B24E-E5D1984BF248}">
      <dsp:nvSpPr>
        <dsp:cNvPr id="0" name=""/>
        <dsp:cNvSpPr/>
      </dsp:nvSpPr>
      <dsp:spPr>
        <a:xfrm>
          <a:off x="0" y="4678089"/>
          <a:ext cx="4234605" cy="1484128"/>
        </a:xfrm>
        <a:prstGeom prst="roundRect">
          <a:avLst/>
        </a:prstGeom>
        <a:gradFill rotWithShape="0">
          <a:gsLst>
            <a:gs pos="0">
              <a:schemeClr val="accent4">
                <a:hueOff val="-10276477"/>
                <a:satOff val="0"/>
                <a:lumOff val="-14706"/>
                <a:alphaOff val="0"/>
                <a:shade val="51000"/>
                <a:satMod val="130000"/>
              </a:schemeClr>
            </a:gs>
            <a:gs pos="80000">
              <a:schemeClr val="accent4">
                <a:hueOff val="-10276477"/>
                <a:satOff val="0"/>
                <a:lumOff val="-14706"/>
                <a:alphaOff val="0"/>
                <a:shade val="93000"/>
                <a:satMod val="130000"/>
              </a:schemeClr>
            </a:gs>
            <a:gs pos="100000">
              <a:schemeClr val="accent4">
                <a:hueOff val="-10276477"/>
                <a:satOff val="0"/>
                <a:lumOff val="-1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Navrhovatel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Spolunavrhovatel</a:t>
          </a:r>
        </a:p>
      </dsp:txBody>
      <dsp:txXfrm>
        <a:off x="72449" y="4750538"/>
        <a:ext cx="4089707" cy="13392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2FD6D-C09B-4038-A80F-536B3368E8A5}">
      <dsp:nvSpPr>
        <dsp:cNvPr id="0" name=""/>
        <dsp:cNvSpPr/>
      </dsp:nvSpPr>
      <dsp:spPr>
        <a:xfrm rot="5400000">
          <a:off x="7560438" y="-3071816"/>
          <a:ext cx="1206451" cy="768344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None/>
          </a:pPr>
          <a:r>
            <a:rPr lang="cs-CZ" sz="1900" kern="1200" dirty="0"/>
            <a:t>Je </a:t>
          </a:r>
          <a:r>
            <a:rPr lang="cs-CZ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uchazeč</a:t>
          </a:r>
          <a:r>
            <a:rPr lang="cs-CZ" sz="1900" kern="1200" dirty="0"/>
            <a:t>, v jehož prospěch bylo o poskytnutí účelové podpory na řešení grantového projektu rozhodnuto a s nímž poskytovatel uzavře smlouvu o poskytnutí podpory nebo v jehož prospěch bylo vydáno rozhodnutí o poskytnutí podpory</a:t>
          </a:r>
        </a:p>
      </dsp:txBody>
      <dsp:txXfrm rot="-5400000">
        <a:off x="4321940" y="225576"/>
        <a:ext cx="7624554" cy="1088663"/>
      </dsp:txXfrm>
    </dsp:sp>
    <dsp:sp modelId="{CF2528D3-1A8F-4F0D-8DD6-1D7921303C66}">
      <dsp:nvSpPr>
        <dsp:cNvPr id="0" name=""/>
        <dsp:cNvSpPr/>
      </dsp:nvSpPr>
      <dsp:spPr>
        <a:xfrm>
          <a:off x="0" y="3135"/>
          <a:ext cx="4321939" cy="150806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Příjemce</a:t>
          </a:r>
        </a:p>
      </dsp:txBody>
      <dsp:txXfrm>
        <a:off x="73618" y="76753"/>
        <a:ext cx="4174703" cy="1360827"/>
      </dsp:txXfrm>
    </dsp:sp>
    <dsp:sp modelId="{DB1112BB-1047-40E5-AB00-FA816296A71C}">
      <dsp:nvSpPr>
        <dsp:cNvPr id="0" name=""/>
        <dsp:cNvSpPr/>
      </dsp:nvSpPr>
      <dsp:spPr>
        <a:xfrm rot="5400000">
          <a:off x="7560438" y="-1501089"/>
          <a:ext cx="1206451" cy="7683448"/>
        </a:xfrm>
        <a:prstGeom prst="round2SameRect">
          <a:avLst/>
        </a:prstGeom>
        <a:solidFill>
          <a:schemeClr val="accent4">
            <a:tint val="40000"/>
            <a:alpha val="90000"/>
            <a:hueOff val="-5808467"/>
            <a:satOff val="0"/>
            <a:lumOff val="-411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5808467"/>
              <a:satOff val="0"/>
              <a:lumOff val="-41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900" kern="1200" dirty="0"/>
            <a:t>Je </a:t>
          </a:r>
          <a:r>
            <a:rPr lang="cs-CZ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spoluuchazeč</a:t>
          </a:r>
          <a:r>
            <a:rPr lang="cs-CZ" sz="1900" kern="1200" dirty="0"/>
            <a:t>, jehož účast na grantovém projektu je vymezena v návrhu projektu a s nímž uchazeč uzavře smlouvu o účasti na řešení grantového projektu po přidělení podpory na řešení projektu</a:t>
          </a:r>
        </a:p>
      </dsp:txBody>
      <dsp:txXfrm rot="-5400000">
        <a:off x="4321940" y="1796303"/>
        <a:ext cx="7624554" cy="1088663"/>
      </dsp:txXfrm>
    </dsp:sp>
    <dsp:sp modelId="{9F49E9AB-4610-48ED-9892-60AAB1C1124D}">
      <dsp:nvSpPr>
        <dsp:cNvPr id="0" name=""/>
        <dsp:cNvSpPr/>
      </dsp:nvSpPr>
      <dsp:spPr>
        <a:xfrm>
          <a:off x="0" y="1586602"/>
          <a:ext cx="4321939" cy="1508063"/>
        </a:xfrm>
        <a:prstGeom prst="roundRect">
          <a:avLst/>
        </a:prstGeom>
        <a:gradFill rotWithShape="0">
          <a:gsLst>
            <a:gs pos="0">
              <a:schemeClr val="accent4">
                <a:hueOff val="-3425492"/>
                <a:satOff val="0"/>
                <a:lumOff val="-4902"/>
                <a:alphaOff val="0"/>
                <a:shade val="51000"/>
                <a:satMod val="130000"/>
              </a:schemeClr>
            </a:gs>
            <a:gs pos="80000">
              <a:schemeClr val="accent4">
                <a:hueOff val="-3425492"/>
                <a:satOff val="0"/>
                <a:lumOff val="-4902"/>
                <a:alphaOff val="0"/>
                <a:shade val="93000"/>
                <a:satMod val="130000"/>
              </a:schemeClr>
            </a:gs>
            <a:gs pos="100000">
              <a:schemeClr val="accent4">
                <a:hueOff val="-3425492"/>
                <a:satOff val="0"/>
                <a:lumOff val="-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Další účastník</a:t>
          </a:r>
        </a:p>
      </dsp:txBody>
      <dsp:txXfrm>
        <a:off x="73618" y="1660220"/>
        <a:ext cx="4174703" cy="1360827"/>
      </dsp:txXfrm>
    </dsp:sp>
    <dsp:sp modelId="{1C63EDDF-2F56-4E40-B0C2-6381CE3C87FA}">
      <dsp:nvSpPr>
        <dsp:cNvPr id="0" name=""/>
        <dsp:cNvSpPr/>
      </dsp:nvSpPr>
      <dsp:spPr>
        <a:xfrm rot="5400000">
          <a:off x="7479738" y="134821"/>
          <a:ext cx="1367850" cy="7683448"/>
        </a:xfrm>
        <a:prstGeom prst="round2SameRect">
          <a:avLst/>
        </a:prstGeom>
        <a:solidFill>
          <a:schemeClr val="accent4">
            <a:tint val="40000"/>
            <a:alpha val="90000"/>
            <a:hueOff val="-11616933"/>
            <a:satOff val="0"/>
            <a:lumOff val="-822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1616933"/>
              <a:satOff val="0"/>
              <a:lumOff val="-82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900" kern="1200" dirty="0"/>
            <a:t>Navrhovatel nebo spolunavrhovatel, který dostal grantovou podporu</a:t>
          </a:r>
        </a:p>
      </dsp:txBody>
      <dsp:txXfrm rot="-5400000">
        <a:off x="4321940" y="3359393"/>
        <a:ext cx="7616675" cy="1234304"/>
      </dsp:txXfrm>
    </dsp:sp>
    <dsp:sp modelId="{55AF5DB8-163E-44CE-8E22-30ACC26A9698}">
      <dsp:nvSpPr>
        <dsp:cNvPr id="0" name=""/>
        <dsp:cNvSpPr/>
      </dsp:nvSpPr>
      <dsp:spPr>
        <a:xfrm>
          <a:off x="0" y="3170069"/>
          <a:ext cx="4321939" cy="1508063"/>
        </a:xfrm>
        <a:prstGeom prst="roundRect">
          <a:avLst/>
        </a:prstGeom>
        <a:gradFill rotWithShape="0">
          <a:gsLst>
            <a:gs pos="0">
              <a:schemeClr val="accent4">
                <a:hueOff val="-6850984"/>
                <a:satOff val="0"/>
                <a:lumOff val="-9804"/>
                <a:alphaOff val="0"/>
                <a:shade val="51000"/>
                <a:satMod val="130000"/>
              </a:schemeClr>
            </a:gs>
            <a:gs pos="80000">
              <a:schemeClr val="accent4">
                <a:hueOff val="-6850984"/>
                <a:satOff val="0"/>
                <a:lumOff val="-9804"/>
                <a:alphaOff val="0"/>
                <a:shade val="93000"/>
                <a:satMod val="130000"/>
              </a:schemeClr>
            </a:gs>
            <a:gs pos="100000">
              <a:schemeClr val="accent4">
                <a:hueOff val="-6850984"/>
                <a:satOff val="0"/>
                <a:lumOff val="-98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Řešitel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Spoluřešitel</a:t>
          </a:r>
        </a:p>
      </dsp:txBody>
      <dsp:txXfrm>
        <a:off x="73618" y="3243687"/>
        <a:ext cx="4174703" cy="1360827"/>
      </dsp:txXfrm>
    </dsp:sp>
    <dsp:sp modelId="{B9386ABA-6420-4550-B24E-E5D1984BF248}">
      <dsp:nvSpPr>
        <dsp:cNvPr id="0" name=""/>
        <dsp:cNvSpPr/>
      </dsp:nvSpPr>
      <dsp:spPr>
        <a:xfrm>
          <a:off x="0" y="4753536"/>
          <a:ext cx="4321939" cy="1508063"/>
        </a:xfrm>
        <a:prstGeom prst="roundRect">
          <a:avLst/>
        </a:prstGeom>
        <a:gradFill rotWithShape="0">
          <a:gsLst>
            <a:gs pos="0">
              <a:schemeClr val="accent4">
                <a:hueOff val="-10276477"/>
                <a:satOff val="0"/>
                <a:lumOff val="-14706"/>
                <a:alphaOff val="0"/>
                <a:shade val="51000"/>
                <a:satMod val="130000"/>
              </a:schemeClr>
            </a:gs>
            <a:gs pos="80000">
              <a:schemeClr val="accent4">
                <a:hueOff val="-10276477"/>
                <a:satOff val="0"/>
                <a:lumOff val="-14706"/>
                <a:alphaOff val="0"/>
                <a:shade val="93000"/>
                <a:satMod val="130000"/>
              </a:schemeClr>
            </a:gs>
            <a:gs pos="100000">
              <a:schemeClr val="accent4">
                <a:hueOff val="-10276477"/>
                <a:satOff val="0"/>
                <a:lumOff val="-1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Odborní spolupracovníci</a:t>
          </a:r>
        </a:p>
      </dsp:txBody>
      <dsp:txXfrm>
        <a:off x="73618" y="4827154"/>
        <a:ext cx="4174703" cy="13608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2FD6D-C09B-4038-A80F-536B3368E8A5}">
      <dsp:nvSpPr>
        <dsp:cNvPr id="0" name=""/>
        <dsp:cNvSpPr/>
      </dsp:nvSpPr>
      <dsp:spPr>
        <a:xfrm rot="5400000">
          <a:off x="7397923" y="-2945428"/>
          <a:ext cx="1332673" cy="758989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400" kern="1200" dirty="0"/>
            <a:t>Na řešení grantového projektu je poskytována formou dotace fyzickým nebo právnickým osobám, popř. navýšení výdajů organizačních složek státu nebo územních samosprávných celků nebo organizačních jednotek Ministerstva obrany a Ministerstva vnitra, zabývajících se výzkumem a experimentálním vývojem, a to po provedení a vyhodnocení veřejné soutěže a po splnění podmínek stanovených zákonem č. 130/2002 Sb. Účelová podpora je určena výhradně na úhradu uznaných nákladů.</a:t>
          </a:r>
        </a:p>
      </dsp:txBody>
      <dsp:txXfrm rot="-5400000">
        <a:off x="4269314" y="248237"/>
        <a:ext cx="7524836" cy="1202561"/>
      </dsp:txXfrm>
    </dsp:sp>
    <dsp:sp modelId="{CF2528D3-1A8F-4F0D-8DD6-1D7921303C66}">
      <dsp:nvSpPr>
        <dsp:cNvPr id="0" name=""/>
        <dsp:cNvSpPr/>
      </dsp:nvSpPr>
      <dsp:spPr>
        <a:xfrm>
          <a:off x="0" y="2524"/>
          <a:ext cx="4269314" cy="166584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Účelová podpora (dotace)</a:t>
          </a:r>
        </a:p>
      </dsp:txBody>
      <dsp:txXfrm>
        <a:off x="81320" y="83844"/>
        <a:ext cx="4106674" cy="1503202"/>
      </dsp:txXfrm>
    </dsp:sp>
    <dsp:sp modelId="{DB1112BB-1047-40E5-AB00-FA816296A71C}">
      <dsp:nvSpPr>
        <dsp:cNvPr id="0" name=""/>
        <dsp:cNvSpPr/>
      </dsp:nvSpPr>
      <dsp:spPr>
        <a:xfrm rot="5400000">
          <a:off x="7397923" y="-1210366"/>
          <a:ext cx="1332673" cy="7589892"/>
        </a:xfrm>
        <a:prstGeom prst="round2SameRect">
          <a:avLst/>
        </a:prstGeom>
        <a:solidFill>
          <a:schemeClr val="accent4">
            <a:tint val="40000"/>
            <a:alpha val="90000"/>
            <a:hueOff val="-5808467"/>
            <a:satOff val="0"/>
            <a:lumOff val="-411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5808467"/>
              <a:satOff val="0"/>
              <a:lumOff val="-41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400" kern="1200" dirty="0"/>
            <a:t>Způsobilé náklady nebo výdaje, které poskytovatel schválí a které jsou definovány ve smlouvě nebo rozhodnutí o poskytnutí účelové podpory na řešení grantového projektu.</a:t>
          </a:r>
        </a:p>
      </dsp:txBody>
      <dsp:txXfrm rot="-5400000">
        <a:off x="4269314" y="1983299"/>
        <a:ext cx="7524836" cy="1202561"/>
      </dsp:txXfrm>
    </dsp:sp>
    <dsp:sp modelId="{9F49E9AB-4610-48ED-9892-60AAB1C1124D}">
      <dsp:nvSpPr>
        <dsp:cNvPr id="0" name=""/>
        <dsp:cNvSpPr/>
      </dsp:nvSpPr>
      <dsp:spPr>
        <a:xfrm>
          <a:off x="0" y="1751658"/>
          <a:ext cx="4269314" cy="1665842"/>
        </a:xfrm>
        <a:prstGeom prst="roundRect">
          <a:avLst/>
        </a:prstGeom>
        <a:gradFill rotWithShape="0">
          <a:gsLst>
            <a:gs pos="0">
              <a:schemeClr val="accent4">
                <a:hueOff val="-5138238"/>
                <a:satOff val="0"/>
                <a:lumOff val="-7353"/>
                <a:alphaOff val="0"/>
                <a:shade val="51000"/>
                <a:satMod val="130000"/>
              </a:schemeClr>
            </a:gs>
            <a:gs pos="80000">
              <a:schemeClr val="accent4">
                <a:hueOff val="-5138238"/>
                <a:satOff val="0"/>
                <a:lumOff val="-7353"/>
                <a:alphaOff val="0"/>
                <a:shade val="93000"/>
                <a:satMod val="130000"/>
              </a:schemeClr>
            </a:gs>
            <a:gs pos="100000">
              <a:schemeClr val="accent4">
                <a:hueOff val="-5138238"/>
                <a:satOff val="0"/>
                <a:lumOff val="-7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Uznané náklady</a:t>
          </a:r>
        </a:p>
      </dsp:txBody>
      <dsp:txXfrm>
        <a:off x="81320" y="1832978"/>
        <a:ext cx="4106674" cy="1503202"/>
      </dsp:txXfrm>
    </dsp:sp>
    <dsp:sp modelId="{1C63EDDF-2F56-4E40-B0C2-6381CE3C87FA}">
      <dsp:nvSpPr>
        <dsp:cNvPr id="0" name=""/>
        <dsp:cNvSpPr/>
      </dsp:nvSpPr>
      <dsp:spPr>
        <a:xfrm rot="5400000">
          <a:off x="7308781" y="596698"/>
          <a:ext cx="1510958" cy="7589892"/>
        </a:xfrm>
        <a:prstGeom prst="round2SameRect">
          <a:avLst/>
        </a:prstGeom>
        <a:solidFill>
          <a:schemeClr val="accent4">
            <a:tint val="40000"/>
            <a:alpha val="90000"/>
            <a:hueOff val="-11616933"/>
            <a:satOff val="0"/>
            <a:lumOff val="-822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1616933"/>
              <a:satOff val="0"/>
              <a:lumOff val="-82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400" kern="1200" dirty="0"/>
            <a:t>Vyjadřuje podíl veřejné podpory, poskytované poskytovatelem, na celkových uznaných nákladech. Nejvyšší povolená míra podpory je v souladu se zákonem č. 130/2002 Sb. a Nařízením 100 % uznaných nákladů.</a:t>
          </a:r>
        </a:p>
      </dsp:txBody>
      <dsp:txXfrm rot="-5400000">
        <a:off x="4269315" y="3709924"/>
        <a:ext cx="7516133" cy="1363440"/>
      </dsp:txXfrm>
    </dsp:sp>
    <dsp:sp modelId="{55AF5DB8-163E-44CE-8E22-30ACC26A9698}">
      <dsp:nvSpPr>
        <dsp:cNvPr id="0" name=""/>
        <dsp:cNvSpPr/>
      </dsp:nvSpPr>
      <dsp:spPr>
        <a:xfrm>
          <a:off x="0" y="3500792"/>
          <a:ext cx="4269314" cy="1665842"/>
        </a:xfrm>
        <a:prstGeom prst="roundRect">
          <a:avLst/>
        </a:prstGeom>
        <a:gradFill rotWithShape="0">
          <a:gsLst>
            <a:gs pos="0">
              <a:schemeClr val="accent4">
                <a:hueOff val="-10276477"/>
                <a:satOff val="0"/>
                <a:lumOff val="-14706"/>
                <a:alphaOff val="0"/>
                <a:shade val="51000"/>
                <a:satMod val="130000"/>
              </a:schemeClr>
            </a:gs>
            <a:gs pos="80000">
              <a:schemeClr val="accent4">
                <a:hueOff val="-10276477"/>
                <a:satOff val="0"/>
                <a:lumOff val="-14706"/>
                <a:alphaOff val="0"/>
                <a:shade val="93000"/>
                <a:satMod val="130000"/>
              </a:schemeClr>
            </a:gs>
            <a:gs pos="100000">
              <a:schemeClr val="accent4">
                <a:hueOff val="-10276477"/>
                <a:satOff val="0"/>
                <a:lumOff val="-1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(intenzita podpory)</a:t>
          </a:r>
        </a:p>
      </dsp:txBody>
      <dsp:txXfrm>
        <a:off x="81320" y="3582112"/>
        <a:ext cx="4106674" cy="15032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DAAC2-8413-4699-840E-CFB153AF43CC}">
      <dsp:nvSpPr>
        <dsp:cNvPr id="0" name=""/>
        <dsp:cNvSpPr/>
      </dsp:nvSpPr>
      <dsp:spPr>
        <a:xfrm>
          <a:off x="0" y="0"/>
          <a:ext cx="7040880" cy="8424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Vyhlášení soutěže</a:t>
          </a:r>
        </a:p>
      </dsp:txBody>
      <dsp:txXfrm>
        <a:off x="24676" y="24676"/>
        <a:ext cx="6033191" cy="793141"/>
      </dsp:txXfrm>
    </dsp:sp>
    <dsp:sp modelId="{BAE059F1-E488-4662-879F-D9AA645630D1}">
      <dsp:nvSpPr>
        <dsp:cNvPr id="0" name=""/>
        <dsp:cNvSpPr/>
      </dsp:nvSpPr>
      <dsp:spPr>
        <a:xfrm>
          <a:off x="525780" y="959506"/>
          <a:ext cx="7040880" cy="842493"/>
        </a:xfrm>
        <a:prstGeom prst="roundRect">
          <a:avLst>
            <a:gd name="adj" fmla="val 10000"/>
          </a:avLst>
        </a:prstGeom>
        <a:solidFill>
          <a:schemeClr val="accent3">
            <a:hueOff val="850989"/>
            <a:satOff val="0"/>
            <a:lumOff val="759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Vyhotovení a odevzdání přihlášky a návrhu projektu</a:t>
          </a:r>
        </a:p>
      </dsp:txBody>
      <dsp:txXfrm>
        <a:off x="550456" y="984182"/>
        <a:ext cx="5918127" cy="793141"/>
      </dsp:txXfrm>
    </dsp:sp>
    <dsp:sp modelId="{9C4A6D15-B9E0-4E33-9F97-7264393C5D32}">
      <dsp:nvSpPr>
        <dsp:cNvPr id="0" name=""/>
        <dsp:cNvSpPr/>
      </dsp:nvSpPr>
      <dsp:spPr>
        <a:xfrm>
          <a:off x="1051559" y="1919013"/>
          <a:ext cx="7040880" cy="842493"/>
        </a:xfrm>
        <a:prstGeom prst="roundRect">
          <a:avLst>
            <a:gd name="adj" fmla="val 10000"/>
          </a:avLst>
        </a:prstGeom>
        <a:solidFill>
          <a:schemeClr val="accent3">
            <a:hueOff val="1701977"/>
            <a:satOff val="0"/>
            <a:lumOff val="1519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Recenzní řízení</a:t>
          </a:r>
        </a:p>
      </dsp:txBody>
      <dsp:txXfrm>
        <a:off x="1076235" y="1943689"/>
        <a:ext cx="5918127" cy="793141"/>
      </dsp:txXfrm>
    </dsp:sp>
    <dsp:sp modelId="{08151E3D-40D7-493E-9EB6-34E3DF84547E}">
      <dsp:nvSpPr>
        <dsp:cNvPr id="0" name=""/>
        <dsp:cNvSpPr/>
      </dsp:nvSpPr>
      <dsp:spPr>
        <a:xfrm>
          <a:off x="1577339" y="2878519"/>
          <a:ext cx="7040880" cy="842493"/>
        </a:xfrm>
        <a:prstGeom prst="roundRect">
          <a:avLst>
            <a:gd name="adj" fmla="val 10000"/>
          </a:avLst>
        </a:prstGeom>
        <a:solidFill>
          <a:schemeClr val="accent3">
            <a:hueOff val="2552966"/>
            <a:satOff val="0"/>
            <a:lumOff val="2279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Vyjádření o přidělení/nepřidělení účelové podpory</a:t>
          </a:r>
        </a:p>
      </dsp:txBody>
      <dsp:txXfrm>
        <a:off x="1602015" y="2903195"/>
        <a:ext cx="5918127" cy="793141"/>
      </dsp:txXfrm>
    </dsp:sp>
    <dsp:sp modelId="{9E515AD2-4E42-484D-968E-36DE7BFE5677}">
      <dsp:nvSpPr>
        <dsp:cNvPr id="0" name=""/>
        <dsp:cNvSpPr/>
      </dsp:nvSpPr>
      <dsp:spPr>
        <a:xfrm>
          <a:off x="2103119" y="3838026"/>
          <a:ext cx="7040880" cy="842493"/>
        </a:xfrm>
        <a:prstGeom prst="roundRect">
          <a:avLst>
            <a:gd name="adj" fmla="val 10000"/>
          </a:avLst>
        </a:prstGeom>
        <a:solidFill>
          <a:schemeClr val="accent3">
            <a:hueOff val="3403954"/>
            <a:satOff val="0"/>
            <a:lumOff val="3039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Průběžné zprávy o plnění</a:t>
          </a:r>
        </a:p>
      </dsp:txBody>
      <dsp:txXfrm>
        <a:off x="2127795" y="3862702"/>
        <a:ext cx="5918127" cy="793141"/>
      </dsp:txXfrm>
    </dsp:sp>
    <dsp:sp modelId="{AFB0E1C0-CCC9-4EDF-A29C-8DED5FBF1945}">
      <dsp:nvSpPr>
        <dsp:cNvPr id="0" name=""/>
        <dsp:cNvSpPr/>
      </dsp:nvSpPr>
      <dsp:spPr>
        <a:xfrm>
          <a:off x="6493259" y="615488"/>
          <a:ext cx="547620" cy="54762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600" kern="1200"/>
        </a:p>
      </dsp:txBody>
      <dsp:txXfrm>
        <a:off x="6616474" y="615488"/>
        <a:ext cx="301191" cy="412084"/>
      </dsp:txXfrm>
    </dsp:sp>
    <dsp:sp modelId="{3D080F1C-FF1E-4A57-9023-D00245AD502E}">
      <dsp:nvSpPr>
        <dsp:cNvPr id="0" name=""/>
        <dsp:cNvSpPr/>
      </dsp:nvSpPr>
      <dsp:spPr>
        <a:xfrm>
          <a:off x="7019039" y="1574994"/>
          <a:ext cx="547620" cy="54762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557072"/>
            <a:satOff val="23220"/>
            <a:lumOff val="207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557072"/>
              <a:satOff val="23220"/>
              <a:lumOff val="207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600" kern="1200"/>
        </a:p>
      </dsp:txBody>
      <dsp:txXfrm>
        <a:off x="7142254" y="1574994"/>
        <a:ext cx="301191" cy="412084"/>
      </dsp:txXfrm>
    </dsp:sp>
    <dsp:sp modelId="{D072BEBE-1308-48B6-90C7-230BEFF63F92}">
      <dsp:nvSpPr>
        <dsp:cNvPr id="0" name=""/>
        <dsp:cNvSpPr/>
      </dsp:nvSpPr>
      <dsp:spPr>
        <a:xfrm>
          <a:off x="7544819" y="2520460"/>
          <a:ext cx="547620" cy="54762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3114144"/>
            <a:satOff val="46440"/>
            <a:lumOff val="4151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114144"/>
              <a:satOff val="46440"/>
              <a:lumOff val="4151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600" kern="1200"/>
        </a:p>
      </dsp:txBody>
      <dsp:txXfrm>
        <a:off x="7668034" y="2520460"/>
        <a:ext cx="301191" cy="412084"/>
      </dsp:txXfrm>
    </dsp:sp>
    <dsp:sp modelId="{85F83526-0D14-4DAB-9254-FE68DC02613B}">
      <dsp:nvSpPr>
        <dsp:cNvPr id="0" name=""/>
        <dsp:cNvSpPr/>
      </dsp:nvSpPr>
      <dsp:spPr>
        <a:xfrm>
          <a:off x="8070599" y="3489327"/>
          <a:ext cx="547620" cy="54762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4671216"/>
            <a:satOff val="69660"/>
            <a:lumOff val="622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4671216"/>
              <a:satOff val="69660"/>
              <a:lumOff val="622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600" kern="1200"/>
        </a:p>
      </dsp:txBody>
      <dsp:txXfrm>
        <a:off x="8193814" y="3489327"/>
        <a:ext cx="301191" cy="412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acr.cz/file-download/16427" TargetMode="External"/><Relationship Id="rId2" Type="http://schemas.openxmlformats.org/officeDocument/2006/relationships/hyperlink" Target="https://gacr.cz/o-ga-cr/poradni-organy/panely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Projektování a grantové agentury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F920B61-44A8-487D-9B4F-3899D2489D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557AE69-B529-45D0-8EA8-D03D0BB4E6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2899442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5428" y="-13547"/>
            <a:ext cx="7520940" cy="548640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Grantové agentury – MŠMT, ERA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3719736" y="548680"/>
            <a:ext cx="6948264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Ministerstvo školství, mládeže a tělovýchovy</a:t>
            </a: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20111" t="9151" r="58856" b="82879"/>
          <a:stretch/>
        </p:blipFill>
        <p:spPr bwMode="auto">
          <a:xfrm>
            <a:off x="265428" y="534844"/>
            <a:ext cx="2088232" cy="93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Zaoblený obdélník 9"/>
          <p:cNvSpPr/>
          <p:nvPr/>
        </p:nvSpPr>
        <p:spPr>
          <a:xfrm>
            <a:off x="3719736" y="2649894"/>
            <a:ext cx="7100664" cy="323772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1600" b="1" dirty="0">
              <a:solidFill>
                <a:srgbClr val="FF0000"/>
              </a:solidFill>
            </a:endParaRPr>
          </a:p>
          <a:p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Národní portál pro evropský výzkum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ERA  </a:t>
            </a:r>
            <a:r>
              <a:rPr lang="cs-CZ" sz="1600" b="1" dirty="0"/>
              <a:t>= Evropský výzkumný prostor</a:t>
            </a:r>
            <a:r>
              <a:rPr lang="cs-CZ" sz="1600" dirty="0"/>
              <a:t> (</a:t>
            </a:r>
            <a:r>
              <a:rPr lang="cs-CZ" sz="1600" b="1" i="1" dirty="0" err="1">
                <a:solidFill>
                  <a:srgbClr val="FF0000"/>
                </a:solidFill>
              </a:rPr>
              <a:t>E</a:t>
            </a:r>
            <a:r>
              <a:rPr lang="cs-CZ" sz="1600" b="1" i="1" dirty="0" err="1"/>
              <a:t>uropean</a:t>
            </a:r>
            <a:r>
              <a:rPr lang="cs-CZ" sz="1600" b="1" i="1" dirty="0"/>
              <a:t> </a:t>
            </a:r>
            <a:r>
              <a:rPr lang="cs-CZ" sz="1600" b="1" i="1" dirty="0" err="1">
                <a:solidFill>
                  <a:srgbClr val="FF0000"/>
                </a:solidFill>
              </a:rPr>
              <a:t>R</a:t>
            </a:r>
            <a:r>
              <a:rPr lang="cs-CZ" sz="1600" b="1" i="1" dirty="0" err="1"/>
              <a:t>esearch</a:t>
            </a:r>
            <a:r>
              <a:rPr lang="cs-CZ" sz="1600" b="1" i="1" dirty="0"/>
              <a:t> </a:t>
            </a:r>
            <a:r>
              <a:rPr lang="cs-CZ" sz="1600" b="1" i="1" dirty="0">
                <a:solidFill>
                  <a:srgbClr val="FF0000"/>
                </a:solidFill>
              </a:rPr>
              <a:t>A</a:t>
            </a:r>
            <a:r>
              <a:rPr lang="cs-CZ" sz="1600" b="1" i="1" dirty="0"/>
              <a:t>rea</a:t>
            </a:r>
            <a:r>
              <a:rPr lang="cs-CZ" sz="1600" dirty="0"/>
              <a:t>)</a:t>
            </a:r>
          </a:p>
          <a:p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1600" dirty="0"/>
              <a:t>Přehledně prezentovat a soustředit dokumenty vztahující se k evropskému výzkumnému prostoru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1600" dirty="0"/>
              <a:t>Posílit postavení EU ve vědeckém výzkumu a technologickém rozvoji, konkurenceschopnost ve světě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1600" dirty="0"/>
              <a:t>Posílit způsobilost kolektivně reagovat na velké společenské výzvy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1600" dirty="0"/>
              <a:t>Volný pohyb vědců a znalostí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1600" dirty="0"/>
              <a:t>Vytvořit efektivní národní systémy pro vědu a optimální mezinárodní spolupráci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1" name="Obrázek 10"/>
          <p:cNvPicPr/>
          <p:nvPr/>
        </p:nvPicPr>
        <p:blipFill rotWithShape="1">
          <a:blip r:embed="rId3"/>
          <a:srcRect l="64207" t="29519" r="18081" b="59264"/>
          <a:stretch/>
        </p:blipFill>
        <p:spPr bwMode="auto">
          <a:xfrm>
            <a:off x="265428" y="1485156"/>
            <a:ext cx="2088231" cy="792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Obrázek 11"/>
          <p:cNvPicPr/>
          <p:nvPr/>
        </p:nvPicPr>
        <p:blipFill rotWithShape="1">
          <a:blip r:embed="rId4"/>
          <a:srcRect l="15683" t="81768" r="76568" b="12328"/>
          <a:stretch/>
        </p:blipFill>
        <p:spPr bwMode="auto">
          <a:xfrm>
            <a:off x="265428" y="2314415"/>
            <a:ext cx="1224136" cy="7546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5F41601-BBB3-427A-AB5D-138128B970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013D30E-A66F-44BF-A372-A94B129070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2052" name="Picture 4" descr="Zobrazit zdrojový obrázek">
            <a:extLst>
              <a:ext uri="{FF2B5EF4-FFF2-40B4-BE49-F238E27FC236}">
                <a16:creationId xmlns:a16="http://schemas.microsoft.com/office/drawing/2014/main" id="{F8E90E48-7118-4FD2-8753-AA1F827FE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9719"/>
            <a:ext cx="3626430" cy="233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147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44147"/>
            <a:ext cx="7520940" cy="548640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Interní grantové podpory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413999" y="2023635"/>
            <a:ext cx="11603829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 UK = </a:t>
            </a:r>
            <a:r>
              <a:rPr lang="cs-CZ" sz="1600" b="1" dirty="0"/>
              <a:t>Grantová agentura Univerzity  Karlovy</a:t>
            </a:r>
            <a:endParaRPr lang="cs-CZ" sz="1600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1600" dirty="0"/>
              <a:t>student zapsaný na Univerzitě Karlově a studující v doktorském studijním programu, anebo v magisterském studijním programu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14000" y="703743"/>
            <a:ext cx="11603829" cy="11521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Specifický výzkum - MU</a:t>
            </a:r>
            <a:endParaRPr lang="cs-CZ" sz="1600" b="1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1600" dirty="0"/>
              <a:t>posílení samostatné tvůrčí činnosti studentů v oblasti výzkumu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1600" dirty="0"/>
              <a:t>zapojení studentů do problematiky řešené zejména v rámci týmové výzkumné a vývojové činnosti na fakultách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413999" y="3158602"/>
            <a:ext cx="11603829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IGA = </a:t>
            </a:r>
            <a:r>
              <a:rPr lang="cs-CZ" sz="1600" b="1" dirty="0"/>
              <a:t>Interní grantová agentura Univerzity Palackého v Olomouci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1600" dirty="0"/>
              <a:t>soutěž na podporu projektů specifického vysokoškolského výzkumu prováděného studenty doktorského nebo magisterského studijního programu na Univerzitě Palackého v Olomouci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413999" y="4267885"/>
            <a:ext cx="11603829" cy="8971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 = </a:t>
            </a:r>
            <a:r>
              <a:rPr lang="cs-CZ" sz="1600" b="1" dirty="0"/>
              <a:t>nemocniční interní grand  FN Brno</a:t>
            </a:r>
            <a:endParaRPr lang="cs-CZ" sz="16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C83EB51-24E4-4811-864F-1A9608D289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5D05346-0831-4A9C-908C-12E70B15EA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52718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7445" y="178876"/>
            <a:ext cx="10753200" cy="451576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Grantové agentury -  USA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15683" t="11808" r="79525" b="79632"/>
          <a:stretch/>
        </p:blipFill>
        <p:spPr bwMode="auto">
          <a:xfrm>
            <a:off x="414000" y="798190"/>
            <a:ext cx="1440160" cy="974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1854160" y="795286"/>
            <a:ext cx="6104885" cy="97462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cs-C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ational</a:t>
            </a: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cience </a:t>
            </a:r>
            <a:r>
              <a:rPr lang="cs-CZ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cs-C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ounadation</a:t>
            </a:r>
            <a:endPara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1600" dirty="0"/>
              <a:t>Veřejná věda  a výzkum</a:t>
            </a:r>
          </a:p>
        </p:txBody>
      </p:sp>
      <p:pic>
        <p:nvPicPr>
          <p:cNvPr id="6" name="Obrázek 5"/>
          <p:cNvPicPr/>
          <p:nvPr/>
        </p:nvPicPr>
        <p:blipFill rotWithShape="1">
          <a:blip r:embed="rId3"/>
          <a:srcRect l="13100" t="12989" r="80258" b="78451"/>
          <a:stretch/>
        </p:blipFill>
        <p:spPr bwMode="auto">
          <a:xfrm>
            <a:off x="414000" y="2133082"/>
            <a:ext cx="1440160" cy="864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1854160" y="2133082"/>
            <a:ext cx="6104885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cs-C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ational</a:t>
            </a: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nstitute </a:t>
            </a:r>
            <a:r>
              <a:rPr lang="cs-C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cs-C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ealth</a:t>
            </a:r>
            <a:endPara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1600" dirty="0"/>
              <a:t>Národní institut zdraví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6201237-5FBD-4E99-965E-0C722038F5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1650C12F-79B7-4C20-9DBB-F93120C55F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58896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2130" y="137764"/>
            <a:ext cx="10753200" cy="451576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Projekt - fáze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0" y="908720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CC75DD5-2206-40DC-B8F7-A94CE824C4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20F2240-3BCD-4677-9DED-085F0F948B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31318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184716"/>
            <a:ext cx="7520940" cy="548640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Grantová soutěž  - Vyhlášení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5902" y="836712"/>
            <a:ext cx="11442098" cy="4608512"/>
          </a:xfrm>
        </p:spPr>
        <p:txBody>
          <a:bodyPr vert="horz" lIns="0" tIns="0" rIns="0" bIns="0" rtlCol="0">
            <a:noAutofit/>
          </a:bodyPr>
          <a:lstStyle/>
          <a:p>
            <a:pPr marL="72000" indent="0">
              <a:buNone/>
            </a:pPr>
            <a:r>
              <a:rPr lang="cs-CZ" sz="2200" b="1" dirty="0"/>
              <a:t>Grantová agentura stanovuje podmínky soutěže:</a:t>
            </a:r>
          </a:p>
          <a:p>
            <a:pPr lvl="1"/>
            <a:r>
              <a:rPr lang="cs-CZ" dirty="0"/>
              <a:t>Obor</a:t>
            </a:r>
          </a:p>
          <a:p>
            <a:pPr lvl="1"/>
            <a:r>
              <a:rPr lang="cs-CZ" dirty="0"/>
              <a:t>Téma</a:t>
            </a:r>
          </a:p>
          <a:p>
            <a:pPr lvl="1"/>
            <a:r>
              <a:rPr lang="cs-CZ" dirty="0"/>
              <a:t>Rozsah podpory</a:t>
            </a:r>
          </a:p>
          <a:p>
            <a:pPr lvl="1"/>
            <a:r>
              <a:rPr lang="cs-CZ" dirty="0"/>
              <a:t>Kdo může být účastníkem</a:t>
            </a:r>
          </a:p>
          <a:p>
            <a:pPr lvl="1"/>
            <a:r>
              <a:rPr lang="cs-CZ" dirty="0"/>
              <a:t>Povinné náležitosti přihlášky</a:t>
            </a:r>
          </a:p>
          <a:p>
            <a:pPr lvl="1"/>
            <a:r>
              <a:rPr lang="cs-CZ" dirty="0"/>
              <a:t>Jednací jazyk</a:t>
            </a:r>
          </a:p>
          <a:p>
            <a:pPr lvl="1"/>
            <a:r>
              <a:rPr lang="cs-CZ" dirty="0"/>
              <a:t>Soutěžní a hodnotící lhůta (uzávěrka, vyjádření, doba řešení projektu)</a:t>
            </a:r>
          </a:p>
          <a:p>
            <a:pPr lvl="1"/>
            <a:r>
              <a:rPr lang="cs-CZ" dirty="0"/>
              <a:t>Co bude na projektech hodnoceno</a:t>
            </a:r>
          </a:p>
          <a:p>
            <a:pPr lvl="4"/>
            <a:endParaRPr lang="cs-CZ" dirty="0"/>
          </a:p>
        </p:txBody>
      </p:sp>
      <p:sp>
        <p:nvSpPr>
          <p:cNvPr id="4" name="Popisek se šipkou nahoru 3"/>
          <p:cNvSpPr/>
          <p:nvPr/>
        </p:nvSpPr>
        <p:spPr>
          <a:xfrm>
            <a:off x="414000" y="4941168"/>
            <a:ext cx="11351902" cy="1080120"/>
          </a:xfrm>
          <a:prstGeom prst="up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Zájemce se do grantové soutěže hlásí vyplněním grantové přihlášky  s popisem projektu</a:t>
            </a:r>
          </a:p>
          <a:p>
            <a:pPr algn="ctr"/>
            <a:r>
              <a:rPr lang="cs-CZ" sz="1600" dirty="0"/>
              <a:t>Podmínky pro kompletaci jsou součástí zadávací dokumentace grantové soutěže.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F2BC96-3554-4E69-AD78-9C6657A5BA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E121A6-CB89-4BC9-A137-E9C586A496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98906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152212"/>
            <a:ext cx="10753200" cy="451576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Grantová soutěž – návrh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999" y="762066"/>
            <a:ext cx="11580465" cy="5116219"/>
          </a:xfrm>
        </p:spPr>
        <p:txBody>
          <a:bodyPr vert="horz" lIns="0" tIns="0" rIns="0" bIns="0" rtlCol="0">
            <a:noAutofit/>
          </a:bodyPr>
          <a:lstStyle/>
          <a:p>
            <a:pPr marL="72000" indent="0">
              <a:buNone/>
            </a:pPr>
            <a:r>
              <a:rPr lang="cs-CZ" sz="2200" b="1" dirty="0"/>
              <a:t>ČÁST  - Základní identifikační údaje</a:t>
            </a:r>
          </a:p>
          <a:p>
            <a:pPr marL="436563" lvl="3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400" dirty="0"/>
              <a:t>Datum podání návrhu</a:t>
            </a:r>
          </a:p>
          <a:p>
            <a:pPr marL="436563" lvl="3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400" dirty="0"/>
              <a:t>Označení příslušného hodnotícího panelu  (3. Lékařské a biologické vědy; 4. Společenské a humanitní vědy) </a:t>
            </a:r>
            <a:r>
              <a:rPr lang="cs-CZ" sz="2400" dirty="0">
                <a:hlinkClick r:id="rId2"/>
              </a:rPr>
              <a:t>https://gacr.cz/o-ga-cr/poradni-organy/panely/</a:t>
            </a:r>
            <a:endParaRPr lang="cs-CZ" sz="2400" dirty="0"/>
          </a:p>
          <a:p>
            <a:pPr marL="436563" lvl="3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400" dirty="0"/>
              <a:t>Kód oborového zařazení  </a:t>
            </a:r>
            <a:r>
              <a:rPr lang="cs-CZ" sz="2400" dirty="0">
                <a:hlinkClick r:id="rId3"/>
              </a:rPr>
              <a:t>https://gacr.cz/file-download/16427</a:t>
            </a:r>
            <a:endParaRPr lang="cs-CZ" sz="2400" dirty="0"/>
          </a:p>
          <a:p>
            <a:pPr marL="93663" lvl="3">
              <a:lnSpc>
                <a:spcPts val="2500"/>
              </a:lnSpc>
            </a:pPr>
            <a:endParaRPr lang="cs-CZ" sz="2400" dirty="0"/>
          </a:p>
          <a:p>
            <a:pPr marL="93663" lvl="3">
              <a:lnSpc>
                <a:spcPts val="2500"/>
              </a:lnSpc>
            </a:pPr>
            <a:endParaRPr lang="cs-CZ" sz="2400" dirty="0"/>
          </a:p>
          <a:p>
            <a:pPr marL="436563" lvl="3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400" dirty="0"/>
              <a:t>Základní údaje uchazeče, spoluuchazeče, navrhovatele, spolunavrhovatele</a:t>
            </a:r>
          </a:p>
          <a:p>
            <a:pPr marL="436563" lvl="3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400" dirty="0"/>
              <a:t>Název česky/anglicky</a:t>
            </a:r>
          </a:p>
          <a:p>
            <a:pPr marL="436563" lvl="3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400" dirty="0"/>
              <a:t>Klíčová slova česky/anglicky</a:t>
            </a:r>
          </a:p>
          <a:p>
            <a:pPr marL="436563" lvl="3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400" dirty="0"/>
              <a:t>Abstrakt čeština/angličtina</a:t>
            </a:r>
          </a:p>
          <a:p>
            <a:pPr marL="436563" lvl="3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endParaRPr lang="cs-CZ" sz="2400" dirty="0"/>
          </a:p>
          <a:p>
            <a:pPr marL="436563" lvl="3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endParaRPr lang="cs-CZ" sz="2400" dirty="0"/>
          </a:p>
          <a:p>
            <a:pPr marL="436563" lvl="3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400" dirty="0"/>
              <a:t>Doba řešení v letech</a:t>
            </a:r>
          </a:p>
          <a:p>
            <a:pPr marL="436563" lvl="3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400" dirty="0"/>
              <a:t>Vyjádření speciálních oprávnění (např. vyjádření etické komise – pokud je třeba)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A20587D-D331-4953-A6FB-DE3E14BFD2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D39EA0E-1D73-45CA-8AAF-442E750FAC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6390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178876"/>
            <a:ext cx="10753200" cy="451576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Grantová soutěž – návrh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853" y="684988"/>
            <a:ext cx="11103429" cy="4577475"/>
          </a:xfrm>
        </p:spPr>
        <p:txBody>
          <a:bodyPr vert="horz" lIns="0" tIns="0" rIns="0" bIns="0" rtlCol="0">
            <a:noAutofit/>
          </a:bodyPr>
          <a:lstStyle/>
          <a:p>
            <a:pPr marL="72000" indent="0">
              <a:lnSpc>
                <a:spcPts val="2400"/>
              </a:lnSpc>
              <a:buNone/>
            </a:pPr>
            <a:r>
              <a:rPr lang="cs-CZ" sz="2000" b="1" dirty="0"/>
              <a:t>ČÁST  - Finanční prostředky</a:t>
            </a:r>
          </a:p>
          <a:p>
            <a:pPr marL="269875" indent="-269875">
              <a:lnSpc>
                <a:spcPts val="24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b="1" dirty="0"/>
              <a:t>Požadované osobní náklady </a:t>
            </a:r>
            <a:r>
              <a:rPr lang="cs-CZ" sz="2000" dirty="0"/>
              <a:t>(mzda/pracovní úvazek, odměna, výkonnostní příplatek)</a:t>
            </a:r>
          </a:p>
          <a:p>
            <a:pPr marL="269875" indent="449263">
              <a:lnSpc>
                <a:spcPts val="24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Na odborné pracovníky, technické pracovníky, ostatní – DPČ, DPP</a:t>
            </a:r>
          </a:p>
          <a:p>
            <a:pPr marL="269875" lvl="4" indent="449263">
              <a:lnSpc>
                <a:spcPts val="24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Fond kulturních a sociálních služeb (určité procento osobních nákladů)</a:t>
            </a:r>
          </a:p>
          <a:p>
            <a:pPr marL="285750" lvl="4" indent="-285750">
              <a:lnSpc>
                <a:spcPts val="24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endParaRPr lang="cs-CZ" sz="2000" b="1" dirty="0"/>
          </a:p>
          <a:p>
            <a:pPr marL="285750" lvl="3" indent="-285750">
              <a:lnSpc>
                <a:spcPts val="24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b="1" dirty="0"/>
              <a:t>Dlouhodobý hmotný majetek </a:t>
            </a:r>
            <a:r>
              <a:rPr lang="cs-CZ" sz="2000" dirty="0"/>
              <a:t>= investiční náklady</a:t>
            </a:r>
          </a:p>
          <a:p>
            <a:pPr marL="285750" lvl="4" indent="433388">
              <a:lnSpc>
                <a:spcPts val="24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Některé projekty ano, jiné neumožňují jeho koupi</a:t>
            </a:r>
          </a:p>
          <a:p>
            <a:pPr marL="285750" lvl="3" indent="-285750">
              <a:lnSpc>
                <a:spcPts val="24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endParaRPr lang="cs-CZ" sz="2000" dirty="0"/>
          </a:p>
          <a:p>
            <a:pPr marL="285750" lvl="3" indent="-285750">
              <a:lnSpc>
                <a:spcPts val="24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b="1" dirty="0"/>
              <a:t>Investice (drobný hmotný a nehmotný majetek) </a:t>
            </a:r>
            <a:r>
              <a:rPr lang="cs-CZ" sz="2000" dirty="0"/>
              <a:t>= neinvestiční náklady</a:t>
            </a:r>
          </a:p>
          <a:p>
            <a:pPr marL="285750" lvl="4" indent="433388">
              <a:lnSpc>
                <a:spcPts val="24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Stanovena maximální hodnota (většinou rozmezí 40 - 60 tis.)</a:t>
            </a:r>
          </a:p>
          <a:p>
            <a:pPr marL="285750" lvl="4" indent="-285750">
              <a:lnSpc>
                <a:spcPts val="24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endParaRPr lang="cs-CZ" sz="2000" dirty="0"/>
          </a:p>
          <a:p>
            <a:pPr marL="285750" lvl="3" indent="-285750">
              <a:lnSpc>
                <a:spcPts val="24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b="1" dirty="0"/>
              <a:t>Ostatní provozní náklady </a:t>
            </a:r>
            <a:r>
              <a:rPr lang="cs-CZ" sz="2000" dirty="0"/>
              <a:t>= neinvestiční náklady</a:t>
            </a:r>
          </a:p>
          <a:p>
            <a:pPr marL="719138" lvl="4" indent="-449263">
              <a:lnSpc>
                <a:spcPts val="24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Materiální/nemateriální náklady (např. kancelářské potřeby, tonery, literatura…)</a:t>
            </a:r>
          </a:p>
          <a:p>
            <a:pPr marL="719138" lvl="4" indent="-449263">
              <a:lnSpc>
                <a:spcPts val="24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Cestovné</a:t>
            </a:r>
          </a:p>
          <a:p>
            <a:pPr marL="719138" lvl="4" indent="-449263">
              <a:lnSpc>
                <a:spcPts val="24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Ostatní služby a doplňkové náklady (např. grafické korekce, tisk posterů…)</a:t>
            </a:r>
          </a:p>
          <a:p>
            <a:pPr lvl="4" indent="-1109663">
              <a:lnSpc>
                <a:spcPts val="2400"/>
              </a:lnSpc>
            </a:pPr>
            <a:endParaRPr lang="cs-CZ" sz="2000" dirty="0"/>
          </a:p>
          <a:p>
            <a:pPr lvl="3">
              <a:lnSpc>
                <a:spcPts val="2400"/>
              </a:lnSpc>
            </a:pPr>
            <a:endParaRPr lang="cs-CZ" sz="2000" dirty="0"/>
          </a:p>
          <a:p>
            <a:pPr lvl="4">
              <a:lnSpc>
                <a:spcPts val="2400"/>
              </a:lnSpc>
            </a:pPr>
            <a:endParaRPr lang="cs-CZ" sz="2000" dirty="0"/>
          </a:p>
          <a:p>
            <a:pPr lvl="4">
              <a:lnSpc>
                <a:spcPts val="2400"/>
              </a:lnSpc>
            </a:pPr>
            <a:endParaRPr lang="cs-CZ" sz="2000" dirty="0"/>
          </a:p>
          <a:p>
            <a:pPr lvl="4">
              <a:lnSpc>
                <a:spcPts val="2400"/>
              </a:lnSpc>
            </a:pPr>
            <a:endParaRPr lang="cs-CZ" sz="2000" dirty="0"/>
          </a:p>
        </p:txBody>
      </p:sp>
      <p:sp>
        <p:nvSpPr>
          <p:cNvPr id="4" name="Popisek se šipkou nahoru 3"/>
          <p:cNvSpPr/>
          <p:nvPr/>
        </p:nvSpPr>
        <p:spPr>
          <a:xfrm>
            <a:off x="414000" y="5262465"/>
            <a:ext cx="10353527" cy="965534"/>
          </a:xfrm>
          <a:prstGeom prst="up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Všechny finanční položky musí být zdůvodněné</a:t>
            </a:r>
          </a:p>
          <a:p>
            <a:pPr algn="ctr"/>
            <a:r>
              <a:rPr lang="cs-CZ" sz="1600" dirty="0"/>
              <a:t>Finanční rozpočet je členěn na náklady pro uchazeče a spoluuchazeče (pokud je spoluuchazeč) následně celkový souhrn.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D4D328-2A66-42D6-9959-A3E789ECB1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B74F69-E5E2-46AB-B094-315324B249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2958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21716"/>
            <a:ext cx="10753200" cy="451576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Grantová soutěž – návrh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4000" y="537569"/>
            <a:ext cx="11603829" cy="5626153"/>
          </a:xfrm>
        </p:spPr>
        <p:txBody>
          <a:bodyPr vert="horz" lIns="0" tIns="0" rIns="0" bIns="0" rtlCol="0">
            <a:noAutofit/>
          </a:bodyPr>
          <a:lstStyle/>
          <a:p>
            <a:pPr marL="71438" lvl="3">
              <a:lnSpc>
                <a:spcPts val="2500"/>
              </a:lnSpc>
              <a:buClr>
                <a:srgbClr val="0000DC"/>
              </a:buClr>
            </a:pPr>
            <a:r>
              <a:rPr lang="cs-CZ" sz="2000" b="1" dirty="0"/>
              <a:t>ČÁST  - Zdůvodnění návrhu projektu</a:t>
            </a:r>
            <a:endParaRPr lang="cs-CZ" sz="2000" dirty="0"/>
          </a:p>
          <a:p>
            <a:pPr marL="414338" lvl="3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Jazyk český/anglicky</a:t>
            </a:r>
          </a:p>
          <a:p>
            <a:pPr marL="414338" lvl="4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Shrnutí současného poznání</a:t>
            </a:r>
          </a:p>
          <a:p>
            <a:pPr marL="414338" lvl="4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Vyjádření podstaty projektu</a:t>
            </a:r>
          </a:p>
          <a:p>
            <a:pPr marL="414338" lvl="5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Cíle</a:t>
            </a:r>
          </a:p>
          <a:p>
            <a:pPr marL="414338" lvl="5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Způsoby řešení</a:t>
            </a:r>
          </a:p>
          <a:p>
            <a:pPr marL="414338" lvl="5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Časový plán</a:t>
            </a:r>
          </a:p>
          <a:p>
            <a:pPr marL="414338" lvl="5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Vytyčení předpokládaných výstupů projektů</a:t>
            </a:r>
          </a:p>
          <a:p>
            <a:pPr marL="414338" lvl="5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Předpokládaný odhad výstupů projektu (např. články, konference…)</a:t>
            </a:r>
          </a:p>
          <a:p>
            <a:pPr marL="414338" lvl="4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Odůvodnění nutnosti řešit danou problematiku</a:t>
            </a:r>
          </a:p>
          <a:p>
            <a:pPr marL="414338" lvl="4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Popis navrhovaných koncepčních a metodických postupů</a:t>
            </a:r>
          </a:p>
          <a:p>
            <a:pPr marL="414338" lvl="4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Spolupráce s dalšími institucemi (zahraničními, českými)</a:t>
            </a:r>
          </a:p>
          <a:p>
            <a:pPr marL="414338" lvl="4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Údaje o připravenosti navrhovatele/spolunavrhovatelů a jejich pracovišť (přístroje, možnost kooperace)</a:t>
            </a:r>
          </a:p>
          <a:p>
            <a:pPr marL="414338" lvl="4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Zdůvodnění účasti všech spolunavrhovatelů a uvedených spolupracovníků (vymezení podílu a specifikace jejich činnosti)</a:t>
            </a:r>
          </a:p>
          <a:p>
            <a:pPr marL="414338" lvl="4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Odkazy na literaturu </a:t>
            </a:r>
          </a:p>
          <a:p>
            <a:pPr lvl="3"/>
            <a:endParaRPr lang="cs-CZ" dirty="0"/>
          </a:p>
          <a:p>
            <a:pPr lvl="3"/>
            <a:endParaRPr lang="cs-CZ" dirty="0"/>
          </a:p>
          <a:p>
            <a:pPr lvl="4"/>
            <a:endParaRPr lang="cs-CZ" dirty="0"/>
          </a:p>
          <a:p>
            <a:pPr lvl="4"/>
            <a:endParaRPr lang="cs-CZ" dirty="0"/>
          </a:p>
          <a:p>
            <a:pPr lvl="4"/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D747465-33E5-4D4A-AF01-271897F7AB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D63725-DB80-42D7-9ED4-1D148D97CA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9810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152212"/>
            <a:ext cx="10753200" cy="451576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Grantová soutěž – návrh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053" y="603788"/>
            <a:ext cx="11793893" cy="6021288"/>
          </a:xfrm>
        </p:spPr>
        <p:txBody>
          <a:bodyPr vert="horz" lIns="0" tIns="0" rIns="0" bIns="0" rtlCol="0">
            <a:noAutofit/>
          </a:bodyPr>
          <a:lstStyle/>
          <a:p>
            <a:pPr marL="72000" indent="0">
              <a:buNone/>
            </a:pPr>
            <a:r>
              <a:rPr lang="cs-CZ" sz="1600" b="1" dirty="0"/>
              <a:t>ČÁST  - osobní připravenost navrhovatele/spolunavrhovatele</a:t>
            </a:r>
          </a:p>
          <a:p>
            <a:pPr marL="414338" lvl="3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600" b="1" dirty="0"/>
              <a:t>Životopis</a:t>
            </a:r>
            <a:r>
              <a:rPr lang="cs-CZ" sz="1600" dirty="0"/>
              <a:t> navrhovatele a spolunavrhovatele</a:t>
            </a:r>
          </a:p>
          <a:p>
            <a:pPr marL="414338" lvl="4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600" dirty="0"/>
              <a:t>Strukturovaný</a:t>
            </a:r>
          </a:p>
          <a:p>
            <a:pPr marL="414338" lvl="4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600" dirty="0"/>
              <a:t>Česky/anglicky</a:t>
            </a:r>
          </a:p>
          <a:p>
            <a:pPr marL="414338" lvl="4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endParaRPr lang="cs-CZ" sz="1600" dirty="0"/>
          </a:p>
          <a:p>
            <a:pPr marL="414338" lvl="3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600" b="1" dirty="0"/>
              <a:t>Bibliografie navrhovatele a spolunavrhovatelů</a:t>
            </a:r>
          </a:p>
          <a:p>
            <a:pPr marL="414338" lvl="4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600" dirty="0"/>
              <a:t>Bibliografické citace (dle určitého pravidla, nejdůležitější, poslední dva roky….) </a:t>
            </a:r>
          </a:p>
          <a:p>
            <a:pPr marL="414338" lvl="4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600" dirty="0"/>
              <a:t>Počty citací</a:t>
            </a:r>
          </a:p>
          <a:p>
            <a:pPr marL="414338" lvl="4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600" dirty="0"/>
              <a:t>H-index (kolik článků daného autora dosahuje citovanosti vyšší, než je pořadové číslo článku dle počtu citací)</a:t>
            </a:r>
          </a:p>
          <a:p>
            <a:pPr marL="414338" lvl="4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600" dirty="0"/>
              <a:t>Ostatní služby a doplňkové náklady (např. grafické korekce, tisk posterů…)</a:t>
            </a:r>
          </a:p>
          <a:p>
            <a:pPr marL="414338" lvl="4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endParaRPr lang="cs-CZ" sz="1600" dirty="0"/>
          </a:p>
          <a:p>
            <a:pPr marL="414338" lvl="3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600" b="1" dirty="0"/>
              <a:t>Informace o dalších projektech </a:t>
            </a:r>
            <a:r>
              <a:rPr lang="cs-CZ" sz="1600" dirty="0"/>
              <a:t>navrhovatele a spolunavrhovatelů za určité časové období</a:t>
            </a:r>
          </a:p>
          <a:p>
            <a:pPr marL="414338" lvl="4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600" dirty="0"/>
              <a:t>Role navrhovatele nebo spolunavrhovatele </a:t>
            </a:r>
          </a:p>
          <a:p>
            <a:pPr marL="414338" lvl="4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600" dirty="0"/>
              <a:t>Popis vztahu projektu k novému navrhovanému</a:t>
            </a:r>
          </a:p>
          <a:p>
            <a:pPr marL="414338" lvl="4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600" dirty="0"/>
              <a:t>Úvazek navrhovatele/spolunavrhovatele</a:t>
            </a:r>
          </a:p>
          <a:p>
            <a:pPr marL="414338" lvl="4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600" dirty="0"/>
              <a:t>Výše přepokládané podpory, která byla/bude vyplacena</a:t>
            </a:r>
          </a:p>
          <a:p>
            <a:pPr marL="71438" lvl="4">
              <a:lnSpc>
                <a:spcPts val="2500"/>
              </a:lnSpc>
              <a:buClr>
                <a:srgbClr val="0000DC"/>
              </a:buClr>
            </a:pPr>
            <a:endParaRPr lang="cs-CZ" sz="1600" dirty="0"/>
          </a:p>
          <a:p>
            <a:pPr marL="414338" lvl="4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endParaRPr lang="cs-CZ" sz="1600" dirty="0"/>
          </a:p>
          <a:p>
            <a:pPr marL="414338" lvl="4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endParaRPr lang="cs-CZ" sz="1600" dirty="0"/>
          </a:p>
          <a:p>
            <a:pPr marL="414338" lvl="4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endParaRPr lang="cs-CZ" sz="16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9719F33-55A4-48F3-A4D8-D9DC831767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E62F6F4-A80F-4251-B76C-B086337C9E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59700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232924"/>
            <a:ext cx="10753200" cy="451576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Grantová soutěž – Přijímání návrhů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7000" y="836712"/>
            <a:ext cx="11238000" cy="6021288"/>
          </a:xfrm>
        </p:spPr>
        <p:txBody>
          <a:bodyPr vert="horz" lIns="0" tIns="0" rIns="0" bIns="0" rtlCol="0">
            <a:noAutofit/>
          </a:bodyPr>
          <a:lstStyle/>
          <a:p>
            <a:pPr marL="414338" lvl="3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Dodržení soutěžní lhůty</a:t>
            </a:r>
          </a:p>
          <a:p>
            <a:pPr marL="414338" lvl="3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Dodržení způsobu a místa podání návrhu projektu</a:t>
            </a:r>
          </a:p>
          <a:p>
            <a:pPr marL="414338" lvl="3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Úplnost projektu</a:t>
            </a:r>
          </a:p>
          <a:p>
            <a:pPr marL="414338" lvl="3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Způsobilost uchazeče/spoluuchazeče</a:t>
            </a:r>
          </a:p>
          <a:p>
            <a:pPr marL="414338" lvl="3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Návrh projektu nelze po podání měnit, doplňovat</a:t>
            </a:r>
          </a:p>
          <a:p>
            <a:pPr marL="414338" lvl="3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endParaRPr lang="cs-CZ" sz="2000" dirty="0"/>
          </a:p>
          <a:p>
            <a:pPr marL="414338" lvl="3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endParaRPr lang="cs-CZ" sz="2000" dirty="0"/>
          </a:p>
          <a:p>
            <a:pPr marL="71438" lvl="3" algn="ctr">
              <a:lnSpc>
                <a:spcPts val="2500"/>
              </a:lnSpc>
              <a:buClr>
                <a:srgbClr val="0000DC"/>
              </a:buClr>
            </a:pPr>
            <a:r>
              <a:rPr lang="cs-CZ" sz="2000" dirty="0">
                <a:solidFill>
                  <a:srgbClr val="0000DC"/>
                </a:solidFill>
              </a:rPr>
              <a:t>Hodnocení  žádosti projektů začíná nejdříve den po posledním dni soutěžní lhůty a končí rozhodnutím o přidělení/nepřidělení finanční podpory.</a:t>
            </a:r>
            <a:endParaRPr lang="cs-CZ" sz="2000" dirty="0"/>
          </a:p>
          <a:p>
            <a:pPr marL="414338" lvl="4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endParaRPr lang="cs-CZ" sz="2000" dirty="0"/>
          </a:p>
          <a:p>
            <a:pPr marL="414338" lvl="4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endParaRPr lang="cs-CZ" sz="20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80994B7-9AFD-46E5-8529-301107B85B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6BABA9A-D46D-4EA4-82AB-6A5B7AF4C2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88008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50531"/>
            <a:ext cx="7520940" cy="548640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Definice pojmů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20646580"/>
              </p:ext>
            </p:extLst>
          </p:nvPr>
        </p:nvGraphicFramePr>
        <p:xfrm>
          <a:off x="413999" y="713316"/>
          <a:ext cx="11697135" cy="5596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Skupina 5"/>
          <p:cNvGrpSpPr/>
          <p:nvPr/>
        </p:nvGrpSpPr>
        <p:grpSpPr>
          <a:xfrm>
            <a:off x="4680000" y="5057054"/>
            <a:ext cx="7431134" cy="1113873"/>
            <a:chOff x="3279061" y="1603303"/>
            <a:chExt cx="5829442" cy="1113873"/>
          </a:xfrm>
        </p:grpSpPr>
        <p:sp>
          <p:nvSpPr>
            <p:cNvPr id="7" name="Obdélník se zakulaceným rohem na stejné straně 6"/>
            <p:cNvSpPr/>
            <p:nvPr/>
          </p:nvSpPr>
          <p:spPr>
            <a:xfrm rot="5400000">
              <a:off x="5636845" y="-754481"/>
              <a:ext cx="1113873" cy="5829442"/>
            </a:xfrm>
            <a:prstGeom prst="round2SameRect">
              <a:avLst/>
            </a:prstGeom>
          </p:spPr>
          <p:style>
            <a:lnRef idx="2">
              <a:schemeClr val="accent5">
                <a:tint val="40000"/>
                <a:alpha val="90000"/>
                <a:hueOff val="5536165"/>
                <a:satOff val="-4881"/>
                <a:lumOff val="-2283"/>
                <a:alphaOff val="0"/>
              </a:schemeClr>
            </a:lnRef>
            <a:fillRef idx="1">
              <a:schemeClr val="accent5">
                <a:tint val="40000"/>
                <a:alpha val="90000"/>
                <a:hueOff val="5536165"/>
                <a:satOff val="-4881"/>
                <a:lumOff val="-2283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5536165"/>
                <a:satOff val="-4881"/>
                <a:lumOff val="-228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Obdélník 7"/>
            <p:cNvSpPr/>
            <p:nvPr/>
          </p:nvSpPr>
          <p:spPr>
            <a:xfrm>
              <a:off x="3279061" y="1657678"/>
              <a:ext cx="5775067" cy="1005123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/>
            <a:p>
              <a:pPr marL="177800" lvl="1" indent="-84138">
                <a:spcBef>
                  <a:spcPts val="0"/>
                </a:spcBef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</a:pPr>
              <a:r>
                <a:rPr lang="cs-CZ" sz="1600" dirty="0">
                  <a:solidFill>
                    <a:schemeClr val="tx1"/>
                  </a:solidFill>
                  <a:latin typeface="+mj-lt"/>
                </a:rPr>
                <a:t>Ucelený soubor dokumentů obsahující návrh věcných, časových a finančních podmínek pro činnosti potřebné k dosažení cílů grantového projektu</a:t>
              </a:r>
            </a:p>
            <a:p>
              <a:pPr marL="177800" lvl="1" indent="-84138">
                <a:spcBef>
                  <a:spcPts val="0"/>
                </a:spcBef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</a:pPr>
              <a:r>
                <a:rPr lang="cs-CZ" sz="1600" dirty="0">
                  <a:latin typeface="+mj-lt"/>
                </a:rPr>
                <a:t>I</a:t>
              </a:r>
              <a:r>
                <a:rPr lang="cs-CZ" sz="1600" dirty="0">
                  <a:solidFill>
                    <a:schemeClr val="tx1"/>
                  </a:solidFill>
                  <a:latin typeface="+mj-lt"/>
                </a:rPr>
                <a:t>nformace nutné k posouzení odborného přínosu, úrovně a realizovatelnosti projektu  </a:t>
              </a:r>
            </a:p>
          </p:txBody>
        </p:sp>
      </p:grpSp>
      <p:sp>
        <p:nvSpPr>
          <p:cNvPr id="9" name="Obdélník 8"/>
          <p:cNvSpPr/>
          <p:nvPr/>
        </p:nvSpPr>
        <p:spPr>
          <a:xfrm>
            <a:off x="1524001" y="6498001"/>
            <a:ext cx="5445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https://gacr.cz/zadavaci-dokumentace/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82BCDDB-4A37-44B0-96DA-8FF11E7DB1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74CCC87-1906-41CC-8217-3B64C5FF35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10928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101760"/>
            <a:ext cx="10753200" cy="451576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Grantová soutěž – Hodnocení návrhů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4000" y="836712"/>
            <a:ext cx="10146496" cy="6021288"/>
          </a:xfrm>
        </p:spPr>
        <p:txBody>
          <a:bodyPr vert="horz" lIns="0" tIns="0" rIns="0" bIns="0" rtlCol="0">
            <a:noAutofit/>
          </a:bodyPr>
          <a:lstStyle/>
          <a:p>
            <a:pPr marL="71438" lvl="3">
              <a:lnSpc>
                <a:spcPts val="2500"/>
              </a:lnSpc>
              <a:buClr>
                <a:srgbClr val="0000DC"/>
              </a:buClr>
            </a:pPr>
            <a:r>
              <a:rPr lang="cs-CZ" sz="2000" b="1" dirty="0"/>
              <a:t>1. Hodnocení formálních náležitostí</a:t>
            </a:r>
          </a:p>
          <a:p>
            <a:pPr marL="414338" lvl="3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Úplnost</a:t>
            </a:r>
          </a:p>
          <a:p>
            <a:pPr marL="414338" lvl="3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Správnost údajů</a:t>
            </a:r>
          </a:p>
          <a:p>
            <a:pPr marL="414338" lvl="3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Nerozporuplnost údajů</a:t>
            </a:r>
          </a:p>
          <a:p>
            <a:pPr marL="414338" lvl="3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endParaRPr lang="cs-CZ" sz="2000" dirty="0"/>
          </a:p>
          <a:p>
            <a:pPr marL="71438" lvl="3">
              <a:lnSpc>
                <a:spcPts val="2500"/>
              </a:lnSpc>
              <a:buClr>
                <a:srgbClr val="0000DC"/>
              </a:buClr>
            </a:pPr>
            <a:r>
              <a:rPr lang="cs-CZ" sz="2000" b="1" dirty="0"/>
              <a:t>2. Hodnocení odborné úrovně projektů </a:t>
            </a:r>
            <a:r>
              <a:rPr lang="cs-CZ" sz="2000" dirty="0"/>
              <a:t>(originalita, kvalita, způsobilost uchazečů)</a:t>
            </a:r>
          </a:p>
          <a:p>
            <a:pPr marL="414338" lvl="3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Hodnocení se provádí dle oborových komisí</a:t>
            </a:r>
          </a:p>
          <a:p>
            <a:pPr marL="414338" lvl="3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Výsledkem je protokol hodnocení návrhu projektu</a:t>
            </a:r>
          </a:p>
          <a:p>
            <a:pPr marL="414338" lvl="3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endParaRPr lang="cs-CZ" sz="2000" dirty="0"/>
          </a:p>
          <a:p>
            <a:pPr marL="71438" lvl="3">
              <a:lnSpc>
                <a:spcPts val="2500"/>
              </a:lnSpc>
              <a:buClr>
                <a:srgbClr val="0000DC"/>
              </a:buClr>
            </a:pPr>
            <a:r>
              <a:rPr lang="cs-CZ" sz="2000" b="1" dirty="0"/>
              <a:t>3. Hodnocení navržených nákladů</a:t>
            </a:r>
          </a:p>
          <a:p>
            <a:pPr marL="414338" lvl="3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Sleduje relevantnost finančního rozpočtu vzhledem k výstupu projektu</a:t>
            </a:r>
          </a:p>
          <a:p>
            <a:pPr marL="414338" lvl="3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endParaRPr lang="cs-CZ" sz="2000" dirty="0"/>
          </a:p>
          <a:p>
            <a:pPr marL="414338" lvl="3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endParaRPr lang="cs-CZ" sz="2000" dirty="0"/>
          </a:p>
          <a:p>
            <a:pPr marL="414338" lvl="3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endParaRPr lang="cs-CZ" sz="2000" dirty="0"/>
          </a:p>
          <a:p>
            <a:pPr marL="71438" lvl="4">
              <a:lnSpc>
                <a:spcPts val="2500"/>
              </a:lnSpc>
              <a:buClr>
                <a:srgbClr val="0000DC"/>
              </a:buClr>
            </a:pPr>
            <a:r>
              <a:rPr lang="cs-CZ" sz="2000" dirty="0"/>
              <a:t> </a:t>
            </a:r>
          </a:p>
          <a:p>
            <a:pPr marL="414338" lvl="4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endParaRPr lang="cs-CZ" sz="2000" dirty="0"/>
          </a:p>
          <a:p>
            <a:pPr marL="414338" lvl="4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endParaRPr lang="cs-CZ" sz="2000" dirty="0"/>
          </a:p>
          <a:p>
            <a:pPr marL="414338" lvl="4" indent="-342900">
              <a:lnSpc>
                <a:spcPts val="25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endParaRPr lang="cs-CZ" sz="2000" dirty="0"/>
          </a:p>
        </p:txBody>
      </p:sp>
      <p:sp>
        <p:nvSpPr>
          <p:cNvPr id="4" name="Popisek se šipkou nahoru 3"/>
          <p:cNvSpPr/>
          <p:nvPr/>
        </p:nvSpPr>
        <p:spPr>
          <a:xfrm>
            <a:off x="414000" y="4956593"/>
            <a:ext cx="10146496" cy="1064695"/>
          </a:xfrm>
          <a:prstGeom prst="up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Je ukončeno vyhlášením výsledků veřejné soutěže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34BC3E-7625-4E7D-B796-61C405F77C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86313C-452A-4805-AFDE-510785E74C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38948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7936" y="103680"/>
            <a:ext cx="12030676" cy="548640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Změny v průběhu řešení grantového projektu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14000" y="823888"/>
            <a:ext cx="11663266" cy="51570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marL="414338" lvl="3" indent="-342900" eaLnBrk="1" hangingPunct="1">
              <a:lnSpc>
                <a:spcPts val="2500"/>
              </a:lnSpc>
              <a:spcBef>
                <a:spcPts val="0"/>
              </a:spcBef>
              <a:buClr>
                <a:srgbClr val="0000DC"/>
              </a:buClr>
              <a:buSzPct val="90000"/>
              <a:buFont typeface="Arial" panose="020B0604020202020204" pitchFamily="34" charset="0"/>
              <a:buChar char="-"/>
              <a:defRPr sz="2000" b="0">
                <a:latin typeface="+mn-lt"/>
              </a:defRPr>
            </a:lvl4pPr>
            <a:lvl5pPr marL="414338" lvl="4" indent="-342900" eaLnBrk="1" hangingPunct="1">
              <a:lnSpc>
                <a:spcPts val="2500"/>
              </a:lnSpc>
              <a:spcBef>
                <a:spcPts val="0"/>
              </a:spcBef>
              <a:buClr>
                <a:srgbClr val="0000DC"/>
              </a:buClr>
              <a:buFont typeface="Arial" panose="020B0604020202020204" pitchFamily="34" charset="0"/>
              <a:buChar char="-"/>
              <a:defRPr sz="2000" b="0">
                <a:latin typeface="+mn-lt"/>
              </a:defRPr>
            </a:lvl5pPr>
            <a:lvl6pPr marL="414338" lvl="5" indent="-34290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Clr>
                <a:srgbClr val="0000DC"/>
              </a:buClr>
              <a:buFont typeface="Arial" panose="020B0604020202020204" pitchFamily="34" charset="0"/>
              <a:buChar char="-"/>
              <a:defRPr sz="2000"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b="1" dirty="0"/>
              <a:t>Každá změna v plnění podléhá hlášení – vystavuje se dodatek ke smlouvě</a:t>
            </a:r>
          </a:p>
          <a:p>
            <a:r>
              <a:rPr lang="cs-CZ" dirty="0"/>
              <a:t>Změna uznaných nákladů nebo změna výše poskytnuté účelové podpory</a:t>
            </a:r>
          </a:p>
          <a:p>
            <a:r>
              <a:rPr lang="cs-CZ" dirty="0"/>
              <a:t>Změna účastníka (řešitele, spoluřešitele)</a:t>
            </a:r>
          </a:p>
          <a:p>
            <a:r>
              <a:rPr lang="cs-CZ" dirty="0"/>
              <a:t>Změna příjemce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 algn="ctr">
              <a:buNone/>
            </a:pPr>
            <a:r>
              <a:rPr lang="cs-CZ" dirty="0">
                <a:solidFill>
                  <a:srgbClr val="C00000"/>
                </a:solidFill>
              </a:rPr>
              <a:t>Změna cíle a předmětu projektu je nepřípustná!!!</a:t>
            </a:r>
          </a:p>
          <a:p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A85BB1-EF6F-47F3-A5FA-13E4595F23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809AC5D-A3E8-4224-B1DB-543D9BF77E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98009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4000" y="854663"/>
            <a:ext cx="11132596" cy="5148673"/>
          </a:xfrm>
        </p:spPr>
        <p:txBody>
          <a:bodyPr vert="horz" lIns="0" tIns="0" rIns="0" bIns="0" rtlCol="0">
            <a:noAutofit/>
          </a:bodyPr>
          <a:lstStyle/>
          <a:p>
            <a:pPr marL="72000" indent="0">
              <a:buNone/>
            </a:pPr>
            <a:r>
              <a:rPr lang="cs-CZ" b="1" dirty="0"/>
              <a:t>Dílčí zprávy </a:t>
            </a:r>
          </a:p>
          <a:p>
            <a:r>
              <a:rPr lang="cs-CZ" dirty="0"/>
              <a:t>Obsahují informace o dosavadním postupu při řešení grantového projektu</a:t>
            </a:r>
          </a:p>
          <a:p>
            <a:r>
              <a:rPr lang="cs-CZ" dirty="0"/>
              <a:t>Musí být vypracována za každý kalendářní rok</a:t>
            </a:r>
          </a:p>
          <a:p>
            <a:endParaRPr lang="cs-CZ" dirty="0"/>
          </a:p>
          <a:p>
            <a:pPr marL="72000" indent="0">
              <a:buNone/>
            </a:pPr>
            <a:r>
              <a:rPr lang="cs-CZ" b="1" dirty="0"/>
              <a:t>Závěrečná zpráva</a:t>
            </a:r>
          </a:p>
          <a:p>
            <a:r>
              <a:rPr lang="cs-CZ" dirty="0"/>
              <a:t>Obsahuje informace o výsledcích grantového projektu za celou dobu jeho řešení</a:t>
            </a:r>
          </a:p>
          <a:p>
            <a:r>
              <a:rPr lang="cs-CZ" dirty="0"/>
              <a:t>Musí být odevzdána v den určený ve smlouvě</a:t>
            </a:r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42352" y="103680"/>
            <a:ext cx="11488863" cy="5486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400"/>
              </a:lnSpc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Grantova soutěž – dílčí a závěrečné zprávy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A85BB1-EF6F-47F3-A5FA-13E4595F23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809AC5D-A3E8-4224-B1DB-543D9BF77E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3872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</a:t>
            </a:r>
            <a:r>
              <a:rPr lang="cs-CZ"/>
              <a:t>za pozornost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D4052A1-A9CF-4B87-8741-B4A995158A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A8D0B48-097D-4986-83D5-717BF5485E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23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2386789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144056"/>
            <a:ext cx="7520940" cy="548640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Definice pojmů - subjekty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38561896"/>
              </p:ext>
            </p:extLst>
          </p:nvPr>
        </p:nvGraphicFramePr>
        <p:xfrm>
          <a:off x="348343" y="612980"/>
          <a:ext cx="11762792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Skupina 5"/>
          <p:cNvGrpSpPr/>
          <p:nvPr/>
        </p:nvGrpSpPr>
        <p:grpSpPr>
          <a:xfrm>
            <a:off x="4590193" y="5338124"/>
            <a:ext cx="7520941" cy="1440160"/>
            <a:chOff x="3279061" y="3024337"/>
            <a:chExt cx="5829442" cy="108163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Obdélník se zakulaceným rohem na stejné straně 6"/>
            <p:cNvSpPr/>
            <p:nvPr/>
          </p:nvSpPr>
          <p:spPr>
            <a:xfrm rot="5400000">
              <a:off x="5652963" y="650435"/>
              <a:ext cx="1081638" cy="5829442"/>
            </a:xfrm>
            <a:prstGeom prst="round2SameRect">
              <a:avLst/>
            </a:prstGeom>
            <a:solidFill>
              <a:srgbClr val="4BC8FF">
                <a:tint val="40000"/>
                <a:alpha val="90000"/>
                <a:hueOff val="0"/>
                <a:satOff val="0"/>
                <a:lumOff val="0"/>
                <a:alphaOff val="0"/>
              </a:srgbClr>
            </a:solidFill>
            <a:ln w="9525" cap="flat" cmpd="sng" algn="ctr">
              <a:solidFill>
                <a:srgbClr val="4BC8FF">
                  <a:tint val="40000"/>
                  <a:alpha val="9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20650" h="38100" prst="relaxedInset"/>
              <a:bevelB w="120650" h="57150" prst="relaxedInset"/>
              <a:contourClr>
                <a:srgbClr val="FFFFFF"/>
              </a:contourClr>
            </a:sp3d>
          </p:spPr>
        </p:sp>
        <p:sp>
          <p:nvSpPr>
            <p:cNvPr id="8" name="Obdélník 7"/>
            <p:cNvSpPr/>
            <p:nvPr/>
          </p:nvSpPr>
          <p:spPr>
            <a:xfrm>
              <a:off x="3279062" y="3077138"/>
              <a:ext cx="5776641" cy="976036"/>
            </a:xfrm>
            <a:prstGeom prst="rect">
              <a:avLst/>
            </a:prstGeom>
            <a:solidFill>
              <a:srgbClr val="4BC8FF">
                <a:tint val="40000"/>
                <a:alpha val="90000"/>
                <a:hueOff val="0"/>
                <a:satOff val="0"/>
                <a:lumOff val="0"/>
                <a:alphaOff val="0"/>
              </a:srgbClr>
            </a:solidFill>
            <a:ln w="9525" cap="flat" cmpd="sng" algn="ctr">
              <a:solidFill>
                <a:srgbClr val="4BC8FF">
                  <a:tint val="40000"/>
                  <a:alpha val="9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20650" h="38100" prst="relaxedInset"/>
              <a:bevelB w="120650" h="57150" prst="relaxedInset"/>
              <a:contourClr>
                <a:srgbClr val="FFFFFF"/>
              </a:contourClr>
            </a:sp3d>
          </p:spPr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marL="0" lvl="1"/>
              <a:r>
                <a:rPr lang="cs-CZ" sz="1200" dirty="0">
                  <a:latin typeface="+mj-lt"/>
                </a:rPr>
                <a:t>se rozumí fyzická osoba, která je uchazeči (případně spoluuchazeči) odpovědná za odbornou úroveň návrhu projektu, musí být s uchazečem (případně spoluuchazečem) v pracovním poměru nebo poměru obdobném (nikoliv však v pracovněprávním vztahu na základě dohod o pracích konaných mimo pracovní poměr) nebo takový poměr musí vzniknout nejpozději ke dni zahájení řešení grantového projektu. Výjimku tvoří pouze případ, kdy uchazečem je fyzická osoba – v takovém případě je uchazeč současně navrhovatelem. Každý návrh projektu musí obsahovat osobu navrhovatele (případně spolunavrhovatele). Navrhovatel (případně spolunavrhovatel) se po uzavření smlouvy nebo vydání rozhodnutí o poskytnutí podpory stává řešitelem (případně spoluřešitelem) grantového projektu. </a:t>
              </a:r>
              <a:r>
                <a:rPr lang="cs-CZ" sz="1200" b="1" dirty="0">
                  <a:latin typeface="+mj-lt"/>
                </a:rPr>
                <a:t>Konkrétní osoba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4753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-25678"/>
            <a:ext cx="7520940" cy="548640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Definice pojmů - subjekty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43651943"/>
              </p:ext>
            </p:extLst>
          </p:nvPr>
        </p:nvGraphicFramePr>
        <p:xfrm>
          <a:off x="186612" y="593264"/>
          <a:ext cx="12005388" cy="626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Skupina 5"/>
          <p:cNvGrpSpPr/>
          <p:nvPr/>
        </p:nvGrpSpPr>
        <p:grpSpPr>
          <a:xfrm>
            <a:off x="4404049" y="5373216"/>
            <a:ext cx="6219335" cy="1440160"/>
            <a:chOff x="2889168" y="3024337"/>
            <a:chExt cx="6219335" cy="108163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Obdélník se zakulaceným rohem na stejné straně 6"/>
            <p:cNvSpPr/>
            <p:nvPr/>
          </p:nvSpPr>
          <p:spPr>
            <a:xfrm rot="5400000">
              <a:off x="5484417" y="481889"/>
              <a:ext cx="1081638" cy="6166534"/>
            </a:xfrm>
            <a:prstGeom prst="round2SameRect">
              <a:avLst/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5">
                <a:tint val="40000"/>
                <a:alpha val="90000"/>
                <a:hueOff val="11072331"/>
                <a:satOff val="-9762"/>
                <a:lumOff val="-4567"/>
                <a:alphaOff val="0"/>
              </a:schemeClr>
            </a:lnRef>
            <a:fillRef idx="1">
              <a:schemeClr val="accent5">
                <a:tint val="40000"/>
                <a:alpha val="90000"/>
                <a:hueOff val="11072331"/>
                <a:satOff val="-9762"/>
                <a:lumOff val="-4567"/>
                <a:alphaOff val="0"/>
              </a:schemeClr>
            </a:fillRef>
            <a:effectRef idx="2">
              <a:schemeClr val="accent5">
                <a:tint val="40000"/>
                <a:alpha val="90000"/>
                <a:hueOff val="11072331"/>
                <a:satOff val="-9762"/>
                <a:lumOff val="-456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Obdélník 7"/>
            <p:cNvSpPr/>
            <p:nvPr/>
          </p:nvSpPr>
          <p:spPr>
            <a:xfrm>
              <a:off x="2889168" y="3077138"/>
              <a:ext cx="6166535" cy="9760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17145" rIns="34290" bIns="17145" numCol="1" spcCol="1270" anchor="ctr" anchorCtr="0">
              <a:noAutofit/>
            </a:bodyPr>
            <a:lstStyle/>
            <a:p>
              <a:pPr marL="93663" lvl="1" defTabSz="400050">
                <a:lnSpc>
                  <a:spcPct val="90000"/>
                </a:lnSpc>
                <a:spcAft>
                  <a:spcPct val="15000"/>
                </a:spcAft>
              </a:pPr>
              <a:r>
                <a:rPr lang="cs-CZ" sz="1600" dirty="0"/>
                <a:t>Jsou další fyzické osoby, které se budou na řešení grantového projektu vědecky podílet. V návrhu projektu se uvádějí jmenovitě. Pokud se budou na řešení grantového projektu vědecky podílet studenti, je možné je uvádět jako S1, …., </a:t>
              </a:r>
              <a:r>
                <a:rPr lang="cs-CZ" sz="1600" dirty="0" err="1"/>
                <a:t>Sn</a:t>
              </a:r>
              <a:endParaRPr lang="cs-CZ" sz="1600" dirty="0"/>
            </a:p>
            <a:p>
              <a:pPr marL="0" lvl="1" indent="93663" defTabSz="400050">
                <a:lnSpc>
                  <a:spcPct val="90000"/>
                </a:lnSpc>
                <a:spcAft>
                  <a:spcPct val="15000"/>
                </a:spcAft>
              </a:pPr>
              <a:r>
                <a:rPr lang="cs-CZ" sz="1600" dirty="0"/>
                <a:t>členové řešitelského kolektivu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3853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0"/>
            <a:ext cx="7520940" cy="548640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Definice pojmů - finance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85356184"/>
              </p:ext>
            </p:extLst>
          </p:nvPr>
        </p:nvGraphicFramePr>
        <p:xfrm>
          <a:off x="74645" y="699796"/>
          <a:ext cx="11859207" cy="5169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56F6450-D3FB-437B-A36A-BC59442E48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24314D-D7B5-4840-96E6-6C3F0AA8C6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16988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199615"/>
            <a:ext cx="7520940" cy="548640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Grantové agentury - GAČR</a:t>
            </a:r>
          </a:p>
        </p:txBody>
      </p:sp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 rotWithShape="1">
          <a:blip r:embed="rId2"/>
          <a:srcRect l="18081" t="11809" r="64391" b="77270"/>
          <a:stretch/>
        </p:blipFill>
        <p:spPr bwMode="auto">
          <a:xfrm>
            <a:off x="9734940" y="0"/>
            <a:ext cx="2339752" cy="10922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117308" y="1158691"/>
            <a:ext cx="11957384" cy="473832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Grantová agentura České republiky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Ročně cca. 3000 uchazečů – grant získá  cca ¼</a:t>
            </a:r>
          </a:p>
          <a:p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Cíle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Financovat vědecké projekty s potenciálem generovat výsledky světové úrovně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Podporovat a rozšiřovat mezinárodní vědeckou spolupráci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Vytvářet atraktivní podmínky pro profesní dráhu mladých vědců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Vytvářet podmínky pro účelné využívání prostředků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Vytvářet zázemí pro efektivní zpracování žádostí projektu</a:t>
            </a:r>
          </a:p>
          <a:p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Organizační struktura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Určena zákonem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Předseda GAČR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Předsednictvo GAČR</a:t>
            </a:r>
          </a:p>
          <a:p>
            <a:pPr marL="1257300" lvl="2" indent="-34290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Oborové komise – každá oborová komise má předsedu, předseda je volen na dobu jednoho roku a NESMÍ být navrhovatelem nebo spolunavrhovatelem projektu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5681A94-BCA7-4409-A7BA-B84CAA8415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1B0D6E-A0DC-4B2B-9851-145DEDA571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26579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gacr.cz/wp-content/uploads/files/Schéma_org.-struktury-Kancelá&amp;rcaron;e_k-1.12.jpg"/>
          <p:cNvSpPr>
            <a:spLocks noChangeAspect="1" noChangeArrowheads="1"/>
          </p:cNvSpPr>
          <p:nvPr/>
        </p:nvSpPr>
        <p:spPr bwMode="auto">
          <a:xfrm>
            <a:off x="1679575" y="-22860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https://gacr.cz/wp-content/uploads/files/Schéma_org.-struktury-Kancelá&amp;rcaron;e_k-1.12.jpg"/>
          <p:cNvSpPr>
            <a:spLocks noChangeAspect="1" noChangeArrowheads="1"/>
          </p:cNvSpPr>
          <p:nvPr/>
        </p:nvSpPr>
        <p:spPr bwMode="auto">
          <a:xfrm>
            <a:off x="1831975" y="-21336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https://gacr.cz/wp-content/uploads/files/Schéma_org.-struktury-Kancelá&amp;rcaron;e_k-1.12.jpg"/>
          <p:cNvSpPr>
            <a:spLocks noChangeAspect="1" noChangeArrowheads="1"/>
          </p:cNvSpPr>
          <p:nvPr/>
        </p:nvSpPr>
        <p:spPr bwMode="auto">
          <a:xfrm>
            <a:off x="1984375" y="-19812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/>
          <p:cNvPicPr/>
          <p:nvPr/>
        </p:nvPicPr>
        <p:blipFill rotWithShape="1">
          <a:blip r:embed="rId2"/>
          <a:srcRect l="18634" t="12990" r="18634" b="8195"/>
          <a:stretch/>
        </p:blipFill>
        <p:spPr bwMode="auto">
          <a:xfrm>
            <a:off x="-15550" y="1068719"/>
            <a:ext cx="12117355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Zástupný symbol pro obsah 5"/>
          <p:cNvPicPr>
            <a:picLocks/>
          </p:cNvPicPr>
          <p:nvPr/>
        </p:nvPicPr>
        <p:blipFill rotWithShape="1">
          <a:blip r:embed="rId3"/>
          <a:srcRect l="18081" t="11809" r="64391" b="77270"/>
          <a:stretch/>
        </p:blipFill>
        <p:spPr bwMode="auto">
          <a:xfrm>
            <a:off x="74645" y="0"/>
            <a:ext cx="2339752" cy="980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11021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https://gacr.cz/o-ga-cr/organizacni-struktura/</a:t>
            </a:r>
          </a:p>
        </p:txBody>
      </p:sp>
      <p:sp>
        <p:nvSpPr>
          <p:cNvPr id="2" name="Ovál 1"/>
          <p:cNvSpPr/>
          <p:nvPr/>
        </p:nvSpPr>
        <p:spPr>
          <a:xfrm>
            <a:off x="1517729" y="4206794"/>
            <a:ext cx="3352851" cy="80661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79FCEA7-7433-4A32-916F-53D9DAE56E7A}"/>
              </a:ext>
            </a:extLst>
          </p:cNvPr>
          <p:cNvSpPr/>
          <p:nvPr/>
        </p:nvSpPr>
        <p:spPr>
          <a:xfrm>
            <a:off x="1679575" y="5700111"/>
            <a:ext cx="306037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400" dirty="0">
                <a:latin typeface="+mj-lt"/>
              </a:rPr>
              <a:t>Oddělení EXPRO a JUNIOR STAR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0E101E2-9A7B-4FE3-BB50-B79A41348354}"/>
              </a:ext>
            </a:extLst>
          </p:cNvPr>
          <p:cNvSpPr/>
          <p:nvPr/>
        </p:nvSpPr>
        <p:spPr>
          <a:xfrm>
            <a:off x="8402658" y="3497425"/>
            <a:ext cx="3699147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1E4382"/>
                </a:solidFill>
                <a:latin typeface="Open Sans"/>
              </a:rPr>
              <a:t>Sekce ekonomická a provozní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Open Sans"/>
              </a:rPr>
              <a:t>Oddělení ekonomické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i="1" dirty="0">
                <a:latin typeface="Open Sans"/>
              </a:rPr>
              <a:t>Úsek rozpočtový a finanční</a:t>
            </a:r>
            <a:endParaRPr lang="cs-CZ" sz="1600" dirty="0">
              <a:latin typeface="Open San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i="1" dirty="0">
                <a:latin typeface="Open Sans"/>
              </a:rPr>
              <a:t>Úsek správy majetku</a:t>
            </a:r>
            <a:endParaRPr lang="cs-CZ" sz="1600" dirty="0">
              <a:latin typeface="Open San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i="1" dirty="0">
                <a:latin typeface="Open Sans"/>
              </a:rPr>
              <a:t>Úsek projektového řízení</a:t>
            </a:r>
            <a:endParaRPr lang="cs-CZ" sz="1600" dirty="0"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Open Sans"/>
              </a:rPr>
              <a:t>Oddělení personální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Open Sans"/>
              </a:rPr>
              <a:t>Oddělení IT podpory a rozvoje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>
                <a:latin typeface="Open Sans"/>
              </a:rPr>
              <a:t>Oddělení kontroly grantů</a:t>
            </a:r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6FC2CFCA-CE8E-48CC-8FFD-E936F0A556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00327622-EB90-407C-A1A5-A498B405F9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44078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816" y="24270"/>
            <a:ext cx="7520940" cy="548640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400"/>
              </a:lnSpc>
            </a:pPr>
            <a:r>
              <a:rPr lang="cs-CZ" sz="3200" dirty="0"/>
              <a:t>Grantové agentury – AZV ČR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68424" y="576653"/>
            <a:ext cx="12055151" cy="54958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800" b="1" dirty="0"/>
              <a:t>Agentura pro zdravotnický výzkum české republiky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1800" dirty="0"/>
              <a:t>Podpora aplikovaného výzkumu ve zdravotnictví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1800" dirty="0"/>
              <a:t>AZV ČR zajišťuje podklady pro poskytování účelové podpory v souladu s Národní politikou výzkumu, experimentálního vývoje a inovací České republiky, na základě provedené veřejné soutěže.</a:t>
            </a:r>
          </a:p>
          <a:p>
            <a:r>
              <a:rPr lang="cs-CZ" sz="1800" b="1" dirty="0"/>
              <a:t>Úkoly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1800" dirty="0"/>
              <a:t>Příprava projektových výzev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1800" dirty="0"/>
              <a:t>Hodnocení a výběr návrhů projektů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1800" dirty="0"/>
              <a:t>Příprava podkladů pro poskytování účelové podpory projektů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1800" dirty="0"/>
              <a:t>Kontrola plnění smluv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1800" dirty="0"/>
              <a:t>Hodnocení a kontrola průběhu řešení a plnění cílů projektů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1800" dirty="0"/>
              <a:t>Kontrola dosažených výsledků projektů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1800" dirty="0"/>
              <a:t>Jednání s příslušnými orgány české republiky nebo evropské unie v otázce posuzování slučitelnosti poskytované podpory se společným trhem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1800" dirty="0"/>
              <a:t>Spolupráce s obdobnými zahraničními agenturami</a:t>
            </a:r>
          </a:p>
          <a:p>
            <a:r>
              <a:rPr lang="cs-CZ" sz="1800" b="1" dirty="0"/>
              <a:t>Organizační struktura 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1800" dirty="0"/>
              <a:t> Předseda AZV ČR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1800" dirty="0"/>
              <a:t>Předsednictvo AZV ČR - 5 členů včetně předsedy na dobu 5 let (max. na 2 volební období)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1800" dirty="0"/>
              <a:t>Kontrolní rada – 7 členů </a:t>
            </a: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-"/>
            </a:pPr>
            <a:r>
              <a:rPr lang="cs-CZ" sz="1800" dirty="0"/>
              <a:t>Vědecká rada -  16 členů – představitelé odborných panelů 5 let (max. na 2 volební období) </a:t>
            </a:r>
          </a:p>
        </p:txBody>
      </p:sp>
      <p:pic>
        <p:nvPicPr>
          <p:cNvPr id="8" name="Obrázek 7"/>
          <p:cNvPicPr/>
          <p:nvPr/>
        </p:nvPicPr>
        <p:blipFill rotWithShape="1">
          <a:blip r:embed="rId2"/>
          <a:srcRect l="21955" t="10331" r="53875" b="77566"/>
          <a:stretch/>
        </p:blipFill>
        <p:spPr bwMode="auto">
          <a:xfrm>
            <a:off x="10175776" y="24270"/>
            <a:ext cx="2016224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BF7212E-3D06-4337-B027-72B60CC405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A2CCCFA-766C-4DAC-9BD7-FF79C725C3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99786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/>
          <p:nvPr/>
        </p:nvPicPr>
        <p:blipFill rotWithShape="1">
          <a:blip r:embed="rId2"/>
          <a:srcRect l="21955" t="10331" r="53875" b="77566"/>
          <a:stretch/>
        </p:blipFill>
        <p:spPr bwMode="auto">
          <a:xfrm>
            <a:off x="113888" y="40221"/>
            <a:ext cx="2016224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AC3C244-8B43-4B70-BECC-C11ACE02B9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9D274FF-F981-495E-884E-231B4D8B79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7" name="Picture 2" descr="Organizační struktura AZV">
            <a:extLst>
              <a:ext uri="{FF2B5EF4-FFF2-40B4-BE49-F238E27FC236}">
                <a16:creationId xmlns:a16="http://schemas.microsoft.com/office/drawing/2014/main" id="{77D77E45-70C2-4733-A662-0CFD8CE78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760301"/>
            <a:ext cx="10105268" cy="575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6908431" y="4570987"/>
            <a:ext cx="3055703" cy="26226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41673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118</TotalTime>
  <Words>2067</Words>
  <Application>Microsoft Office PowerPoint</Application>
  <PresentationFormat>Širokoúhlá obrazovka</PresentationFormat>
  <Paragraphs>290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Open Sans</vt:lpstr>
      <vt:lpstr>Tahoma</vt:lpstr>
      <vt:lpstr>Wingdings</vt:lpstr>
      <vt:lpstr>Prezentace_MU_CZ</vt:lpstr>
      <vt:lpstr>Projektování a grantové agentury</vt:lpstr>
      <vt:lpstr>Definice pojmů</vt:lpstr>
      <vt:lpstr>Definice pojmů - subjekty</vt:lpstr>
      <vt:lpstr>Definice pojmů - subjekty</vt:lpstr>
      <vt:lpstr>Definice pojmů - finance</vt:lpstr>
      <vt:lpstr>Grantové agentury - GAČR</vt:lpstr>
      <vt:lpstr>Prezentace aplikace PowerPoint</vt:lpstr>
      <vt:lpstr>Grantové agentury – AZV ČR</vt:lpstr>
      <vt:lpstr>Prezentace aplikace PowerPoint</vt:lpstr>
      <vt:lpstr>Grantové agentury – MŠMT, ERA</vt:lpstr>
      <vt:lpstr>Interní grantové podpory</vt:lpstr>
      <vt:lpstr>Grantové agentury -  USA</vt:lpstr>
      <vt:lpstr>Projekt - fáze</vt:lpstr>
      <vt:lpstr>Grantová soutěž  - Vyhlášení</vt:lpstr>
      <vt:lpstr>Grantová soutěž – návrh projektu</vt:lpstr>
      <vt:lpstr>Grantová soutěž – návrh projektu</vt:lpstr>
      <vt:lpstr>Grantová soutěž – návrh projektu</vt:lpstr>
      <vt:lpstr>Grantová soutěž – návrh projektu</vt:lpstr>
      <vt:lpstr>Grantová soutěž – Přijímání návrhů</vt:lpstr>
      <vt:lpstr>Grantová soutěž – Hodnocení návrhů</vt:lpstr>
      <vt:lpstr>Změny v průběhu řešení grantového projektu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Pospíšilová</dc:creator>
  <cp:lastModifiedBy>Alena Pospíšilová</cp:lastModifiedBy>
  <cp:revision>10</cp:revision>
  <cp:lastPrinted>1601-01-01T00:00:00Z</cp:lastPrinted>
  <dcterms:created xsi:type="dcterms:W3CDTF">2021-09-08T10:42:39Z</dcterms:created>
  <dcterms:modified xsi:type="dcterms:W3CDTF">2021-11-09T14:39:51Z</dcterms:modified>
</cp:coreProperties>
</file>