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8"/>
  </p:notesMasterIdLst>
  <p:handoutMasterIdLst>
    <p:handoutMasterId r:id="rId39"/>
  </p:handoutMasterIdLst>
  <p:sldIdLst>
    <p:sldId id="316" r:id="rId2"/>
    <p:sldId id="410" r:id="rId3"/>
    <p:sldId id="314" r:id="rId4"/>
    <p:sldId id="318" r:id="rId5"/>
    <p:sldId id="303" r:id="rId6"/>
    <p:sldId id="411" r:id="rId7"/>
    <p:sldId id="412" r:id="rId8"/>
    <p:sldId id="308" r:id="rId9"/>
    <p:sldId id="413" r:id="rId10"/>
    <p:sldId id="324" r:id="rId11"/>
    <p:sldId id="414" r:id="rId12"/>
    <p:sldId id="323" r:id="rId13"/>
    <p:sldId id="325" r:id="rId14"/>
    <p:sldId id="400" r:id="rId15"/>
    <p:sldId id="401" r:id="rId16"/>
    <p:sldId id="317" r:id="rId17"/>
    <p:sldId id="320" r:id="rId18"/>
    <p:sldId id="416" r:id="rId19"/>
    <p:sldId id="326" r:id="rId20"/>
    <p:sldId id="328" r:id="rId21"/>
    <p:sldId id="327" r:id="rId22"/>
    <p:sldId id="329" r:id="rId23"/>
    <p:sldId id="331" r:id="rId24"/>
    <p:sldId id="330" r:id="rId25"/>
    <p:sldId id="333" r:id="rId26"/>
    <p:sldId id="334" r:id="rId27"/>
    <p:sldId id="336" r:id="rId28"/>
    <p:sldId id="338" r:id="rId29"/>
    <p:sldId id="337" r:id="rId30"/>
    <p:sldId id="335" r:id="rId31"/>
    <p:sldId id="319" r:id="rId32"/>
    <p:sldId id="339" r:id="rId33"/>
    <p:sldId id="398" r:id="rId34"/>
    <p:sldId id="399" r:id="rId35"/>
    <p:sldId id="417" r:id="rId36"/>
    <p:sldId id="388" r:id="rId37"/>
  </p:sldIdLst>
  <p:sldSz cx="12192000" cy="6858000"/>
  <p:notesSz cx="6858000" cy="9144000"/>
  <p:custDataLst>
    <p:tags r:id="rId4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2" autoAdjust="0"/>
    <p:restoredTop sz="95768" autoAdjust="0"/>
  </p:normalViewPr>
  <p:slideViewPr>
    <p:cSldViewPr snapToGrid="0">
      <p:cViewPr varScale="1">
        <p:scale>
          <a:sx n="109" d="100"/>
          <a:sy n="109" d="100"/>
        </p:scale>
        <p:origin x="588" y="9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69B3CD-135E-4BA5-95BC-00EB85AD380A}" type="doc">
      <dgm:prSet loTypeId="urn:microsoft.com/office/officeart/2005/8/layout/funnel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cs-CZ"/>
        </a:p>
      </dgm:t>
    </dgm:pt>
    <dgm:pt modelId="{A64FE7EE-D14F-469F-A874-7BFED93F944F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s-CZ" sz="1400" dirty="0"/>
            <a:t>Popisné pozorování</a:t>
          </a:r>
        </a:p>
      </dgm:t>
    </dgm:pt>
    <dgm:pt modelId="{030DF9DD-6E6B-4FCC-AF0D-B82D2C956CD9}" type="parTrans" cxnId="{FCB89D4F-F245-4A94-8F73-D00F3452F71F}">
      <dgm:prSet/>
      <dgm:spPr/>
      <dgm:t>
        <a:bodyPr/>
        <a:lstStyle/>
        <a:p>
          <a:endParaRPr lang="cs-CZ"/>
        </a:p>
      </dgm:t>
    </dgm:pt>
    <dgm:pt modelId="{CFEC0F21-F56C-4104-B68B-DD9F01FDE564}" type="sibTrans" cxnId="{FCB89D4F-F245-4A94-8F73-D00F3452F71F}">
      <dgm:prSet/>
      <dgm:spPr/>
      <dgm:t>
        <a:bodyPr/>
        <a:lstStyle/>
        <a:p>
          <a:endParaRPr lang="cs-CZ"/>
        </a:p>
      </dgm:t>
    </dgm:pt>
    <dgm:pt modelId="{CFA9ECEA-8651-4034-B684-8447FDB9D6BC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cs-CZ" sz="1400" dirty="0"/>
            <a:t>Fokusované pozorování</a:t>
          </a:r>
        </a:p>
      </dgm:t>
    </dgm:pt>
    <dgm:pt modelId="{8DF46CC9-A81E-4057-AF75-3CC6D1373D37}" type="parTrans" cxnId="{D5C8CCAD-1BAC-4F19-BBEB-4A71F719F065}">
      <dgm:prSet/>
      <dgm:spPr/>
      <dgm:t>
        <a:bodyPr/>
        <a:lstStyle/>
        <a:p>
          <a:endParaRPr lang="cs-CZ"/>
        </a:p>
      </dgm:t>
    </dgm:pt>
    <dgm:pt modelId="{DD74F373-6E1B-4932-84EB-925304541F6B}" type="sibTrans" cxnId="{D5C8CCAD-1BAC-4F19-BBEB-4A71F719F065}">
      <dgm:prSet/>
      <dgm:spPr/>
      <dgm:t>
        <a:bodyPr/>
        <a:lstStyle/>
        <a:p>
          <a:endParaRPr lang="cs-CZ"/>
        </a:p>
      </dgm:t>
    </dgm:pt>
    <dgm:pt modelId="{9FF26D59-E904-4E5C-A021-2BDC4692917C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cs-CZ" sz="1200" dirty="0"/>
            <a:t>Selektivní pozorování</a:t>
          </a:r>
        </a:p>
      </dgm:t>
    </dgm:pt>
    <dgm:pt modelId="{1051B002-2FC2-47FC-BE43-6AFFCB8F731E}" type="parTrans" cxnId="{14F6CF50-3E8D-4147-BDF4-2B415A4DAF80}">
      <dgm:prSet/>
      <dgm:spPr/>
      <dgm:t>
        <a:bodyPr/>
        <a:lstStyle/>
        <a:p>
          <a:endParaRPr lang="cs-CZ"/>
        </a:p>
      </dgm:t>
    </dgm:pt>
    <dgm:pt modelId="{DA535D17-BC6E-4EF4-AE77-E7D978687DE4}" type="sibTrans" cxnId="{14F6CF50-3E8D-4147-BDF4-2B415A4DAF80}">
      <dgm:prSet/>
      <dgm:spPr/>
      <dgm:t>
        <a:bodyPr/>
        <a:lstStyle/>
        <a:p>
          <a:endParaRPr lang="cs-CZ"/>
        </a:p>
      </dgm:t>
    </dgm:pt>
    <dgm:pt modelId="{43DC0DE5-DA06-414D-AA33-2F12768ED299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cs-CZ" sz="1600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Zjištěná data</a:t>
          </a:r>
        </a:p>
      </dgm:t>
    </dgm:pt>
    <dgm:pt modelId="{85BAC7E9-6C5F-4C82-B667-D63A8EAC8A25}" type="parTrans" cxnId="{6209E6D3-0F5E-447D-9047-93A3472E6335}">
      <dgm:prSet/>
      <dgm:spPr/>
      <dgm:t>
        <a:bodyPr/>
        <a:lstStyle/>
        <a:p>
          <a:endParaRPr lang="cs-CZ"/>
        </a:p>
      </dgm:t>
    </dgm:pt>
    <dgm:pt modelId="{DE6E943C-4BC4-4645-82E8-1DB7BD980D55}" type="sibTrans" cxnId="{6209E6D3-0F5E-447D-9047-93A3472E6335}">
      <dgm:prSet/>
      <dgm:spPr/>
      <dgm:t>
        <a:bodyPr/>
        <a:lstStyle/>
        <a:p>
          <a:endParaRPr lang="cs-CZ"/>
        </a:p>
      </dgm:t>
    </dgm:pt>
    <dgm:pt modelId="{34E09E47-01D2-4C0F-BF2D-1157D2BF3F49}" type="pres">
      <dgm:prSet presAssocID="{CE69B3CD-135E-4BA5-95BC-00EB85AD380A}" presName="Name0" presStyleCnt="0">
        <dgm:presLayoutVars>
          <dgm:chMax val="4"/>
          <dgm:resizeHandles val="exact"/>
        </dgm:presLayoutVars>
      </dgm:prSet>
      <dgm:spPr/>
    </dgm:pt>
    <dgm:pt modelId="{3D703477-B966-40DB-83A5-477CBD37AB34}" type="pres">
      <dgm:prSet presAssocID="{CE69B3CD-135E-4BA5-95BC-00EB85AD380A}" presName="ellipse" presStyleLbl="trBgShp" presStyleIdx="0" presStyleCnt="1" custLinFactNeighborX="-36275" custLinFactNeighborY="-3414"/>
      <dgm:spPr>
        <a:scene3d>
          <a:camera prst="orthographicFront"/>
          <a:lightRig rig="threePt" dir="t"/>
        </a:scene3d>
        <a:sp3d>
          <a:bevelT/>
        </a:sp3d>
      </dgm:spPr>
    </dgm:pt>
    <dgm:pt modelId="{CEB522AA-692B-4C73-9495-0A7CF61F9501}" type="pres">
      <dgm:prSet presAssocID="{CE69B3CD-135E-4BA5-95BC-00EB85AD380A}" presName="arrow1" presStyleLbl="fgShp" presStyleIdx="0" presStyleCnt="1" custLinFactX="-77505" custLinFactNeighborX="-100000" custLinFactNeighborY="70911"/>
      <dgm:spPr>
        <a:scene3d>
          <a:camera prst="orthographicFront"/>
          <a:lightRig rig="threePt" dir="t"/>
        </a:scene3d>
        <a:sp3d>
          <a:bevelT/>
        </a:sp3d>
      </dgm:spPr>
    </dgm:pt>
    <dgm:pt modelId="{459C1DD3-F656-42F6-A52A-716B545A9639}" type="pres">
      <dgm:prSet presAssocID="{CE69B3CD-135E-4BA5-95BC-00EB85AD380A}" presName="rectangle" presStyleLbl="revTx" presStyleIdx="0" presStyleCnt="1" custScaleY="59116" custLinFactNeighborX="-37397" custLinFactNeighborY="-1332">
        <dgm:presLayoutVars>
          <dgm:bulletEnabled val="1"/>
        </dgm:presLayoutVars>
      </dgm:prSet>
      <dgm:spPr/>
    </dgm:pt>
    <dgm:pt modelId="{F3C2A131-38F2-4ADF-A315-D509E1D15E49}" type="pres">
      <dgm:prSet presAssocID="{CFA9ECEA-8651-4034-B684-8447FDB9D6BC}" presName="item1" presStyleLbl="node1" presStyleIdx="0" presStyleCnt="3" custScaleX="114197" custScaleY="137800" custLinFactX="-19214" custLinFactNeighborX="-100000" custLinFactNeighborY="-28744">
        <dgm:presLayoutVars>
          <dgm:bulletEnabled val="1"/>
        </dgm:presLayoutVars>
      </dgm:prSet>
      <dgm:spPr/>
    </dgm:pt>
    <dgm:pt modelId="{0AC31C40-3341-4F9F-AAAC-93CFCD642CE6}" type="pres">
      <dgm:prSet presAssocID="{9FF26D59-E904-4E5C-A021-2BDC4692917C}" presName="item2" presStyleLbl="node1" presStyleIdx="1" presStyleCnt="3" custScaleX="151997" custScaleY="62201" custLinFactX="-24056" custLinFactNeighborX="-100000" custLinFactNeighborY="-28522">
        <dgm:presLayoutVars>
          <dgm:bulletEnabled val="1"/>
        </dgm:presLayoutVars>
      </dgm:prSet>
      <dgm:spPr/>
    </dgm:pt>
    <dgm:pt modelId="{068CE791-7691-4B60-99B2-41DDCC140FF0}" type="pres">
      <dgm:prSet presAssocID="{43DC0DE5-DA06-414D-AA33-2F12768ED299}" presName="item3" presStyleLbl="node1" presStyleIdx="2" presStyleCnt="3" custScaleX="164598" custScaleY="49601" custLinFactX="-44380" custLinFactNeighborX="-100000" custLinFactNeighborY="-42144">
        <dgm:presLayoutVars>
          <dgm:bulletEnabled val="1"/>
        </dgm:presLayoutVars>
      </dgm:prSet>
      <dgm:spPr/>
    </dgm:pt>
    <dgm:pt modelId="{E157330C-BA77-4CEE-9915-E326C269426B}" type="pres">
      <dgm:prSet presAssocID="{CE69B3CD-135E-4BA5-95BC-00EB85AD380A}" presName="funnel" presStyleLbl="trAlignAcc1" presStyleIdx="0" presStyleCnt="1" custScaleX="98448" custScaleY="112622" custLinFactNeighborX="-36490" custLinFactNeighborY="4794"/>
      <dgm:spPr>
        <a:scene3d>
          <a:camera prst="orthographicFront"/>
          <a:lightRig rig="threePt" dir="t"/>
        </a:scene3d>
        <a:sp3d>
          <a:bevelT/>
        </a:sp3d>
      </dgm:spPr>
    </dgm:pt>
  </dgm:ptLst>
  <dgm:cxnLst>
    <dgm:cxn modelId="{1FEBD23D-A443-493A-AD72-1429C6003BE2}" type="presOf" srcId="{A64FE7EE-D14F-469F-A874-7BFED93F944F}" destId="{068CE791-7691-4B60-99B2-41DDCC140FF0}" srcOrd="0" destOrd="0" presId="urn:microsoft.com/office/officeart/2005/8/layout/funnel1"/>
    <dgm:cxn modelId="{D4CF446E-423C-4716-8809-487DE00E90B9}" type="presOf" srcId="{CE69B3CD-135E-4BA5-95BC-00EB85AD380A}" destId="{34E09E47-01D2-4C0F-BF2D-1157D2BF3F49}" srcOrd="0" destOrd="0" presId="urn:microsoft.com/office/officeart/2005/8/layout/funnel1"/>
    <dgm:cxn modelId="{FCB89D4F-F245-4A94-8F73-D00F3452F71F}" srcId="{CE69B3CD-135E-4BA5-95BC-00EB85AD380A}" destId="{A64FE7EE-D14F-469F-A874-7BFED93F944F}" srcOrd="0" destOrd="0" parTransId="{030DF9DD-6E6B-4FCC-AF0D-B82D2C956CD9}" sibTransId="{CFEC0F21-F56C-4104-B68B-DD9F01FDE564}"/>
    <dgm:cxn modelId="{14F6CF50-3E8D-4147-BDF4-2B415A4DAF80}" srcId="{CE69B3CD-135E-4BA5-95BC-00EB85AD380A}" destId="{9FF26D59-E904-4E5C-A021-2BDC4692917C}" srcOrd="2" destOrd="0" parTransId="{1051B002-2FC2-47FC-BE43-6AFFCB8F731E}" sibTransId="{DA535D17-BC6E-4EF4-AE77-E7D978687DE4}"/>
    <dgm:cxn modelId="{374C4DA3-61AF-438E-8EFB-837DC3F15256}" type="presOf" srcId="{9FF26D59-E904-4E5C-A021-2BDC4692917C}" destId="{F3C2A131-38F2-4ADF-A315-D509E1D15E49}" srcOrd="0" destOrd="0" presId="urn:microsoft.com/office/officeart/2005/8/layout/funnel1"/>
    <dgm:cxn modelId="{D5C8CCAD-1BAC-4F19-BBEB-4A71F719F065}" srcId="{CE69B3CD-135E-4BA5-95BC-00EB85AD380A}" destId="{CFA9ECEA-8651-4034-B684-8447FDB9D6BC}" srcOrd="1" destOrd="0" parTransId="{8DF46CC9-A81E-4057-AF75-3CC6D1373D37}" sibTransId="{DD74F373-6E1B-4932-84EB-925304541F6B}"/>
    <dgm:cxn modelId="{565BDAC0-C91F-4979-8156-7C9A1EB7B419}" type="presOf" srcId="{43DC0DE5-DA06-414D-AA33-2F12768ED299}" destId="{459C1DD3-F656-42F6-A52A-716B545A9639}" srcOrd="0" destOrd="0" presId="urn:microsoft.com/office/officeart/2005/8/layout/funnel1"/>
    <dgm:cxn modelId="{CB922BD1-EE73-4876-8E18-C75F5D96B1C0}" type="presOf" srcId="{CFA9ECEA-8651-4034-B684-8447FDB9D6BC}" destId="{0AC31C40-3341-4F9F-AAAC-93CFCD642CE6}" srcOrd="0" destOrd="0" presId="urn:microsoft.com/office/officeart/2005/8/layout/funnel1"/>
    <dgm:cxn modelId="{6209E6D3-0F5E-447D-9047-93A3472E6335}" srcId="{CE69B3CD-135E-4BA5-95BC-00EB85AD380A}" destId="{43DC0DE5-DA06-414D-AA33-2F12768ED299}" srcOrd="3" destOrd="0" parTransId="{85BAC7E9-6C5F-4C82-B667-D63A8EAC8A25}" sibTransId="{DE6E943C-4BC4-4645-82E8-1DB7BD980D55}"/>
    <dgm:cxn modelId="{893CCD2D-6902-420A-8087-386CFAA64F4A}" type="presParOf" srcId="{34E09E47-01D2-4C0F-BF2D-1157D2BF3F49}" destId="{3D703477-B966-40DB-83A5-477CBD37AB34}" srcOrd="0" destOrd="0" presId="urn:microsoft.com/office/officeart/2005/8/layout/funnel1"/>
    <dgm:cxn modelId="{5018E4F4-2DF0-4EEC-9D12-49625152E8D6}" type="presParOf" srcId="{34E09E47-01D2-4C0F-BF2D-1157D2BF3F49}" destId="{CEB522AA-692B-4C73-9495-0A7CF61F9501}" srcOrd="1" destOrd="0" presId="urn:microsoft.com/office/officeart/2005/8/layout/funnel1"/>
    <dgm:cxn modelId="{607ED399-A2CD-463B-936D-03ADEDA8EFE7}" type="presParOf" srcId="{34E09E47-01D2-4C0F-BF2D-1157D2BF3F49}" destId="{459C1DD3-F656-42F6-A52A-716B545A9639}" srcOrd="2" destOrd="0" presId="urn:microsoft.com/office/officeart/2005/8/layout/funnel1"/>
    <dgm:cxn modelId="{06CA70C0-D1EC-42F1-BBAE-FE0493080967}" type="presParOf" srcId="{34E09E47-01D2-4C0F-BF2D-1157D2BF3F49}" destId="{F3C2A131-38F2-4ADF-A315-D509E1D15E49}" srcOrd="3" destOrd="0" presId="urn:microsoft.com/office/officeart/2005/8/layout/funnel1"/>
    <dgm:cxn modelId="{095D411F-CEEC-45CD-B632-AFF7AE5EACC5}" type="presParOf" srcId="{34E09E47-01D2-4C0F-BF2D-1157D2BF3F49}" destId="{0AC31C40-3341-4F9F-AAAC-93CFCD642CE6}" srcOrd="4" destOrd="0" presId="urn:microsoft.com/office/officeart/2005/8/layout/funnel1"/>
    <dgm:cxn modelId="{1BEBCEEA-C32F-4374-AFC6-78630EF85D2E}" type="presParOf" srcId="{34E09E47-01D2-4C0F-BF2D-1157D2BF3F49}" destId="{068CE791-7691-4B60-99B2-41DDCC140FF0}" srcOrd="5" destOrd="0" presId="urn:microsoft.com/office/officeart/2005/8/layout/funnel1"/>
    <dgm:cxn modelId="{2231BEAB-6180-4EB0-AF0E-AF555B9C02C4}" type="presParOf" srcId="{34E09E47-01D2-4C0F-BF2D-1157D2BF3F49}" destId="{E157330C-BA77-4CEE-9915-E326C269426B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703477-B966-40DB-83A5-477CBD37AB34}">
      <dsp:nvSpPr>
        <dsp:cNvPr id="0" name=""/>
        <dsp:cNvSpPr/>
      </dsp:nvSpPr>
      <dsp:spPr>
        <a:xfrm>
          <a:off x="0" y="332921"/>
          <a:ext cx="3711599" cy="1288989"/>
        </a:xfrm>
        <a:prstGeom prst="ellipse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B522AA-692B-4C73-9495-0A7CF61F9501}">
      <dsp:nvSpPr>
        <dsp:cNvPr id="0" name=""/>
        <dsp:cNvSpPr/>
      </dsp:nvSpPr>
      <dsp:spPr>
        <a:xfrm>
          <a:off x="1411551" y="3859666"/>
          <a:ext cx="719302" cy="460353"/>
        </a:xfrm>
        <a:prstGeom prst="down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9C1DD3-F656-42F6-A52A-716B545A9639}">
      <dsp:nvSpPr>
        <dsp:cNvPr id="0" name=""/>
        <dsp:cNvSpPr/>
      </dsp:nvSpPr>
      <dsp:spPr>
        <a:xfrm>
          <a:off x="30487" y="4066458"/>
          <a:ext cx="3452650" cy="510267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Zjištěná data</a:t>
          </a:r>
        </a:p>
      </dsp:txBody>
      <dsp:txXfrm>
        <a:off x="30487" y="4066458"/>
        <a:ext cx="3452650" cy="510267"/>
      </dsp:txXfrm>
    </dsp:sp>
    <dsp:sp modelId="{F3C2A131-38F2-4ADF-A315-D509E1D15E49}">
      <dsp:nvSpPr>
        <dsp:cNvPr id="0" name=""/>
        <dsp:cNvSpPr/>
      </dsp:nvSpPr>
      <dsp:spPr>
        <a:xfrm>
          <a:off x="900433" y="1148600"/>
          <a:ext cx="1478558" cy="178415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Selektivní pozorování</a:t>
          </a:r>
        </a:p>
      </dsp:txBody>
      <dsp:txXfrm>
        <a:off x="1116963" y="1409884"/>
        <a:ext cx="1045498" cy="1261589"/>
      </dsp:txXfrm>
    </dsp:sp>
    <dsp:sp modelId="{0AC31C40-3341-4F9F-AAAC-93CFCD642CE6}">
      <dsp:nvSpPr>
        <dsp:cNvPr id="0" name=""/>
        <dsp:cNvSpPr/>
      </dsp:nvSpPr>
      <dsp:spPr>
        <a:xfrm>
          <a:off x="0" y="669536"/>
          <a:ext cx="1967971" cy="805343"/>
        </a:xfrm>
        <a:prstGeom prst="ellipse">
          <a:avLst/>
        </a:prstGeom>
        <a:solidFill>
          <a:schemeClr val="accent5">
            <a:hueOff val="8917956"/>
            <a:satOff val="0"/>
            <a:lumOff val="-68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Fokusované pozorování</a:t>
          </a:r>
        </a:p>
      </dsp:txBody>
      <dsp:txXfrm>
        <a:off x="288203" y="787476"/>
        <a:ext cx="1391565" cy="569463"/>
      </dsp:txXfrm>
    </dsp:sp>
    <dsp:sp modelId="{068CE791-7691-4B60-99B2-41DDCC140FF0}">
      <dsp:nvSpPr>
        <dsp:cNvPr id="0" name=""/>
        <dsp:cNvSpPr/>
      </dsp:nvSpPr>
      <dsp:spPr>
        <a:xfrm>
          <a:off x="645371" y="261694"/>
          <a:ext cx="2131122" cy="642205"/>
        </a:xfrm>
        <a:prstGeom prst="ellipse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Popisné pozorování</a:t>
          </a:r>
        </a:p>
      </dsp:txBody>
      <dsp:txXfrm>
        <a:off x="957467" y="355743"/>
        <a:ext cx="1506930" cy="454107"/>
      </dsp:txXfrm>
    </dsp:sp>
    <dsp:sp modelId="{E157330C-BA77-4CEE-9915-E326C269426B}">
      <dsp:nvSpPr>
        <dsp:cNvPr id="0" name=""/>
        <dsp:cNvSpPr/>
      </dsp:nvSpPr>
      <dsp:spPr>
        <a:xfrm>
          <a:off x="0" y="169796"/>
          <a:ext cx="3965576" cy="3629214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4" y="2900830"/>
            <a:ext cx="8849957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4" y="4267201"/>
            <a:ext cx="8849956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5755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Nadpis a diagram nebo organizační sché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9160933" cy="16002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jekt SmartArt 2"/>
          <p:cNvSpPr>
            <a:spLocks noGrp="1"/>
          </p:cNvSpPr>
          <p:nvPr>
            <p:ph type="dgm" idx="1"/>
          </p:nvPr>
        </p:nvSpPr>
        <p:spPr>
          <a:xfrm>
            <a:off x="914400" y="1828800"/>
            <a:ext cx="10261600" cy="3657600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8288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741333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cs-CZ" altLang="cs-CZ"/>
              <a:t>Lékařská fakulta Masarykovy univerzity, Ústav zdravotnických věd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957733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12F91D70-4802-44E0-B964-804C8717BFC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02410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699" r:id="rId18"/>
    <p:sldLayoutId id="2147483700" r:id="rId19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1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nbrno.cz/eticka-komise/t1632" TargetMode="External"/><Relationship Id="rId2" Type="http://schemas.openxmlformats.org/officeDocument/2006/relationships/hyperlink" Target="https://www.fnbrno.cz/poskytnuti-informaci-pro-studijni-ucely/t3617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rvio.com/cs/" TargetMode="External"/><Relationship Id="rId2" Type="http://schemas.openxmlformats.org/officeDocument/2006/relationships/hyperlink" Target="https://www.google.com/intl/cs/forms/about/" TargetMode="External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29391" y="2534103"/>
            <a:ext cx="11438020" cy="1219750"/>
          </a:xfrm>
        </p:spPr>
        <p:txBody>
          <a:bodyPr vert="horz" lIns="0" tIns="0" rIns="0" bIns="0" rtlCol="0" anchor="t" anchorCtr="0">
            <a:noAutofit/>
          </a:bodyPr>
          <a:lstStyle/>
          <a:p>
            <a:pPr>
              <a:lnSpc>
                <a:spcPts val="4000"/>
              </a:lnSpc>
            </a:pPr>
            <a:r>
              <a:rPr lang="cs-CZ" sz="4000" dirty="0"/>
              <a:t>FÁZE</a:t>
            </a:r>
            <a:br>
              <a:rPr lang="cs-CZ" sz="4000" dirty="0"/>
            </a:br>
            <a:r>
              <a:rPr lang="cs-CZ" sz="4000" dirty="0"/>
              <a:t>EMPIRICKÁ – tvorba výzkumného nástroje</a:t>
            </a:r>
          </a:p>
        </p:txBody>
      </p:sp>
      <p:sp>
        <p:nvSpPr>
          <p:cNvPr id="7" name="Obdélník 6"/>
          <p:cNvSpPr/>
          <p:nvPr/>
        </p:nvSpPr>
        <p:spPr>
          <a:xfrm>
            <a:off x="665999" y="3753853"/>
            <a:ext cx="6248147" cy="236699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800" dirty="0">
                <a:latin typeface="+mn-lt"/>
              </a:rPr>
              <a:t>DOTAZNÍK</a:t>
            </a: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800" dirty="0">
                <a:latin typeface="+mn-lt"/>
              </a:rPr>
              <a:t>ROZHOVOR</a:t>
            </a: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800" dirty="0">
                <a:latin typeface="+mn-lt"/>
              </a:rPr>
              <a:t>POZOROVÁNÍ</a:t>
            </a: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800" dirty="0">
                <a:latin typeface="+mn-lt"/>
              </a:rPr>
              <a:t>ROZBOR PSANNÉHO SLOVA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2979C76-3644-44E0-B6BD-2BD0CEE8D3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BAD0E4F-F54C-4849-B2CC-7B89C35F42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7744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47967"/>
            <a:ext cx="11887200" cy="692696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Dotazník – distribuce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2502562" y="718464"/>
            <a:ext cx="9577138" cy="153500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lang="cs-CZ" sz="2000" dirty="0"/>
              <a:t>DOTAZNÍK PŘEDKLÁDÁ VÝZKUMNÍK OSOBNĚ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Individuální x kolektivní vyplňování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Výzkumník může osobně instruovat respondenty a odpovídat ne jejich dotazy – zvýšení validity odpovědí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Vykazuje vyšší návratnost než distribuce v nepřímém kontaktu</a:t>
            </a:r>
          </a:p>
        </p:txBody>
      </p:sp>
      <p:sp>
        <p:nvSpPr>
          <p:cNvPr id="9" name="Zaoblený obdélník 8"/>
          <p:cNvSpPr/>
          <p:nvPr/>
        </p:nvSpPr>
        <p:spPr>
          <a:xfrm>
            <a:off x="176460" y="718464"/>
            <a:ext cx="2310063" cy="155071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PŘÍMÝ KONTAKT</a:t>
            </a:r>
          </a:p>
        </p:txBody>
      </p:sp>
      <p:sp>
        <p:nvSpPr>
          <p:cNvPr id="10" name="Zaoblený obdélník 9"/>
          <p:cNvSpPr/>
          <p:nvPr/>
        </p:nvSpPr>
        <p:spPr>
          <a:xfrm>
            <a:off x="176459" y="2296365"/>
            <a:ext cx="2310064" cy="310849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NEPŘÍMÍ KONTAKT</a:t>
            </a:r>
          </a:p>
        </p:txBody>
      </p:sp>
      <p:sp>
        <p:nvSpPr>
          <p:cNvPr id="11" name="Zástupný symbol pro obsah 7"/>
          <p:cNvSpPr txBox="1">
            <a:spLocks/>
          </p:cNvSpPr>
          <p:nvPr/>
        </p:nvSpPr>
        <p:spPr>
          <a:xfrm>
            <a:off x="2486523" y="2373364"/>
            <a:ext cx="9577138" cy="305383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>
            <a:lvl1pPr marL="252000" marR="0" indent="-180000" defTabSz="91440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200" b="0">
                <a:latin typeface="+mn-lt"/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r>
              <a:rPr lang="cs-CZ" sz="2000" dirty="0"/>
              <a:t>DOTAZNÍK DISTRIBUOVÁN POŠTOU, ELEKTRONICKY, DALŠÍ POVĚŘENOU OSOBOU</a:t>
            </a:r>
          </a:p>
          <a:p>
            <a:r>
              <a:rPr lang="cs-CZ" sz="2000" dirty="0"/>
              <a:t>Individuální x kolektivní vyplňování</a:t>
            </a:r>
          </a:p>
          <a:p>
            <a:r>
              <a:rPr lang="cs-CZ" sz="2000" dirty="0"/>
              <a:t>Není možnost doplňujících informací od výzkumníka  - nepochopení způsobu kompletace</a:t>
            </a:r>
          </a:p>
          <a:p>
            <a:r>
              <a:rPr lang="cs-CZ" sz="2000" dirty="0"/>
              <a:t>Větší pravděpodobnost, že dotazník vyplní osoba nesplňující kritéria cílové populace</a:t>
            </a:r>
          </a:p>
          <a:p>
            <a:r>
              <a:rPr lang="cs-CZ" sz="2000" dirty="0"/>
              <a:t>Vykazuje nižší návratnost než distribuce v přímém kontaktu</a:t>
            </a:r>
          </a:p>
          <a:p>
            <a:r>
              <a:rPr lang="cs-CZ" sz="2000" dirty="0"/>
              <a:t>Pro zvýšení návratnosti dotazníků posílaných poštou je vhodné přiložit ofrankovanou obálku s adresou</a:t>
            </a:r>
          </a:p>
        </p:txBody>
      </p:sp>
      <p:sp>
        <p:nvSpPr>
          <p:cNvPr id="12" name="Zaoblený obdélník 11"/>
          <p:cNvSpPr/>
          <p:nvPr/>
        </p:nvSpPr>
        <p:spPr>
          <a:xfrm>
            <a:off x="176458" y="5442913"/>
            <a:ext cx="2310065" cy="614783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KOMBINACE</a:t>
            </a:r>
          </a:p>
        </p:txBody>
      </p:sp>
      <p:sp>
        <p:nvSpPr>
          <p:cNvPr id="13" name="Zástupný symbol pro obsah 7"/>
          <p:cNvSpPr txBox="1">
            <a:spLocks/>
          </p:cNvSpPr>
          <p:nvPr/>
        </p:nvSpPr>
        <p:spPr>
          <a:xfrm>
            <a:off x="2486523" y="5509036"/>
            <a:ext cx="9593177" cy="4498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marL="252000" marR="0" indent="-180000" defTabSz="91440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000" b="0">
                <a:latin typeface="+mn-lt"/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r>
              <a:rPr lang="cs-CZ" dirty="0"/>
              <a:t>Dotazník distribuován v přímém i nepřímém kontaktu s respondentem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AF73F63-CFD8-4DF8-998E-9D1DD7C8FD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7984DB4-4262-4550-BA2D-DA3CA94F92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466519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192505"/>
            <a:ext cx="11887200" cy="692696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Dotazník –návratnost , využitelnost</a:t>
            </a:r>
          </a:p>
        </p:txBody>
      </p:sp>
      <p:sp>
        <p:nvSpPr>
          <p:cNvPr id="14" name="Zástupný symbol pro obsah 2"/>
          <p:cNvSpPr txBox="1">
            <a:spLocks/>
          </p:cNvSpPr>
          <p:nvPr/>
        </p:nvSpPr>
        <p:spPr>
          <a:xfrm>
            <a:off x="160421" y="1283930"/>
            <a:ext cx="11887199" cy="37853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defTabSz="914400" eaLnBrk="1" latinLnBrk="0" hangingPunct="1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latin typeface="+mn-lt"/>
              </a:defRPr>
            </a:lvl1pPr>
            <a:lvl2pPr marL="504000" lvl="1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pPr marL="72000" indent="0" algn="ctr">
              <a:buNone/>
            </a:pPr>
            <a:r>
              <a:rPr lang="cs-CZ" dirty="0">
                <a:solidFill>
                  <a:schemeClr val="tx2"/>
                </a:solidFill>
              </a:rPr>
              <a:t>Minimální návratnost dotazníku by měla činit 60 – 70 %.</a:t>
            </a:r>
          </a:p>
          <a:p>
            <a:pPr marL="72000" indent="0" algn="ctr">
              <a:buNone/>
            </a:pPr>
            <a:endParaRPr lang="cs-CZ" dirty="0">
              <a:solidFill>
                <a:schemeClr val="tx2"/>
              </a:solidFill>
            </a:endParaRPr>
          </a:p>
          <a:p>
            <a:r>
              <a:rPr lang="cs-CZ" dirty="0">
                <a:solidFill>
                  <a:schemeClr val="tx2"/>
                </a:solidFill>
              </a:rPr>
              <a:t>Návratnost</a:t>
            </a:r>
            <a:r>
              <a:rPr lang="cs-CZ" dirty="0"/>
              <a:t> = kolik procent dotazníků z distribuovaných byly vráceny výzkumníkovi</a:t>
            </a:r>
          </a:p>
          <a:p>
            <a:endParaRPr lang="cs-CZ" dirty="0"/>
          </a:p>
          <a:p>
            <a:r>
              <a:rPr lang="cs-CZ" dirty="0">
                <a:solidFill>
                  <a:schemeClr val="tx2"/>
                </a:solidFill>
              </a:rPr>
              <a:t>Využitelnost</a:t>
            </a:r>
            <a:r>
              <a:rPr lang="cs-CZ" dirty="0"/>
              <a:t> = kolik procent dotazníků z distribuovaných bylo možno využít k analýze výsledků (počet dotazníků po vyřazení z důvodu špatného vyplnění)</a:t>
            </a:r>
          </a:p>
          <a:p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AF73F63-CFD8-4DF8-998E-9D1DD7C8FD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7984DB4-4262-4550-BA2D-DA3CA94F92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2190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4000" y="241009"/>
            <a:ext cx="8136904" cy="620688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b="1" dirty="0"/>
              <a:t>Dotazník – výhody a nevýhody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88840" y="3853700"/>
            <a:ext cx="10114383" cy="193899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t">
            <a:noAutofit/>
          </a:bodyPr>
          <a:lstStyle/>
          <a:p>
            <a:pPr marL="252000" indent="-180000">
              <a:lnSpc>
                <a:spcPct val="100000"/>
              </a:lnSpc>
              <a:buFont typeface="Arial" panose="020B0604020202020204" pitchFamily="34" charset="0"/>
              <a:buChar char="̶"/>
            </a:pPr>
            <a:r>
              <a:rPr lang="cs-CZ" sz="1800" kern="1200" dirty="0">
                <a:solidFill>
                  <a:schemeClr val="dk1"/>
                </a:solidFill>
              </a:rPr>
              <a:t>Návratnost dotazníků</a:t>
            </a:r>
          </a:p>
          <a:p>
            <a:pPr marL="252000" indent="-180000">
              <a:lnSpc>
                <a:spcPct val="100000"/>
              </a:lnSpc>
              <a:buFont typeface="Arial" panose="020B0604020202020204" pitchFamily="34" charset="0"/>
              <a:buChar char="̶"/>
            </a:pPr>
            <a:r>
              <a:rPr lang="cs-CZ" sz="1800" kern="1200" dirty="0">
                <a:solidFill>
                  <a:schemeClr val="dk1"/>
                </a:solidFill>
              </a:rPr>
              <a:t>Chybí kontrola parametrů cílové skupiny – vyplnila dotazník opravdu cílová skupina</a:t>
            </a:r>
          </a:p>
          <a:p>
            <a:pPr marL="252000" indent="-180000">
              <a:lnSpc>
                <a:spcPct val="100000"/>
              </a:lnSpc>
              <a:buFont typeface="Arial" panose="020B0604020202020204" pitchFamily="34" charset="0"/>
              <a:buChar char="̶"/>
            </a:pPr>
            <a:r>
              <a:rPr lang="cs-CZ" sz="1800" kern="1200" dirty="0">
                <a:solidFill>
                  <a:schemeClr val="dk1"/>
                </a:solidFill>
              </a:rPr>
              <a:t>Není možnost interakce výzkumník – respondent – riziko nepochopení položek</a:t>
            </a:r>
          </a:p>
          <a:p>
            <a:pPr marL="252000" indent="-180000">
              <a:lnSpc>
                <a:spcPct val="100000"/>
              </a:lnSpc>
              <a:buFont typeface="Arial" panose="020B0604020202020204" pitchFamily="34" charset="0"/>
              <a:buChar char="̶"/>
            </a:pPr>
            <a:r>
              <a:rPr lang="cs-CZ" sz="1800" kern="1200" dirty="0">
                <a:solidFill>
                  <a:schemeClr val="dk1"/>
                </a:solidFill>
              </a:rPr>
              <a:t>Malá flexibilita (nelze dotazník upravit, když při analýze výsledků zjistím nové zjištění nebo chybu)</a:t>
            </a:r>
          </a:p>
        </p:txBody>
      </p:sp>
      <p:pic>
        <p:nvPicPr>
          <p:cNvPr id="4" name="Obrázek 3"/>
          <p:cNvPicPr/>
          <p:nvPr/>
        </p:nvPicPr>
        <p:blipFill rotWithShape="1">
          <a:blip r:embed="rId2"/>
          <a:srcRect l="18189" t="37567" r="69576" b="41005"/>
          <a:stretch/>
        </p:blipFill>
        <p:spPr bwMode="auto">
          <a:xfrm>
            <a:off x="106760" y="1051311"/>
            <a:ext cx="1459859" cy="19257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688841" y="1065308"/>
            <a:ext cx="10114382" cy="20044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marL="252000" marR="0" indent="-180000" defTabSz="91440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1800" b="0">
                <a:solidFill>
                  <a:schemeClr val="dk1"/>
                </a:solidFill>
                <a:latin typeface="+mn-lt"/>
              </a:defRPr>
            </a:lvl1pPr>
            <a:lvl2pPr marL="504000" lvl="1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dk1"/>
                </a:solidFill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dk1"/>
                </a:solidFill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dk1"/>
                </a:solidFill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solidFill>
                  <a:schemeClr val="dk1"/>
                </a:solidFill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dk1"/>
                </a:solidFill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dk1"/>
                </a:solidFill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dk1"/>
                </a:solidFill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cs-CZ" dirty="0"/>
              <a:t>Efektivnost (získání dat v krátkém čase od velkého počtu osob)</a:t>
            </a:r>
          </a:p>
          <a:p>
            <a:r>
              <a:rPr lang="cs-CZ" dirty="0"/>
              <a:t>Výzkumník nemusí být při distribuci a kompletaci dotazníků přítomen</a:t>
            </a:r>
          </a:p>
          <a:p>
            <a:r>
              <a:rPr lang="cs-CZ" dirty="0"/>
              <a:t>Respondent má čas si odpověď promyslet</a:t>
            </a:r>
          </a:p>
          <a:p>
            <a:r>
              <a:rPr lang="cs-CZ" dirty="0"/>
              <a:t>Objektivnost – respondent chráněn před sugescí a subjektivním ovlivněním výzkumníkem</a:t>
            </a:r>
          </a:p>
          <a:p>
            <a:r>
              <a:rPr lang="cs-CZ" dirty="0"/>
              <a:t>Možnost kvantifikace odpovědi</a:t>
            </a:r>
          </a:p>
          <a:p>
            <a:r>
              <a:rPr lang="cs-CZ" dirty="0"/>
              <a:t>Možnost statistického zpracování dat</a:t>
            </a:r>
          </a:p>
        </p:txBody>
      </p:sp>
      <p:pic>
        <p:nvPicPr>
          <p:cNvPr id="6" name="Obrázek 5"/>
          <p:cNvPicPr/>
          <p:nvPr/>
        </p:nvPicPr>
        <p:blipFill rotWithShape="1">
          <a:blip r:embed="rId2"/>
          <a:srcRect l="33566" t="38625" r="53867" b="41534"/>
          <a:stretch/>
        </p:blipFill>
        <p:spPr bwMode="auto">
          <a:xfrm>
            <a:off x="153346" y="4129203"/>
            <a:ext cx="1413273" cy="18093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A16BE186-D6FB-407F-8FD9-D09CEE58F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A9D4A1C9-5BBC-4742-AD04-00F6EB046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0813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4000" y="111369"/>
            <a:ext cx="11441116" cy="620688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b="1" dirty="0"/>
              <a:t>Elektronický dotazník – výhody a nevýhody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32952" y="5068924"/>
            <a:ext cx="10752001" cy="140890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/>
          <a:p>
            <a:pPr marL="252000" indent="-180000">
              <a:lnSpc>
                <a:spcPct val="100000"/>
              </a:lnSpc>
              <a:buFont typeface="Arial" panose="020B0604020202020204" pitchFamily="34" charset="0"/>
              <a:buChar char="̶"/>
            </a:pPr>
            <a:r>
              <a:rPr lang="cs-CZ" sz="1800" kern="1200" dirty="0">
                <a:solidFill>
                  <a:schemeClr val="dk1"/>
                </a:solidFill>
              </a:rPr>
              <a:t>Složení výzkumného souboru ovlivněno dostupností internetu a počítačovou gramotností</a:t>
            </a:r>
          </a:p>
          <a:p>
            <a:pPr marL="252000" indent="-180000">
              <a:lnSpc>
                <a:spcPct val="100000"/>
              </a:lnSpc>
              <a:buFont typeface="Arial" panose="020B0604020202020204" pitchFamily="34" charset="0"/>
              <a:buChar char="̶"/>
            </a:pPr>
            <a:r>
              <a:rPr lang="cs-CZ" sz="1800" kern="1200" dirty="0">
                <a:solidFill>
                  <a:schemeClr val="dk1"/>
                </a:solidFill>
              </a:rPr>
              <a:t>Výzkumný soubor je tvořen na základě </a:t>
            </a:r>
            <a:r>
              <a:rPr lang="cs-CZ" sz="1800" kern="1200" dirty="0" err="1">
                <a:solidFill>
                  <a:schemeClr val="dk1"/>
                </a:solidFill>
              </a:rPr>
              <a:t>sebevýběru</a:t>
            </a:r>
            <a:endParaRPr lang="cs-CZ" sz="1800" kern="1200" dirty="0">
              <a:solidFill>
                <a:schemeClr val="dk1"/>
              </a:solidFill>
            </a:endParaRPr>
          </a:p>
          <a:p>
            <a:pPr marL="252000" indent="-180000">
              <a:lnSpc>
                <a:spcPct val="100000"/>
              </a:lnSpc>
              <a:buFont typeface="Arial" panose="020B0604020202020204" pitchFamily="34" charset="0"/>
              <a:buChar char="̶"/>
            </a:pPr>
            <a:r>
              <a:rPr lang="cs-CZ" sz="1800" kern="1200" dirty="0">
                <a:solidFill>
                  <a:schemeClr val="dk1"/>
                </a:solidFill>
              </a:rPr>
              <a:t>Není možná kontrola zda respondent splňuje kritéria cílového souboru</a:t>
            </a:r>
          </a:p>
          <a:p>
            <a:pPr marL="252000" indent="-180000">
              <a:lnSpc>
                <a:spcPct val="100000"/>
              </a:lnSpc>
              <a:buFont typeface="Arial" panose="020B0604020202020204" pitchFamily="34" charset="0"/>
              <a:buChar char="̶"/>
            </a:pPr>
            <a:r>
              <a:rPr lang="cs-CZ" sz="1800" kern="1200" dirty="0">
                <a:solidFill>
                  <a:schemeClr val="dk1"/>
                </a:solidFill>
              </a:rPr>
              <a:t>Není možná kontrola, zda se jeden respondent nezúčastnil výzkumu opakovaně</a:t>
            </a:r>
          </a:p>
          <a:p>
            <a:pPr marL="252000" indent="-180000">
              <a:lnSpc>
                <a:spcPct val="100000"/>
              </a:lnSpc>
              <a:buFont typeface="Arial" panose="020B0604020202020204" pitchFamily="34" charset="0"/>
              <a:buChar char="̶"/>
            </a:pPr>
            <a:r>
              <a:rPr lang="cs-CZ" sz="1800" kern="1200" dirty="0">
                <a:solidFill>
                  <a:schemeClr val="dk1"/>
                </a:solidFill>
              </a:rPr>
              <a:t>Tvorba elektronického dotazníků je náročnější – znalost</a:t>
            </a:r>
          </a:p>
        </p:txBody>
      </p:sp>
      <p:pic>
        <p:nvPicPr>
          <p:cNvPr id="4" name="Obrázek 3"/>
          <p:cNvPicPr/>
          <p:nvPr/>
        </p:nvPicPr>
        <p:blipFill rotWithShape="1">
          <a:blip r:embed="rId2"/>
          <a:srcRect l="18189" t="37567" r="69576" b="41005"/>
          <a:stretch/>
        </p:blipFill>
        <p:spPr bwMode="auto">
          <a:xfrm>
            <a:off x="107047" y="3597506"/>
            <a:ext cx="1225905" cy="14401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332952" y="3388347"/>
            <a:ext cx="10752001" cy="16212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>
            <a:defPPr>
              <a:defRPr lang="cs-CZ"/>
            </a:defPPr>
            <a:lvl1pPr marL="252000" marR="0" indent="-180000" defTabSz="914400" eaLnBrk="1" latinLnBrk="0" hangingPunct="1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latin typeface="+mn-lt"/>
              </a:defRPr>
            </a:lvl1pPr>
            <a:lvl2pPr marL="504000" lvl="1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cs-CZ" sz="1800" dirty="0"/>
              <a:t>Respondent může  vyplnit dotazník kdykoliv a odkudkoliv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Vyšší anonymita respondentů  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Na distribuci dotazníků jsou minimální finanční náklady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Automatická generace datových tabulek a grafů šetří čas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Redukce omylů a chyb, které mohou být způsobeny manuálním kódováním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Dotazník lze doplnit o další multimediální opory (obrázky, zvuk, video)</a:t>
            </a:r>
          </a:p>
        </p:txBody>
      </p:sp>
      <p:pic>
        <p:nvPicPr>
          <p:cNvPr id="6" name="Obrázek 5"/>
          <p:cNvPicPr/>
          <p:nvPr/>
        </p:nvPicPr>
        <p:blipFill rotWithShape="1">
          <a:blip r:embed="rId2"/>
          <a:srcRect l="33566" t="38625" r="53867" b="41534"/>
          <a:stretch/>
        </p:blipFill>
        <p:spPr bwMode="auto">
          <a:xfrm>
            <a:off x="107047" y="5037667"/>
            <a:ext cx="1242051" cy="14401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100011"/>
              </p:ext>
            </p:extLst>
          </p:nvPr>
        </p:nvGraphicFramePr>
        <p:xfrm>
          <a:off x="414000" y="782548"/>
          <a:ext cx="11670953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4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260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E-mailové dotazníky</a:t>
                      </a:r>
                      <a:endParaRPr lang="cs-CZ" sz="2400" dirty="0">
                        <a:effectLst/>
                      </a:endParaRPr>
                    </a:p>
                    <a:p>
                      <a:pPr algn="ctr"/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Webové dotazníky</a:t>
                      </a:r>
                      <a:endParaRPr lang="cs-CZ" sz="240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2108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DC"/>
                        </a:buClr>
                        <a:buSzTx/>
                        <a:buFont typeface="Arial" panose="020B0604020202020204" pitchFamily="34" charset="0"/>
                        <a:buChar char="-"/>
                        <a:tabLst/>
                        <a:defRPr/>
                      </a:pPr>
                      <a:r>
                        <a:rPr lang="cs-CZ" sz="18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Dotazník posílán emailem konkrétní skupině respondentů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DC"/>
                        </a:buClr>
                        <a:buSzTx/>
                        <a:buFont typeface="Arial" panose="020B0604020202020204" pitchFamily="34" charset="0"/>
                        <a:buChar char="-"/>
                        <a:tabLst/>
                        <a:defRPr/>
                      </a:pPr>
                      <a:r>
                        <a:rPr lang="cs-CZ" sz="18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Podoba textového dokumentu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DC"/>
                        </a:buClr>
                        <a:buSzTx/>
                        <a:buFont typeface="Arial" panose="020B0604020202020204" pitchFamily="34" charset="0"/>
                        <a:buChar char="-"/>
                        <a:tabLst/>
                        <a:defRPr/>
                      </a:pPr>
                      <a:r>
                        <a:rPr lang="cs-CZ" sz="18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Respondent</a:t>
                      </a:r>
                      <a:r>
                        <a:rPr lang="cs-CZ" sz="1800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vyplní a posílá emailem spět výzkumníkovy</a:t>
                      </a:r>
                      <a:endParaRPr lang="cs-CZ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DC"/>
                        </a:buClr>
                        <a:buSzTx/>
                        <a:buFont typeface="Arial" panose="020B0604020202020204" pitchFamily="34" charset="0"/>
                        <a:buChar char="-"/>
                        <a:tabLst/>
                        <a:defRPr/>
                      </a:pPr>
                      <a:r>
                        <a:rPr lang="cs-CZ" sz="18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Dotazník funguje jako webová stránka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DC"/>
                        </a:buClr>
                        <a:buSzTx/>
                        <a:buFont typeface="Arial" panose="020B0604020202020204" pitchFamily="34" charset="0"/>
                        <a:buChar char="-"/>
                        <a:tabLst/>
                        <a:defRPr/>
                      </a:pPr>
                      <a:r>
                        <a:rPr lang="cs-CZ" sz="18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Dotazník může vyplnit každý, kdo má přístup na webovou stránku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DC"/>
                        </a:buClr>
                        <a:buSzTx/>
                        <a:buFont typeface="Arial" panose="020B0604020202020204" pitchFamily="34" charset="0"/>
                        <a:buChar char="-"/>
                        <a:tabLst/>
                        <a:defRPr/>
                      </a:pPr>
                      <a:r>
                        <a:rPr lang="cs-CZ" sz="18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Informace lze následně automaticky převést do datových tabulek a grafů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DC"/>
                        </a:buClr>
                        <a:buSzTx/>
                        <a:buFont typeface="Arial" panose="020B0604020202020204" pitchFamily="34" charset="0"/>
                        <a:buChar char="-"/>
                        <a:tabLst/>
                        <a:defRPr/>
                      </a:pPr>
                      <a:r>
                        <a:rPr lang="cs-CZ" sz="18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Respondenty lze získávat prostřednictvím rozesílání internetového odkazu cílové skupině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0B7FB72F-BACD-46AD-9C6B-E0D6402D7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7828" y="6505900"/>
            <a:ext cx="7920000" cy="252000"/>
          </a:xfrm>
        </p:spPr>
        <p:txBody>
          <a:bodyPr/>
          <a:lstStyle/>
          <a:p>
            <a:r>
              <a:rPr lang="cs-CZ" dirty="0"/>
              <a:t>Lékařská fakulta Masarykovy univerzity, Ústav zdravotnických věd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7872F8C-A894-460A-B7CE-F6A5E3AA5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4000" y="6477827"/>
            <a:ext cx="252000" cy="252000"/>
          </a:xfrm>
        </p:spPr>
        <p:txBody>
          <a:bodyPr/>
          <a:lstStyle/>
          <a:p>
            <a:fld id="{4CEB5E57-275D-4318-B7FF-1AACD862FF24}" type="slidenum">
              <a:rPr lang="cs-CZ" smtClean="0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6474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4131" y="151482"/>
            <a:ext cx="11877869" cy="792088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Určete o jaké dotazníkové položky se jedná</a:t>
            </a:r>
          </a:p>
        </p:txBody>
      </p:sp>
      <p:sp>
        <p:nvSpPr>
          <p:cNvPr id="4" name="Obdélník 3"/>
          <p:cNvSpPr/>
          <p:nvPr/>
        </p:nvSpPr>
        <p:spPr>
          <a:xfrm>
            <a:off x="249532" y="784542"/>
            <a:ext cx="5414419" cy="6073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14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1. Vaše pohlaví? </a:t>
            </a:r>
            <a:endParaRPr lang="cs-CZ" sz="1400" dirty="0">
              <a:solidFill>
                <a:srgbClr val="000000"/>
              </a:solidFill>
              <a:latin typeface="+mn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14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a) žena 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14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b) muž 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14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14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2. Kolik je Vám let? (doplňte prosím)……………….. </a:t>
            </a:r>
            <a:endParaRPr lang="cs-CZ" sz="1400" dirty="0">
              <a:solidFill>
                <a:srgbClr val="000000"/>
              </a:solidFill>
              <a:latin typeface="+mn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14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14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3. Jaké je Vaše nejvyšší dosažené vzdělání? </a:t>
            </a:r>
            <a:r>
              <a:rPr lang="cs-CZ" sz="1400" b="1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(1H</a:t>
            </a:r>
            <a:r>
              <a:rPr lang="cs-CZ" sz="1400" b="1" baseline="-25000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cs-CZ" sz="1400" b="1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7H)</a:t>
            </a:r>
            <a:endParaRPr lang="cs-CZ" sz="1400" dirty="0">
              <a:solidFill>
                <a:srgbClr val="000000"/>
              </a:solidFill>
              <a:latin typeface="+mn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14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a) středoškolské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14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b) vyšší odborné (Dis.)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14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d) vysokoškolské – bakalářské (Bc.) 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14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e) vysokoškolské – magisterské (Mgr.)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cs-CZ" sz="1400" b="1" dirty="0">
              <a:solidFill>
                <a:srgbClr val="000000"/>
              </a:solidFill>
              <a:latin typeface="+mn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14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4. Máte specializaci ve zdravotnictví? </a:t>
            </a:r>
            <a:r>
              <a:rPr lang="cs-CZ" sz="1400" b="1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(2H, 7H)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14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a) ano, specializace v oboru intenzivní péče 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14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b) ano, specializace v jiném oboru 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14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c) Ne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cs-CZ" sz="1400" b="1" dirty="0">
              <a:solidFill>
                <a:srgbClr val="000000"/>
              </a:solidFill>
              <a:latin typeface="+mn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14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5. Pokud jste v otázce č. 4 uvedli, že máte specializaci v jiném oboru (varianta b), doplňte prosím v jakém oboru……………………………………………………………………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14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cs-CZ" sz="1400" dirty="0">
              <a:solidFill>
                <a:srgbClr val="000000"/>
              </a:solidFill>
              <a:latin typeface="+mn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14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cs-CZ" sz="1400" dirty="0">
              <a:latin typeface="+mn-lt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5591944" y="1665041"/>
            <a:ext cx="457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endParaRPr lang="cs-CZ" sz="1400" b="1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6300805" y="1180105"/>
            <a:ext cx="5297146" cy="3518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14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7. Podstatou maligní hypertermie je:</a:t>
            </a:r>
            <a:endParaRPr lang="cs-CZ" sz="1400" dirty="0">
              <a:solidFill>
                <a:srgbClr val="000000"/>
              </a:solidFill>
              <a:latin typeface="+mj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a) porucha transportu sodíku ze sarkoplazmatického retikula svalových buněk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b) porucha transportu kalia ze sarkoplazmatického retikula svalových buněk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1400" dirty="0">
                <a:solidFill>
                  <a:srgbClr val="000000"/>
                </a:solidFill>
                <a:highlight>
                  <a:srgbClr val="D3D3D3"/>
                </a:highlight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c) porucha transportu kalcia ze sarkoplazmatického retikula svalových buněk</a:t>
            </a:r>
            <a:endParaRPr lang="cs-CZ" sz="1400" dirty="0">
              <a:solidFill>
                <a:srgbClr val="000000"/>
              </a:solidFill>
              <a:latin typeface="+mj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d) porucha transportu chloridů ze sarkoplazmatického retikula svalových buněk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e) Žádná z nabízených variant není správná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cs-CZ" sz="1400" dirty="0">
              <a:solidFill>
                <a:srgbClr val="000000"/>
              </a:solidFill>
              <a:latin typeface="+mj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14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8. Ohodnoťte míru své informovanosti o maligní hypertermii</a:t>
            </a:r>
            <a:r>
              <a:rPr lang="cs-CZ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na škále 1 – 5 (1 excelentní znalosti – 5 nedostatečné znalosti)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cs-CZ" sz="1400" dirty="0">
              <a:solidFill>
                <a:srgbClr val="000000"/>
              </a:solidFill>
              <a:latin typeface="+mj-lt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8184993"/>
              </p:ext>
            </p:extLst>
          </p:nvPr>
        </p:nvGraphicFramePr>
        <p:xfrm>
          <a:off x="6300804" y="4786296"/>
          <a:ext cx="5297145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3994">
                  <a:extLst>
                    <a:ext uri="{9D8B030D-6E8A-4147-A177-3AD203B41FA5}">
                      <a16:colId xmlns:a16="http://schemas.microsoft.com/office/drawing/2014/main" val="3158808336"/>
                    </a:ext>
                  </a:extLst>
                </a:gridCol>
                <a:gridCol w="964864">
                  <a:extLst>
                    <a:ext uri="{9D8B030D-6E8A-4147-A177-3AD203B41FA5}">
                      <a16:colId xmlns:a16="http://schemas.microsoft.com/office/drawing/2014/main" val="1793544663"/>
                    </a:ext>
                  </a:extLst>
                </a:gridCol>
                <a:gridCol w="1059429">
                  <a:extLst>
                    <a:ext uri="{9D8B030D-6E8A-4147-A177-3AD203B41FA5}">
                      <a16:colId xmlns:a16="http://schemas.microsoft.com/office/drawing/2014/main" val="1025272982"/>
                    </a:ext>
                  </a:extLst>
                </a:gridCol>
                <a:gridCol w="1018057">
                  <a:extLst>
                    <a:ext uri="{9D8B030D-6E8A-4147-A177-3AD203B41FA5}">
                      <a16:colId xmlns:a16="http://schemas.microsoft.com/office/drawing/2014/main" val="3941919943"/>
                    </a:ext>
                  </a:extLst>
                </a:gridCol>
                <a:gridCol w="1100801">
                  <a:extLst>
                    <a:ext uri="{9D8B030D-6E8A-4147-A177-3AD203B41FA5}">
                      <a16:colId xmlns:a16="http://schemas.microsoft.com/office/drawing/2014/main" val="41683825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900" dirty="0"/>
                        <a:t>1</a:t>
                      </a:r>
                      <a:r>
                        <a:rPr lang="cs-CZ" sz="900" baseline="0" dirty="0"/>
                        <a:t> </a:t>
                      </a:r>
                      <a:r>
                        <a:rPr lang="cs-CZ" sz="900" dirty="0"/>
                        <a:t>Excelentní</a:t>
                      </a:r>
                      <a:r>
                        <a:rPr lang="cs-CZ" sz="900" baseline="0" dirty="0"/>
                        <a:t> znalosti</a:t>
                      </a:r>
                      <a:endParaRPr lang="cs-CZ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9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9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9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900" dirty="0"/>
                        <a:t>5 </a:t>
                      </a:r>
                      <a:r>
                        <a:rPr lang="cs-CZ" sz="900" dirty="0" err="1"/>
                        <a:t>Nedosta</a:t>
                      </a:r>
                      <a:r>
                        <a:rPr lang="cs-CZ" sz="900" dirty="0"/>
                        <a:t>-tečné znalosti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22414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0610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8579" y="332656"/>
            <a:ext cx="11691257" cy="792088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Určete o jaké dotazníkové položky se jedná</a:t>
            </a:r>
          </a:p>
        </p:txBody>
      </p:sp>
      <p:sp>
        <p:nvSpPr>
          <p:cNvPr id="5" name="Obdélník 4"/>
          <p:cNvSpPr/>
          <p:nvPr/>
        </p:nvSpPr>
        <p:spPr>
          <a:xfrm>
            <a:off x="5591944" y="1665041"/>
            <a:ext cx="457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endParaRPr lang="cs-CZ" sz="1400" b="1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graphicFrame>
        <p:nvGraphicFramePr>
          <p:cNvPr id="11" name="Tabulk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39852"/>
              </p:ext>
            </p:extLst>
          </p:nvPr>
        </p:nvGraphicFramePr>
        <p:xfrm>
          <a:off x="366752" y="2119472"/>
          <a:ext cx="5631849" cy="235229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72571">
                  <a:extLst>
                    <a:ext uri="{9D8B030D-6E8A-4147-A177-3AD203B41FA5}">
                      <a16:colId xmlns:a16="http://schemas.microsoft.com/office/drawing/2014/main" val="588276177"/>
                    </a:ext>
                  </a:extLst>
                </a:gridCol>
                <a:gridCol w="3259278">
                  <a:extLst>
                    <a:ext uri="{9D8B030D-6E8A-4147-A177-3AD203B41FA5}">
                      <a16:colId xmlns:a16="http://schemas.microsoft.com/office/drawing/2014/main" val="24703426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Faktor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Přidělená hodnota 1 - 5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458248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Čas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55552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Materiální vybavení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51681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Personální vybavení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291635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Informovanost o TH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77001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Doplňte další významné faktory a ohodnoťte je na škále 1 -5: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8709415"/>
                  </a:ext>
                </a:extLst>
              </a:tr>
            </a:tbl>
          </a:graphicData>
        </a:graphic>
      </p:graphicFrame>
      <p:sp>
        <p:nvSpPr>
          <p:cNvPr id="14" name="Obdélník 13"/>
          <p:cNvSpPr/>
          <p:nvPr/>
        </p:nvSpPr>
        <p:spPr>
          <a:xfrm>
            <a:off x="298579" y="1052737"/>
            <a:ext cx="62637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cs-CZ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8. Označte, prosím, každý následující faktor číslicí 1-5 (1 – omezuje mě  minimálně, 5  – extrémně  mě  omezuje) podle toho, jak velký přikládáte faktoru význam v omezování efektivního provádění  Vaší práce </a:t>
            </a:r>
            <a:r>
              <a:rPr lang="cs-CZ" sz="1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(každou číslici lze použít pouze jednou) 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298578" y="4635712"/>
            <a:ext cx="56318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cs-CZ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8. Označte, prosím, každý následující faktor číslicí 1-5 (1 – omezuje mě  minimálně, 5  – extrémně  mě  omezuje) podle toho, jak velký přikládáte faktoru význam v omezování efektivního provádění  Vaší práce  </a:t>
            </a:r>
            <a:r>
              <a:rPr lang="cs-CZ" sz="1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(každou číslici lze použít opakovaně ) 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7294612" y="2629798"/>
            <a:ext cx="42031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cs-CZ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8. Označte, prosím, každý následující faktor procentuálním vyjádřením jak moc Vás faktor omezuje v efektivním provádění  Vaší práce (součet všech procent uvedených u faktorů musí dávat 100 %)</a:t>
            </a:r>
            <a:endParaRPr lang="cs-CZ" sz="1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B498D81-7B39-4EB8-B041-0C2CC6DA5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0451" y="6248400"/>
            <a:ext cx="8031682" cy="457200"/>
          </a:xfrm>
        </p:spPr>
        <p:txBody>
          <a:bodyPr/>
          <a:lstStyle/>
          <a:p>
            <a:r>
              <a:rPr lang="cs-CZ" altLang="cs-CZ" dirty="0"/>
              <a:t>Lékařská fakulta Masarykovy univerzity, Ústav zdravotnických věd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E01C974-4FE5-456C-8990-589A15222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4895" y="6248400"/>
            <a:ext cx="303713" cy="447413"/>
          </a:xfrm>
        </p:spPr>
        <p:txBody>
          <a:bodyPr/>
          <a:lstStyle/>
          <a:p>
            <a:fld id="{12F91D70-4802-44E0-B964-804C8717BFCA}" type="slidenum">
              <a:rPr lang="cs-CZ" altLang="cs-CZ" smtClean="0"/>
              <a:pPr/>
              <a:t>15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236734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6417" y="1992776"/>
            <a:ext cx="11999166" cy="1560647"/>
          </a:xfrm>
        </p:spPr>
        <p:txBody>
          <a:bodyPr vert="horz" lIns="0" tIns="0" rIns="0" bIns="0" rtlCol="0" anchor="t" anchorCtr="0">
            <a:noAutofit/>
          </a:bodyPr>
          <a:lstStyle/>
          <a:p>
            <a:pPr>
              <a:lnSpc>
                <a:spcPts val="4000"/>
              </a:lnSpc>
            </a:pPr>
            <a:r>
              <a:rPr lang="cs-CZ" sz="4000" dirty="0"/>
              <a:t>FÁZE</a:t>
            </a:r>
            <a:br>
              <a:rPr lang="cs-CZ" sz="4000" dirty="0"/>
            </a:br>
            <a:r>
              <a:rPr lang="cs-CZ" sz="4000" dirty="0"/>
              <a:t>EMPIRICKÁ – tvorba výzkumného nástroje</a:t>
            </a:r>
          </a:p>
        </p:txBody>
      </p:sp>
      <p:sp>
        <p:nvSpPr>
          <p:cNvPr id="7" name="Obdélník 6"/>
          <p:cNvSpPr/>
          <p:nvPr/>
        </p:nvSpPr>
        <p:spPr>
          <a:xfrm>
            <a:off x="7865706" y="5534561"/>
            <a:ext cx="4109069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cs-CZ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ROZHOVOR</a:t>
            </a:r>
          </a:p>
          <a:p>
            <a:r>
              <a:rPr lang="cs-CZ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(INTERVIEW)</a:t>
            </a:r>
          </a:p>
        </p:txBody>
      </p:sp>
      <p:pic>
        <p:nvPicPr>
          <p:cNvPr id="3074" name="Picture 2" descr="Výsledek obrázku pro obrázek slov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1" t="25250" r="28521" b="26983"/>
          <a:stretch/>
        </p:blipFill>
        <p:spPr bwMode="auto">
          <a:xfrm>
            <a:off x="8034131" y="3218746"/>
            <a:ext cx="3550422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937ED6F-A0D2-44D1-B01B-0F550DEBD4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C80DC61-B74F-4A37-A68A-AB9781693B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16</a:t>
            </a:fld>
            <a:endParaRPr lang="cs-CZ" altLang="cs-CZ" noProof="0" dirty="0"/>
          </a:p>
        </p:txBody>
      </p:sp>
    </p:spTree>
    <p:extLst>
      <p:ext uri="{BB962C8B-B14F-4D97-AF65-F5344CB8AC3E}">
        <p14:creationId xmlns:p14="http://schemas.microsoft.com/office/powerpoint/2010/main" val="1744944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/>
          <p:cNvSpPr txBox="1">
            <a:spLocks/>
          </p:cNvSpPr>
          <p:nvPr/>
        </p:nvSpPr>
        <p:spPr>
          <a:xfrm>
            <a:off x="242596" y="1991695"/>
            <a:ext cx="5337110" cy="30963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defTabSz="914400" eaLnBrk="1" latinLnBrk="0" hangingPunct="1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b="0">
                <a:latin typeface="+mn-lt"/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pPr marL="72000" indent="0">
              <a:lnSpc>
                <a:spcPts val="3000"/>
              </a:lnSpc>
              <a:buNone/>
            </a:pPr>
            <a:r>
              <a:rPr lang="cs-CZ" sz="1800" dirty="0">
                <a:solidFill>
                  <a:schemeClr val="tx2"/>
                </a:solidFill>
              </a:rPr>
              <a:t>Rozhovor jako vědecká metoda</a:t>
            </a:r>
          </a:p>
          <a:p>
            <a:pPr>
              <a:lnSpc>
                <a:spcPts val="3000"/>
              </a:lnSpc>
            </a:pPr>
            <a:r>
              <a:rPr lang="cs-CZ" sz="1800" dirty="0"/>
              <a:t>Uskutečněný s jasným výzkumným zaměřením  (je stanoven cíl)</a:t>
            </a:r>
          </a:p>
          <a:p>
            <a:pPr>
              <a:lnSpc>
                <a:spcPts val="3000"/>
              </a:lnSpc>
            </a:pPr>
            <a:r>
              <a:rPr lang="cs-CZ" sz="1800" dirty="0"/>
              <a:t>Obsahuje jasně formulované otázky s cílem získat potřebná data</a:t>
            </a:r>
          </a:p>
          <a:p>
            <a:pPr>
              <a:lnSpc>
                <a:spcPts val="3000"/>
              </a:lnSpc>
            </a:pPr>
            <a:r>
              <a:rPr lang="cs-CZ" sz="1800" dirty="0"/>
              <a:t>Provádí ho proškolený výzkumník</a:t>
            </a:r>
          </a:p>
          <a:p>
            <a:pPr>
              <a:lnSpc>
                <a:spcPts val="3000"/>
              </a:lnSpc>
            </a:pPr>
            <a:r>
              <a:rPr lang="cs-CZ" sz="1800" dirty="0"/>
              <a:t>Interpretace informací může být  jak kvalitativní tak kvantitativní</a:t>
            </a:r>
          </a:p>
        </p:txBody>
      </p:sp>
      <p:sp>
        <p:nvSpPr>
          <p:cNvPr id="4" name="Obdélník 3"/>
          <p:cNvSpPr/>
          <p:nvPr/>
        </p:nvSpPr>
        <p:spPr>
          <a:xfrm>
            <a:off x="6010298" y="1986810"/>
            <a:ext cx="5838627" cy="309634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/>
          <a:p>
            <a:pPr marL="72000">
              <a:lnSpc>
                <a:spcPts val="3000"/>
              </a:lnSpc>
              <a:spcBef>
                <a:spcPts val="0"/>
              </a:spcBef>
              <a:buClr>
                <a:schemeClr val="tx2"/>
              </a:buClr>
              <a:buSzPct val="100000"/>
            </a:pPr>
            <a:r>
              <a:rPr lang="cs-CZ" sz="1800" dirty="0">
                <a:solidFill>
                  <a:schemeClr val="tx2"/>
                </a:solidFill>
                <a:latin typeface="+mn-lt"/>
              </a:rPr>
              <a:t>Zaměření rozhovoru</a:t>
            </a:r>
          </a:p>
          <a:p>
            <a:pPr marL="72000">
              <a:lnSpc>
                <a:spcPts val="3000"/>
              </a:lnSpc>
              <a:spcBef>
                <a:spcPts val="0"/>
              </a:spcBef>
              <a:buClr>
                <a:schemeClr val="tx2"/>
              </a:buClr>
              <a:buSzPct val="100000"/>
            </a:pPr>
            <a:r>
              <a:rPr lang="cs-CZ" sz="1800" b="1" dirty="0">
                <a:latin typeface="+mn-lt"/>
              </a:rPr>
              <a:t>Zjišťovací</a:t>
            </a:r>
            <a:r>
              <a:rPr lang="cs-CZ" sz="1800" dirty="0">
                <a:latin typeface="+mn-lt"/>
              </a:rPr>
              <a:t> – otevřené otázky – zmapování problematiky za účelem tvorby hypotéz a výzkumných otázek = pilotáž</a:t>
            </a:r>
          </a:p>
          <a:p>
            <a:pPr marL="72000">
              <a:lnSpc>
                <a:spcPts val="3000"/>
              </a:lnSpc>
              <a:spcBef>
                <a:spcPts val="0"/>
              </a:spcBef>
              <a:buClr>
                <a:schemeClr val="tx2"/>
              </a:buClr>
              <a:buSzPct val="100000"/>
            </a:pPr>
            <a:r>
              <a:rPr lang="cs-CZ" sz="1800" b="1" dirty="0"/>
              <a:t>Validace výzkumného nástroje</a:t>
            </a:r>
            <a:endParaRPr lang="cs-CZ" sz="1800" b="1" dirty="0">
              <a:latin typeface="+mn-lt"/>
            </a:endParaRPr>
          </a:p>
          <a:p>
            <a:pPr marL="72000">
              <a:lnSpc>
                <a:spcPts val="3000"/>
              </a:lnSpc>
              <a:spcBef>
                <a:spcPts val="0"/>
              </a:spcBef>
              <a:buClr>
                <a:schemeClr val="tx2"/>
              </a:buClr>
              <a:buSzPct val="100000"/>
            </a:pPr>
            <a:r>
              <a:rPr lang="cs-CZ" sz="1800" b="1" dirty="0">
                <a:latin typeface="+mn-lt"/>
              </a:rPr>
              <a:t>Hlavní nástroj výzkumu </a:t>
            </a:r>
            <a:r>
              <a:rPr lang="cs-CZ" sz="1800" dirty="0">
                <a:latin typeface="+mn-lt"/>
              </a:rPr>
              <a:t>– získávání konkrétních dat</a:t>
            </a:r>
          </a:p>
          <a:p>
            <a:pPr marL="72000">
              <a:lnSpc>
                <a:spcPts val="3000"/>
              </a:lnSpc>
              <a:spcBef>
                <a:spcPts val="0"/>
              </a:spcBef>
              <a:buClr>
                <a:schemeClr val="tx2"/>
              </a:buClr>
              <a:buSzPct val="100000"/>
            </a:pPr>
            <a:r>
              <a:rPr lang="cs-CZ" sz="1800" b="1" dirty="0">
                <a:latin typeface="+mn-lt"/>
              </a:rPr>
              <a:t>Doplnění výzkumu</a:t>
            </a:r>
          </a:p>
          <a:p>
            <a:pPr marL="72000">
              <a:lnSpc>
                <a:spcPts val="3000"/>
              </a:lnSpc>
              <a:spcBef>
                <a:spcPts val="0"/>
              </a:spcBef>
              <a:buClr>
                <a:schemeClr val="tx2"/>
              </a:buClr>
              <a:buSzPct val="100000"/>
            </a:pPr>
            <a:endParaRPr lang="cs-CZ" sz="1800" dirty="0">
              <a:latin typeface="+mn-lt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14000" y="698870"/>
            <a:ext cx="10002480" cy="8113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defTabSz="914400" eaLnBrk="1" latinLnBrk="0" hangingPunct="1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b="0">
                <a:latin typeface="+mn-lt"/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pPr marL="72000" indent="0">
              <a:buNone/>
            </a:pPr>
            <a:r>
              <a:rPr lang="cs-CZ" dirty="0"/>
              <a:t>Metoda založená na přímém dotazování za účelem získání informací.</a:t>
            </a:r>
          </a:p>
          <a:p>
            <a:pPr marL="72000" indent="0">
              <a:buNone/>
            </a:pPr>
            <a:r>
              <a:rPr lang="cs-CZ" dirty="0"/>
              <a:t>Účastník bývá označován jako informátor.</a:t>
            </a:r>
          </a:p>
        </p:txBody>
      </p:sp>
      <p:sp>
        <p:nvSpPr>
          <p:cNvPr id="7" name="Rámeček 6"/>
          <p:cNvSpPr/>
          <p:nvPr/>
        </p:nvSpPr>
        <p:spPr>
          <a:xfrm>
            <a:off x="242596" y="636471"/>
            <a:ext cx="11535404" cy="1024377"/>
          </a:xfrm>
          <a:prstGeom prst="fram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>
              <a:solidFill>
                <a:schemeClr val="tx1"/>
              </a:solidFill>
            </a:endParaRPr>
          </a:p>
        </p:txBody>
      </p:sp>
      <p:sp>
        <p:nvSpPr>
          <p:cNvPr id="13" name="Nadpis 1"/>
          <p:cNvSpPr txBox="1">
            <a:spLocks/>
          </p:cNvSpPr>
          <p:nvPr/>
        </p:nvSpPr>
        <p:spPr>
          <a:xfrm>
            <a:off x="414000" y="59227"/>
            <a:ext cx="3491660" cy="6364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eaLnBrk="1" hangingPunct="1">
              <a:lnSpc>
                <a:spcPts val="4000"/>
              </a:lnSpc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b="1">
                <a:solidFill>
                  <a:srgbClr val="00287D"/>
                </a:solidFill>
              </a:defRPr>
            </a:lvl2pPr>
            <a:lvl3pPr eaLnBrk="1" hangingPunct="1">
              <a:defRPr b="1">
                <a:solidFill>
                  <a:srgbClr val="00287D"/>
                </a:solidFill>
              </a:defRPr>
            </a:lvl3pPr>
            <a:lvl4pPr eaLnBrk="1" hangingPunct="1">
              <a:defRPr b="1">
                <a:solidFill>
                  <a:srgbClr val="00287D"/>
                </a:solidFill>
              </a:defRPr>
            </a:lvl4pPr>
            <a:lvl5pPr eaLnBrk="1" hangingPunct="1">
              <a:defRPr b="1">
                <a:solidFill>
                  <a:srgbClr val="00287D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9pPr>
          </a:lstStyle>
          <a:p>
            <a:r>
              <a:rPr lang="cs-CZ" dirty="0"/>
              <a:t>Rozhovor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BEC160F-EC4F-4D6D-8896-0F14E4DF535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7905C42-AD32-4C1B-97BB-8C7558D07A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423959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 txBox="1">
            <a:spLocks/>
          </p:cNvSpPr>
          <p:nvPr/>
        </p:nvSpPr>
        <p:spPr>
          <a:xfrm>
            <a:off x="414000" y="59227"/>
            <a:ext cx="11607424" cy="6364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eaLnBrk="1" hangingPunct="1">
              <a:lnSpc>
                <a:spcPts val="4000"/>
              </a:lnSpc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b="1">
                <a:solidFill>
                  <a:srgbClr val="00287D"/>
                </a:solidFill>
              </a:defRPr>
            </a:lvl2pPr>
            <a:lvl3pPr eaLnBrk="1" hangingPunct="1">
              <a:defRPr b="1">
                <a:solidFill>
                  <a:srgbClr val="00287D"/>
                </a:solidFill>
              </a:defRPr>
            </a:lvl3pPr>
            <a:lvl4pPr eaLnBrk="1" hangingPunct="1">
              <a:defRPr b="1">
                <a:solidFill>
                  <a:srgbClr val="00287D"/>
                </a:solidFill>
              </a:defRPr>
            </a:lvl4pPr>
            <a:lvl5pPr eaLnBrk="1" hangingPunct="1">
              <a:defRPr b="1">
                <a:solidFill>
                  <a:srgbClr val="00287D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9pPr>
          </a:lstStyle>
          <a:p>
            <a:r>
              <a:rPr lang="cs-CZ" dirty="0"/>
              <a:t>Rozhovor – informovaný souhlas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414000" y="862128"/>
            <a:ext cx="11535403" cy="37769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>
                <a:latin typeface="+mj-lt"/>
              </a:defRPr>
            </a:lvl1pPr>
            <a:lvl2pPr marL="504000" lvl="1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r>
              <a:rPr lang="cs-CZ" dirty="0"/>
              <a:t>Informátor musí vyslovit souhlas se zařazením do výzkumného šetření nejlépe v písemné podobě, nebo jako součást nahrávky – musí být zmíněno v metodice práce.</a:t>
            </a:r>
          </a:p>
          <a:p>
            <a:r>
              <a:rPr lang="cs-CZ" dirty="0"/>
              <a:t>Vyplněné formuláře s identifikačními údaji informátoru se do závěrečné práce nevkládají – jsou uloženy v archivu autora = zachování anonymity.</a:t>
            </a:r>
          </a:p>
          <a:p>
            <a:r>
              <a:rPr lang="cs-CZ" dirty="0"/>
              <a:t>Součásti příloh práce je vzor formuláře (bez identifikačních údajů informátora).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BEC160F-EC4F-4D6D-8896-0F14E4DF535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7905C42-AD32-4C1B-97BB-8C7558D07A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359269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 txBox="1">
            <a:spLocks/>
          </p:cNvSpPr>
          <p:nvPr/>
        </p:nvSpPr>
        <p:spPr>
          <a:xfrm>
            <a:off x="251560" y="33248"/>
            <a:ext cx="5006954" cy="6364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eaLnBrk="1" hangingPunct="1">
              <a:lnSpc>
                <a:spcPts val="4000"/>
              </a:lnSpc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b="1">
                <a:solidFill>
                  <a:srgbClr val="00287D"/>
                </a:solidFill>
              </a:defRPr>
            </a:lvl2pPr>
            <a:lvl3pPr eaLnBrk="1" hangingPunct="1">
              <a:defRPr b="1">
                <a:solidFill>
                  <a:srgbClr val="00287D"/>
                </a:solidFill>
              </a:defRPr>
            </a:lvl3pPr>
            <a:lvl4pPr eaLnBrk="1" hangingPunct="1">
              <a:defRPr b="1">
                <a:solidFill>
                  <a:srgbClr val="00287D"/>
                </a:solidFill>
              </a:defRPr>
            </a:lvl4pPr>
            <a:lvl5pPr eaLnBrk="1" hangingPunct="1">
              <a:defRPr b="1">
                <a:solidFill>
                  <a:srgbClr val="00287D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9pPr>
          </a:lstStyle>
          <a:p>
            <a:r>
              <a:rPr lang="cs-CZ" dirty="0"/>
              <a:t>Rozhovor - dělení</a:t>
            </a:r>
          </a:p>
        </p:txBody>
      </p:sp>
      <p:sp>
        <p:nvSpPr>
          <p:cNvPr id="10" name="Zaoblený obdélník 9"/>
          <p:cNvSpPr/>
          <p:nvPr/>
        </p:nvSpPr>
        <p:spPr>
          <a:xfrm>
            <a:off x="251559" y="1360202"/>
            <a:ext cx="2583920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Nepřímí kontakt</a:t>
            </a:r>
          </a:p>
        </p:txBody>
      </p:sp>
      <p:sp>
        <p:nvSpPr>
          <p:cNvPr id="11" name="Zaoblený obdélník 10"/>
          <p:cNvSpPr/>
          <p:nvPr/>
        </p:nvSpPr>
        <p:spPr>
          <a:xfrm>
            <a:off x="251559" y="663901"/>
            <a:ext cx="2583919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Přímí kontakt</a:t>
            </a:r>
          </a:p>
        </p:txBody>
      </p:sp>
      <p:sp>
        <p:nvSpPr>
          <p:cNvPr id="12" name="Zaoblený obdélník 11"/>
          <p:cNvSpPr/>
          <p:nvPr/>
        </p:nvSpPr>
        <p:spPr>
          <a:xfrm>
            <a:off x="2835478" y="649036"/>
            <a:ext cx="9104962" cy="5040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-"/>
            </a:pPr>
            <a:r>
              <a:rPr lang="cs-CZ" sz="1400" dirty="0">
                <a:solidFill>
                  <a:schemeClr val="tx1"/>
                </a:solidFill>
                <a:latin typeface="+mn-lt"/>
              </a:rPr>
              <a:t>Výzkumník hovoří s informátorem „tváří v tvář“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-"/>
            </a:pPr>
            <a:r>
              <a:rPr lang="cs-CZ" sz="1400" dirty="0">
                <a:solidFill>
                  <a:schemeClr val="tx1"/>
                </a:solidFill>
                <a:latin typeface="+mn-lt"/>
              </a:rPr>
              <a:t>Může sledovat nonverbální komunikaci</a:t>
            </a:r>
          </a:p>
        </p:txBody>
      </p:sp>
      <p:sp>
        <p:nvSpPr>
          <p:cNvPr id="14" name="Zaoblený obdélník 13"/>
          <p:cNvSpPr/>
          <p:nvPr/>
        </p:nvSpPr>
        <p:spPr>
          <a:xfrm>
            <a:off x="2835478" y="1336652"/>
            <a:ext cx="9104962" cy="5040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-"/>
            </a:pPr>
            <a:r>
              <a:rPr lang="cs-CZ" sz="1400" dirty="0">
                <a:solidFill>
                  <a:schemeClr val="tx1"/>
                </a:solidFill>
              </a:rPr>
              <a:t>Výzkumník hovoří s informátorem telefonicky nebo on-line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-"/>
            </a:pPr>
            <a:r>
              <a:rPr lang="cs-CZ" sz="1400" dirty="0">
                <a:solidFill>
                  <a:schemeClr val="tx1"/>
                </a:solidFill>
              </a:rPr>
              <a:t>Větší pocit anonymity pro respondenta</a:t>
            </a:r>
          </a:p>
        </p:txBody>
      </p:sp>
      <p:sp>
        <p:nvSpPr>
          <p:cNvPr id="15" name="Zaoblený obdélník 14"/>
          <p:cNvSpPr/>
          <p:nvPr/>
        </p:nvSpPr>
        <p:spPr>
          <a:xfrm>
            <a:off x="251557" y="2230279"/>
            <a:ext cx="2583919" cy="980969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Individuální rozhovor</a:t>
            </a:r>
          </a:p>
        </p:txBody>
      </p:sp>
      <p:sp>
        <p:nvSpPr>
          <p:cNvPr id="16" name="Zaoblený obdélník 15"/>
          <p:cNvSpPr/>
          <p:nvPr/>
        </p:nvSpPr>
        <p:spPr>
          <a:xfrm>
            <a:off x="251556" y="3300891"/>
            <a:ext cx="2583919" cy="100706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Skupinový rozhovor</a:t>
            </a:r>
          </a:p>
        </p:txBody>
      </p:sp>
      <p:sp>
        <p:nvSpPr>
          <p:cNvPr id="17" name="Zaoblený obdélník 16"/>
          <p:cNvSpPr/>
          <p:nvPr/>
        </p:nvSpPr>
        <p:spPr>
          <a:xfrm>
            <a:off x="2835477" y="2203137"/>
            <a:ext cx="9104962" cy="100811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285750" indent="-285750"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sz="1400" dirty="0">
                <a:solidFill>
                  <a:schemeClr val="tx1"/>
                </a:solidFill>
              </a:rPr>
              <a:t>Výzkumník hovoří s jedním informátorem</a:t>
            </a:r>
            <a:br>
              <a:rPr lang="cs-CZ" sz="1400" dirty="0">
                <a:solidFill>
                  <a:schemeClr val="tx1"/>
                </a:solidFill>
              </a:rPr>
            </a:br>
            <a:r>
              <a:rPr lang="cs-CZ" sz="1400" dirty="0">
                <a:solidFill>
                  <a:schemeClr val="tx1"/>
                </a:solidFill>
              </a:rPr>
              <a:t>Výzkumník může lépe reflektovat na přijímané informace</a:t>
            </a:r>
          </a:p>
          <a:p>
            <a:pPr marL="285750" indent="-285750"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sz="1400" dirty="0">
                <a:solidFill>
                  <a:schemeClr val="tx1"/>
                </a:solidFill>
              </a:rPr>
              <a:t>Intimnější prostředí – menší stud informátora</a:t>
            </a:r>
          </a:p>
          <a:p>
            <a:pPr marL="285750" indent="-285750"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sz="1400" dirty="0">
                <a:solidFill>
                  <a:schemeClr val="tx1"/>
                </a:solidFill>
              </a:rPr>
              <a:t>Větší časová náročnost, menší nároky na výzkumníka v rámci řízení rozhovoru</a:t>
            </a:r>
          </a:p>
        </p:txBody>
      </p:sp>
      <p:sp>
        <p:nvSpPr>
          <p:cNvPr id="18" name="Zaoblený obdélník 17"/>
          <p:cNvSpPr/>
          <p:nvPr/>
        </p:nvSpPr>
        <p:spPr>
          <a:xfrm>
            <a:off x="2835475" y="3272381"/>
            <a:ext cx="9104962" cy="101659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285750" indent="-285750"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sz="1400" dirty="0">
                <a:solidFill>
                  <a:schemeClr val="tx1"/>
                </a:solidFill>
              </a:rPr>
              <a:t>Výzkumník hovoří se skupinou informátorů (nelze uskutečnit strukturovaný rozhovor)</a:t>
            </a:r>
          </a:p>
          <a:p>
            <a:pPr marL="285750" indent="-285750"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sz="1400" dirty="0">
                <a:solidFill>
                  <a:schemeClr val="tx1"/>
                </a:solidFill>
              </a:rPr>
              <a:t>Menší časová náročnost, větší nároky na výzkumníka v rámci řízení rozhovoru</a:t>
            </a:r>
          </a:p>
          <a:p>
            <a:pPr marL="285750" indent="-285750"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sz="1400" dirty="0">
                <a:solidFill>
                  <a:schemeClr val="tx1"/>
                </a:solidFill>
              </a:rPr>
              <a:t>Všichni informátoři se dostatečně neprojeví – stud</a:t>
            </a:r>
          </a:p>
          <a:p>
            <a:pPr marL="285750" indent="-285750"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sz="1400" dirty="0">
                <a:solidFill>
                  <a:schemeClr val="tx1"/>
                </a:solidFill>
              </a:rPr>
              <a:t>Ovlivňování těch druhých = synergický efekt</a:t>
            </a:r>
          </a:p>
        </p:txBody>
      </p:sp>
      <p:cxnSp>
        <p:nvCxnSpPr>
          <p:cNvPr id="3" name="Přímá spojnice 2"/>
          <p:cNvCxnSpPr>
            <a:cxnSpLocks/>
          </p:cNvCxnSpPr>
          <p:nvPr/>
        </p:nvCxnSpPr>
        <p:spPr>
          <a:xfrm>
            <a:off x="251556" y="2060848"/>
            <a:ext cx="11688881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>
            <a:cxnSpLocks/>
          </p:cNvCxnSpPr>
          <p:nvPr/>
        </p:nvCxnSpPr>
        <p:spPr>
          <a:xfrm>
            <a:off x="220712" y="4367739"/>
            <a:ext cx="11590987" cy="89991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Zaoblený obdélník 19"/>
          <p:cNvSpPr/>
          <p:nvPr/>
        </p:nvSpPr>
        <p:spPr>
          <a:xfrm>
            <a:off x="220712" y="4523951"/>
            <a:ext cx="2583919" cy="50405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600" b="1" dirty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Nestrukturovaný  rozhovor</a:t>
            </a:r>
          </a:p>
        </p:txBody>
      </p:sp>
      <p:sp>
        <p:nvSpPr>
          <p:cNvPr id="21" name="Zaoblený obdélník 20"/>
          <p:cNvSpPr/>
          <p:nvPr/>
        </p:nvSpPr>
        <p:spPr>
          <a:xfrm>
            <a:off x="220712" y="5123947"/>
            <a:ext cx="2583919" cy="50405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600" b="1" dirty="0" err="1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Polostrukturovaný</a:t>
            </a:r>
            <a:r>
              <a:rPr lang="cs-CZ" sz="1600" b="1" dirty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 rozhovor</a:t>
            </a:r>
          </a:p>
        </p:txBody>
      </p:sp>
      <p:sp>
        <p:nvSpPr>
          <p:cNvPr id="22" name="Zaoblený obdélník 21"/>
          <p:cNvSpPr/>
          <p:nvPr/>
        </p:nvSpPr>
        <p:spPr>
          <a:xfrm>
            <a:off x="220712" y="5723944"/>
            <a:ext cx="2583918" cy="50405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600" b="1" dirty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Strukturovaný  rozhovor</a:t>
            </a:r>
          </a:p>
        </p:txBody>
      </p:sp>
      <p:sp>
        <p:nvSpPr>
          <p:cNvPr id="23" name="Zaoblený obdélník 22"/>
          <p:cNvSpPr/>
          <p:nvPr/>
        </p:nvSpPr>
        <p:spPr>
          <a:xfrm>
            <a:off x="2804630" y="5699607"/>
            <a:ext cx="8017168" cy="550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buClr>
                <a:srgbClr val="0000DC"/>
              </a:buClr>
            </a:pPr>
            <a:r>
              <a:rPr lang="cs-CZ" sz="1400" dirty="0">
                <a:solidFill>
                  <a:schemeClr val="tx1"/>
                </a:solidFill>
              </a:rPr>
              <a:t>Přesně formulované otázky a jejich pořadí</a:t>
            </a:r>
          </a:p>
          <a:p>
            <a:pPr>
              <a:buClr>
                <a:srgbClr val="0000DC"/>
              </a:buClr>
            </a:pPr>
            <a:r>
              <a:rPr lang="cs-CZ" sz="1400" dirty="0">
                <a:solidFill>
                  <a:schemeClr val="tx1"/>
                </a:solidFill>
              </a:rPr>
              <a:t>Dotazník v mluvené podobě – výhoda proti dotazníku možnost upřesnění otázek a odpovědí</a:t>
            </a:r>
          </a:p>
        </p:txBody>
      </p:sp>
      <p:sp>
        <p:nvSpPr>
          <p:cNvPr id="24" name="Zaoblený obdélník 23"/>
          <p:cNvSpPr/>
          <p:nvPr/>
        </p:nvSpPr>
        <p:spPr>
          <a:xfrm>
            <a:off x="2804630" y="5118407"/>
            <a:ext cx="9104962" cy="4877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buClr>
                <a:srgbClr val="0000DC"/>
              </a:buClr>
            </a:pPr>
            <a:r>
              <a:rPr lang="cs-CZ" sz="1400" dirty="0">
                <a:solidFill>
                  <a:schemeClr val="tx1"/>
                </a:solidFill>
              </a:rPr>
              <a:t>Část otázek formulovaných dopředu, možnost je přeformulovat, měnit jejich pořadí a doplňovat nové</a:t>
            </a:r>
          </a:p>
        </p:txBody>
      </p:sp>
      <p:sp>
        <p:nvSpPr>
          <p:cNvPr id="25" name="Zaoblený obdélník 24"/>
          <p:cNvSpPr/>
          <p:nvPr/>
        </p:nvSpPr>
        <p:spPr>
          <a:xfrm>
            <a:off x="2804630" y="4523950"/>
            <a:ext cx="9104963" cy="5040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buClr>
                <a:srgbClr val="0000DC"/>
              </a:buClr>
            </a:pPr>
            <a:r>
              <a:rPr lang="cs-CZ" sz="1400" dirty="0">
                <a:solidFill>
                  <a:schemeClr val="tx1"/>
                </a:solidFill>
              </a:rPr>
              <a:t>Nejsou formulovány otázky pouze okruh otázek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D36E759-04E9-4D0D-B5AA-B0BDD454C1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A19DCD5-3DCA-4767-8E07-A04F4FA744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681131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52926" y="2348880"/>
            <a:ext cx="11566357" cy="3744416"/>
          </a:xfrm>
        </p:spPr>
        <p:txBody>
          <a:bodyPr vert="horz" lIns="0" tIns="0" rIns="0" bIns="0" rtlCol="0" anchor="t" anchorCtr="0">
            <a:noAutofit/>
          </a:bodyPr>
          <a:lstStyle/>
          <a:p>
            <a:pPr>
              <a:lnSpc>
                <a:spcPts val="4000"/>
              </a:lnSpc>
            </a:pPr>
            <a:r>
              <a:rPr lang="cs-CZ" sz="4000" dirty="0"/>
              <a:t>FÁZE</a:t>
            </a:r>
            <a:br>
              <a:rPr lang="cs-CZ" sz="4000" dirty="0"/>
            </a:br>
            <a:r>
              <a:rPr lang="cs-CZ" sz="4000" dirty="0"/>
              <a:t>EMPIRICKÁ – tvorba výzkumného nástroje</a:t>
            </a:r>
          </a:p>
        </p:txBody>
      </p:sp>
      <p:pic>
        <p:nvPicPr>
          <p:cNvPr id="6" name="Picture 2" descr="Výsledek obrázku pro obrázek dotazni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682" y="3429000"/>
            <a:ext cx="3528392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/>
          <p:cNvSpPr/>
          <p:nvPr/>
        </p:nvSpPr>
        <p:spPr>
          <a:xfrm>
            <a:off x="8437060" y="5739353"/>
            <a:ext cx="3004349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cs-CZ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DOTAZNÍK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BEB36B8-D396-43EC-A0D0-0B12FEF02E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07BBD57-CEF0-4D7A-B7CF-B21D81540A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2</a:t>
            </a:fld>
            <a:endParaRPr lang="cs-CZ" altLang="cs-CZ" noProof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30976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4000" y="413792"/>
            <a:ext cx="11778000" cy="861638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3600" dirty="0"/>
              <a:t>Rozhovor v kvalitativním a kvantitativním výzkumu</a:t>
            </a:r>
          </a:p>
        </p:txBody>
      </p:sp>
      <p:sp>
        <p:nvSpPr>
          <p:cNvPr id="4" name="Zaoblený obdélník 3"/>
          <p:cNvSpPr/>
          <p:nvPr/>
        </p:nvSpPr>
        <p:spPr>
          <a:xfrm>
            <a:off x="414000" y="1190600"/>
            <a:ext cx="4879453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Kvalitativní výzkum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6509857" y="1190600"/>
            <a:ext cx="4999836" cy="50405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Kvantitativní výzkum</a:t>
            </a:r>
          </a:p>
        </p:txBody>
      </p:sp>
      <p:sp>
        <p:nvSpPr>
          <p:cNvPr id="6" name="Zaoblený obdélník 5"/>
          <p:cNvSpPr/>
          <p:nvPr/>
        </p:nvSpPr>
        <p:spPr>
          <a:xfrm>
            <a:off x="6509857" y="1697454"/>
            <a:ext cx="4999837" cy="201047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/>
          <a:p>
            <a:pPr marL="72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</a:pPr>
            <a:r>
              <a:rPr lang="cs-CZ" sz="2000" b="1" dirty="0">
                <a:solidFill>
                  <a:schemeClr val="tx1"/>
                </a:solidFill>
                <a:latin typeface="+mj-lt"/>
              </a:rPr>
              <a:t>Kvantifikace proměnných</a:t>
            </a: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000" dirty="0">
                <a:solidFill>
                  <a:schemeClr val="tx1"/>
                </a:solidFill>
                <a:latin typeface="+mj-lt"/>
              </a:rPr>
              <a:t>Přímí nebo nepřímí rozhovor</a:t>
            </a: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000" dirty="0">
                <a:solidFill>
                  <a:schemeClr val="tx1"/>
                </a:solidFill>
                <a:latin typeface="+mj-lt"/>
              </a:rPr>
              <a:t>Individuální rozhovor </a:t>
            </a: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000" dirty="0">
                <a:solidFill>
                  <a:schemeClr val="tx2"/>
                </a:solidFill>
                <a:latin typeface="+mj-lt"/>
              </a:rPr>
              <a:t>Strukturovaný rozhovor</a:t>
            </a:r>
          </a:p>
        </p:txBody>
      </p:sp>
      <p:sp>
        <p:nvSpPr>
          <p:cNvPr id="7" name="Zaoblený obdélník 6"/>
          <p:cNvSpPr/>
          <p:nvPr/>
        </p:nvSpPr>
        <p:spPr>
          <a:xfrm>
            <a:off x="414000" y="1706127"/>
            <a:ext cx="4879452" cy="161591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/>
          <a:p>
            <a:pPr marL="72000">
              <a:spcBef>
                <a:spcPts val="0"/>
              </a:spcBef>
              <a:buClr>
                <a:schemeClr val="tx2"/>
              </a:buClr>
              <a:buSzPct val="100000"/>
            </a:pPr>
            <a:r>
              <a:rPr lang="cs-CZ" sz="2000" b="1" dirty="0">
                <a:solidFill>
                  <a:schemeClr val="tx1"/>
                </a:solidFill>
                <a:latin typeface="+mj-lt"/>
              </a:rPr>
              <a:t>Snaha o detailní popis proměnných</a:t>
            </a:r>
          </a:p>
          <a:p>
            <a:pPr marL="252000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000" dirty="0">
                <a:solidFill>
                  <a:schemeClr val="tx1"/>
                </a:solidFill>
                <a:latin typeface="+mj-lt"/>
              </a:rPr>
              <a:t>Přímí nebo nepřímí rozhovor</a:t>
            </a:r>
          </a:p>
          <a:p>
            <a:pPr marL="252000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000" dirty="0">
                <a:solidFill>
                  <a:schemeClr val="tx1"/>
                </a:solidFill>
                <a:latin typeface="+mj-lt"/>
              </a:rPr>
              <a:t>Individuální nebo skupinový rozhovor</a:t>
            </a:r>
          </a:p>
          <a:p>
            <a:pPr marL="252000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000" dirty="0">
                <a:solidFill>
                  <a:schemeClr val="tx2"/>
                </a:solidFill>
                <a:latin typeface="+mj-lt"/>
              </a:rPr>
              <a:t>Nestrukturovaný nebo </a:t>
            </a:r>
            <a:r>
              <a:rPr lang="cs-CZ" sz="2000" dirty="0" err="1">
                <a:solidFill>
                  <a:schemeClr val="tx2"/>
                </a:solidFill>
                <a:latin typeface="+mj-lt"/>
              </a:rPr>
              <a:t>polostrukturovaný</a:t>
            </a:r>
            <a:r>
              <a:rPr lang="cs-CZ" sz="2000" dirty="0">
                <a:solidFill>
                  <a:schemeClr val="tx2"/>
                </a:solidFill>
                <a:latin typeface="+mj-lt"/>
              </a:rPr>
              <a:t> rozhovor </a:t>
            </a:r>
          </a:p>
        </p:txBody>
      </p:sp>
      <p:sp>
        <p:nvSpPr>
          <p:cNvPr id="8" name="Zaoblený obdélník 7"/>
          <p:cNvSpPr/>
          <p:nvPr/>
        </p:nvSpPr>
        <p:spPr>
          <a:xfrm>
            <a:off x="413999" y="4732183"/>
            <a:ext cx="4879451" cy="118205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/>
          <a:p>
            <a:pPr marL="252000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000" dirty="0">
                <a:solidFill>
                  <a:schemeClr val="tx1"/>
                </a:solidFill>
                <a:latin typeface="+mj-lt"/>
              </a:rPr>
              <a:t>Záznam: nahrávka</a:t>
            </a:r>
          </a:p>
          <a:p>
            <a:pPr marL="252000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000" dirty="0">
                <a:solidFill>
                  <a:schemeClr val="tx1"/>
                </a:solidFill>
                <a:latin typeface="+mj-lt"/>
              </a:rPr>
              <a:t>Zpracování výsledků: přepis nahrávky, kódování, kategorizování</a:t>
            </a:r>
          </a:p>
        </p:txBody>
      </p:sp>
      <p:sp>
        <p:nvSpPr>
          <p:cNvPr id="10" name="Zaoblený obdélník 9"/>
          <p:cNvSpPr/>
          <p:nvPr/>
        </p:nvSpPr>
        <p:spPr>
          <a:xfrm>
            <a:off x="6509857" y="3701732"/>
            <a:ext cx="4999837" cy="201047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/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000" dirty="0">
                <a:solidFill>
                  <a:schemeClr val="tx1"/>
                </a:solidFill>
                <a:latin typeface="+mj-lt"/>
              </a:rPr>
              <a:t>Záznam: papírový formulář (obdoba dotazníku), nahrávka</a:t>
            </a: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000" dirty="0">
                <a:solidFill>
                  <a:schemeClr val="tx1"/>
                </a:solidFill>
                <a:latin typeface="+mj-lt"/>
              </a:rPr>
              <a:t>Zpracování výsledků: přepis do četnostních tabulek a grafů</a:t>
            </a:r>
          </a:p>
        </p:txBody>
      </p:sp>
      <p:sp>
        <p:nvSpPr>
          <p:cNvPr id="9" name="Zaoblený obdélník 8"/>
          <p:cNvSpPr/>
          <p:nvPr/>
        </p:nvSpPr>
        <p:spPr>
          <a:xfrm>
            <a:off x="414000" y="3333511"/>
            <a:ext cx="4879452" cy="137799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/>
          <a:p>
            <a:pPr marL="72000">
              <a:spcBef>
                <a:spcPts val="0"/>
              </a:spcBef>
              <a:buClr>
                <a:schemeClr val="tx2"/>
              </a:buClr>
              <a:buSzPct val="100000"/>
            </a:pPr>
            <a:r>
              <a:rPr lang="cs-CZ" sz="2000" b="1" dirty="0">
                <a:solidFill>
                  <a:schemeClr val="tx1"/>
                </a:solidFill>
                <a:latin typeface="+mj-lt"/>
              </a:rPr>
              <a:t>Druhy rozhovoru</a:t>
            </a:r>
          </a:p>
          <a:p>
            <a:pPr marL="252000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000" dirty="0">
                <a:solidFill>
                  <a:schemeClr val="tx1"/>
                </a:solidFill>
                <a:latin typeface="+mj-lt"/>
              </a:rPr>
              <a:t>Fenomenologické rozhovory</a:t>
            </a:r>
          </a:p>
          <a:p>
            <a:pPr marL="252000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000" dirty="0" err="1">
                <a:solidFill>
                  <a:schemeClr val="tx1"/>
                </a:solidFill>
                <a:latin typeface="+mj-lt"/>
              </a:rPr>
              <a:t>Focus</a:t>
            </a:r>
            <a:r>
              <a:rPr lang="cs-CZ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j-lt"/>
              </a:rPr>
              <a:t>group</a:t>
            </a:r>
            <a:r>
              <a:rPr lang="cs-CZ" sz="2000" dirty="0">
                <a:solidFill>
                  <a:schemeClr val="tx1"/>
                </a:solidFill>
                <a:latin typeface="+mj-lt"/>
              </a:rPr>
              <a:t> (ohnisková skupina)</a:t>
            </a:r>
          </a:p>
          <a:p>
            <a:pPr marL="252000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000" dirty="0">
                <a:solidFill>
                  <a:schemeClr val="tx1"/>
                </a:solidFill>
                <a:latin typeface="+mj-lt"/>
              </a:rPr>
              <a:t>Etnografické rozhovory</a:t>
            </a:r>
          </a:p>
          <a:p>
            <a:pPr marL="252000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endParaRPr lang="cs-CZ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EF4BF26-7E97-45AB-90C7-83D7311EC0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F9E26FD5-180C-46B2-B445-B3299AF947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8121694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 txBox="1">
            <a:spLocks/>
          </p:cNvSpPr>
          <p:nvPr/>
        </p:nvSpPr>
        <p:spPr>
          <a:xfrm>
            <a:off x="540000" y="251573"/>
            <a:ext cx="7776864" cy="6364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eaLnBrk="1" hangingPunct="1">
              <a:lnSpc>
                <a:spcPts val="4000"/>
              </a:lnSpc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b="1">
                <a:solidFill>
                  <a:srgbClr val="00287D"/>
                </a:solidFill>
              </a:defRPr>
            </a:lvl2pPr>
            <a:lvl3pPr eaLnBrk="1" hangingPunct="1">
              <a:defRPr b="1">
                <a:solidFill>
                  <a:srgbClr val="00287D"/>
                </a:solidFill>
              </a:defRPr>
            </a:lvl3pPr>
            <a:lvl4pPr eaLnBrk="1" hangingPunct="1">
              <a:defRPr b="1">
                <a:solidFill>
                  <a:srgbClr val="00287D"/>
                </a:solidFill>
              </a:defRPr>
            </a:lvl4pPr>
            <a:lvl5pPr eaLnBrk="1" hangingPunct="1">
              <a:defRPr b="1">
                <a:solidFill>
                  <a:srgbClr val="00287D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9pPr>
          </a:lstStyle>
          <a:p>
            <a:r>
              <a:rPr lang="cs-CZ" dirty="0"/>
              <a:t>Rozhovor – přípravná etapa</a:t>
            </a: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365995"/>
              </p:ext>
            </p:extLst>
          </p:nvPr>
        </p:nvGraphicFramePr>
        <p:xfrm>
          <a:off x="540000" y="812119"/>
          <a:ext cx="11288477" cy="5233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65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718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1941">
                <a:tc>
                  <a:txBody>
                    <a:bodyPr/>
                    <a:lstStyle/>
                    <a:p>
                      <a:r>
                        <a:rPr lang="cs-CZ" dirty="0"/>
                        <a:t>Okruh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Plán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6360">
                <a:tc>
                  <a:txBody>
                    <a:bodyPr/>
                    <a:lstStyle/>
                    <a:p>
                      <a:r>
                        <a:rPr lang="cs-CZ" sz="2000" b="1" kern="120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O čem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Stanovení cílů a výzkumných otázek</a:t>
                      </a:r>
                    </a:p>
                    <a:p>
                      <a:r>
                        <a:rPr lang="cs-CZ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Nestrukturovaný</a:t>
                      </a:r>
                      <a:r>
                        <a:rPr lang="cs-CZ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rozhovor – stanovení okruhů rozhovorů</a:t>
                      </a:r>
                    </a:p>
                    <a:p>
                      <a:r>
                        <a:rPr lang="cs-CZ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Polostrukturovaný</a:t>
                      </a:r>
                      <a:r>
                        <a:rPr lang="cs-CZ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rozhovor a strukturovaný rozhovor  - stanovení tazatelských otázek</a:t>
                      </a:r>
                      <a:endParaRPr lang="cs-CZ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501">
                <a:tc>
                  <a:txBody>
                    <a:bodyPr/>
                    <a:lstStyle/>
                    <a:p>
                      <a:r>
                        <a:rPr lang="cs-CZ" sz="2000" b="1" kern="120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S kým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Požadavk</a:t>
                      </a:r>
                      <a:r>
                        <a:rPr lang="cs-CZ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y na cílovou skupinu</a:t>
                      </a:r>
                    </a:p>
                    <a:p>
                      <a:r>
                        <a:rPr lang="cs-CZ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Metoda výběru výzkumného souboru</a:t>
                      </a:r>
                      <a:endParaRPr lang="cs-CZ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6360">
                <a:tc>
                  <a:txBody>
                    <a:bodyPr/>
                    <a:lstStyle/>
                    <a:p>
                      <a:r>
                        <a:rPr lang="cs-CZ" sz="2000" b="1" kern="120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Jak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Přímí kontakt x nepřímí kontakt (telefon x on-line)</a:t>
                      </a:r>
                    </a:p>
                    <a:p>
                      <a:r>
                        <a:rPr lang="cs-CZ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Individuální</a:t>
                      </a:r>
                      <a:r>
                        <a:rPr lang="cs-CZ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rozhovor x skupinový rozhovor</a:t>
                      </a:r>
                    </a:p>
                    <a:p>
                      <a:r>
                        <a:rPr lang="cs-CZ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Způsob zaznamenávaní informací (nejčastěji nahrávka a přepis, strukturovaný rozhovor- záznamový arch)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56360">
                <a:tc>
                  <a:txBody>
                    <a:bodyPr/>
                    <a:lstStyle/>
                    <a:p>
                      <a:r>
                        <a:rPr lang="cs-CZ" sz="2000" b="1" kern="120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Kdy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Dohoda</a:t>
                      </a:r>
                      <a:r>
                        <a:rPr lang="cs-CZ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s informátorem na termínu rozhovoru </a:t>
                      </a:r>
                    </a:p>
                    <a:p>
                      <a:r>
                        <a:rPr lang="cs-CZ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Informátora informujte o tématu,  předpokládané délce rozhovoru a o formě (strukturovaný – nestrukturovaný; individuální - skupinový; přímí kontakt – nepřímí kontakt)</a:t>
                      </a:r>
                      <a:endParaRPr lang="cs-CZ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1941">
                <a:tc>
                  <a:txBody>
                    <a:bodyPr/>
                    <a:lstStyle/>
                    <a:p>
                      <a:r>
                        <a:rPr lang="cs-CZ" sz="2000" b="1" kern="120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Kde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Kde bude rozhovor probíhat (doma, kancelář, kavárna)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CD0F73B-0104-480E-AA9C-B250BBFAFB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484A45B-5F4C-4DDD-A3DB-739105B02E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978777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1088" y="188640"/>
            <a:ext cx="8208912" cy="504056"/>
          </a:xfrm>
        </p:spPr>
        <p:txBody>
          <a:bodyPr>
            <a:normAutofit fontScale="90000"/>
          </a:bodyPr>
          <a:lstStyle/>
          <a:p>
            <a:r>
              <a:rPr lang="cs-CZ" dirty="0"/>
              <a:t>Rozhovor – pořadí otázek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4892" y="724044"/>
            <a:ext cx="11870422" cy="5472608"/>
          </a:xfrm>
        </p:spPr>
        <p:txBody>
          <a:bodyPr vert="horz" lIns="91440" tIns="45720" rIns="91440" bIns="45720" rtlCol="0">
            <a:noAutofit/>
          </a:bodyPr>
          <a:lstStyle/>
          <a:p>
            <a:pPr marL="68580" indent="0">
              <a:lnSpc>
                <a:spcPct val="100000"/>
              </a:lnSpc>
              <a:buNone/>
            </a:pPr>
            <a:r>
              <a:rPr lang="cs-CZ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Řazení otázek z hlediska časové osy</a:t>
            </a:r>
          </a:p>
          <a:p>
            <a:pPr>
              <a:lnSpc>
                <a:spcPct val="100000"/>
              </a:lnSpc>
            </a:pPr>
            <a:endParaRPr lang="cs-CZ" sz="1800" dirty="0"/>
          </a:p>
          <a:p>
            <a:pPr>
              <a:lnSpc>
                <a:spcPct val="100000"/>
              </a:lnSpc>
            </a:pPr>
            <a:endParaRPr lang="cs-CZ" sz="1800" dirty="0"/>
          </a:p>
          <a:p>
            <a:pPr marL="68580" indent="0">
              <a:lnSpc>
                <a:spcPct val="100000"/>
              </a:lnSpc>
              <a:buNone/>
            </a:pPr>
            <a:endParaRPr lang="cs-C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8580" indent="0">
              <a:lnSpc>
                <a:spcPct val="100000"/>
              </a:lnSpc>
              <a:buNone/>
            </a:pPr>
            <a:r>
              <a:rPr lang="cs-CZ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Řazení otázek z hlediska obsahu</a:t>
            </a:r>
          </a:p>
          <a:p>
            <a:pPr marL="52578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1800" dirty="0"/>
              <a:t>Zkušenosti a chování</a:t>
            </a:r>
          </a:p>
          <a:p>
            <a:pPr marL="52578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1800" dirty="0"/>
              <a:t>Názory a hodnoty</a:t>
            </a:r>
          </a:p>
          <a:p>
            <a:pPr marL="52578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1800" dirty="0"/>
              <a:t>Znalosti</a:t>
            </a:r>
          </a:p>
          <a:p>
            <a:pPr marL="52578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1800" dirty="0"/>
              <a:t>Vnímání</a:t>
            </a:r>
          </a:p>
          <a:p>
            <a:pPr marL="52578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1800" dirty="0"/>
              <a:t>Demografické a kontextové</a:t>
            </a:r>
          </a:p>
          <a:p>
            <a:pPr marL="68580" indent="0">
              <a:lnSpc>
                <a:spcPct val="100000"/>
              </a:lnSpc>
              <a:buNone/>
            </a:pPr>
            <a:r>
              <a:rPr lang="cs-CZ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Řazení otázek dle ožehavosti obsahu</a:t>
            </a:r>
          </a:p>
          <a:p>
            <a:pPr marL="52578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1800" dirty="0"/>
              <a:t>Méně ožehavé</a:t>
            </a:r>
          </a:p>
          <a:p>
            <a:pPr marL="52578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1800" dirty="0"/>
              <a:t>Ožehavé (intimní oblast, sexualita)</a:t>
            </a:r>
          </a:p>
          <a:p>
            <a:pPr marL="68580" indent="0">
              <a:lnSpc>
                <a:spcPct val="100000"/>
              </a:lnSpc>
              <a:buNone/>
            </a:pPr>
            <a:r>
              <a:rPr lang="cs-CZ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Řazení otázek dle složitosti</a:t>
            </a:r>
          </a:p>
          <a:p>
            <a:pPr marL="52578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1800" dirty="0"/>
              <a:t>Jednoduché na odpověď</a:t>
            </a:r>
          </a:p>
          <a:p>
            <a:pPr marL="52578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1800" dirty="0"/>
              <a:t>Složité na odpověď – nejsložitější ve středu</a:t>
            </a:r>
          </a:p>
          <a:p>
            <a:pPr marL="52578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1800" dirty="0"/>
              <a:t>Jednoduché na odpověď</a:t>
            </a:r>
          </a:p>
          <a:p>
            <a:pPr marL="68580" indent="0">
              <a:lnSpc>
                <a:spcPct val="100000"/>
              </a:lnSpc>
              <a:buNone/>
            </a:pPr>
            <a:r>
              <a:rPr lang="cs-CZ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Závěr</a:t>
            </a:r>
          </a:p>
          <a:p>
            <a:pPr marL="68580" indent="0">
              <a:lnSpc>
                <a:spcPct val="100000"/>
              </a:lnSpc>
              <a:buNone/>
            </a:pPr>
            <a:r>
              <a:rPr lang="cs-CZ" sz="1800" dirty="0"/>
              <a:t>Poslední moznost ověřit si informace</a:t>
            </a:r>
          </a:p>
          <a:p>
            <a:pPr marL="68580" indent="0">
              <a:lnSpc>
                <a:spcPct val="100000"/>
              </a:lnSpc>
              <a:buNone/>
            </a:pPr>
            <a:r>
              <a:rPr lang="cs-CZ" sz="1800" dirty="0"/>
              <a:t>Podcenění závěru negativně ovlivňuje hodnocení výzkumu informátorem</a:t>
            </a:r>
          </a:p>
          <a:p>
            <a:pPr>
              <a:lnSpc>
                <a:spcPct val="100000"/>
              </a:lnSpc>
            </a:pPr>
            <a:endParaRPr lang="cs-CZ" sz="1800" dirty="0"/>
          </a:p>
          <a:p>
            <a:pPr>
              <a:lnSpc>
                <a:spcPct val="100000"/>
              </a:lnSpc>
            </a:pPr>
            <a:endParaRPr lang="cs-CZ" sz="1800" dirty="0"/>
          </a:p>
        </p:txBody>
      </p:sp>
      <p:sp>
        <p:nvSpPr>
          <p:cNvPr id="4" name="Šipka doprava 3"/>
          <p:cNvSpPr/>
          <p:nvPr/>
        </p:nvSpPr>
        <p:spPr>
          <a:xfrm>
            <a:off x="431088" y="1258282"/>
            <a:ext cx="2161110" cy="648072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Přítomnost</a:t>
            </a:r>
          </a:p>
        </p:txBody>
      </p:sp>
      <p:sp>
        <p:nvSpPr>
          <p:cNvPr id="5" name="Šipka doprava 4"/>
          <p:cNvSpPr/>
          <p:nvPr/>
        </p:nvSpPr>
        <p:spPr>
          <a:xfrm>
            <a:off x="2592198" y="1258282"/>
            <a:ext cx="2161110" cy="648072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Minulost</a:t>
            </a:r>
          </a:p>
        </p:txBody>
      </p:sp>
      <p:sp>
        <p:nvSpPr>
          <p:cNvPr id="6" name="Šipka doprava 5"/>
          <p:cNvSpPr/>
          <p:nvPr/>
        </p:nvSpPr>
        <p:spPr>
          <a:xfrm>
            <a:off x="4753308" y="1266604"/>
            <a:ext cx="2161110" cy="648072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Budoucnost</a:t>
            </a:r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3D175589-DEE2-4DB6-ABAC-1B905F01FA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D1AA2F36-75B8-415C-A012-57BDDD5512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8689893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4689" y="206980"/>
            <a:ext cx="8208912" cy="576064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Rozhovor – kvalitativní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6969" y="783044"/>
            <a:ext cx="11372117" cy="4563869"/>
          </a:xfrm>
        </p:spPr>
        <p:txBody>
          <a:bodyPr>
            <a:normAutofit fontScale="77500" lnSpcReduction="20000"/>
          </a:bodyPr>
          <a:lstStyle/>
          <a:p>
            <a:pPr marL="68580" indent="0">
              <a:buNone/>
            </a:pP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Pořízení nahrávky</a:t>
            </a:r>
          </a:p>
          <a:p>
            <a:r>
              <a:rPr lang="cs-CZ" sz="2400" dirty="0"/>
              <a:t>Nahrávání může ovlivnit průběh rozhovoru</a:t>
            </a:r>
          </a:p>
          <a:p>
            <a:pPr marL="68580" indent="0">
              <a:buNone/>
            </a:pP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Přepis</a:t>
            </a:r>
          </a:p>
          <a:p>
            <a:r>
              <a:rPr lang="cs-CZ" sz="2400" dirty="0"/>
              <a:t>Mechanická činnost</a:t>
            </a:r>
          </a:p>
          <a:p>
            <a:r>
              <a:rPr lang="cs-CZ" sz="2400" dirty="0"/>
              <a:t>Existují diktafony s automatickým přepisem</a:t>
            </a:r>
          </a:p>
          <a:p>
            <a:r>
              <a:rPr lang="cs-CZ" sz="2400" dirty="0"/>
              <a:t>Přepisy mohou být uskutečněny i jinou osobou než výzkumníkem</a:t>
            </a:r>
          </a:p>
          <a:p>
            <a:r>
              <a:rPr lang="cs-CZ" sz="2400" dirty="0"/>
              <a:t>Do přepisu by měla být zaznamenána i nonverbální komunikace (tón hlasu, smích, pláč, pozice těla…)</a:t>
            </a:r>
          </a:p>
          <a:p>
            <a:r>
              <a:rPr lang="cs-CZ" sz="2400" dirty="0"/>
              <a:t>Vhodné používat sofistikované programy pro analýzu kvalitativního výzkumu (např. </a:t>
            </a:r>
            <a:r>
              <a:rPr lang="cs-CZ" sz="2400" dirty="0" err="1"/>
              <a:t>Scribe</a:t>
            </a:r>
            <a:r>
              <a:rPr lang="cs-CZ" sz="2400" dirty="0"/>
              <a:t> </a:t>
            </a:r>
            <a:r>
              <a:rPr lang="cs-CZ" sz="2400" dirty="0" err="1"/>
              <a:t>Transcription</a:t>
            </a:r>
            <a:r>
              <a:rPr lang="cs-CZ" sz="2400" dirty="0"/>
              <a:t> Software  </a:t>
            </a:r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D45F60B-4135-434B-960A-228A556297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E5D9DF2-FEB6-4F26-BBBE-6A4FE77FB0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5350213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3746" y="216838"/>
            <a:ext cx="8136904" cy="620688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b="1" dirty="0"/>
              <a:t>Rozhovor – výhody a nevýhody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06396" y="2580230"/>
            <a:ext cx="10515694" cy="302211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t">
            <a:noAutofit/>
          </a:bodyPr>
          <a:lstStyle/>
          <a:p>
            <a:pPr marL="252000" indent="-180000">
              <a:lnSpc>
                <a:spcPct val="100000"/>
              </a:lnSpc>
              <a:buFont typeface="Arial" panose="020B0604020202020204" pitchFamily="34" charset="0"/>
              <a:buChar char="̶"/>
            </a:pPr>
            <a:r>
              <a:rPr lang="cs-CZ" sz="1800" kern="1200" dirty="0">
                <a:solidFill>
                  <a:schemeClr val="tx1"/>
                </a:solidFill>
              </a:rPr>
              <a:t>Časová náročnost</a:t>
            </a:r>
          </a:p>
          <a:p>
            <a:pPr marL="252000" indent="-180000">
              <a:lnSpc>
                <a:spcPct val="100000"/>
              </a:lnSpc>
              <a:buFont typeface="Arial" panose="020B0604020202020204" pitchFamily="34" charset="0"/>
              <a:buChar char="̶"/>
            </a:pPr>
            <a:r>
              <a:rPr lang="cs-CZ" sz="1800" kern="1200" dirty="0">
                <a:solidFill>
                  <a:schemeClr val="tx1"/>
                </a:solidFill>
              </a:rPr>
              <a:t>Velký důraz na vytvoření vztahu mezi tazatelem a informátorem</a:t>
            </a:r>
          </a:p>
          <a:p>
            <a:pPr marL="252000" indent="-180000">
              <a:lnSpc>
                <a:spcPct val="100000"/>
              </a:lnSpc>
              <a:buFont typeface="Arial" panose="020B0604020202020204" pitchFamily="34" charset="0"/>
              <a:buChar char="̶"/>
            </a:pPr>
            <a:r>
              <a:rPr lang="cs-CZ" sz="1800" kern="1200" dirty="0">
                <a:solidFill>
                  <a:schemeClr val="tx1"/>
                </a:solidFill>
              </a:rPr>
              <a:t>Vysoké požadavky na výzkumníka</a:t>
            </a:r>
          </a:p>
          <a:p>
            <a:pPr marL="709200" lvl="1" indent="-180000">
              <a:lnSpc>
                <a:spcPct val="100000"/>
              </a:lnSpc>
              <a:buFont typeface="Arial" panose="020B0604020202020204" pitchFamily="34" charset="0"/>
              <a:buChar char="̶"/>
            </a:pPr>
            <a:r>
              <a:rPr lang="cs-CZ" sz="1400" dirty="0">
                <a:solidFill>
                  <a:schemeClr val="tx1"/>
                </a:solidFill>
                <a:ea typeface="+mn-ea"/>
                <a:cs typeface="+mn-cs"/>
              </a:rPr>
              <a:t>Komunikační – schopnost vyjádřit se</a:t>
            </a:r>
          </a:p>
          <a:p>
            <a:pPr marL="709200" lvl="1" indent="-180000">
              <a:lnSpc>
                <a:spcPct val="100000"/>
              </a:lnSpc>
              <a:buFont typeface="Arial" panose="020B0604020202020204" pitchFamily="34" charset="0"/>
              <a:buChar char="̶"/>
            </a:pPr>
            <a:r>
              <a:rPr lang="cs-CZ" sz="1400" dirty="0">
                <a:solidFill>
                  <a:schemeClr val="tx1"/>
                </a:solidFill>
                <a:ea typeface="+mn-ea"/>
                <a:cs typeface="+mn-cs"/>
              </a:rPr>
              <a:t>Schopnost naslouchání a zpětné vazby</a:t>
            </a:r>
          </a:p>
          <a:p>
            <a:pPr marL="709200" lvl="1" indent="-180000">
              <a:lnSpc>
                <a:spcPct val="100000"/>
              </a:lnSpc>
              <a:buFont typeface="Arial" panose="020B0604020202020204" pitchFamily="34" charset="0"/>
              <a:buChar char="̶"/>
            </a:pPr>
            <a:r>
              <a:rPr lang="cs-CZ" sz="1400" dirty="0">
                <a:solidFill>
                  <a:schemeClr val="tx1"/>
                </a:solidFill>
                <a:ea typeface="+mn-ea"/>
                <a:cs typeface="+mn-cs"/>
              </a:rPr>
              <a:t>Organizační schopnosti</a:t>
            </a:r>
          </a:p>
          <a:p>
            <a:pPr marL="709200" lvl="1" indent="-180000">
              <a:lnSpc>
                <a:spcPct val="100000"/>
              </a:lnSpc>
              <a:buFont typeface="Arial" panose="020B0604020202020204" pitchFamily="34" charset="0"/>
              <a:buChar char="̶"/>
            </a:pPr>
            <a:r>
              <a:rPr lang="cs-CZ" sz="1400" dirty="0">
                <a:solidFill>
                  <a:schemeClr val="tx1"/>
                </a:solidFill>
                <a:ea typeface="+mn-ea"/>
                <a:cs typeface="+mn-cs"/>
              </a:rPr>
              <a:t>Osobnostní (netrpělivost, neporozumění, netaktnost, nadřazenost)</a:t>
            </a:r>
          </a:p>
          <a:p>
            <a:pPr marL="709200" lvl="1" indent="-180000">
              <a:lnSpc>
                <a:spcPct val="100000"/>
              </a:lnSpc>
              <a:buFont typeface="Arial" panose="020B0604020202020204" pitchFamily="34" charset="0"/>
              <a:buChar char="̶"/>
            </a:pPr>
            <a:r>
              <a:rPr lang="cs-CZ" sz="1400" dirty="0">
                <a:solidFill>
                  <a:schemeClr val="tx1"/>
                </a:solidFill>
                <a:ea typeface="+mn-ea"/>
                <a:cs typeface="+mn-cs"/>
              </a:rPr>
              <a:t>Oproštění se od sugesce a hodnocení </a:t>
            </a:r>
          </a:p>
          <a:p>
            <a:pPr marL="709200" lvl="1" indent="-180000">
              <a:lnSpc>
                <a:spcPct val="100000"/>
              </a:lnSpc>
              <a:buFont typeface="Arial" panose="020B0604020202020204" pitchFamily="34" charset="0"/>
              <a:buChar char="̶"/>
            </a:pPr>
            <a:r>
              <a:rPr lang="cs-CZ" sz="1400" dirty="0">
                <a:solidFill>
                  <a:schemeClr val="tx1"/>
                </a:solidFill>
                <a:ea typeface="+mn-ea"/>
                <a:cs typeface="+mn-cs"/>
              </a:rPr>
              <a:t>Schopnost objektivně posoudit informace</a:t>
            </a:r>
          </a:p>
          <a:p>
            <a:pPr marL="252000" indent="-180000">
              <a:lnSpc>
                <a:spcPct val="100000"/>
              </a:lnSpc>
              <a:buFont typeface="Arial" panose="020B0604020202020204" pitchFamily="34" charset="0"/>
              <a:buChar char="̶"/>
            </a:pPr>
            <a:r>
              <a:rPr lang="cs-CZ" sz="1800" kern="1200" dirty="0">
                <a:solidFill>
                  <a:schemeClr val="tx1"/>
                </a:solidFill>
              </a:rPr>
              <a:t>Malý počet informátorů</a:t>
            </a:r>
          </a:p>
          <a:p>
            <a:pPr marL="252000" indent="-180000">
              <a:lnSpc>
                <a:spcPct val="100000"/>
              </a:lnSpc>
              <a:buFont typeface="Arial" panose="020B0604020202020204" pitchFamily="34" charset="0"/>
              <a:buChar char="̶"/>
            </a:pPr>
            <a:r>
              <a:rPr lang="cs-CZ" sz="1800" kern="1200" dirty="0">
                <a:solidFill>
                  <a:schemeClr val="tx1"/>
                </a:solidFill>
              </a:rPr>
              <a:t>Cenzura – informátor poví jen to co chce</a:t>
            </a:r>
          </a:p>
          <a:p>
            <a:pPr marL="252000" indent="-180000">
              <a:lnSpc>
                <a:spcPct val="100000"/>
              </a:lnSpc>
              <a:buFont typeface="Arial" panose="020B0604020202020204" pitchFamily="34" charset="0"/>
              <a:buChar char="̶"/>
            </a:pPr>
            <a:r>
              <a:rPr lang="cs-CZ" sz="1800" kern="1200" dirty="0">
                <a:solidFill>
                  <a:schemeClr val="tx1"/>
                </a:solidFill>
              </a:rPr>
              <a:t>Šum: co chtěl říct – co řekl – co jsem pochopil – co jsem interpretoval….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606397" y="876404"/>
            <a:ext cx="10515693" cy="150636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marL="252000" marR="0" indent="-180000" defTabSz="91440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1800" b="0">
                <a:solidFill>
                  <a:schemeClr val="dk1"/>
                </a:solidFill>
                <a:latin typeface="+mn-lt"/>
              </a:defRPr>
            </a:lvl1pPr>
            <a:lvl2pPr marL="504000" lvl="1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dk1"/>
                </a:solidFill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dk1"/>
                </a:solidFill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dk1"/>
                </a:solidFill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solidFill>
                  <a:schemeClr val="dk1"/>
                </a:solidFill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dk1"/>
                </a:solidFill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dk1"/>
                </a:solidFill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dk1"/>
                </a:solidFill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cs-CZ" dirty="0"/>
              <a:t>Možnost ověření pochopení položek</a:t>
            </a:r>
          </a:p>
          <a:p>
            <a:r>
              <a:rPr lang="cs-CZ" dirty="0"/>
              <a:t>Velká flexibilita při sběru dat</a:t>
            </a:r>
          </a:p>
          <a:p>
            <a:r>
              <a:rPr lang="cs-CZ" dirty="0"/>
              <a:t>Vyšší vyplněnost položek ve srovnání s dotazníkem</a:t>
            </a:r>
          </a:p>
          <a:p>
            <a:r>
              <a:rPr lang="cs-CZ" dirty="0"/>
              <a:t>Méně respondentů volí variantu „nevím, nechci se vyjádřit“</a:t>
            </a:r>
          </a:p>
          <a:p>
            <a:r>
              <a:rPr lang="cs-CZ" dirty="0"/>
              <a:t>Možnost oslovit všechny věkové kategorie – děti, seniory, mentálně retardované, analfabety…</a:t>
            </a:r>
          </a:p>
        </p:txBody>
      </p:sp>
      <p:pic>
        <p:nvPicPr>
          <p:cNvPr id="6" name="Obrázek 5"/>
          <p:cNvPicPr/>
          <p:nvPr/>
        </p:nvPicPr>
        <p:blipFill rotWithShape="1">
          <a:blip r:embed="rId3"/>
          <a:srcRect l="33566" t="38625" r="53867" b="41534"/>
          <a:stretch/>
        </p:blipFill>
        <p:spPr bwMode="auto">
          <a:xfrm>
            <a:off x="232315" y="2685205"/>
            <a:ext cx="1374081" cy="27928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Obrázek 3"/>
          <p:cNvPicPr/>
          <p:nvPr/>
        </p:nvPicPr>
        <p:blipFill rotWithShape="1">
          <a:blip r:embed="rId3"/>
          <a:srcRect l="18189" t="37567" r="69576" b="41005"/>
          <a:stretch/>
        </p:blipFill>
        <p:spPr bwMode="auto">
          <a:xfrm>
            <a:off x="232316" y="611884"/>
            <a:ext cx="1374081" cy="19294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FF7A1DE7-FF5C-4849-91B8-26E5DD99F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7A32CBB7-E9C6-4EEA-8043-540A795C7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54502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14000" y="2348880"/>
            <a:ext cx="11573867" cy="3744416"/>
          </a:xfrm>
        </p:spPr>
        <p:txBody>
          <a:bodyPr vert="horz" lIns="0" tIns="0" rIns="0" bIns="0" rtlCol="0" anchor="t" anchorCtr="0">
            <a:noAutofit/>
          </a:bodyPr>
          <a:lstStyle/>
          <a:p>
            <a:pPr>
              <a:lnSpc>
                <a:spcPts val="4000"/>
              </a:lnSpc>
            </a:pPr>
            <a:r>
              <a:rPr lang="cs-CZ" sz="3200" dirty="0"/>
              <a:t>FÁZE EMPIRICKÁ – tvorba výzkumného nástroje</a:t>
            </a:r>
          </a:p>
        </p:txBody>
      </p:sp>
      <p:sp>
        <p:nvSpPr>
          <p:cNvPr id="7" name="Obdélník 6"/>
          <p:cNvSpPr/>
          <p:nvPr/>
        </p:nvSpPr>
        <p:spPr>
          <a:xfrm>
            <a:off x="7943608" y="5833669"/>
            <a:ext cx="3528392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POZOROVÁNÍ</a:t>
            </a:r>
          </a:p>
        </p:txBody>
      </p:sp>
      <p:pic>
        <p:nvPicPr>
          <p:cNvPr id="1026" name="Picture 2" descr="Výsledek obrázku pro LUPA OBRÁZE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7" r="4950" b="9216"/>
          <a:stretch/>
        </p:blipFill>
        <p:spPr bwMode="auto">
          <a:xfrm>
            <a:off x="7943608" y="3410925"/>
            <a:ext cx="3528392" cy="228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9D88A41-5B38-4618-B84A-215BFF02E8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D17BB9E-4255-406D-8D6F-53712D3803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25</a:t>
            </a:fld>
            <a:endParaRPr lang="cs-CZ" altLang="cs-CZ" noProof="0" dirty="0"/>
          </a:p>
        </p:txBody>
      </p:sp>
    </p:spTree>
    <p:extLst>
      <p:ext uri="{BB962C8B-B14F-4D97-AF65-F5344CB8AC3E}">
        <p14:creationId xmlns:p14="http://schemas.microsoft.com/office/powerpoint/2010/main" val="6503264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/>
          <p:cNvSpPr txBox="1">
            <a:spLocks/>
          </p:cNvSpPr>
          <p:nvPr/>
        </p:nvSpPr>
        <p:spPr>
          <a:xfrm>
            <a:off x="169102" y="1960572"/>
            <a:ext cx="5552190" cy="30963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defTabSz="914400" eaLnBrk="1" latinLnBrk="0" hangingPunct="1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000" b="0">
                <a:latin typeface="+mn-lt"/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pPr marL="72000" indent="0">
              <a:lnSpc>
                <a:spcPts val="3000"/>
              </a:lnSpc>
              <a:buNone/>
            </a:pPr>
            <a:r>
              <a:rPr lang="cs-CZ" sz="1800" dirty="0">
                <a:solidFill>
                  <a:schemeClr val="tx2"/>
                </a:solidFill>
              </a:rPr>
              <a:t>Rozhovor jako vědecká metoda</a:t>
            </a:r>
          </a:p>
          <a:p>
            <a:pPr>
              <a:lnSpc>
                <a:spcPts val="3000"/>
              </a:lnSpc>
            </a:pPr>
            <a:r>
              <a:rPr lang="cs-CZ" sz="1800" dirty="0"/>
              <a:t>Snaha o objektivní popis proměnné</a:t>
            </a:r>
          </a:p>
          <a:p>
            <a:pPr>
              <a:lnSpc>
                <a:spcPts val="3000"/>
              </a:lnSpc>
            </a:pPr>
            <a:r>
              <a:rPr lang="cs-CZ" sz="1800" dirty="0"/>
              <a:t>Nejnáročnější metoda sběru dat</a:t>
            </a:r>
          </a:p>
          <a:p>
            <a:pPr>
              <a:lnSpc>
                <a:spcPts val="3000"/>
              </a:lnSpc>
            </a:pPr>
            <a:r>
              <a:rPr lang="cs-CZ" sz="1800" dirty="0"/>
              <a:t>Nejstarší (spolu s rozhovorem) metoda výzkumu psychologických jevů</a:t>
            </a:r>
          </a:p>
          <a:p>
            <a:pPr>
              <a:lnSpc>
                <a:spcPts val="3000"/>
              </a:lnSpc>
            </a:pPr>
            <a:r>
              <a:rPr lang="cs-CZ" sz="1800" dirty="0"/>
              <a:t>Provádí ho proškolený výzkumník</a:t>
            </a:r>
          </a:p>
          <a:p>
            <a:pPr>
              <a:lnSpc>
                <a:spcPts val="3000"/>
              </a:lnSpc>
            </a:pPr>
            <a:r>
              <a:rPr lang="cs-CZ" sz="1800" dirty="0"/>
              <a:t>Interpretace informací může být  jak kvalitativní tak kvantitativní</a:t>
            </a:r>
          </a:p>
        </p:txBody>
      </p:sp>
      <p:sp>
        <p:nvSpPr>
          <p:cNvPr id="4" name="Obdélník 3"/>
          <p:cNvSpPr/>
          <p:nvPr/>
        </p:nvSpPr>
        <p:spPr>
          <a:xfrm>
            <a:off x="5977636" y="3612103"/>
            <a:ext cx="6045262" cy="236995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72000">
              <a:lnSpc>
                <a:spcPts val="3000"/>
              </a:lnSpc>
              <a:spcBef>
                <a:spcPts val="0"/>
              </a:spcBef>
              <a:buClr>
                <a:schemeClr val="tx2"/>
              </a:buClr>
              <a:buSzPct val="100000"/>
            </a:pPr>
            <a:r>
              <a:rPr lang="cs-CZ" sz="1800" dirty="0">
                <a:solidFill>
                  <a:schemeClr val="tx2"/>
                </a:solidFill>
                <a:latin typeface="+mn-lt"/>
              </a:rPr>
              <a:t>Požadavky na výzkumníka</a:t>
            </a:r>
          </a:p>
          <a:p>
            <a:pPr marL="252000" indent="-180000">
              <a:lnSpc>
                <a:spcPts val="3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800" dirty="0">
                <a:latin typeface="+mn-lt"/>
              </a:rPr>
              <a:t>Schopnost rychlé adaptace na prostředí pozorování</a:t>
            </a:r>
          </a:p>
          <a:p>
            <a:pPr marL="252000" indent="-180000">
              <a:lnSpc>
                <a:spcPts val="3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800" dirty="0">
                <a:latin typeface="+mn-lt"/>
              </a:rPr>
              <a:t>Zachování nezaujatého postoje</a:t>
            </a:r>
          </a:p>
          <a:p>
            <a:pPr marL="252000" indent="-180000">
              <a:lnSpc>
                <a:spcPts val="3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800" dirty="0">
                <a:latin typeface="+mn-lt"/>
              </a:rPr>
              <a:t>Schopnost improvizace v nečekaných situacích</a:t>
            </a:r>
          </a:p>
          <a:p>
            <a:pPr marL="252000" indent="-180000">
              <a:lnSpc>
                <a:spcPts val="3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800" dirty="0">
                <a:latin typeface="+mn-lt"/>
              </a:rPr>
              <a:t>Schopnost používat nástroj a pomůcky výzkumu</a:t>
            </a:r>
          </a:p>
          <a:p>
            <a:pPr marL="252000" indent="-180000">
              <a:lnSpc>
                <a:spcPts val="3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800" dirty="0">
                <a:latin typeface="+mn-lt"/>
              </a:rPr>
              <a:t>Schopnost introspekce</a:t>
            </a:r>
          </a:p>
          <a:p>
            <a:pPr marL="252000" indent="-180000">
              <a:lnSpc>
                <a:spcPts val="3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endParaRPr lang="cs-CZ" sz="1800" dirty="0">
              <a:latin typeface="+mn-lt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18782" y="754219"/>
            <a:ext cx="11601974" cy="115384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defTabSz="914400" eaLnBrk="1" latinLnBrk="0" hangingPunct="1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000" b="0">
                <a:latin typeface="+mn-lt"/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pPr marL="72000" indent="0" algn="ctr">
              <a:lnSpc>
                <a:spcPct val="100000"/>
              </a:lnSpc>
              <a:buNone/>
            </a:pPr>
            <a:r>
              <a:rPr lang="cs-CZ" sz="1800" dirty="0"/>
              <a:t>Činnost, která vede k získání nových poznatků – v běžném životě si ho ani neuvědomujeme – je subjektivní.</a:t>
            </a:r>
          </a:p>
          <a:p>
            <a:pPr marL="72000" indent="0" algn="ctr">
              <a:lnSpc>
                <a:spcPct val="100000"/>
              </a:lnSpc>
              <a:buNone/>
            </a:pPr>
            <a:r>
              <a:rPr lang="cs-CZ" sz="1800" dirty="0"/>
              <a:t>Vědecké pozorování je připravené a organizované pozorování – objektivní.</a:t>
            </a:r>
          </a:p>
          <a:p>
            <a:pPr marL="72000" indent="0" algn="ctr">
              <a:lnSpc>
                <a:spcPct val="100000"/>
              </a:lnSpc>
              <a:buNone/>
            </a:pPr>
            <a:r>
              <a:rPr lang="cs-CZ" sz="1800" dirty="0"/>
              <a:t>Účastník bývá označován jako proband, sledovaná situace jako případ</a:t>
            </a:r>
          </a:p>
          <a:p>
            <a:pPr marL="72000" indent="0" algn="ctr">
              <a:lnSpc>
                <a:spcPct val="100000"/>
              </a:lnSpc>
              <a:buNone/>
            </a:pPr>
            <a:endParaRPr lang="cs-CZ" sz="1800" dirty="0"/>
          </a:p>
        </p:txBody>
      </p:sp>
      <p:sp>
        <p:nvSpPr>
          <p:cNvPr id="7" name="Rámeček 6"/>
          <p:cNvSpPr/>
          <p:nvPr/>
        </p:nvSpPr>
        <p:spPr>
          <a:xfrm>
            <a:off x="43070" y="527501"/>
            <a:ext cx="12105860" cy="1302914"/>
          </a:xfrm>
          <a:prstGeom prst="fram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13" name="Nadpis 1"/>
          <p:cNvSpPr txBox="1">
            <a:spLocks/>
          </p:cNvSpPr>
          <p:nvPr/>
        </p:nvSpPr>
        <p:spPr>
          <a:xfrm>
            <a:off x="190149" y="88090"/>
            <a:ext cx="5455641" cy="6364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eaLnBrk="1" hangingPunct="1">
              <a:lnSpc>
                <a:spcPts val="4000"/>
              </a:lnSpc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b="1">
                <a:solidFill>
                  <a:srgbClr val="00287D"/>
                </a:solidFill>
              </a:defRPr>
            </a:lvl2pPr>
            <a:lvl3pPr eaLnBrk="1" hangingPunct="1">
              <a:defRPr b="1">
                <a:solidFill>
                  <a:srgbClr val="00287D"/>
                </a:solidFill>
              </a:defRPr>
            </a:lvl3pPr>
            <a:lvl4pPr eaLnBrk="1" hangingPunct="1">
              <a:defRPr b="1">
                <a:solidFill>
                  <a:srgbClr val="00287D"/>
                </a:solidFill>
              </a:defRPr>
            </a:lvl4pPr>
            <a:lvl5pPr eaLnBrk="1" hangingPunct="1">
              <a:defRPr b="1">
                <a:solidFill>
                  <a:srgbClr val="00287D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9pPr>
          </a:lstStyle>
          <a:p>
            <a:r>
              <a:rPr lang="cs-CZ" dirty="0"/>
              <a:t>Pozorování</a:t>
            </a: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6030272" y="1956872"/>
            <a:ext cx="6118658" cy="14401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defTabSz="914400" eaLnBrk="1" latinLnBrk="0" hangingPunct="1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000" b="0">
                <a:latin typeface="+mn-lt"/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pPr marL="72000" indent="0">
              <a:lnSpc>
                <a:spcPts val="3000"/>
              </a:lnSpc>
              <a:buNone/>
            </a:pPr>
            <a:r>
              <a:rPr lang="cs-CZ" sz="1800" dirty="0">
                <a:solidFill>
                  <a:schemeClr val="tx2"/>
                </a:solidFill>
              </a:rPr>
              <a:t>Zaměření pozorování</a:t>
            </a:r>
          </a:p>
          <a:p>
            <a:pPr>
              <a:lnSpc>
                <a:spcPts val="3000"/>
              </a:lnSpc>
            </a:pPr>
            <a:r>
              <a:rPr lang="cs-CZ" sz="1800" dirty="0"/>
              <a:t>Činnosti (fyzické, zručnost)</a:t>
            </a:r>
          </a:p>
          <a:p>
            <a:pPr>
              <a:lnSpc>
                <a:spcPts val="3000"/>
              </a:lnSpc>
            </a:pPr>
            <a:r>
              <a:rPr lang="cs-CZ" sz="1800" dirty="0"/>
              <a:t>Sociální vztahy</a:t>
            </a:r>
          </a:p>
          <a:p>
            <a:pPr>
              <a:lnSpc>
                <a:spcPts val="3000"/>
              </a:lnSpc>
            </a:pPr>
            <a:r>
              <a:rPr lang="cs-CZ" sz="1800" dirty="0"/>
              <a:t>Sociokulturní prostředí</a:t>
            </a:r>
          </a:p>
        </p:txBody>
      </p:sp>
      <p:sp>
        <p:nvSpPr>
          <p:cNvPr id="10" name="Obdélník 9"/>
          <p:cNvSpPr/>
          <p:nvPr/>
        </p:nvSpPr>
        <p:spPr>
          <a:xfrm>
            <a:off x="192871" y="4991990"/>
            <a:ext cx="5926898" cy="13681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72000">
              <a:lnSpc>
                <a:spcPts val="3000"/>
              </a:lnSpc>
              <a:spcBef>
                <a:spcPts val="0"/>
              </a:spcBef>
              <a:buClr>
                <a:schemeClr val="tx2"/>
              </a:buClr>
              <a:buSzPct val="100000"/>
            </a:pPr>
            <a:r>
              <a:rPr lang="cs-CZ" sz="1800" dirty="0">
                <a:solidFill>
                  <a:schemeClr val="tx2"/>
                </a:solidFill>
                <a:latin typeface="+mn-lt"/>
              </a:rPr>
              <a:t>Rysy vědeckého pozorování</a:t>
            </a:r>
          </a:p>
          <a:p>
            <a:pPr marL="252000" indent="-180000">
              <a:lnSpc>
                <a:spcPts val="3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800" dirty="0">
                <a:latin typeface="+mn-lt"/>
              </a:rPr>
              <a:t>Plánovitost</a:t>
            </a:r>
          </a:p>
          <a:p>
            <a:pPr marL="252000" indent="-180000">
              <a:lnSpc>
                <a:spcPts val="3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800" dirty="0">
                <a:latin typeface="+mn-lt"/>
              </a:rPr>
              <a:t>Systematičnost</a:t>
            </a:r>
          </a:p>
          <a:p>
            <a:pPr marL="252000" indent="-180000">
              <a:lnSpc>
                <a:spcPts val="3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800" dirty="0">
                <a:latin typeface="+mn-lt"/>
              </a:rPr>
              <a:t>Objektivnost</a:t>
            </a:r>
          </a:p>
          <a:p>
            <a:pPr marL="252000" indent="-180000">
              <a:lnSpc>
                <a:spcPts val="3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endParaRPr lang="cs-CZ" sz="1800" dirty="0">
              <a:latin typeface="+mn-lt"/>
            </a:endParaRP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094C60A-901E-48CF-9DAE-7DAE529DA8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78851" y="6486599"/>
            <a:ext cx="7920000" cy="252000"/>
          </a:xfrm>
        </p:spPr>
        <p:txBody>
          <a:bodyPr/>
          <a:lstStyle/>
          <a:p>
            <a:r>
              <a:rPr lang="cs-CZ" dirty="0"/>
              <a:t>Lékařská fakulta Masarykovy univerzity, Ústav zdravotnických věd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875CA46-505E-47AE-967C-33089DD763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8782" y="6471352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9115967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 txBox="1">
            <a:spLocks/>
          </p:cNvSpPr>
          <p:nvPr/>
        </p:nvSpPr>
        <p:spPr>
          <a:xfrm>
            <a:off x="414000" y="0"/>
            <a:ext cx="9282400" cy="6364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eaLnBrk="1" hangingPunct="1">
              <a:lnSpc>
                <a:spcPts val="4000"/>
              </a:lnSpc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b="1">
                <a:solidFill>
                  <a:srgbClr val="00287D"/>
                </a:solidFill>
              </a:defRPr>
            </a:lvl2pPr>
            <a:lvl3pPr eaLnBrk="1" hangingPunct="1">
              <a:defRPr b="1">
                <a:solidFill>
                  <a:srgbClr val="00287D"/>
                </a:solidFill>
              </a:defRPr>
            </a:lvl3pPr>
            <a:lvl4pPr eaLnBrk="1" hangingPunct="1">
              <a:defRPr b="1">
                <a:solidFill>
                  <a:srgbClr val="00287D"/>
                </a:solidFill>
              </a:defRPr>
            </a:lvl4pPr>
            <a:lvl5pPr eaLnBrk="1" hangingPunct="1">
              <a:defRPr b="1">
                <a:solidFill>
                  <a:srgbClr val="00287D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9pPr>
          </a:lstStyle>
          <a:p>
            <a:r>
              <a:rPr lang="cs-CZ" dirty="0"/>
              <a:t>Pozorování - dělení</a:t>
            </a:r>
          </a:p>
        </p:txBody>
      </p:sp>
      <p:sp>
        <p:nvSpPr>
          <p:cNvPr id="10" name="Zaoblený obdélník 9"/>
          <p:cNvSpPr/>
          <p:nvPr/>
        </p:nvSpPr>
        <p:spPr>
          <a:xfrm>
            <a:off x="317680" y="1053718"/>
            <a:ext cx="1944216" cy="41381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400" b="1" dirty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Nezúčastněné pozorování</a:t>
            </a:r>
          </a:p>
        </p:txBody>
      </p:sp>
      <p:sp>
        <p:nvSpPr>
          <p:cNvPr id="11" name="Zaoblený obdélník 10"/>
          <p:cNvSpPr/>
          <p:nvPr/>
        </p:nvSpPr>
        <p:spPr>
          <a:xfrm>
            <a:off x="352228" y="597135"/>
            <a:ext cx="1922512" cy="37903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400" b="1" dirty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Zúčastněné pozorování</a:t>
            </a:r>
          </a:p>
        </p:txBody>
      </p:sp>
      <p:sp>
        <p:nvSpPr>
          <p:cNvPr id="12" name="Zaoblený obdélník 11"/>
          <p:cNvSpPr/>
          <p:nvPr/>
        </p:nvSpPr>
        <p:spPr>
          <a:xfrm>
            <a:off x="2274740" y="578776"/>
            <a:ext cx="9729906" cy="4020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Výzkumník participuje na dění (úplný účastník, účastník jako pozorovatel)</a:t>
            </a:r>
          </a:p>
        </p:txBody>
      </p:sp>
      <p:sp>
        <p:nvSpPr>
          <p:cNvPr id="14" name="Zaoblený obdélník 13"/>
          <p:cNvSpPr/>
          <p:nvPr/>
        </p:nvSpPr>
        <p:spPr>
          <a:xfrm>
            <a:off x="2261896" y="1037302"/>
            <a:ext cx="9729905" cy="41381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Výzkumník neparticipuje na dění (úplný pozorovatel)</a:t>
            </a:r>
          </a:p>
        </p:txBody>
      </p:sp>
      <p:sp>
        <p:nvSpPr>
          <p:cNvPr id="15" name="Zaoblený obdélník 14"/>
          <p:cNvSpPr/>
          <p:nvPr/>
        </p:nvSpPr>
        <p:spPr>
          <a:xfrm>
            <a:off x="322523" y="1669452"/>
            <a:ext cx="1933364" cy="505779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400" b="1" dirty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Přímé pozorování</a:t>
            </a:r>
          </a:p>
        </p:txBody>
      </p:sp>
      <p:sp>
        <p:nvSpPr>
          <p:cNvPr id="16" name="Zaoblený obdélník 15"/>
          <p:cNvSpPr/>
          <p:nvPr/>
        </p:nvSpPr>
        <p:spPr>
          <a:xfrm>
            <a:off x="328531" y="2255623"/>
            <a:ext cx="1946208" cy="3583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400" b="1" dirty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Nepřímé pozorování</a:t>
            </a:r>
          </a:p>
        </p:txBody>
      </p:sp>
      <p:sp>
        <p:nvSpPr>
          <p:cNvPr id="17" name="Zaoblený obdélník 16"/>
          <p:cNvSpPr/>
          <p:nvPr/>
        </p:nvSpPr>
        <p:spPr>
          <a:xfrm>
            <a:off x="2255887" y="1656309"/>
            <a:ext cx="9729905" cy="50578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Pozorovatel je přímím účastníkem pozorované situace</a:t>
            </a:r>
          </a:p>
          <a:p>
            <a:pPr algn="ctr"/>
            <a:r>
              <a:rPr lang="cs-CZ" sz="1400" dirty="0">
                <a:solidFill>
                  <a:schemeClr val="tx1"/>
                </a:solidFill>
              </a:rPr>
              <a:t>Integrace pozorovatele do cílového souboru zvyšuje validitu výsledků  </a:t>
            </a:r>
          </a:p>
        </p:txBody>
      </p:sp>
      <p:sp>
        <p:nvSpPr>
          <p:cNvPr id="18" name="Zaoblený obdélník 17"/>
          <p:cNvSpPr/>
          <p:nvPr/>
        </p:nvSpPr>
        <p:spPr>
          <a:xfrm>
            <a:off x="2274741" y="2255623"/>
            <a:ext cx="9729905" cy="3583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Pozorovatel není přímím účastníkem pozorované situace  </a:t>
            </a:r>
          </a:p>
        </p:txBody>
      </p:sp>
      <p:cxnSp>
        <p:nvCxnSpPr>
          <p:cNvPr id="3" name="Přímá spojnice 2"/>
          <p:cNvCxnSpPr>
            <a:cxnSpLocks/>
          </p:cNvCxnSpPr>
          <p:nvPr/>
        </p:nvCxnSpPr>
        <p:spPr>
          <a:xfrm>
            <a:off x="317680" y="1558195"/>
            <a:ext cx="11674120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>
            <a:cxnSpLocks/>
          </p:cNvCxnSpPr>
          <p:nvPr/>
        </p:nvCxnSpPr>
        <p:spPr>
          <a:xfrm>
            <a:off x="251088" y="2715219"/>
            <a:ext cx="11753558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Zaoblený obdélník 19"/>
          <p:cNvSpPr/>
          <p:nvPr/>
        </p:nvSpPr>
        <p:spPr>
          <a:xfrm>
            <a:off x="319556" y="2826404"/>
            <a:ext cx="1936793" cy="36004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300" b="1" dirty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Otevřené pozorování</a:t>
            </a:r>
          </a:p>
        </p:txBody>
      </p:sp>
      <p:sp>
        <p:nvSpPr>
          <p:cNvPr id="21" name="Zaoblený obdélník 20"/>
          <p:cNvSpPr/>
          <p:nvPr/>
        </p:nvSpPr>
        <p:spPr>
          <a:xfrm>
            <a:off x="305455" y="3857527"/>
            <a:ext cx="1936793" cy="32403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300" b="1" dirty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Skryté pozorování</a:t>
            </a:r>
          </a:p>
        </p:txBody>
      </p:sp>
      <p:sp>
        <p:nvSpPr>
          <p:cNvPr id="22" name="Zaoblený obdélník 21"/>
          <p:cNvSpPr/>
          <p:nvPr/>
        </p:nvSpPr>
        <p:spPr>
          <a:xfrm>
            <a:off x="305454" y="4524722"/>
            <a:ext cx="1936794" cy="50405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200" b="1" dirty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Pozorování v přirozených podmínkách</a:t>
            </a:r>
          </a:p>
        </p:txBody>
      </p:sp>
      <p:sp>
        <p:nvSpPr>
          <p:cNvPr id="23" name="Zaoblený obdélník 22"/>
          <p:cNvSpPr/>
          <p:nvPr/>
        </p:nvSpPr>
        <p:spPr>
          <a:xfrm>
            <a:off x="2238818" y="4521241"/>
            <a:ext cx="9760612" cy="4796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300" dirty="0">
                <a:solidFill>
                  <a:schemeClr val="tx1"/>
                </a:solidFill>
              </a:rPr>
              <a:t>Pozorování v přirozeném prostředí = prostředí kde se proměnná běžně vyskytuje</a:t>
            </a:r>
          </a:p>
        </p:txBody>
      </p:sp>
      <p:sp>
        <p:nvSpPr>
          <p:cNvPr id="24" name="Zaoblený obdélník 23"/>
          <p:cNvSpPr/>
          <p:nvPr/>
        </p:nvSpPr>
        <p:spPr>
          <a:xfrm>
            <a:off x="2242248" y="3855489"/>
            <a:ext cx="9757182" cy="38707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Pozorovaní neví, že jsou sledováni</a:t>
            </a:r>
          </a:p>
          <a:p>
            <a:pPr algn="ctr"/>
            <a:r>
              <a:rPr lang="cs-CZ" sz="1400" dirty="0">
                <a:solidFill>
                  <a:schemeClr val="tx1"/>
                </a:solidFill>
              </a:rPr>
              <a:t>Vyšší validita výsledků, ale etické aspekty – vhodné dodatečně získat informované souhlasy pozorovaných</a:t>
            </a:r>
          </a:p>
        </p:txBody>
      </p:sp>
      <p:sp>
        <p:nvSpPr>
          <p:cNvPr id="25" name="Zaoblený obdélník 24"/>
          <p:cNvSpPr/>
          <p:nvPr/>
        </p:nvSpPr>
        <p:spPr>
          <a:xfrm>
            <a:off x="2255886" y="2799366"/>
            <a:ext cx="9748760" cy="38707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Pozorovatel informuje výzkumný soubor o tom co a kdy bude sledovat</a:t>
            </a:r>
          </a:p>
          <a:p>
            <a:pPr algn="ctr"/>
            <a:r>
              <a:rPr lang="cs-CZ" sz="1400" dirty="0">
                <a:solidFill>
                  <a:schemeClr val="tx1"/>
                </a:solidFill>
              </a:rPr>
              <a:t>Pozorovaní se mohou chovat atypicky –získat informované souhlasy pozorovaných již před pozorováním</a:t>
            </a:r>
          </a:p>
        </p:txBody>
      </p:sp>
      <p:cxnSp>
        <p:nvCxnSpPr>
          <p:cNvPr id="26" name="Přímá spojnice 25"/>
          <p:cNvCxnSpPr>
            <a:cxnSpLocks/>
          </p:cNvCxnSpPr>
          <p:nvPr/>
        </p:nvCxnSpPr>
        <p:spPr>
          <a:xfrm>
            <a:off x="251088" y="4371272"/>
            <a:ext cx="11734704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Zaoblený obdélník 26"/>
          <p:cNvSpPr/>
          <p:nvPr/>
        </p:nvSpPr>
        <p:spPr>
          <a:xfrm>
            <a:off x="305454" y="5100785"/>
            <a:ext cx="1933364" cy="50405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200" b="1" dirty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Pozorování v nepřirozených podmínkách</a:t>
            </a:r>
          </a:p>
        </p:txBody>
      </p:sp>
      <p:sp>
        <p:nvSpPr>
          <p:cNvPr id="28" name="Zaoblený obdélník 27"/>
          <p:cNvSpPr/>
          <p:nvPr/>
        </p:nvSpPr>
        <p:spPr>
          <a:xfrm>
            <a:off x="2238817" y="5115060"/>
            <a:ext cx="9760611" cy="44751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300" dirty="0">
                <a:solidFill>
                  <a:schemeClr val="tx1"/>
                </a:solidFill>
              </a:rPr>
              <a:t>Pozorování v uměle navozených (laboratorních podmínkách) nemůže být nikdy zcela skryté – pozorovaní vždy budou vědět, že jsou pozorováni</a:t>
            </a:r>
          </a:p>
        </p:txBody>
      </p:sp>
      <p:cxnSp>
        <p:nvCxnSpPr>
          <p:cNvPr id="29" name="Přímá spojnice 28"/>
          <p:cNvCxnSpPr>
            <a:cxnSpLocks/>
          </p:cNvCxnSpPr>
          <p:nvPr/>
        </p:nvCxnSpPr>
        <p:spPr>
          <a:xfrm>
            <a:off x="228648" y="5674533"/>
            <a:ext cx="11734704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0" name="Zaoblený obdélník 29"/>
          <p:cNvSpPr/>
          <p:nvPr/>
        </p:nvSpPr>
        <p:spPr>
          <a:xfrm>
            <a:off x="251088" y="5828817"/>
            <a:ext cx="1936793" cy="43204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400" b="1" dirty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Strukturované pozorování</a:t>
            </a:r>
          </a:p>
        </p:txBody>
      </p:sp>
      <p:sp>
        <p:nvSpPr>
          <p:cNvPr id="31" name="Zaoblený obdélník 30"/>
          <p:cNvSpPr/>
          <p:nvPr/>
        </p:nvSpPr>
        <p:spPr>
          <a:xfrm>
            <a:off x="251087" y="6389712"/>
            <a:ext cx="1936793" cy="43204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400" b="1" dirty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Nestrukturované pozorování</a:t>
            </a:r>
          </a:p>
        </p:txBody>
      </p:sp>
      <p:sp>
        <p:nvSpPr>
          <p:cNvPr id="32" name="Zaoblený obdélník 31"/>
          <p:cNvSpPr/>
          <p:nvPr/>
        </p:nvSpPr>
        <p:spPr>
          <a:xfrm>
            <a:off x="2187879" y="5805264"/>
            <a:ext cx="8675863" cy="43204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300" dirty="0">
                <a:solidFill>
                  <a:schemeClr val="tx1"/>
                </a:solidFill>
              </a:rPr>
              <a:t>Pozorování dle předem stanovené normy (např. záznamový arch k monitoraci četnosti výskytu proměnné) </a:t>
            </a:r>
          </a:p>
        </p:txBody>
      </p:sp>
      <p:sp>
        <p:nvSpPr>
          <p:cNvPr id="33" name="Zaoblený obdélník 32"/>
          <p:cNvSpPr/>
          <p:nvPr/>
        </p:nvSpPr>
        <p:spPr>
          <a:xfrm>
            <a:off x="2187878" y="6389712"/>
            <a:ext cx="8675863" cy="4320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300" dirty="0">
                <a:solidFill>
                  <a:schemeClr val="tx1"/>
                </a:solidFill>
              </a:rPr>
              <a:t>Pozorování bez předem stanoveného rámce (např. nahrávka na video a následné sledování proměnných z hlediska jejich kvality)</a:t>
            </a:r>
          </a:p>
        </p:txBody>
      </p:sp>
      <p:sp>
        <p:nvSpPr>
          <p:cNvPr id="34" name="Zaoblený obdélník 20">
            <a:extLst>
              <a:ext uri="{FF2B5EF4-FFF2-40B4-BE49-F238E27FC236}">
                <a16:creationId xmlns:a16="http://schemas.microsoft.com/office/drawing/2014/main" id="{165DF69C-32F8-4203-8B2C-ADD21787A620}"/>
              </a:ext>
            </a:extLst>
          </p:cNvPr>
          <p:cNvSpPr/>
          <p:nvPr/>
        </p:nvSpPr>
        <p:spPr>
          <a:xfrm>
            <a:off x="319555" y="3321712"/>
            <a:ext cx="1936793" cy="400547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300" b="1" dirty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Částečně skryté pozorování</a:t>
            </a:r>
          </a:p>
        </p:txBody>
      </p:sp>
      <p:sp>
        <p:nvSpPr>
          <p:cNvPr id="35" name="Zaoblený obdélník 23">
            <a:extLst>
              <a:ext uri="{FF2B5EF4-FFF2-40B4-BE49-F238E27FC236}">
                <a16:creationId xmlns:a16="http://schemas.microsoft.com/office/drawing/2014/main" id="{63F05DC9-F087-4A23-A632-3A3F3207884B}"/>
              </a:ext>
            </a:extLst>
          </p:cNvPr>
          <p:cNvSpPr/>
          <p:nvPr/>
        </p:nvSpPr>
        <p:spPr>
          <a:xfrm>
            <a:off x="2242248" y="3319853"/>
            <a:ext cx="9757182" cy="38707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Pozorovaní ví, že jsou sledováni, ale neví co je sledováno</a:t>
            </a:r>
          </a:p>
          <a:p>
            <a:pPr algn="ctr"/>
            <a:r>
              <a:rPr lang="cs-CZ" sz="1400" dirty="0">
                <a:solidFill>
                  <a:schemeClr val="tx1"/>
                </a:solidFill>
              </a:rPr>
              <a:t>Vyšší validita výsledků, ale etické aspekty – vhodné dodatečně získat informované souhlasy pozorovaných</a:t>
            </a:r>
          </a:p>
        </p:txBody>
      </p:sp>
    </p:spTree>
    <p:extLst>
      <p:ext uri="{BB962C8B-B14F-4D97-AF65-F5344CB8AC3E}">
        <p14:creationId xmlns:p14="http://schemas.microsoft.com/office/powerpoint/2010/main" val="38113631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213078" y="260648"/>
            <a:ext cx="11674122" cy="576064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Pozorování nestrukturované - proces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76083206"/>
              </p:ext>
            </p:extLst>
          </p:nvPr>
        </p:nvGraphicFramePr>
        <p:xfrm>
          <a:off x="2063552" y="1268760"/>
          <a:ext cx="6096000" cy="4603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Zaoblený obdélníkový popisek 5"/>
          <p:cNvSpPr/>
          <p:nvPr/>
        </p:nvSpPr>
        <p:spPr>
          <a:xfrm>
            <a:off x="6240015" y="1556792"/>
            <a:ext cx="5756241" cy="708236"/>
          </a:xfrm>
          <a:prstGeom prst="wedgeRoundRectCallout">
            <a:avLst>
              <a:gd name="adj1" fmla="val -94194"/>
              <a:gd name="adj2" fmla="val -33088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Prostý narativní popis sledované situace – na jeho základě jsou vytyčeny proměnné pro další pozorování</a:t>
            </a:r>
          </a:p>
        </p:txBody>
      </p:sp>
      <p:sp>
        <p:nvSpPr>
          <p:cNvPr id="7" name="Zaoblený obdélníkový popisek 6"/>
          <p:cNvSpPr/>
          <p:nvPr/>
        </p:nvSpPr>
        <p:spPr>
          <a:xfrm>
            <a:off x="6218322" y="2548404"/>
            <a:ext cx="5777934" cy="792088"/>
          </a:xfrm>
          <a:prstGeom prst="wedgeRoundRectCallout">
            <a:avLst>
              <a:gd name="adj1" fmla="val -94251"/>
              <a:gd name="adj2" fmla="val -57721"/>
              <a:gd name="adj3" fmla="val 1666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Vytyčená proměnná se stává ohniskem (</a:t>
            </a:r>
            <a:r>
              <a:rPr lang="cs-CZ" sz="1600" dirty="0" err="1"/>
              <a:t>focus</a:t>
            </a:r>
            <a:r>
              <a:rPr lang="cs-CZ" sz="1600" dirty="0"/>
              <a:t>) dalšího pozorování</a:t>
            </a:r>
          </a:p>
        </p:txBody>
      </p:sp>
      <p:sp>
        <p:nvSpPr>
          <p:cNvPr id="8" name="Zaoblený obdélníkový popisek 7"/>
          <p:cNvSpPr/>
          <p:nvPr/>
        </p:nvSpPr>
        <p:spPr>
          <a:xfrm>
            <a:off x="6274546" y="4077072"/>
            <a:ext cx="5721710" cy="792088"/>
          </a:xfrm>
          <a:prstGeom prst="wedgeRoundRectCallout">
            <a:avLst>
              <a:gd name="adj1" fmla="val -101172"/>
              <a:gd name="adj2" fmla="val -148978"/>
              <a:gd name="adj3" fmla="val 1666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Hledání důkazů podporujících závěry pozorování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334E08A-D8E3-4D21-B66F-0F401239C9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5A5A40D-17EF-4EA3-9979-1E9D4786DF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476872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3412" y="202405"/>
            <a:ext cx="8064896" cy="504056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Pozorování – výhody a nevýhody</a:t>
            </a:r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 rotWithShape="1">
          <a:blip r:embed="rId2"/>
          <a:srcRect l="17849" t="38739" r="69916" b="41458"/>
          <a:stretch/>
        </p:blipFill>
        <p:spPr bwMode="auto">
          <a:xfrm>
            <a:off x="145967" y="771111"/>
            <a:ext cx="1357292" cy="24560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568741" y="1128131"/>
            <a:ext cx="10121572" cy="17420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marL="252000" marR="0" indent="-180000" defTabSz="91440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1800" b="0">
                <a:solidFill>
                  <a:schemeClr val="dk1"/>
                </a:solidFill>
                <a:latin typeface="+mn-lt"/>
              </a:defRPr>
            </a:lvl1pPr>
            <a:lvl2pPr marL="504000" lvl="1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dk1"/>
                </a:solidFill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dk1"/>
                </a:solidFill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dk1"/>
                </a:solidFill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solidFill>
                  <a:schemeClr val="dk1"/>
                </a:solidFill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dk1"/>
                </a:solidFill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dk1"/>
                </a:solidFill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dk1"/>
                </a:solidFill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cs-CZ" dirty="0"/>
              <a:t>Pozorováním lze zachytit neuvědomované (rutinní) proměnné</a:t>
            </a:r>
          </a:p>
          <a:p>
            <a:r>
              <a:rPr lang="cs-CZ" dirty="0"/>
              <a:t>Pozorovat lze i proměnné a vztahy mezi nimi, které by v rozhovoru respondent chtěl skrýt</a:t>
            </a:r>
          </a:p>
          <a:p>
            <a:r>
              <a:rPr lang="cs-CZ" dirty="0"/>
              <a:t>Zúčastněné pozorování  = výzkumník členem cílové skupiny  - ideální možnost pro skryté pozorování = malá míra přetvářky pozorovaných</a:t>
            </a:r>
          </a:p>
          <a:p>
            <a:r>
              <a:rPr lang="cs-CZ" dirty="0"/>
              <a:t>Zúčastněné pozorování  = výzkumník má bezprostřední zkušenost se situací, kterou pozoruje „prožívá situaci na vlastní kůži“ může jí vnímat všemi smysly</a:t>
            </a:r>
          </a:p>
        </p:txBody>
      </p:sp>
      <p:sp>
        <p:nvSpPr>
          <p:cNvPr id="6" name="Zástupný symbol pro text 2"/>
          <p:cNvSpPr txBox="1">
            <a:spLocks/>
          </p:cNvSpPr>
          <p:nvPr/>
        </p:nvSpPr>
        <p:spPr>
          <a:xfrm>
            <a:off x="1407040" y="3871767"/>
            <a:ext cx="10283273" cy="199921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t">
            <a:noAutofit/>
          </a:bodyPr>
          <a:lstStyle>
            <a:lvl1pPr marL="252000" marR="0" indent="-180000" defTabSz="91440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1800" b="0">
                <a:latin typeface="+mn-lt"/>
              </a:defRPr>
            </a:lvl1pPr>
            <a:lvl2pPr marL="709200" lvl="1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400" b="0">
                <a:latin typeface="+mn-lt"/>
              </a:defRPr>
            </a:lvl2pPr>
            <a:lvl3pPr indent="0" eaLnBrk="1" hangingPunct="1">
              <a:lnSpc>
                <a:spcPts val="18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>
                    <a:tint val="75000"/>
                  </a:schemeClr>
                </a:solidFill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</a:defRPr>
            </a:lvl5pPr>
            <a:lvl6pPr indent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9pPr>
          </a:lstStyle>
          <a:p>
            <a:r>
              <a:rPr lang="cs-CZ" dirty="0"/>
              <a:t>Vysoká náročnost pro výzkumníka z hlediska komunikačních, sociálních schopností a schopnosti objektivního pohledu </a:t>
            </a:r>
          </a:p>
          <a:p>
            <a:r>
              <a:rPr lang="cs-CZ" dirty="0"/>
              <a:t>Zúčastněné pozorování  = velká míra participace výzkumníka může ovlivnit přirozený vývoj proměnných</a:t>
            </a:r>
          </a:p>
          <a:p>
            <a:r>
              <a:rPr lang="cs-CZ" dirty="0"/>
              <a:t>Nevhodné chování výzkumníka může navodit neochotu pozorovaných k dalšího výzkumu</a:t>
            </a:r>
          </a:p>
          <a:p>
            <a:r>
              <a:rPr lang="cs-CZ" dirty="0"/>
              <a:t>Vnímavost k pozorovaným jevům - výzkumník nemusí zachtít přesně všechny proměnné, nebo jim může přikládat malou váhu</a:t>
            </a:r>
          </a:p>
        </p:txBody>
      </p:sp>
      <p:pic>
        <p:nvPicPr>
          <p:cNvPr id="7" name="Obrázek 6"/>
          <p:cNvPicPr/>
          <p:nvPr/>
        </p:nvPicPr>
        <p:blipFill rotWithShape="1">
          <a:blip r:embed="rId2"/>
          <a:srcRect l="33566" t="38625" r="53867" b="41534"/>
          <a:stretch/>
        </p:blipFill>
        <p:spPr bwMode="auto">
          <a:xfrm>
            <a:off x="32959" y="3411160"/>
            <a:ext cx="1374081" cy="27022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AD41A44-E9E0-4828-BBB9-A4191085A9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ABC6A13A-A1F6-4A8E-9D79-2FE344F12D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710005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/>
          <p:cNvSpPr txBox="1">
            <a:spLocks/>
          </p:cNvSpPr>
          <p:nvPr/>
        </p:nvSpPr>
        <p:spPr>
          <a:xfrm>
            <a:off x="252029" y="2309175"/>
            <a:ext cx="11683298" cy="186528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>
            <a:lvl1pPr marL="252000" marR="0" indent="-180000" defTabSz="914400" eaLnBrk="1" latinLnBrk="0" hangingPunct="1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latin typeface="+mn-lt"/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pPr marL="72000" indent="0">
              <a:buNone/>
            </a:pPr>
            <a:r>
              <a:rPr lang="cs-CZ" sz="2400" dirty="0"/>
              <a:t>Anketa – </a:t>
            </a:r>
            <a:r>
              <a:rPr lang="cs-CZ" sz="2400" dirty="0">
                <a:solidFill>
                  <a:srgbClr val="FF0000"/>
                </a:solidFill>
              </a:rPr>
              <a:t>není doporučeno užití v DP</a:t>
            </a:r>
          </a:p>
          <a:p>
            <a:r>
              <a:rPr lang="cs-CZ" sz="2400" dirty="0"/>
              <a:t>Jednoduché dotazníkové šetření - jak formulace položek, tak distribuce</a:t>
            </a:r>
          </a:p>
          <a:p>
            <a:r>
              <a:rPr lang="cs-CZ" sz="2400" dirty="0"/>
              <a:t>5 – 10 otázek</a:t>
            </a:r>
          </a:p>
          <a:p>
            <a:r>
              <a:rPr lang="cs-CZ" sz="2400" dirty="0"/>
              <a:t>Výběr respondentu je zcela náhodný bez jakéhokoliv omezení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72045" y="747918"/>
            <a:ext cx="10837639" cy="14673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defTabSz="914400" eaLnBrk="1" latinLnBrk="0" hangingPunct="1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latin typeface="+mn-lt"/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pPr marL="72000" indent="0">
              <a:buNone/>
            </a:pPr>
            <a:r>
              <a:rPr lang="cs-CZ" sz="2400" dirty="0"/>
              <a:t>Metoda založená na nepřímém dotazování se respondentů za použití předem písemně formulovaných otázek.</a:t>
            </a:r>
          </a:p>
          <a:p>
            <a:pPr marL="72000" indent="0">
              <a:buNone/>
            </a:pPr>
            <a:r>
              <a:rPr lang="cs-CZ" sz="2400" dirty="0"/>
              <a:t>Účastník bývá označován jako respondent.</a:t>
            </a:r>
          </a:p>
        </p:txBody>
      </p:sp>
      <p:sp>
        <p:nvSpPr>
          <p:cNvPr id="7" name="Rámeček 6"/>
          <p:cNvSpPr/>
          <p:nvPr/>
        </p:nvSpPr>
        <p:spPr>
          <a:xfrm>
            <a:off x="0" y="584679"/>
            <a:ext cx="12192000" cy="1696365"/>
          </a:xfrm>
          <a:prstGeom prst="fram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504055" y="4243933"/>
            <a:ext cx="2864787" cy="76120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Vlastní konstrukce</a:t>
            </a:r>
          </a:p>
        </p:txBody>
      </p:sp>
      <p:sp>
        <p:nvSpPr>
          <p:cNvPr id="11" name="Zaoblený obdélník 10"/>
          <p:cNvSpPr/>
          <p:nvPr/>
        </p:nvSpPr>
        <p:spPr>
          <a:xfrm>
            <a:off x="504056" y="6148754"/>
            <a:ext cx="3023829" cy="57606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Standardizované</a:t>
            </a:r>
          </a:p>
        </p:txBody>
      </p:sp>
      <p:sp>
        <p:nvSpPr>
          <p:cNvPr id="10" name="Zaoblený obdélník 9"/>
          <p:cNvSpPr/>
          <p:nvPr/>
        </p:nvSpPr>
        <p:spPr>
          <a:xfrm>
            <a:off x="0" y="4174464"/>
            <a:ext cx="504056" cy="268353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</a:t>
            </a:r>
          </a:p>
          <a:p>
            <a:pPr algn="ctr"/>
            <a:r>
              <a:rPr lang="cs-CZ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O</a:t>
            </a:r>
          </a:p>
          <a:p>
            <a:pPr algn="ctr"/>
            <a:r>
              <a:rPr lang="cs-CZ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</a:t>
            </a:r>
          </a:p>
          <a:p>
            <a:pPr algn="ctr"/>
            <a:r>
              <a:rPr lang="cs-CZ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</a:t>
            </a:r>
          </a:p>
          <a:p>
            <a:pPr algn="ctr"/>
            <a:r>
              <a:rPr lang="cs-CZ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Z</a:t>
            </a:r>
          </a:p>
          <a:p>
            <a:pPr algn="ctr"/>
            <a:r>
              <a:rPr lang="cs-CZ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N</a:t>
            </a:r>
          </a:p>
          <a:p>
            <a:pPr algn="ctr"/>
            <a:r>
              <a:rPr lang="cs-CZ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Í</a:t>
            </a:r>
          </a:p>
          <a:p>
            <a:pPr algn="ctr"/>
            <a:r>
              <a:rPr lang="cs-CZ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K</a:t>
            </a:r>
          </a:p>
        </p:txBody>
      </p:sp>
      <p:sp>
        <p:nvSpPr>
          <p:cNvPr id="12" name="Zaoblený obdélníkový popisek 11"/>
          <p:cNvSpPr/>
          <p:nvPr/>
        </p:nvSpPr>
        <p:spPr>
          <a:xfrm>
            <a:off x="3527885" y="4337108"/>
            <a:ext cx="8664113" cy="2346302"/>
          </a:xfrm>
          <a:prstGeom prst="wedgeRoundRectCallout">
            <a:avLst>
              <a:gd name="adj1" fmla="val -59828"/>
              <a:gd name="adj2" fmla="val 29919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/>
          <a:p>
            <a:pPr marL="72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</a:pPr>
            <a:r>
              <a:rPr lang="cs-CZ" b="1" dirty="0">
                <a:solidFill>
                  <a:srgbClr val="0000DC"/>
                </a:solidFill>
              </a:rPr>
              <a:t>Výhody:</a:t>
            </a: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b="1" dirty="0">
                <a:solidFill>
                  <a:schemeClr val="tx1"/>
                </a:solidFill>
              </a:rPr>
              <a:t>Efektivnost</a:t>
            </a:r>
            <a:r>
              <a:rPr lang="cs-CZ" dirty="0">
                <a:solidFill>
                  <a:schemeClr val="tx1"/>
                </a:solidFill>
              </a:rPr>
              <a:t> – není nutné tvořit nový dotazník</a:t>
            </a: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dirty="0">
                <a:solidFill>
                  <a:schemeClr val="tx1"/>
                </a:solidFill>
              </a:rPr>
              <a:t>Definována </a:t>
            </a:r>
            <a:r>
              <a:rPr lang="cs-CZ" b="1" dirty="0">
                <a:solidFill>
                  <a:schemeClr val="tx1"/>
                </a:solidFill>
              </a:rPr>
              <a:t>validita a reliabilita </a:t>
            </a:r>
            <a:r>
              <a:rPr lang="cs-CZ" dirty="0">
                <a:solidFill>
                  <a:schemeClr val="tx1"/>
                </a:solidFill>
              </a:rPr>
              <a:t>výzkumného nástroje</a:t>
            </a: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dirty="0">
                <a:solidFill>
                  <a:schemeClr val="tx1"/>
                </a:solidFill>
              </a:rPr>
              <a:t>Možnost </a:t>
            </a:r>
            <a:r>
              <a:rPr lang="cs-CZ" b="1" dirty="0">
                <a:solidFill>
                  <a:schemeClr val="tx1"/>
                </a:solidFill>
              </a:rPr>
              <a:t>komparace výsledků </a:t>
            </a:r>
            <a:r>
              <a:rPr lang="cs-CZ" dirty="0">
                <a:solidFill>
                  <a:schemeClr val="tx1"/>
                </a:solidFill>
              </a:rPr>
              <a:t>se stanovenou normou nebo výstupů šetření uskutečněných totožným dotazníkem</a:t>
            </a:r>
          </a:p>
        </p:txBody>
      </p:sp>
      <p:sp>
        <p:nvSpPr>
          <p:cNvPr id="13" name="Nadpis 1"/>
          <p:cNvSpPr txBox="1">
            <a:spLocks/>
          </p:cNvSpPr>
          <p:nvPr/>
        </p:nvSpPr>
        <p:spPr>
          <a:xfrm>
            <a:off x="252028" y="111446"/>
            <a:ext cx="8208912" cy="6364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eaLnBrk="1" hangingPunct="1">
              <a:lnSpc>
                <a:spcPts val="4000"/>
              </a:lnSpc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b="1">
                <a:solidFill>
                  <a:srgbClr val="00287D"/>
                </a:solidFill>
              </a:defRPr>
            </a:lvl2pPr>
            <a:lvl3pPr eaLnBrk="1" hangingPunct="1">
              <a:defRPr b="1">
                <a:solidFill>
                  <a:srgbClr val="00287D"/>
                </a:solidFill>
              </a:defRPr>
            </a:lvl3pPr>
            <a:lvl4pPr eaLnBrk="1" hangingPunct="1">
              <a:defRPr b="1">
                <a:solidFill>
                  <a:srgbClr val="00287D"/>
                </a:solidFill>
              </a:defRPr>
            </a:lvl4pPr>
            <a:lvl5pPr eaLnBrk="1" hangingPunct="1">
              <a:defRPr b="1">
                <a:solidFill>
                  <a:srgbClr val="00287D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9pPr>
          </a:lstStyle>
          <a:p>
            <a:r>
              <a:rPr lang="cs-CZ" dirty="0"/>
              <a:t>Dotazník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BAB1FF2-E2B9-4338-B265-913CC7EE74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518711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4892" y="413792"/>
            <a:ext cx="11820088" cy="567720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3600" dirty="0"/>
              <a:t>Pozorování v kvalitativním a kvantitativním výzkumu</a:t>
            </a:r>
          </a:p>
        </p:txBody>
      </p:sp>
      <p:sp>
        <p:nvSpPr>
          <p:cNvPr id="4" name="Zaoblený obdélník 3"/>
          <p:cNvSpPr/>
          <p:nvPr/>
        </p:nvSpPr>
        <p:spPr>
          <a:xfrm>
            <a:off x="234892" y="1057897"/>
            <a:ext cx="4815280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Kvalitativní výzkum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5758382" y="1090397"/>
            <a:ext cx="5763236" cy="50405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Kvantitativní výzkum</a:t>
            </a:r>
          </a:p>
        </p:txBody>
      </p:sp>
      <p:sp>
        <p:nvSpPr>
          <p:cNvPr id="6" name="Zaoblený obdélník 5"/>
          <p:cNvSpPr/>
          <p:nvPr/>
        </p:nvSpPr>
        <p:spPr>
          <a:xfrm>
            <a:off x="5758382" y="1594453"/>
            <a:ext cx="5763236" cy="24774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Kvantifikace proměnných</a:t>
            </a:r>
          </a:p>
          <a:p>
            <a:pPr algn="ctr"/>
            <a:r>
              <a:rPr lang="cs-CZ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Zaznamenávání četnosti výskytu proměnné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-"/>
            </a:pPr>
            <a:r>
              <a:rPr lang="cs-CZ" sz="1600" b="1" dirty="0">
                <a:solidFill>
                  <a:schemeClr val="tx1"/>
                </a:solidFill>
              </a:rPr>
              <a:t>Strukturované</a:t>
            </a:r>
            <a:r>
              <a:rPr lang="cs-CZ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600" b="1" dirty="0">
                <a:solidFill>
                  <a:schemeClr val="tx1"/>
                </a:solidFill>
              </a:rPr>
              <a:t>pozorování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-"/>
            </a:pPr>
            <a:r>
              <a:rPr lang="cs-CZ" sz="1600" dirty="0">
                <a:solidFill>
                  <a:schemeClr val="tx1"/>
                </a:solidFill>
              </a:rPr>
              <a:t>Zúčastněné nebo nezúčastněné pozorování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-"/>
            </a:pPr>
            <a:r>
              <a:rPr lang="cs-CZ" sz="1600" dirty="0">
                <a:solidFill>
                  <a:schemeClr val="tx1"/>
                </a:solidFill>
              </a:rPr>
              <a:t>Přímé nebo nepřímé pozorování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-"/>
            </a:pPr>
            <a:r>
              <a:rPr lang="cs-CZ" sz="1600" dirty="0">
                <a:solidFill>
                  <a:schemeClr val="tx1"/>
                </a:solidFill>
              </a:rPr>
              <a:t>Skryté nebo otevřené pozorování 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-"/>
            </a:pPr>
            <a:r>
              <a:rPr lang="cs-CZ" sz="1600" dirty="0">
                <a:solidFill>
                  <a:schemeClr val="tx1"/>
                </a:solidFill>
              </a:rPr>
              <a:t>Pozorování v přirozených nebo laboratorních podmínkách</a:t>
            </a:r>
          </a:p>
          <a:p>
            <a:pPr algn="ctr"/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149212" y="1536653"/>
            <a:ext cx="4986639" cy="25352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Snaha o detailní popis proměnných</a:t>
            </a:r>
          </a:p>
          <a:p>
            <a:pPr algn="ctr"/>
            <a:r>
              <a:rPr lang="cs-CZ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Snaha o zjištění co se skutečně děje (pokud možno všemi smysly)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-"/>
            </a:pPr>
            <a:r>
              <a:rPr lang="cs-CZ" sz="1600" b="1" dirty="0">
                <a:solidFill>
                  <a:schemeClr val="tx1"/>
                </a:solidFill>
              </a:rPr>
              <a:t>Nestrukturované pozorování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-"/>
            </a:pPr>
            <a:r>
              <a:rPr lang="cs-CZ" sz="1600" dirty="0">
                <a:solidFill>
                  <a:schemeClr val="tx1"/>
                </a:solidFill>
              </a:rPr>
              <a:t>Zúčastněné nebo nezúčastněné pozorování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-"/>
            </a:pPr>
            <a:r>
              <a:rPr lang="cs-CZ" sz="1600" dirty="0">
                <a:solidFill>
                  <a:schemeClr val="tx1"/>
                </a:solidFill>
              </a:rPr>
              <a:t>Přímé nebo nepřímé pozorování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-"/>
            </a:pPr>
            <a:r>
              <a:rPr lang="cs-CZ" sz="1600" dirty="0">
                <a:solidFill>
                  <a:schemeClr val="tx1"/>
                </a:solidFill>
              </a:rPr>
              <a:t>Skryté nebo otevřené pozorování 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-"/>
            </a:pPr>
            <a:r>
              <a:rPr lang="cs-CZ" sz="1600" dirty="0">
                <a:solidFill>
                  <a:schemeClr val="tx1"/>
                </a:solidFill>
              </a:rPr>
              <a:t>Pozorování v přirozených podmínkách</a:t>
            </a:r>
          </a:p>
          <a:p>
            <a:pPr algn="ctr"/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149213" y="4085022"/>
            <a:ext cx="4900959" cy="117705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cs-CZ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Záznam: </a:t>
            </a:r>
            <a:r>
              <a:rPr lang="cs-CZ" sz="1600" dirty="0">
                <a:solidFill>
                  <a:schemeClr val="tx1"/>
                </a:solidFill>
              </a:rPr>
              <a:t>videonahrávka, terénní poznámky (psát bezprostředně po pozorování)</a:t>
            </a:r>
          </a:p>
          <a:p>
            <a:r>
              <a:rPr lang="cs-CZ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Zpracování výsledků: </a:t>
            </a:r>
            <a:r>
              <a:rPr lang="cs-CZ" sz="1600" dirty="0">
                <a:solidFill>
                  <a:schemeClr val="tx1"/>
                </a:solidFill>
              </a:rPr>
              <a:t>přepis, kódování, kategorizování</a:t>
            </a:r>
          </a:p>
        </p:txBody>
      </p:sp>
      <p:sp>
        <p:nvSpPr>
          <p:cNvPr id="10" name="Zaoblený obdélník 9"/>
          <p:cNvSpPr/>
          <p:nvPr/>
        </p:nvSpPr>
        <p:spPr>
          <a:xfrm>
            <a:off x="5758382" y="4145150"/>
            <a:ext cx="5763235" cy="86163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cs-CZ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Záznam: </a:t>
            </a:r>
            <a:r>
              <a:rPr lang="cs-CZ" sz="1600" dirty="0">
                <a:solidFill>
                  <a:schemeClr val="tx1"/>
                </a:solidFill>
              </a:rPr>
              <a:t>záznamový arch, </a:t>
            </a:r>
          </a:p>
          <a:p>
            <a:r>
              <a:rPr lang="cs-CZ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Zpracování výsledků: </a:t>
            </a:r>
            <a:r>
              <a:rPr lang="cs-CZ" sz="1600" dirty="0">
                <a:solidFill>
                  <a:schemeClr val="tx1"/>
                </a:solidFill>
              </a:rPr>
              <a:t>přepis do četnostních tabulek a grafů</a:t>
            </a:r>
            <a:endParaRPr lang="cs-CZ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C135EB5-20D1-4265-A932-271A6247E4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97D4E82-4C01-4ACA-9B1F-17C6B69AEC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4480305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299" y="1851693"/>
            <a:ext cx="11668070" cy="2790309"/>
          </a:xfrm>
        </p:spPr>
        <p:txBody>
          <a:bodyPr vert="horz" lIns="0" tIns="0" rIns="0" bIns="0" rtlCol="0" anchor="t" anchorCtr="0">
            <a:noAutofit/>
          </a:bodyPr>
          <a:lstStyle/>
          <a:p>
            <a:pPr>
              <a:lnSpc>
                <a:spcPts val="4000"/>
              </a:lnSpc>
            </a:pPr>
            <a:r>
              <a:rPr lang="cs-CZ" sz="3600" dirty="0"/>
              <a:t>FÁZE EMPIRICKÁ – tvorba výzkumného nástroje</a:t>
            </a:r>
          </a:p>
        </p:txBody>
      </p:sp>
      <p:sp>
        <p:nvSpPr>
          <p:cNvPr id="7" name="Obdélník 6"/>
          <p:cNvSpPr/>
          <p:nvPr/>
        </p:nvSpPr>
        <p:spPr>
          <a:xfrm>
            <a:off x="9258650" y="4796839"/>
            <a:ext cx="3600400" cy="143116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cs-CZ" sz="29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ROZBOR PSANNÉHO SLOVA</a:t>
            </a:r>
          </a:p>
        </p:txBody>
      </p:sp>
      <p:pic>
        <p:nvPicPr>
          <p:cNvPr id="2050" name="Picture 2" descr="Výsledek obrázku pro obrázek slo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4373" y="2519967"/>
            <a:ext cx="2952328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4F4F70F-8A29-43ED-8B80-A6EDA454F9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25ADAC1-362D-4C0E-87DA-1A025DC70C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31</a:t>
            </a:fld>
            <a:endParaRPr lang="cs-CZ" altLang="cs-CZ" noProof="0" dirty="0"/>
          </a:p>
        </p:txBody>
      </p:sp>
    </p:spTree>
    <p:extLst>
      <p:ext uri="{BB962C8B-B14F-4D97-AF65-F5344CB8AC3E}">
        <p14:creationId xmlns:p14="http://schemas.microsoft.com/office/powerpoint/2010/main" val="21477901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/>
          <p:cNvSpPr txBox="1">
            <a:spLocks/>
          </p:cNvSpPr>
          <p:nvPr/>
        </p:nvSpPr>
        <p:spPr>
          <a:xfrm>
            <a:off x="202734" y="1201381"/>
            <a:ext cx="3855402" cy="169835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defTabSz="914400" eaLnBrk="1" latinLnBrk="0" hangingPunct="1">
              <a:lnSpc>
                <a:spcPts val="3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1800" b="0">
                <a:latin typeface="+mn-lt"/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pPr marL="72000" indent="0">
              <a:buNone/>
            </a:pPr>
            <a:r>
              <a:rPr lang="cs-CZ" dirty="0">
                <a:solidFill>
                  <a:srgbClr val="0000DC"/>
                </a:solidFill>
              </a:rPr>
              <a:t>Posuzované texty</a:t>
            </a:r>
          </a:p>
          <a:p>
            <a:r>
              <a:rPr lang="cs-CZ" dirty="0"/>
              <a:t>Kroniky</a:t>
            </a:r>
          </a:p>
          <a:p>
            <a:r>
              <a:rPr lang="cs-CZ" dirty="0"/>
              <a:t>Deníky</a:t>
            </a:r>
          </a:p>
          <a:p>
            <a:r>
              <a:rPr lang="cs-CZ" dirty="0"/>
              <a:t>Životopisy</a:t>
            </a:r>
          </a:p>
          <a:p>
            <a:r>
              <a:rPr lang="cs-CZ" dirty="0"/>
              <a:t>Eseje na určité téma</a:t>
            </a:r>
          </a:p>
          <a:p>
            <a:r>
              <a:rPr lang="cs-CZ" dirty="0"/>
              <a:t>Zdravotnická dokumentace</a:t>
            </a:r>
          </a:p>
        </p:txBody>
      </p:sp>
      <p:sp>
        <p:nvSpPr>
          <p:cNvPr id="4" name="Obdélník 3"/>
          <p:cNvSpPr/>
          <p:nvPr/>
        </p:nvSpPr>
        <p:spPr>
          <a:xfrm>
            <a:off x="5811996" y="1162685"/>
            <a:ext cx="6259762" cy="313247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72000">
              <a:lnSpc>
                <a:spcPts val="2800"/>
              </a:lnSpc>
              <a:spcBef>
                <a:spcPts val="0"/>
              </a:spcBef>
              <a:buClr>
                <a:schemeClr val="tx2"/>
              </a:buClr>
              <a:buSzPct val="100000"/>
            </a:pPr>
            <a:r>
              <a:rPr lang="cs-CZ" sz="1800" dirty="0">
                <a:solidFill>
                  <a:schemeClr val="tx2"/>
                </a:solidFill>
                <a:latin typeface="+mn-lt"/>
              </a:rPr>
              <a:t>Kvalitativní výzkumná metodologie</a:t>
            </a:r>
          </a:p>
          <a:p>
            <a:pPr marL="252000" indent="-180000">
              <a:lnSpc>
                <a:spcPts val="28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800" dirty="0">
                <a:latin typeface="+mn-lt"/>
              </a:rPr>
              <a:t>Analýza dat obdobná s nestrukturovaným rozhovorem - psaný text lze posuzovat jako přepis rozhovorů</a:t>
            </a:r>
          </a:p>
          <a:p>
            <a:pPr marL="252000" indent="-180000">
              <a:lnSpc>
                <a:spcPts val="28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800" dirty="0">
                <a:latin typeface="+mn-lt"/>
              </a:rPr>
              <a:t>U historických dokumentů  většinou není možné doplnit informace dotazováním</a:t>
            </a:r>
          </a:p>
          <a:p>
            <a:pPr marL="252000" indent="-180000">
              <a:lnSpc>
                <a:spcPts val="28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800" dirty="0">
                <a:latin typeface="+mn-lt"/>
              </a:rPr>
              <a:t>U nově vzniklých dokumentů (esejí na určité téma) lze získané informace doplnit rozhovorem</a:t>
            </a:r>
          </a:p>
          <a:p>
            <a:pPr marL="252000" indent="-180000">
              <a:lnSpc>
                <a:spcPts val="28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800" dirty="0">
                <a:latin typeface="+mn-lt"/>
              </a:rPr>
              <a:t>Formou eseje je vhodné se ptát na ožehavé témata (sexualita, šikana)  - menší stud informátorů</a:t>
            </a:r>
          </a:p>
          <a:p>
            <a:pPr marL="72000">
              <a:lnSpc>
                <a:spcPts val="2800"/>
              </a:lnSpc>
              <a:spcBef>
                <a:spcPts val="0"/>
              </a:spcBef>
              <a:buClr>
                <a:schemeClr val="tx2"/>
              </a:buClr>
              <a:buSzPct val="100000"/>
            </a:pPr>
            <a:endParaRPr lang="cs-CZ" sz="1800" dirty="0">
              <a:latin typeface="+mn-lt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14000" y="613939"/>
            <a:ext cx="11364000" cy="4588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defTabSz="914400" eaLnBrk="1" latinLnBrk="0" hangingPunct="1">
              <a:lnSpc>
                <a:spcPts val="3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1800" b="0">
                <a:latin typeface="+mn-lt"/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pPr marL="72000" indent="0" algn="ctr">
              <a:buNone/>
            </a:pPr>
            <a:r>
              <a:rPr lang="cs-CZ" dirty="0"/>
              <a:t>Metoda založená na připraveném a organizovaném rozboru psaného textu.</a:t>
            </a:r>
          </a:p>
        </p:txBody>
      </p:sp>
      <p:sp>
        <p:nvSpPr>
          <p:cNvPr id="7" name="Rámeček 6"/>
          <p:cNvSpPr/>
          <p:nvPr/>
        </p:nvSpPr>
        <p:spPr>
          <a:xfrm>
            <a:off x="202734" y="495309"/>
            <a:ext cx="11786532" cy="595533"/>
          </a:xfrm>
          <a:prstGeom prst="fram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3" name="Nadpis 1"/>
          <p:cNvSpPr txBox="1">
            <a:spLocks/>
          </p:cNvSpPr>
          <p:nvPr/>
        </p:nvSpPr>
        <p:spPr>
          <a:xfrm>
            <a:off x="414000" y="0"/>
            <a:ext cx="9354408" cy="6364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eaLnBrk="1" hangingPunct="1">
              <a:lnSpc>
                <a:spcPts val="4000"/>
              </a:lnSpc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b="1">
                <a:solidFill>
                  <a:srgbClr val="00287D"/>
                </a:solidFill>
              </a:defRPr>
            </a:lvl2pPr>
            <a:lvl3pPr eaLnBrk="1" hangingPunct="1">
              <a:defRPr b="1">
                <a:solidFill>
                  <a:srgbClr val="00287D"/>
                </a:solidFill>
              </a:defRPr>
            </a:lvl3pPr>
            <a:lvl4pPr eaLnBrk="1" hangingPunct="1">
              <a:defRPr b="1">
                <a:solidFill>
                  <a:srgbClr val="00287D"/>
                </a:solidFill>
              </a:defRPr>
            </a:lvl4pPr>
            <a:lvl5pPr eaLnBrk="1" hangingPunct="1">
              <a:defRPr b="1">
                <a:solidFill>
                  <a:srgbClr val="00287D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9pPr>
          </a:lstStyle>
          <a:p>
            <a:r>
              <a:rPr lang="cs-CZ" dirty="0"/>
              <a:t>Rozbor psaného textu</a:t>
            </a:r>
          </a:p>
        </p:txBody>
      </p:sp>
      <p:sp>
        <p:nvSpPr>
          <p:cNvPr id="2" name="Pravá složená závorka 1"/>
          <p:cNvSpPr/>
          <p:nvPr/>
        </p:nvSpPr>
        <p:spPr>
          <a:xfrm>
            <a:off x="1497397" y="1606598"/>
            <a:ext cx="504056" cy="1008112"/>
          </a:xfrm>
          <a:prstGeom prst="rightBrace">
            <a:avLst>
              <a:gd name="adj1" fmla="val 8333"/>
              <a:gd name="adj2" fmla="val 49119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aoblený obdélníkový popisek 2"/>
          <p:cNvSpPr/>
          <p:nvPr/>
        </p:nvSpPr>
        <p:spPr>
          <a:xfrm>
            <a:off x="2545163" y="1600915"/>
            <a:ext cx="1434242" cy="720080"/>
          </a:xfrm>
          <a:prstGeom prst="wedgeRoundRectCallout">
            <a:avLst>
              <a:gd name="adj1" fmla="val -78079"/>
              <a:gd name="adj2" fmla="val 18890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Historické dokumenty</a:t>
            </a:r>
          </a:p>
        </p:txBody>
      </p:sp>
      <p:sp>
        <p:nvSpPr>
          <p:cNvPr id="10" name="Zaoblený obdélníkový popisek 9"/>
          <p:cNvSpPr/>
          <p:nvPr/>
        </p:nvSpPr>
        <p:spPr>
          <a:xfrm>
            <a:off x="3262284" y="2991321"/>
            <a:ext cx="2304256" cy="484207"/>
          </a:xfrm>
          <a:prstGeom prst="wedgeRoundRectCallout">
            <a:avLst>
              <a:gd name="adj1" fmla="val -69207"/>
              <a:gd name="adj2" fmla="val -33002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Nově vzniklé dokumenty</a:t>
            </a:r>
          </a:p>
        </p:txBody>
      </p:sp>
      <p:pic>
        <p:nvPicPr>
          <p:cNvPr id="11" name="Obrázek 10"/>
          <p:cNvPicPr/>
          <p:nvPr/>
        </p:nvPicPr>
        <p:blipFill rotWithShape="1">
          <a:blip r:embed="rId3"/>
          <a:srcRect l="3142" t="41226" r="50230" b="22398"/>
          <a:stretch/>
        </p:blipFill>
        <p:spPr bwMode="auto">
          <a:xfrm>
            <a:off x="202734" y="3807993"/>
            <a:ext cx="5065552" cy="24258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Zástupný symbol pro zápatí 8">
            <a:extLst>
              <a:ext uri="{FF2B5EF4-FFF2-40B4-BE49-F238E27FC236}">
                <a16:creationId xmlns:a16="http://schemas.microsoft.com/office/drawing/2014/main" id="{F4BD0412-14C7-4F69-BB19-ADFCC1D53F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12" name="Zástupný symbol pro číslo snímku 11">
            <a:extLst>
              <a:ext uri="{FF2B5EF4-FFF2-40B4-BE49-F238E27FC236}">
                <a16:creationId xmlns:a16="http://schemas.microsoft.com/office/drawing/2014/main" id="{25ACAAE7-15FB-48AB-9857-184A7EC3DB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E64628AA-2952-4F9B-928C-805DB9739961}"/>
              </a:ext>
            </a:extLst>
          </p:cNvPr>
          <p:cNvSpPr/>
          <p:nvPr/>
        </p:nvSpPr>
        <p:spPr>
          <a:xfrm>
            <a:off x="5811996" y="4295163"/>
            <a:ext cx="6259762" cy="21848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72000">
              <a:lnSpc>
                <a:spcPts val="2800"/>
              </a:lnSpc>
              <a:spcBef>
                <a:spcPts val="0"/>
              </a:spcBef>
              <a:buClr>
                <a:schemeClr val="tx2"/>
              </a:buClr>
              <a:buSzPct val="100000"/>
            </a:pPr>
            <a:r>
              <a:rPr lang="cs-CZ" sz="1800" dirty="0">
                <a:solidFill>
                  <a:schemeClr val="tx2"/>
                </a:solidFill>
                <a:latin typeface="+mn-lt"/>
              </a:rPr>
              <a:t>Kvantitativní výzkumná metodologie</a:t>
            </a:r>
          </a:p>
          <a:p>
            <a:pPr marL="252000" indent="-180000">
              <a:lnSpc>
                <a:spcPts val="28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800" dirty="0">
                <a:latin typeface="+mn-lt"/>
              </a:rPr>
              <a:t>Strukturované pozorování psaného textu </a:t>
            </a:r>
          </a:p>
          <a:p>
            <a:pPr marL="252000" indent="-180000">
              <a:lnSpc>
                <a:spcPts val="28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800" dirty="0">
                <a:latin typeface="+mn-lt"/>
              </a:rPr>
              <a:t>Kvantitativní výzkumná metodologie</a:t>
            </a:r>
          </a:p>
          <a:p>
            <a:pPr marL="252000" indent="-180000">
              <a:lnSpc>
                <a:spcPts val="28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800" dirty="0">
                <a:latin typeface="+mn-lt"/>
              </a:rPr>
              <a:t>Do předem vytvořeného záznamového archu zaznamenat výskyt nebo objektivní charakteristiky sledované proměnné</a:t>
            </a:r>
          </a:p>
        </p:txBody>
      </p:sp>
    </p:spTree>
    <p:extLst>
      <p:ext uri="{BB962C8B-B14F-4D97-AF65-F5344CB8AC3E}">
        <p14:creationId xmlns:p14="http://schemas.microsoft.com/office/powerpoint/2010/main" val="34918473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226" y="258606"/>
            <a:ext cx="11744587" cy="451576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3600" dirty="0"/>
              <a:t>Žádosti o povolení sběru informací ve FN Brno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225" y="1062828"/>
            <a:ext cx="11660697" cy="4139998"/>
          </a:xfrm>
        </p:spPr>
        <p:txBody>
          <a:bodyPr>
            <a:normAutofit/>
          </a:bodyPr>
          <a:lstStyle/>
          <a:p>
            <a:pPr marL="68580" indent="0">
              <a:buNone/>
            </a:pPr>
            <a:endParaRPr lang="cs-CZ" dirty="0">
              <a:hlinkClick r:id="rId2"/>
            </a:endParaRPr>
          </a:p>
          <a:p>
            <a:pPr marL="68580" indent="0">
              <a:buNone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Žádost o povolení šetření</a:t>
            </a:r>
            <a:endParaRPr lang="cs-CZ" dirty="0">
              <a:hlinkClick r:id="" action="ppaction://noaction"/>
            </a:endParaRPr>
          </a:p>
          <a:p>
            <a:r>
              <a:rPr lang="cs-CZ" dirty="0">
                <a:hlinkClick r:id="rId2"/>
              </a:rPr>
              <a:t>Poskytnutí informací pro studijní účely - Fakultní nemocnice Brno (fnbrno.cz)</a:t>
            </a:r>
            <a:endParaRPr lang="cs-CZ" dirty="0"/>
          </a:p>
          <a:p>
            <a:pPr marL="68580" indent="0">
              <a:buNone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Etická komise</a:t>
            </a:r>
            <a:endParaRPr lang="cs-CZ" dirty="0"/>
          </a:p>
          <a:p>
            <a:r>
              <a:rPr lang="cs-CZ" dirty="0">
                <a:hlinkClick r:id="rId3"/>
              </a:rPr>
              <a:t>Etická komise - Fakultní nemocnice Brno (fnbrno.cz)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429FCE1-B215-4BA8-AC01-EE9B7D5D07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6B058B5-3C3D-43EC-AA13-1F65B44AF5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5445036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9F652CC-F630-41B0-A9D3-3DAC8EDE4D2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447F973-08B3-43F2-906D-C4EC6FD9E0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3B964F3-1F91-41D6-845F-E47900ABDC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220" t="15168" r="13784" b="7645"/>
          <a:stretch/>
        </p:blipFill>
        <p:spPr>
          <a:xfrm>
            <a:off x="1468074" y="345"/>
            <a:ext cx="9043332" cy="622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5141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53F8FF7-7120-4158-B1A6-9909B45EA1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E02BC7D-CD85-496F-9E81-3ABEF9EF5A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A9725E4-4FBF-44CF-ABBD-093F5AC3F160}"/>
              </a:ext>
            </a:extLst>
          </p:cNvPr>
          <p:cNvSpPr txBox="1"/>
          <p:nvPr/>
        </p:nvSpPr>
        <p:spPr>
          <a:xfrm>
            <a:off x="414000" y="378000"/>
            <a:ext cx="2282997" cy="5232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eaLnBrk="1" hangingPunct="1">
              <a:lnSpc>
                <a:spcPts val="4000"/>
              </a:lnSpc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b="1">
                <a:solidFill>
                  <a:srgbClr val="00287D"/>
                </a:solidFill>
              </a:defRPr>
            </a:lvl2pPr>
            <a:lvl3pPr eaLnBrk="1" hangingPunct="1">
              <a:defRPr b="1">
                <a:solidFill>
                  <a:srgbClr val="00287D"/>
                </a:solidFill>
              </a:defRPr>
            </a:lvl3pPr>
            <a:lvl4pPr eaLnBrk="1" hangingPunct="1">
              <a:defRPr b="1">
                <a:solidFill>
                  <a:srgbClr val="00287D"/>
                </a:solidFill>
              </a:defRPr>
            </a:lvl4pPr>
            <a:lvl5pPr eaLnBrk="1" hangingPunct="1">
              <a:defRPr b="1">
                <a:solidFill>
                  <a:srgbClr val="00287D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9pPr>
          </a:lstStyle>
          <a:p>
            <a:r>
              <a:rPr lang="cs-CZ" dirty="0"/>
              <a:t>Domácí úkol: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F729AF8-0BA6-4B5E-B323-2315D00A9B6E}"/>
              </a:ext>
            </a:extLst>
          </p:cNvPr>
          <p:cNvSpPr txBox="1"/>
          <p:nvPr/>
        </p:nvSpPr>
        <p:spPr>
          <a:xfrm>
            <a:off x="251604" y="1318777"/>
            <a:ext cx="1168879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</a:pPr>
            <a:r>
              <a:rPr lang="cs-CZ" sz="2800" dirty="0">
                <a:solidFill>
                  <a:schemeClr val="tx2"/>
                </a:solidFill>
                <a:latin typeface="+mn-lt"/>
              </a:rPr>
              <a:t>Vytvořte </a:t>
            </a:r>
            <a:r>
              <a:rPr lang="cs-CZ" sz="2800" dirty="0">
                <a:solidFill>
                  <a:schemeClr val="tx2"/>
                </a:solidFill>
              </a:rPr>
              <a:t>krátký</a:t>
            </a:r>
            <a:r>
              <a:rPr lang="cs-CZ" sz="2800" dirty="0">
                <a:solidFill>
                  <a:schemeClr val="tx2"/>
                </a:solidFill>
                <a:latin typeface="+mn-lt"/>
              </a:rPr>
              <a:t> dotazník na jakékoliv téma.</a:t>
            </a:r>
          </a:p>
          <a:p>
            <a:pPr>
              <a:buClr>
                <a:schemeClr val="tx2"/>
              </a:buClr>
            </a:pPr>
            <a:r>
              <a:rPr lang="cs-CZ" sz="2800" dirty="0">
                <a:solidFill>
                  <a:schemeClr val="tx2"/>
                </a:solidFill>
                <a:latin typeface="+mn-lt"/>
              </a:rPr>
              <a:t>Dotazník bude obsahovat: </a:t>
            </a:r>
          </a:p>
          <a:p>
            <a:pPr marL="457200" indent="-457200">
              <a:buClr>
                <a:schemeClr val="tx2"/>
              </a:buClr>
              <a:buFontTx/>
              <a:buChar char="-"/>
            </a:pPr>
            <a:r>
              <a:rPr lang="cs-CZ" sz="2800" dirty="0">
                <a:latin typeface="+mn-lt"/>
              </a:rPr>
              <a:t>Záhlaví dotazníku se všemi povinnými komponentami</a:t>
            </a:r>
          </a:p>
          <a:p>
            <a:pPr marL="457200" indent="-457200">
              <a:buClr>
                <a:schemeClr val="tx2"/>
              </a:buClr>
              <a:buFontTx/>
              <a:buChar char="-"/>
            </a:pPr>
            <a:r>
              <a:rPr lang="cs-CZ" sz="2800" dirty="0">
                <a:latin typeface="+mn-lt"/>
              </a:rPr>
              <a:t>Dichotomickou uzavřenou položku zjišťující demografické údaje</a:t>
            </a:r>
          </a:p>
          <a:p>
            <a:pPr marL="457200" indent="-457200">
              <a:buClr>
                <a:schemeClr val="tx2"/>
              </a:buClr>
              <a:buFontTx/>
              <a:buChar char="-"/>
            </a:pPr>
            <a:r>
              <a:rPr lang="cs-CZ" sz="2800" dirty="0">
                <a:latin typeface="+mn-lt"/>
              </a:rPr>
              <a:t>Otevřenou položku zjišťující demografické údaje</a:t>
            </a:r>
          </a:p>
          <a:p>
            <a:pPr marL="457200" indent="-457200">
              <a:buClr>
                <a:schemeClr val="tx2"/>
              </a:buClr>
              <a:buFontTx/>
              <a:buChar char="-"/>
            </a:pPr>
            <a:r>
              <a:rPr lang="cs-CZ" sz="2800" dirty="0">
                <a:latin typeface="+mn-lt"/>
              </a:rPr>
              <a:t>Polynomickou uzavřenou položku výběrovou</a:t>
            </a:r>
          </a:p>
          <a:p>
            <a:pPr marL="457200" indent="-457200">
              <a:buClr>
                <a:schemeClr val="tx2"/>
              </a:buClr>
              <a:buFontTx/>
              <a:buChar char="-"/>
            </a:pPr>
            <a:r>
              <a:rPr lang="cs-CZ" sz="2800" dirty="0"/>
              <a:t>Polynomickou uzavřenou položku výčtovou</a:t>
            </a:r>
            <a:endParaRPr lang="cs-CZ" sz="2800" dirty="0">
              <a:latin typeface="+mn-lt"/>
            </a:endParaRPr>
          </a:p>
          <a:p>
            <a:pPr marL="457200" indent="-457200">
              <a:buClr>
                <a:schemeClr val="tx2"/>
              </a:buClr>
              <a:buFontTx/>
              <a:buChar char="-"/>
            </a:pPr>
            <a:r>
              <a:rPr lang="cs-CZ" sz="2800" dirty="0">
                <a:latin typeface="+mn-lt"/>
              </a:rPr>
              <a:t>Trichotomickou polootevřenou položku výběrovou</a:t>
            </a:r>
          </a:p>
          <a:p>
            <a:pPr marL="457200" indent="-457200">
              <a:buClr>
                <a:schemeClr val="tx2"/>
              </a:buClr>
              <a:buFontTx/>
              <a:buChar char="-"/>
            </a:pPr>
            <a:r>
              <a:rPr lang="cs-CZ" sz="2800" dirty="0">
                <a:latin typeface="+mn-lt"/>
              </a:rPr>
              <a:t>Škálovou položku</a:t>
            </a:r>
          </a:p>
          <a:p>
            <a:pPr marL="457200" indent="-457200">
              <a:buClr>
                <a:schemeClr val="tx2"/>
              </a:buClr>
              <a:buFontTx/>
              <a:buChar char="-"/>
            </a:pPr>
            <a:endParaRPr lang="cs-CZ" sz="2800" dirty="0">
              <a:latin typeface="+mn-lt"/>
            </a:endParaRPr>
          </a:p>
          <a:p>
            <a:pPr marL="457200" indent="-457200">
              <a:buClr>
                <a:schemeClr val="tx2"/>
              </a:buClr>
              <a:buFontTx/>
              <a:buChar char="-"/>
            </a:pPr>
            <a:r>
              <a:rPr lang="cs-CZ" sz="2800" dirty="0">
                <a:solidFill>
                  <a:schemeClr val="tx2"/>
                </a:solidFill>
                <a:latin typeface="+mn-lt"/>
              </a:rPr>
              <a:t>Odkazy na dotazníky mi prosím pošlete na adresu: </a:t>
            </a:r>
            <a:r>
              <a:rPr lang="cs-CZ" dirty="0">
                <a:solidFill>
                  <a:schemeClr val="tx2"/>
                </a:solidFill>
              </a:rPr>
              <a:t>59873@mail.muni.cz</a:t>
            </a:r>
            <a:endParaRPr lang="cs-CZ" sz="28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6" name="Řečová bublina: obdélníkový bublinový popisek se zakulacenými rohy 5">
            <a:extLst>
              <a:ext uri="{FF2B5EF4-FFF2-40B4-BE49-F238E27FC236}">
                <a16:creationId xmlns:a16="http://schemas.microsoft.com/office/drawing/2014/main" id="{5DC7CB4C-EB58-465D-88B6-BBCF95E12972}"/>
              </a:ext>
            </a:extLst>
          </p:cNvPr>
          <p:cNvSpPr/>
          <p:nvPr/>
        </p:nvSpPr>
        <p:spPr bwMode="auto">
          <a:xfrm>
            <a:off x="3323493" y="42517"/>
            <a:ext cx="8616904" cy="1065314"/>
          </a:xfrm>
          <a:prstGeom prst="wedgeRoundRectCallout">
            <a:avLst>
              <a:gd name="adj1" fmla="val 2089"/>
              <a:gd name="adj2" fmla="val 138673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Každý student vytvoří </a:t>
            </a:r>
            <a:r>
              <a:rPr lang="cs-CZ" sz="1800" dirty="0">
                <a:solidFill>
                  <a:schemeClr val="bg1"/>
                </a:solidFill>
                <a:latin typeface="+mj-lt"/>
              </a:rPr>
              <a:t>DVA dotazníky, ve dvou platformách</a:t>
            </a:r>
            <a:r>
              <a:rPr lang="cs-CZ" sz="1400" dirty="0">
                <a:solidFill>
                  <a:schemeClr val="bg1"/>
                </a:solidFill>
                <a:latin typeface="+mj-lt"/>
              </a:rPr>
              <a:t> (dotazníky mohou být totožné)</a:t>
            </a:r>
            <a:r>
              <a:rPr lang="cs-CZ" sz="1800" dirty="0">
                <a:solidFill>
                  <a:schemeClr val="bg1"/>
                </a:solidFill>
                <a:latin typeface="+mj-lt"/>
              </a:rPr>
              <a:t>:</a:t>
            </a:r>
          </a:p>
          <a:p>
            <a:r>
              <a:rPr lang="cs-CZ" sz="1800" dirty="0">
                <a:solidFill>
                  <a:schemeClr val="bg1"/>
                </a:solidFill>
                <a:latin typeface="+mj-lt"/>
              </a:rPr>
              <a:t>Google formuláře: </a:t>
            </a:r>
            <a:r>
              <a:rPr lang="cs-CZ" sz="1800" dirty="0">
                <a:solidFill>
                  <a:schemeClr val="bg1"/>
                </a:solidFill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Formuláře Google – zdarma vytvářejte a analyzujte průzkumy.</a:t>
            </a:r>
            <a:endParaRPr lang="cs-CZ" sz="1800" dirty="0">
              <a:solidFill>
                <a:schemeClr val="bg1"/>
              </a:solidFill>
              <a:latin typeface="+mj-lt"/>
            </a:endParaRPr>
          </a:p>
          <a:p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Platforma </a:t>
            </a:r>
            <a:r>
              <a:rPr kumimoji="0" lang="cs-CZ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Survio</a:t>
            </a: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: </a:t>
            </a:r>
            <a:r>
              <a:rPr lang="cs-CZ" sz="1800" dirty="0" err="1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Survio</a:t>
            </a:r>
            <a:r>
              <a:rPr lang="cs-CZ" sz="18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® | Dotazník zdarma | Vytvořit online dotazník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486810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66000" y="2708476"/>
            <a:ext cx="9030401" cy="1702160"/>
          </a:xfrm>
        </p:spPr>
        <p:txBody>
          <a:bodyPr vert="horz" lIns="0" tIns="0" rIns="0" bIns="0" rtlCol="0" anchor="t" anchorCtr="0">
            <a:noAutofit/>
          </a:bodyPr>
          <a:lstStyle/>
          <a:p>
            <a:pPr>
              <a:lnSpc>
                <a:spcPts val="4000"/>
              </a:lnSpc>
            </a:pPr>
            <a:r>
              <a:rPr lang="cs-CZ" sz="4000" dirty="0"/>
              <a:t>Hodně zdaru při výzkumu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4E6E466-4A78-46F9-971D-FB1895970C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6C722F4-4771-48B0-89DE-4407024A64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36</a:t>
            </a:fld>
            <a:endParaRPr lang="cs-CZ" altLang="cs-CZ" noProof="0" dirty="0"/>
          </a:p>
        </p:txBody>
      </p:sp>
    </p:spTree>
    <p:extLst>
      <p:ext uri="{BB962C8B-B14F-4D97-AF65-F5344CB8AC3E}">
        <p14:creationId xmlns:p14="http://schemas.microsoft.com/office/powerpoint/2010/main" val="2642555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8757" y="332656"/>
            <a:ext cx="11694695" cy="864096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Dotazník - základní pravidla tvorby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8548" y="953400"/>
            <a:ext cx="11903243" cy="5400600"/>
          </a:xfrm>
        </p:spPr>
        <p:txBody>
          <a:bodyPr vert="horz" lIns="0" tIns="0" rIns="0" bIns="0" rtlCol="0">
            <a:noAutofit/>
          </a:bodyPr>
          <a:lstStyle/>
          <a:p>
            <a:r>
              <a:rPr lang="cs-CZ" dirty="0"/>
              <a:t>Dostatečná znalost teorie</a:t>
            </a:r>
          </a:p>
          <a:p>
            <a:r>
              <a:rPr lang="cs-CZ" dirty="0"/>
              <a:t>Formulace položek v souladu s cíli a hypotézami šetření</a:t>
            </a:r>
          </a:p>
          <a:p>
            <a:r>
              <a:rPr lang="cs-CZ" dirty="0"/>
              <a:t>Počet položek (moc položek zvýší únavu, ale navýší reliabilitu a validitu) – vyplnění kratší jak 30 min</a:t>
            </a:r>
          </a:p>
          <a:p>
            <a:r>
              <a:rPr lang="cs-CZ" dirty="0"/>
              <a:t>Začátek identifikace – střed nejtěžší – konec nejlehčí položky a ožehavé témata (sex, intimita…)</a:t>
            </a:r>
          </a:p>
          <a:p>
            <a:r>
              <a:rPr lang="cs-CZ" dirty="0"/>
              <a:t>Respektovat požadavky na reliabilitu a validitu</a:t>
            </a:r>
          </a:p>
          <a:p>
            <a:r>
              <a:rPr lang="cs-CZ" dirty="0"/>
              <a:t>Položky</a:t>
            </a:r>
          </a:p>
          <a:p>
            <a:pPr lvl="1"/>
            <a:r>
              <a:rPr lang="cs-CZ" dirty="0"/>
              <a:t>Jasné</a:t>
            </a:r>
          </a:p>
          <a:p>
            <a:pPr lvl="1"/>
            <a:r>
              <a:rPr lang="cs-CZ" dirty="0"/>
              <a:t>Stručné</a:t>
            </a:r>
          </a:p>
          <a:p>
            <a:pPr lvl="1"/>
            <a:r>
              <a:rPr lang="cs-CZ" dirty="0"/>
              <a:t>Sledovat vždy jen jednu proměnnou</a:t>
            </a:r>
          </a:p>
          <a:p>
            <a:pPr lvl="1"/>
            <a:r>
              <a:rPr lang="cs-CZ" dirty="0"/>
              <a:t>Neobsahovat zápor</a:t>
            </a:r>
          </a:p>
          <a:p>
            <a:pPr lvl="1"/>
            <a:r>
              <a:rPr lang="cs-CZ" dirty="0"/>
              <a:t>Na ožehavé se ptát nepřímo</a:t>
            </a:r>
          </a:p>
          <a:p>
            <a:pPr lvl="1"/>
            <a:endParaRPr lang="cs-CZ" dirty="0"/>
          </a:p>
          <a:p>
            <a:endParaRPr lang="cs-CZ" dirty="0"/>
          </a:p>
        </p:txBody>
      </p:sp>
      <p:sp>
        <p:nvSpPr>
          <p:cNvPr id="4" name="Zaoblený obdélníkový bublinový popisek 3"/>
          <p:cNvSpPr/>
          <p:nvPr/>
        </p:nvSpPr>
        <p:spPr>
          <a:xfrm>
            <a:off x="7320135" y="4581128"/>
            <a:ext cx="3524327" cy="1008112"/>
          </a:xfrm>
          <a:prstGeom prst="wedgeRoundRectCallout">
            <a:avLst>
              <a:gd name="adj1" fmla="val 48044"/>
              <a:gd name="adj2" fmla="val -11888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Předvýzkum</a:t>
            </a:r>
            <a:r>
              <a:rPr lang="cs-CZ" dirty="0"/>
              <a:t> = ověření použitelnosti dotazníku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17E4955-5E2B-4BF5-BADB-3E4097348D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Lékařská fakulta Masarykovy univerzity, Ústav zdravotnických věd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20702C3-17ED-4495-AEB5-78E51BCC99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01985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aoblený obdélník 5"/>
          <p:cNvSpPr/>
          <p:nvPr/>
        </p:nvSpPr>
        <p:spPr>
          <a:xfrm>
            <a:off x="122145" y="1413945"/>
            <a:ext cx="2123728" cy="366966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Kontaktně motivační úvod</a:t>
            </a:r>
          </a:p>
        </p:txBody>
      </p:sp>
      <p:sp>
        <p:nvSpPr>
          <p:cNvPr id="9" name="Zaoblený obdélník 8"/>
          <p:cNvSpPr/>
          <p:nvPr/>
        </p:nvSpPr>
        <p:spPr>
          <a:xfrm>
            <a:off x="122145" y="573619"/>
            <a:ext cx="1979712" cy="76062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Název dotazníku</a:t>
            </a:r>
          </a:p>
        </p:txBody>
      </p:sp>
      <p:sp>
        <p:nvSpPr>
          <p:cNvPr id="12" name="Zaoblený obdélník 11"/>
          <p:cNvSpPr/>
          <p:nvPr/>
        </p:nvSpPr>
        <p:spPr>
          <a:xfrm>
            <a:off x="2245873" y="1334238"/>
            <a:ext cx="9845852" cy="374937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/>
          <a:p>
            <a:pPr marL="72000">
              <a:lnSpc>
                <a:spcPts val="2500"/>
              </a:lnSpc>
              <a:spcBef>
                <a:spcPts val="0"/>
              </a:spcBef>
              <a:buClr>
                <a:schemeClr val="tx2"/>
              </a:buClr>
              <a:buSzPct val="100000"/>
            </a:pPr>
            <a:r>
              <a:rPr lang="cs-CZ" sz="2000" dirty="0">
                <a:solidFill>
                  <a:schemeClr val="tx1"/>
                </a:solidFill>
              </a:rPr>
              <a:t>Vážená sestro,</a:t>
            </a:r>
          </a:p>
          <a:p>
            <a:pPr marL="72000">
              <a:lnSpc>
                <a:spcPts val="2500"/>
              </a:lnSpc>
              <a:spcBef>
                <a:spcPts val="0"/>
              </a:spcBef>
              <a:buClr>
                <a:schemeClr val="tx2"/>
              </a:buClr>
              <a:buSzPct val="100000"/>
            </a:pPr>
            <a:r>
              <a:rPr lang="cs-CZ" sz="2000" dirty="0">
                <a:solidFill>
                  <a:schemeClr val="tx1"/>
                </a:solidFill>
              </a:rPr>
              <a:t>jmenuji se Jana Nováková a jsem studentkou 2. ročníku oboru Intenzivní péče na Lékařské fakultě Masarykovy univerzity. Ráda bych Vás poprosila o pečlivé vyplnění dotazníku, jehož výsledky budou sloužit ke zpracování diplomové práce na téma: „Metody monitorace bolesti u pacienta v bezvědomí“. </a:t>
            </a:r>
          </a:p>
          <a:p>
            <a:pPr marL="72000">
              <a:lnSpc>
                <a:spcPts val="2500"/>
              </a:lnSpc>
              <a:spcBef>
                <a:spcPts val="0"/>
              </a:spcBef>
              <a:buClr>
                <a:schemeClr val="tx2"/>
              </a:buClr>
              <a:buSzPct val="100000"/>
            </a:pPr>
            <a:r>
              <a:rPr lang="cs-CZ" sz="2000" dirty="0">
                <a:solidFill>
                  <a:schemeClr val="tx1"/>
                </a:solidFill>
              </a:rPr>
              <a:t>Vyplněním dotazníku dáváte souhlas se zpracování Vámi uvedených údajů. V průběhu šetření bude věnována maximální pozornost zachování Vaší anonymity. Získané informace budou využity pouze pro studijní účely a budou chráněny před zneužitím. Předem velice děkuji za Váš čas a spolupráci. </a:t>
            </a:r>
          </a:p>
          <a:p>
            <a:pPr marL="72000">
              <a:lnSpc>
                <a:spcPts val="2500"/>
              </a:lnSpc>
              <a:spcBef>
                <a:spcPts val="0"/>
              </a:spcBef>
              <a:buClr>
                <a:schemeClr val="tx2"/>
              </a:buClr>
              <a:buSzPct val="100000"/>
            </a:pPr>
            <a:r>
              <a:rPr lang="cs-CZ" sz="2000" dirty="0">
                <a:solidFill>
                  <a:schemeClr val="tx1"/>
                </a:solidFill>
              </a:rPr>
              <a:t>							Bc. Jana Nováková</a:t>
            </a:r>
          </a:p>
          <a:p>
            <a:pPr marL="72000">
              <a:lnSpc>
                <a:spcPts val="2500"/>
              </a:lnSpc>
              <a:spcBef>
                <a:spcPts val="0"/>
              </a:spcBef>
              <a:buClr>
                <a:schemeClr val="tx2"/>
              </a:buClr>
              <a:buSzPct val="100000"/>
            </a:pPr>
            <a:r>
              <a:rPr lang="cs-CZ" sz="2000" dirty="0">
                <a:solidFill>
                  <a:schemeClr val="tx1"/>
                </a:solidFill>
              </a:rPr>
              <a:t>							novakova@med.muni.cz</a:t>
            </a:r>
          </a:p>
        </p:txBody>
      </p:sp>
      <p:sp>
        <p:nvSpPr>
          <p:cNvPr id="13" name="Zaoblený obdélník 12"/>
          <p:cNvSpPr/>
          <p:nvPr/>
        </p:nvSpPr>
        <p:spPr>
          <a:xfrm>
            <a:off x="2267744" y="5136820"/>
            <a:ext cx="9876130" cy="10550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/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000" dirty="0">
                <a:latin typeface="+mn-lt"/>
              </a:rPr>
              <a:t>Prosím označte pouze jednu odpověď (pokud není v zadání otázky uvedeno jinak). </a:t>
            </a: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000" dirty="0">
                <a:latin typeface="+mn-lt"/>
              </a:rPr>
              <a:t>Popřípadě na vytečkované řádky dopište vlastní slovní odpověď. </a:t>
            </a:r>
          </a:p>
        </p:txBody>
      </p:sp>
      <p:sp>
        <p:nvSpPr>
          <p:cNvPr id="16" name="Zaoblený obdélník 15"/>
          <p:cNvSpPr/>
          <p:nvPr/>
        </p:nvSpPr>
        <p:spPr>
          <a:xfrm>
            <a:off x="2101856" y="573618"/>
            <a:ext cx="10112013" cy="68091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/>
          <a:p>
            <a:pPr marL="252000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000" dirty="0">
                <a:solidFill>
                  <a:schemeClr val="tx1"/>
                </a:solidFill>
              </a:rPr>
              <a:t>Metody monitorace bolesti u pacienta v bezvědomí</a:t>
            </a:r>
          </a:p>
          <a:p>
            <a:pPr marL="252000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000" dirty="0">
                <a:solidFill>
                  <a:schemeClr val="tx1"/>
                </a:solidFill>
              </a:rPr>
              <a:t>Dotazník určený sestrám pracujícím v intenzivní péči</a:t>
            </a:r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-1" y="92228"/>
            <a:ext cx="12091725" cy="6364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eaLnBrk="1" hangingPunct="1">
              <a:lnSpc>
                <a:spcPts val="4000"/>
              </a:lnSpc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b="1">
                <a:solidFill>
                  <a:srgbClr val="00287D"/>
                </a:solidFill>
              </a:defRPr>
            </a:lvl2pPr>
            <a:lvl3pPr eaLnBrk="1" hangingPunct="1">
              <a:defRPr b="1">
                <a:solidFill>
                  <a:srgbClr val="00287D"/>
                </a:solidFill>
              </a:defRPr>
            </a:lvl3pPr>
            <a:lvl4pPr eaLnBrk="1" hangingPunct="1">
              <a:defRPr b="1">
                <a:solidFill>
                  <a:srgbClr val="00287D"/>
                </a:solidFill>
              </a:defRPr>
            </a:lvl4pPr>
            <a:lvl5pPr eaLnBrk="1" hangingPunct="1">
              <a:defRPr b="1">
                <a:solidFill>
                  <a:srgbClr val="00287D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9pPr>
          </a:lstStyle>
          <a:p>
            <a:r>
              <a:rPr lang="cs-CZ" dirty="0"/>
              <a:t>Dotazník – komponenty – záhlaví dotazníku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F736D12-CA68-46DC-A15B-AB093F4B4A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F9B599D-E915-4C07-B055-6984D6B1C3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18" name="Zaoblený obdélník 9">
            <a:extLst>
              <a:ext uri="{FF2B5EF4-FFF2-40B4-BE49-F238E27FC236}">
                <a16:creationId xmlns:a16="http://schemas.microsoft.com/office/drawing/2014/main" id="{4C8AD3D9-0342-4DAF-8511-C8E9C17A37E7}"/>
              </a:ext>
            </a:extLst>
          </p:cNvPr>
          <p:cNvSpPr/>
          <p:nvPr/>
        </p:nvSpPr>
        <p:spPr>
          <a:xfrm>
            <a:off x="122145" y="5163318"/>
            <a:ext cx="2123727" cy="1028527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Pokyny pro vyplnění</a:t>
            </a:r>
          </a:p>
        </p:txBody>
      </p:sp>
    </p:spTree>
    <p:extLst>
      <p:ext uri="{BB962C8B-B14F-4D97-AF65-F5344CB8AC3E}">
        <p14:creationId xmlns:p14="http://schemas.microsoft.com/office/powerpoint/2010/main" val="2886968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0" y="3656959"/>
            <a:ext cx="2566737" cy="123582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Zjišťující demografické údaje</a:t>
            </a:r>
          </a:p>
        </p:txBody>
      </p:sp>
      <p:sp>
        <p:nvSpPr>
          <p:cNvPr id="8" name="Zaoblený obdélník 7"/>
          <p:cNvSpPr/>
          <p:nvPr/>
        </p:nvSpPr>
        <p:spPr>
          <a:xfrm>
            <a:off x="0" y="936221"/>
            <a:ext cx="2566737" cy="249278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Výzkumné položky</a:t>
            </a:r>
          </a:p>
        </p:txBody>
      </p:sp>
      <p:sp>
        <p:nvSpPr>
          <p:cNvPr id="14" name="Zaoblený obdélník 13"/>
          <p:cNvSpPr/>
          <p:nvPr/>
        </p:nvSpPr>
        <p:spPr>
          <a:xfrm>
            <a:off x="2586156" y="3627388"/>
            <a:ext cx="9442043" cy="123582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/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800" dirty="0">
                <a:solidFill>
                  <a:schemeClr val="tx1"/>
                </a:solidFill>
              </a:rPr>
              <a:t>Věk, pohlaví, sociální status...</a:t>
            </a:r>
          </a:p>
        </p:txBody>
      </p:sp>
      <p:sp>
        <p:nvSpPr>
          <p:cNvPr id="15" name="Zaoblený obdélník 14"/>
          <p:cNvSpPr/>
          <p:nvPr/>
        </p:nvSpPr>
        <p:spPr>
          <a:xfrm>
            <a:off x="2566737" y="936220"/>
            <a:ext cx="9480883" cy="24927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/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800" dirty="0">
                <a:latin typeface="+mn-lt"/>
              </a:rPr>
              <a:t>Položky koncipované na základě stanovených hypotéz</a:t>
            </a: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800" dirty="0">
                <a:latin typeface="+mn-lt"/>
              </a:rPr>
              <a:t>Logické řazení – nejsložitější položky patří do středu dotazníku</a:t>
            </a: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800" dirty="0">
                <a:latin typeface="+mn-lt"/>
              </a:rPr>
              <a:t>Požadavky na položky: jasnost, stručnost, kladná forma, nesugestivnost </a:t>
            </a:r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200779" y="174650"/>
            <a:ext cx="9768408" cy="6364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eaLnBrk="1" hangingPunct="1">
              <a:lnSpc>
                <a:spcPts val="4000"/>
              </a:lnSpc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b="1">
                <a:solidFill>
                  <a:srgbClr val="00287D"/>
                </a:solidFill>
              </a:defRPr>
            </a:lvl2pPr>
            <a:lvl3pPr eaLnBrk="1" hangingPunct="1">
              <a:defRPr b="1">
                <a:solidFill>
                  <a:srgbClr val="00287D"/>
                </a:solidFill>
              </a:defRPr>
            </a:lvl3pPr>
            <a:lvl4pPr eaLnBrk="1" hangingPunct="1">
              <a:defRPr b="1">
                <a:solidFill>
                  <a:srgbClr val="00287D"/>
                </a:solidFill>
              </a:defRPr>
            </a:lvl4pPr>
            <a:lvl5pPr eaLnBrk="1" hangingPunct="1">
              <a:defRPr b="1">
                <a:solidFill>
                  <a:srgbClr val="00287D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9pPr>
          </a:lstStyle>
          <a:p>
            <a:r>
              <a:rPr lang="cs-CZ" dirty="0"/>
              <a:t>Dotazník – komponenty - položky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F736D12-CA68-46DC-A15B-AB093F4B4A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84168" y="6370179"/>
            <a:ext cx="7920000" cy="252000"/>
          </a:xfrm>
        </p:spPr>
        <p:txBody>
          <a:bodyPr/>
          <a:lstStyle/>
          <a:p>
            <a:r>
              <a:rPr lang="cs-CZ" dirty="0"/>
              <a:t>Lékařská fakulta Masarykovy univerzity, Ústav zdravotnických věd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F9B599D-E915-4C07-B055-6984D6B1C3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97958" y="6370179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18" name="Zaoblený obdélník 13">
            <a:extLst>
              <a:ext uri="{FF2B5EF4-FFF2-40B4-BE49-F238E27FC236}">
                <a16:creationId xmlns:a16="http://schemas.microsoft.com/office/drawing/2014/main" id="{EF1D45EA-C6C7-4616-BB3A-3585DEBA9EE1}"/>
              </a:ext>
            </a:extLst>
          </p:cNvPr>
          <p:cNvSpPr/>
          <p:nvPr/>
        </p:nvSpPr>
        <p:spPr>
          <a:xfrm>
            <a:off x="2586156" y="5148320"/>
            <a:ext cx="9442043" cy="10796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/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800" dirty="0"/>
              <a:t>Vzdělání, délka praxe, délka praxe v intenzivní péči, dosažené vzdělání, specializace v intenzivní péči…..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19" name="Zaoblený obdélník 6">
            <a:extLst>
              <a:ext uri="{FF2B5EF4-FFF2-40B4-BE49-F238E27FC236}">
                <a16:creationId xmlns:a16="http://schemas.microsoft.com/office/drawing/2014/main" id="{3122A92D-29E1-490A-8364-DAA83D53E029}"/>
              </a:ext>
            </a:extLst>
          </p:cNvPr>
          <p:cNvSpPr/>
          <p:nvPr/>
        </p:nvSpPr>
        <p:spPr>
          <a:xfrm>
            <a:off x="-7581" y="5053011"/>
            <a:ext cx="2566737" cy="123582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Zjišťující expertní  vlastnosti</a:t>
            </a:r>
          </a:p>
        </p:txBody>
      </p:sp>
    </p:spTree>
    <p:extLst>
      <p:ext uri="{BB962C8B-B14F-4D97-AF65-F5344CB8AC3E}">
        <p14:creationId xmlns:p14="http://schemas.microsoft.com/office/powerpoint/2010/main" val="3395974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4118" y="122473"/>
            <a:ext cx="12087941" cy="651503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Dotazník – typy položek dle obsahu</a:t>
            </a:r>
          </a:p>
        </p:txBody>
      </p:sp>
      <p:sp>
        <p:nvSpPr>
          <p:cNvPr id="4" name="Obdélník 3"/>
          <p:cNvSpPr/>
          <p:nvPr/>
        </p:nvSpPr>
        <p:spPr>
          <a:xfrm>
            <a:off x="1583190" y="10110"/>
            <a:ext cx="2784618" cy="8331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</a:pPr>
            <a:endParaRPr lang="cs-CZ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16354" y="781860"/>
            <a:ext cx="11706812" cy="13998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>
            <a:lvl1pPr marL="252000" marR="0" indent="-180000" defTabSz="914400" eaLnBrk="1" latinLnBrk="0" hangingPunct="1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latin typeface="+mn-lt"/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r>
              <a:rPr lang="cs-CZ" dirty="0"/>
              <a:t>Demografické položky</a:t>
            </a:r>
          </a:p>
          <a:p>
            <a:r>
              <a:rPr lang="cs-CZ" dirty="0"/>
              <a:t>Položky zjišťující expertní charakteristiky </a:t>
            </a:r>
          </a:p>
          <a:p>
            <a:r>
              <a:rPr lang="cs-CZ" dirty="0"/>
              <a:t>Výzkumné otázky</a:t>
            </a:r>
          </a:p>
          <a:p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D2DF5D0-AE39-4FA6-9B66-54C8AD69A4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E09F967-546F-4C3B-8396-92962F4835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89C010E4-A7AC-4853-AFC0-EE119C9431C5}"/>
              </a:ext>
            </a:extLst>
          </p:cNvPr>
          <p:cNvSpPr txBox="1">
            <a:spLocks/>
          </p:cNvSpPr>
          <p:nvPr/>
        </p:nvSpPr>
        <p:spPr>
          <a:xfrm>
            <a:off x="6043520" y="1684638"/>
            <a:ext cx="5879646" cy="421885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>
            <a:lvl1pPr marL="252000" marR="0" indent="-180000" defTabSz="914400" eaLnBrk="1" latinLnBrk="0" hangingPunct="1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latin typeface="+mn-lt"/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pPr marL="72000" indent="0">
              <a:buNone/>
            </a:pPr>
            <a:r>
              <a:rPr lang="cs-CZ" dirty="0">
                <a:solidFill>
                  <a:srgbClr val="0000DC"/>
                </a:solidFill>
              </a:rPr>
              <a:t>Filtrační položky</a:t>
            </a:r>
          </a:p>
          <a:p>
            <a:r>
              <a:rPr lang="cs-CZ" dirty="0"/>
              <a:t>filtrace nevhodných respondentů – kteří nesplňují charakteristiku cílové populace (např. laik)</a:t>
            </a:r>
          </a:p>
          <a:p>
            <a:pPr marL="72000" indent="0">
              <a:buNone/>
            </a:pPr>
            <a:r>
              <a:rPr lang="cs-CZ" dirty="0">
                <a:solidFill>
                  <a:srgbClr val="0000DC"/>
                </a:solidFill>
              </a:rPr>
              <a:t>Kontrolní – L položky </a:t>
            </a:r>
          </a:p>
          <a:p>
            <a:r>
              <a:rPr lang="cs-CZ" dirty="0"/>
              <a:t>ověření pravdivosti  odpovědí v klíčových otázkách – ptám se dvakrát na to stejné ale jinak formulovanou otázkou</a:t>
            </a:r>
          </a:p>
          <a:p>
            <a:endParaRPr lang="cs-CZ" dirty="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5649AD45-5ED2-4976-BEBB-AFCA1B01166A}"/>
              </a:ext>
            </a:extLst>
          </p:cNvPr>
          <p:cNvSpPr/>
          <p:nvPr/>
        </p:nvSpPr>
        <p:spPr>
          <a:xfrm>
            <a:off x="204118" y="2325702"/>
            <a:ext cx="5542761" cy="29241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/>
          <a:p>
            <a:pPr marL="72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</a:pPr>
            <a:r>
              <a:rPr lang="cs-CZ" sz="2800" dirty="0">
                <a:solidFill>
                  <a:srgbClr val="0000DC"/>
                </a:solidFill>
                <a:latin typeface="+mn-lt"/>
              </a:rPr>
              <a:t>Přímé položky</a:t>
            </a: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800" dirty="0">
                <a:solidFill>
                  <a:schemeClr val="dk1"/>
                </a:solidFill>
                <a:latin typeface="+mn-lt"/>
              </a:rPr>
              <a:t>ptáme se na informace o samotném respondentovi </a:t>
            </a:r>
          </a:p>
          <a:p>
            <a:pPr marL="72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</a:pPr>
            <a:r>
              <a:rPr lang="cs-CZ" sz="2800" dirty="0">
                <a:solidFill>
                  <a:srgbClr val="0000DC"/>
                </a:solidFill>
                <a:latin typeface="+mn-lt"/>
              </a:rPr>
              <a:t>Nepřímé položky</a:t>
            </a: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800" dirty="0">
                <a:solidFill>
                  <a:schemeClr val="dk1"/>
                </a:solidFill>
                <a:latin typeface="+mn-lt"/>
              </a:rPr>
              <a:t>ptáme se na jiný subjekt (osobu, věc, společnost…)</a:t>
            </a:r>
          </a:p>
        </p:txBody>
      </p:sp>
    </p:spTree>
    <p:extLst>
      <p:ext uri="{BB962C8B-B14F-4D97-AF65-F5344CB8AC3E}">
        <p14:creationId xmlns:p14="http://schemas.microsoft.com/office/powerpoint/2010/main" val="317395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059" y="48314"/>
            <a:ext cx="12087941" cy="651503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Dotazník – typy položek – data diskrétní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04059" y="633806"/>
            <a:ext cx="5991941" cy="603855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cs-CZ"/>
            </a:defPPr>
            <a:lvl1pPr marL="252000" marR="0" indent="-180000" defTabSz="914400" eaLnBrk="1" latinLnBrk="0" hangingPunct="1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9pPr>
          </a:lstStyle>
          <a:p>
            <a:pPr marL="72000" indent="0">
              <a:lnSpc>
                <a:spcPts val="2800"/>
              </a:lnSpc>
              <a:buNone/>
            </a:pPr>
            <a:r>
              <a:rPr lang="cs-CZ" sz="3200" dirty="0">
                <a:solidFill>
                  <a:schemeClr val="tx2"/>
                </a:solidFill>
              </a:rPr>
              <a:t>Uzavřené položky </a:t>
            </a:r>
          </a:p>
          <a:p>
            <a:pPr>
              <a:lnSpc>
                <a:spcPts val="2800"/>
              </a:lnSpc>
            </a:pPr>
            <a:r>
              <a:rPr lang="cs-CZ" sz="2400" dirty="0"/>
              <a:t>respondent vybírá s nabízených variant</a:t>
            </a:r>
          </a:p>
          <a:p>
            <a:pPr>
              <a:lnSpc>
                <a:spcPts val="2800"/>
              </a:lnSpc>
            </a:pPr>
            <a:r>
              <a:rPr lang="cs-CZ" sz="2400" dirty="0"/>
              <a:t>náročné na přípravu, lehké na vyhodnocení</a:t>
            </a:r>
          </a:p>
          <a:p>
            <a:pPr>
              <a:lnSpc>
                <a:spcPts val="2800"/>
              </a:lnSpc>
            </a:pPr>
            <a:r>
              <a:rPr lang="cs-CZ" sz="2400" dirty="0"/>
              <a:t>nevýhoda zjednodušení názoru respondenta - ztráta informaci</a:t>
            </a:r>
          </a:p>
          <a:p>
            <a:pPr>
              <a:lnSpc>
                <a:spcPts val="2800"/>
              </a:lnSpc>
            </a:pPr>
            <a:r>
              <a:rPr lang="cs-CZ" sz="1800" dirty="0"/>
              <a:t>dichotomické – ano, ne </a:t>
            </a:r>
          </a:p>
          <a:p>
            <a:pPr>
              <a:lnSpc>
                <a:spcPts val="2800"/>
              </a:lnSpc>
            </a:pPr>
            <a:r>
              <a:rPr lang="cs-CZ" sz="1800" dirty="0"/>
              <a:t>trichotomické ano, ne, nevím</a:t>
            </a:r>
          </a:p>
          <a:p>
            <a:pPr>
              <a:lnSpc>
                <a:spcPts val="2800"/>
              </a:lnSpc>
            </a:pPr>
            <a:r>
              <a:rPr lang="cs-CZ" sz="1800" dirty="0"/>
              <a:t>polynomické - víc než dvě nabízené varianty</a:t>
            </a:r>
          </a:p>
          <a:p>
            <a:pPr marL="72000" indent="0">
              <a:lnSpc>
                <a:spcPts val="2800"/>
              </a:lnSpc>
              <a:buNone/>
            </a:pPr>
            <a:r>
              <a:rPr lang="cs-CZ" sz="3200" dirty="0">
                <a:solidFill>
                  <a:schemeClr val="tx2"/>
                </a:solidFill>
              </a:rPr>
              <a:t>Polootevřené položky</a:t>
            </a:r>
          </a:p>
          <a:p>
            <a:pPr>
              <a:lnSpc>
                <a:spcPts val="2800"/>
              </a:lnSpc>
            </a:pPr>
            <a:r>
              <a:rPr lang="cs-CZ" sz="2400" dirty="0"/>
              <a:t>možnost výběru z variant a prostor pro vyjádření  vlastní odpovědi respondenta</a:t>
            </a:r>
          </a:p>
          <a:p>
            <a:pPr marL="72000" indent="0">
              <a:lnSpc>
                <a:spcPts val="2800"/>
              </a:lnSpc>
              <a:buNone/>
            </a:pPr>
            <a:r>
              <a:rPr lang="cs-CZ" sz="3200" dirty="0">
                <a:solidFill>
                  <a:schemeClr val="tx2"/>
                </a:solidFill>
              </a:rPr>
              <a:t>Otevřené položky</a:t>
            </a:r>
          </a:p>
          <a:p>
            <a:pPr>
              <a:lnSpc>
                <a:spcPts val="2800"/>
              </a:lnSpc>
            </a:pPr>
            <a:r>
              <a:rPr lang="cs-CZ" sz="2400" dirty="0"/>
              <a:t>snadná formulace</a:t>
            </a:r>
          </a:p>
          <a:p>
            <a:pPr>
              <a:lnSpc>
                <a:spcPts val="2800"/>
              </a:lnSpc>
            </a:pPr>
            <a:r>
              <a:rPr lang="cs-CZ" sz="2400" dirty="0"/>
              <a:t>těžké vyhodnocování</a:t>
            </a:r>
          </a:p>
          <a:p>
            <a:pPr>
              <a:lnSpc>
                <a:spcPts val="2800"/>
              </a:lnSpc>
            </a:pPr>
            <a:r>
              <a:rPr lang="cs-CZ" sz="2400" dirty="0"/>
              <a:t>respondent často neodpoví</a:t>
            </a:r>
          </a:p>
          <a:p>
            <a:pPr>
              <a:lnSpc>
                <a:spcPts val="2800"/>
              </a:lnSpc>
            </a:pPr>
            <a:endParaRPr lang="cs-CZ" sz="3200" dirty="0"/>
          </a:p>
        </p:txBody>
      </p:sp>
      <p:sp>
        <p:nvSpPr>
          <p:cNvPr id="4" name="Obdélník 3"/>
          <p:cNvSpPr/>
          <p:nvPr/>
        </p:nvSpPr>
        <p:spPr>
          <a:xfrm>
            <a:off x="1583190" y="10110"/>
            <a:ext cx="2784618" cy="8331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</a:pPr>
            <a:endParaRPr lang="cs-CZ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D2DF5D0-AE39-4FA6-9B66-54C8AD69A4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66000" y="6437524"/>
            <a:ext cx="7920000" cy="252000"/>
          </a:xfrm>
        </p:spPr>
        <p:txBody>
          <a:bodyPr/>
          <a:lstStyle/>
          <a:p>
            <a:r>
              <a:rPr lang="cs-CZ" dirty="0"/>
              <a:t>Lékařská fakulta Masarykovy univerzity, Ústav zdravotnických věd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E09F967-546F-4C3B-8396-92962F4835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88756" y="6420365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DD09DE80-7C89-4F20-8ADC-98C4D740CBDE}"/>
              </a:ext>
            </a:extLst>
          </p:cNvPr>
          <p:cNvSpPr/>
          <p:nvPr/>
        </p:nvSpPr>
        <p:spPr>
          <a:xfrm>
            <a:off x="6096000" y="2288971"/>
            <a:ext cx="6096000" cy="188673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72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</a:pPr>
            <a:r>
              <a:rPr lang="cs-CZ" dirty="0">
                <a:solidFill>
                  <a:schemeClr val="tx2"/>
                </a:solidFill>
              </a:rPr>
              <a:t>Výběrové položky</a:t>
            </a: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dirty="0">
                <a:solidFill>
                  <a:schemeClr val="tx1"/>
                </a:solidFill>
              </a:rPr>
              <a:t>Vybírá jednu z nabízených variant</a:t>
            </a:r>
          </a:p>
          <a:p>
            <a:pPr marL="72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</a:pPr>
            <a:r>
              <a:rPr lang="cs-CZ" dirty="0">
                <a:solidFill>
                  <a:schemeClr val="tx2"/>
                </a:solidFill>
              </a:rPr>
              <a:t>Výčtové položky</a:t>
            </a: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dirty="0">
                <a:solidFill>
                  <a:schemeClr val="tx1"/>
                </a:solidFill>
              </a:rPr>
              <a:t>Může vybrat více z nabízených variant</a:t>
            </a:r>
          </a:p>
        </p:txBody>
      </p:sp>
    </p:spTree>
    <p:extLst>
      <p:ext uri="{BB962C8B-B14F-4D97-AF65-F5344CB8AC3E}">
        <p14:creationId xmlns:p14="http://schemas.microsoft.com/office/powerpoint/2010/main" val="626023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059" y="48314"/>
            <a:ext cx="12087941" cy="651503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Dotazník – typy položek – data spojitá</a:t>
            </a:r>
          </a:p>
        </p:txBody>
      </p:sp>
      <p:sp>
        <p:nvSpPr>
          <p:cNvPr id="4" name="Obdélník 3"/>
          <p:cNvSpPr/>
          <p:nvPr/>
        </p:nvSpPr>
        <p:spPr>
          <a:xfrm>
            <a:off x="1583190" y="10110"/>
            <a:ext cx="2784618" cy="8331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</a:pPr>
            <a:endParaRPr lang="cs-CZ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88756" y="866274"/>
            <a:ext cx="11943562" cy="416560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72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</a:pPr>
            <a:endParaRPr lang="cs-CZ" sz="2800" dirty="0">
              <a:solidFill>
                <a:schemeClr val="tx1"/>
              </a:solidFill>
            </a:endParaRPr>
          </a:p>
          <a:p>
            <a:pPr marL="72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</a:pPr>
            <a:r>
              <a:rPr lang="cs-CZ" sz="2800" dirty="0">
                <a:solidFill>
                  <a:schemeClr val="tx2"/>
                </a:solidFill>
              </a:rPr>
              <a:t>Škálové položky</a:t>
            </a: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800" dirty="0">
                <a:solidFill>
                  <a:schemeClr val="tx1"/>
                </a:solidFill>
              </a:rPr>
              <a:t>Numerické, grafické, symbolické</a:t>
            </a: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800" dirty="0" err="1">
                <a:solidFill>
                  <a:schemeClr val="tx1"/>
                </a:solidFill>
              </a:rPr>
              <a:t>Likertova</a:t>
            </a:r>
            <a:r>
              <a:rPr lang="cs-CZ" sz="2800" dirty="0">
                <a:solidFill>
                  <a:schemeClr val="tx1"/>
                </a:solidFill>
              </a:rPr>
              <a:t> škála -  1 – 5 (1 = žádný vliv; 5 maximální vliv)</a:t>
            </a: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800" dirty="0">
                <a:solidFill>
                  <a:schemeClr val="tx1"/>
                </a:solidFill>
              </a:rPr>
              <a:t>Škála hierarchická – řazení  proměnných dle významnosti</a:t>
            </a: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800" dirty="0">
                <a:solidFill>
                  <a:schemeClr val="tx1"/>
                </a:solidFill>
              </a:rPr>
              <a:t>Škála bodová – max. bodů 100 – přidělují se body jednotlivým proměnným dle jejich významnosti</a:t>
            </a: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endParaRPr lang="cs-CZ" sz="2800" dirty="0">
              <a:solidFill>
                <a:schemeClr val="tx1"/>
              </a:solidFill>
            </a:endParaRP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D2DF5D0-AE39-4FA6-9B66-54C8AD69A4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66000" y="6437524"/>
            <a:ext cx="7920000" cy="252000"/>
          </a:xfrm>
        </p:spPr>
        <p:txBody>
          <a:bodyPr/>
          <a:lstStyle/>
          <a:p>
            <a:r>
              <a:rPr lang="cs-CZ" dirty="0"/>
              <a:t>Lékařská fakulta Masarykovy univerzity, Ústav zdravotnických věd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E09F967-546F-4C3B-8396-92962F4835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88756" y="6420365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2942466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Metody sběru dat JVS[20211011090953192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cz-v11.potx" id="{AF0F71E7-5DF4-4053-86E5-72B8973D7F64}" vid="{53024889-B6B7-4D78-8AB9-6C3BF509ADE5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muni-med-prezentace-16-9-cz-v11 (1)</Template>
  <TotalTime>217</TotalTime>
  <Words>3367</Words>
  <Application>Microsoft Office PowerPoint</Application>
  <PresentationFormat>Širokoúhlá obrazovka</PresentationFormat>
  <Paragraphs>541</Paragraphs>
  <Slides>36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3" baseType="lpstr">
      <vt:lpstr>Arial</vt:lpstr>
      <vt:lpstr>Calibri</vt:lpstr>
      <vt:lpstr>Georgia</vt:lpstr>
      <vt:lpstr>Tahoma</vt:lpstr>
      <vt:lpstr>Times New Roman</vt:lpstr>
      <vt:lpstr>Wingdings</vt:lpstr>
      <vt:lpstr>Prezentace_MU_CZ</vt:lpstr>
      <vt:lpstr>FÁZE EMPIRICKÁ – tvorba výzkumného nástroje</vt:lpstr>
      <vt:lpstr>FÁZE EMPIRICKÁ – tvorba výzkumného nástroje</vt:lpstr>
      <vt:lpstr>Prezentace aplikace PowerPoint</vt:lpstr>
      <vt:lpstr>Dotazník - základní pravidla tvorby</vt:lpstr>
      <vt:lpstr>Prezentace aplikace PowerPoint</vt:lpstr>
      <vt:lpstr>Prezentace aplikace PowerPoint</vt:lpstr>
      <vt:lpstr>Dotazník – typy položek dle obsahu</vt:lpstr>
      <vt:lpstr>Dotazník – typy položek – data diskrétní</vt:lpstr>
      <vt:lpstr>Dotazník – typy položek – data spojitá</vt:lpstr>
      <vt:lpstr>Dotazník – distribuce</vt:lpstr>
      <vt:lpstr>Dotazník –návratnost , využitelnost</vt:lpstr>
      <vt:lpstr>Dotazník – výhody a nevýhody</vt:lpstr>
      <vt:lpstr>Elektronický dotazník – výhody a nevýhody</vt:lpstr>
      <vt:lpstr>Určete o jaké dotazníkové položky se jedná</vt:lpstr>
      <vt:lpstr>Určete o jaké dotazníkové položky se jedná</vt:lpstr>
      <vt:lpstr>FÁZE EMPIRICKÁ – tvorba výzkumného nástroje</vt:lpstr>
      <vt:lpstr>Prezentace aplikace PowerPoint</vt:lpstr>
      <vt:lpstr>Prezentace aplikace PowerPoint</vt:lpstr>
      <vt:lpstr>Prezentace aplikace PowerPoint</vt:lpstr>
      <vt:lpstr>Rozhovor v kvalitativním a kvantitativním výzkumu</vt:lpstr>
      <vt:lpstr>Prezentace aplikace PowerPoint</vt:lpstr>
      <vt:lpstr>Rozhovor – pořadí otázek</vt:lpstr>
      <vt:lpstr>Rozhovor – kvalitativní</vt:lpstr>
      <vt:lpstr>Rozhovor – výhody a nevýhody</vt:lpstr>
      <vt:lpstr>FÁZE EMPIRICKÁ – tvorba výzkumného nástroje</vt:lpstr>
      <vt:lpstr>Prezentace aplikace PowerPoint</vt:lpstr>
      <vt:lpstr>Prezentace aplikace PowerPoint</vt:lpstr>
      <vt:lpstr>Pozorování nestrukturované - proces</vt:lpstr>
      <vt:lpstr>Pozorování – výhody a nevýhody</vt:lpstr>
      <vt:lpstr>Pozorování v kvalitativním a kvantitativním výzkumu</vt:lpstr>
      <vt:lpstr>FÁZE EMPIRICKÁ – tvorba výzkumného nástroje</vt:lpstr>
      <vt:lpstr>Prezentace aplikace PowerPoint</vt:lpstr>
      <vt:lpstr>Žádosti o povolení sběru informací ve FN Brno</vt:lpstr>
      <vt:lpstr>Prezentace aplikace PowerPoint</vt:lpstr>
      <vt:lpstr>Prezentace aplikace PowerPoint</vt:lpstr>
      <vt:lpstr>Hodně zdaru při výzkumu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Alena Pospíšilová</dc:creator>
  <cp:lastModifiedBy>Alena Pospíšilová</cp:lastModifiedBy>
  <cp:revision>30</cp:revision>
  <cp:lastPrinted>1601-01-01T00:00:00Z</cp:lastPrinted>
  <dcterms:created xsi:type="dcterms:W3CDTF">2021-09-08T10:42:39Z</dcterms:created>
  <dcterms:modified xsi:type="dcterms:W3CDTF">2021-10-11T11:05:12Z</dcterms:modified>
</cp:coreProperties>
</file>