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4" r:id="rId4"/>
    <p:sldId id="265" r:id="rId5"/>
    <p:sldId id="266" r:id="rId6"/>
    <p:sldId id="267" r:id="rId7"/>
    <p:sldId id="268" r:id="rId8"/>
    <p:sldId id="257" r:id="rId9"/>
    <p:sldId id="259" r:id="rId10"/>
    <p:sldId id="260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19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95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53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47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97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66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77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46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84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54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30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719FE-4A53-4281-95E4-73C43E01970A}" type="datetimeFigureOut">
              <a:rPr lang="cs-CZ" smtClean="0"/>
              <a:t>29.12.2020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08C0C-7D81-4C85-A36C-D1C37F9FE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88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5448" y="321992"/>
            <a:ext cx="8419381" cy="626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444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Předmětem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Zřízení 14 regionálních center podpory zdraví (dále jen RCPZ) v každém kraji jako odborné základny pro realizaci nově vytvořených intervenčních programů podpory zdraví a realizace těchto programů pro cílovou skupinu.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8197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Preventivní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66 tematických programů </a:t>
            </a:r>
            <a:r>
              <a:rPr lang="cs-CZ" dirty="0"/>
              <a:t>bylo vytvořeno v letech 2018-2019 ve spolupráci SZÚ a externích odborníků, kteří připraví návrhy tzv. odborných východisek k programům v rámci 11 tematických celků. Na základě shody odborných východisek pracovníci SZÚ navrhli interaktivní preventivní programy na principu zážitkové pedagogiky a prováděcí metodiky k realizaci programů. Ve druhé polovině </a:t>
            </a:r>
            <a:r>
              <a:rPr lang="cs-CZ"/>
              <a:t>2019 byli </a:t>
            </a:r>
            <a:r>
              <a:rPr lang="cs-CZ" dirty="0"/>
              <a:t>v metodikách programů proškoleni realizátoři z pracovníků SZÚ i spolupracujících organizací a v letech 2020-2022 programy realizovány.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Realizační formy programů: individuální intervence, kurzy zdravého životního stylu, kurzy pohybové aktivity, Dny zdraví, přednáška na objednávku.</a:t>
            </a:r>
          </a:p>
        </p:txBody>
      </p:sp>
    </p:spTree>
    <p:extLst>
      <p:ext uri="{BB962C8B-B14F-4D97-AF65-F5344CB8AC3E}">
        <p14:creationId xmlns:p14="http://schemas.microsoft.com/office/powerpoint/2010/main" val="3808521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Tematické celky intervenčních programů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683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i="1" dirty="0"/>
              <a:t>Osobní hygiena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i="1" dirty="0"/>
              <a:t>Zdravé bydlení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i="1" dirty="0"/>
              <a:t>Vyšetření základních tělesných a krevních parametrů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i="1" dirty="0"/>
              <a:t>Výživa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i="1" dirty="0"/>
              <a:t>Prevence infekčních onemocnění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i="1" dirty="0"/>
              <a:t>Prevence závislostí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i="1" dirty="0"/>
              <a:t>Podpora zdraví prospěšné pohybové aktivity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i="1" dirty="0"/>
              <a:t>Duševní zdraví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i="1" dirty="0"/>
              <a:t>Prevence nádorových onemocnění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i="1" dirty="0"/>
              <a:t>Prevence úrazů a dopravní výchova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i="1" dirty="0"/>
              <a:t>Reprodukční zdraví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463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https://epoz.szu.cz/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70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72656" y="1894007"/>
            <a:ext cx="9144000" cy="557213"/>
          </a:xfrm>
        </p:spPr>
        <p:txBody>
          <a:bodyPr/>
          <a:lstStyle/>
          <a:p>
            <a:r>
              <a:rPr lang="cs-CZ" dirty="0" err="1"/>
              <a:t>Reg</a:t>
            </a:r>
            <a:r>
              <a:rPr lang="cs-CZ" dirty="0"/>
              <a:t>. č. CZ.03.2.63/0.0/0.0/15_039/0009439</a:t>
            </a:r>
          </a:p>
          <a:p>
            <a:endParaRPr lang="cs-CZ" dirty="0"/>
          </a:p>
        </p:txBody>
      </p:sp>
      <p:pic>
        <p:nvPicPr>
          <p:cNvPr id="1028" name="Picture 4" descr="logo_OPZ_SZ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777" y="3891260"/>
            <a:ext cx="8199758" cy="119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75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7529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latin typeface="+mn-lt"/>
              </a:rPr>
              <a:t>Projekt vychází z </a:t>
            </a:r>
            <a:r>
              <a:rPr lang="cs-CZ" b="1" dirty="0">
                <a:latin typeface="+mn-lt"/>
              </a:rPr>
              <a:t>nezpochybnitelné potřeby intervence do podpory zdraví </a:t>
            </a:r>
            <a:r>
              <a:rPr lang="cs-CZ" dirty="0">
                <a:latin typeface="+mn-lt"/>
              </a:rPr>
              <a:t>a prevence nemocí, v nichž ČR obecně vykazuje z hlediska dlouhodobých statistik a trendů v oblasti zdraví trvale nepříznivý stav. Nejhorší situace je však u </a:t>
            </a:r>
            <a:r>
              <a:rPr lang="cs-CZ" b="1" dirty="0">
                <a:latin typeface="+mn-lt"/>
              </a:rPr>
              <a:t>osob sociálně vyloučených</a:t>
            </a:r>
            <a:r>
              <a:rPr lang="cs-CZ" dirty="0">
                <a:latin typeface="+mn-lt"/>
              </a:rPr>
              <a:t> nebo u osob sociálním vyloučením ohrožených.</a:t>
            </a:r>
          </a:p>
        </p:txBody>
      </p:sp>
    </p:spTree>
    <p:extLst>
      <p:ext uri="{BB962C8B-B14F-4D97-AF65-F5344CB8AC3E}">
        <p14:creationId xmlns:p14="http://schemas.microsoft.com/office/powerpoint/2010/main" val="333057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0948" y="1095554"/>
            <a:ext cx="10515600" cy="54868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/>
              <a:t>Výsledky studií prokazují, že </a:t>
            </a:r>
            <a:r>
              <a:rPr lang="cs-CZ" sz="3200" b="1" dirty="0"/>
              <a:t>zdravotní stav významně závisí na sociálních a ekonomických determinantách zdraví</a:t>
            </a:r>
            <a:r>
              <a:rPr lang="cs-CZ" sz="3200" dirty="0"/>
              <a:t>: chudí mají kratší střední délku života (o více než 10 let), horší subjektivní zdraví, více úrazů a horší životní styl ve všech jeho hlavních složkách, které se zdravím souvisejí: výživa, pohybová aktivita a kuřáctví (65 % oproti 30 % u většinové populace). Z konkrétních nemocí, které jsou přímým důsledkem rizik v životním stylu lze uvést, že chudí a nevzdělaní lidé umírají častěji na kardiovaskulární onemocnění, trpí častěji nemocemi trávicího a dýchacího traktu. </a:t>
            </a:r>
          </a:p>
        </p:txBody>
      </p:sp>
    </p:spTree>
    <p:extLst>
      <p:ext uri="{BB962C8B-B14F-4D97-AF65-F5344CB8AC3E}">
        <p14:creationId xmlns:p14="http://schemas.microsoft.com/office/powerpoint/2010/main" val="1290825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/>
              <a:t>V poslední době u nich stoupá, stejně jako ve většinové populaci výskyt diabetu 2. stupně a zároveň se zhoršují ukazatelé, které jsou indikátory výše chronických neinfekčních onemocnění: vysoký krevní tlak, hodnoty cholesterolu v krvi a nadváha a obezita. </a:t>
            </a:r>
          </a:p>
        </p:txBody>
      </p:sp>
    </p:spTree>
    <p:extLst>
      <p:ext uri="{BB962C8B-B14F-4D97-AF65-F5344CB8AC3E}">
        <p14:creationId xmlns:p14="http://schemas.microsoft.com/office/powerpoint/2010/main" val="201241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/>
              <a:t>Infekční onemocnění, např. hepatitida, průjmová onemocnění, onemocnění dýchacích cest se v nevyhovujících podmínkách bydlení ve vyloučených lokalitách, které neumožňuje dodržování nejen protiepidemických opatření, ale často ani pravidla základní hygieny, velmi rychle šíří. </a:t>
            </a:r>
          </a:p>
        </p:txBody>
      </p:sp>
    </p:spTree>
    <p:extLst>
      <p:ext uri="{BB962C8B-B14F-4D97-AF65-F5344CB8AC3E}">
        <p14:creationId xmlns:p14="http://schemas.microsoft.com/office/powerpoint/2010/main" val="6000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4000" b="1" dirty="0"/>
              <a:t>Chudoba, nezaměstnanost, nedostatečné vzdělání</a:t>
            </a:r>
            <a:r>
              <a:rPr lang="cs-CZ" sz="4000" dirty="0"/>
              <a:t>.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Tyto faktory jsou spolu spojené, navzájem se potencují a vedou k bludnému kruhu chudoby a trvalému stresu, který zhoršuje všechna dříve vyjmenovaná zdravotní rizika.</a:t>
            </a:r>
          </a:p>
        </p:txBody>
      </p:sp>
    </p:spTree>
    <p:extLst>
      <p:ext uri="{BB962C8B-B14F-4D97-AF65-F5344CB8AC3E}">
        <p14:creationId xmlns:p14="http://schemas.microsoft.com/office/powerpoint/2010/main" val="2984018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Cílem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Podporovat formou terénních intervencí rozhodování ve prospěch zdraví u osob ohrožených chudobou a sociálním vyloučením.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Kurz mediátora podpory zdraví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 rámci projektu budou vyškoleni v kurzu tzv. mediátoři podpory zdraví, zaměstnanci regionálních center podpory zdraví, zprostředkující zdravotní služby primární prevence osobám ohroženým chudobou a sociálním vyloučením.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927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Očekávaným dlouhodobým dopadem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 snižování nerovností ve zdraví, zlepšení zdraví a zvýšení zaměstnanosti s následným snižováním národohospodářských ztrát z nemocí.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7363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547</Words>
  <Application>Microsoft Office PowerPoint</Application>
  <PresentationFormat>Širokoúhlá obrazovka</PresentationFormat>
  <Paragraphs>35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Projekt vychází z nezpochybnitelné potřeby intervence do podpory zdraví a prevence nemocí, v nichž ČR obecně vykazuje z hlediska dlouhodobých statistik a trendů v oblasti zdraví trvale nepříznivý stav. Nejhorší situace je však u osob sociálně vyloučených nebo u osob sociálním vyloučením ohrožených.</vt:lpstr>
      <vt:lpstr>Prezentace aplikace PowerPoint</vt:lpstr>
      <vt:lpstr>Prezentace aplikace PowerPoint</vt:lpstr>
      <vt:lpstr>Prezentace aplikace PowerPoint</vt:lpstr>
      <vt:lpstr>Prezentace aplikace PowerPoint</vt:lpstr>
      <vt:lpstr>Cílem projektu</vt:lpstr>
      <vt:lpstr>Očekávaným dlouhodobým dopadem</vt:lpstr>
      <vt:lpstr>Předmětem projektu</vt:lpstr>
      <vt:lpstr>Preventivní programy</vt:lpstr>
      <vt:lpstr>Tematické celky intervenčních programů </vt:lpstr>
      <vt:lpstr>https://epoz.szu.cz/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alexandra.kostalova</dc:creator>
  <cp:lastModifiedBy>Halina Matějová</cp:lastModifiedBy>
  <cp:revision>4</cp:revision>
  <dcterms:created xsi:type="dcterms:W3CDTF">2020-12-23T07:52:37Z</dcterms:created>
  <dcterms:modified xsi:type="dcterms:W3CDTF">2020-12-29T16:42:03Z</dcterms:modified>
</cp:coreProperties>
</file>