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316" r:id="rId6"/>
    <p:sldId id="258" r:id="rId7"/>
    <p:sldId id="259" r:id="rId8"/>
    <p:sldId id="260" r:id="rId9"/>
    <p:sldId id="262" r:id="rId10"/>
    <p:sldId id="263" r:id="rId11"/>
    <p:sldId id="265" r:id="rId12"/>
    <p:sldId id="266" r:id="rId13"/>
    <p:sldId id="353" r:id="rId14"/>
    <p:sldId id="317" r:id="rId15"/>
    <p:sldId id="267" r:id="rId16"/>
    <p:sldId id="269" r:id="rId17"/>
    <p:sldId id="350" r:id="rId18"/>
    <p:sldId id="268" r:id="rId19"/>
    <p:sldId id="318" r:id="rId20"/>
    <p:sldId id="273" r:id="rId21"/>
    <p:sldId id="274" r:id="rId22"/>
    <p:sldId id="275" r:id="rId23"/>
    <p:sldId id="270" r:id="rId24"/>
    <p:sldId id="271" r:id="rId25"/>
    <p:sldId id="272" r:id="rId26"/>
    <p:sldId id="319" r:id="rId27"/>
    <p:sldId id="276" r:id="rId28"/>
    <p:sldId id="320" r:id="rId29"/>
    <p:sldId id="354" r:id="rId30"/>
    <p:sldId id="277" r:id="rId31"/>
    <p:sldId id="351" r:id="rId32"/>
    <p:sldId id="278" r:id="rId33"/>
    <p:sldId id="352" r:id="rId34"/>
    <p:sldId id="287" r:id="rId35"/>
    <p:sldId id="288" r:id="rId36"/>
    <p:sldId id="340" r:id="rId37"/>
    <p:sldId id="341" r:id="rId38"/>
    <p:sldId id="342" r:id="rId39"/>
    <p:sldId id="344" r:id="rId40"/>
    <p:sldId id="348" r:id="rId41"/>
    <p:sldId id="349" r:id="rId42"/>
    <p:sldId id="355" r:id="rId43"/>
  </p:sldIdLst>
  <p:sldSz cx="12192000" cy="6858000"/>
  <p:notesSz cx="6797675" cy="9926638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Segoe UI" panose="020B0502040204020203" pitchFamily="34" charset="0"/>
      <p:regular r:id="rId52"/>
      <p:bold r:id="rId53"/>
      <p:italic r:id="rId54"/>
      <p:boldItalic r:id="rId55"/>
    </p:embeddedFont>
    <p:embeddedFont>
      <p:font typeface="Segoe UI Black" panose="020B0A02040204020203" pitchFamily="34" charset="0"/>
      <p:bold r:id="rId56"/>
      <p:boldItalic r:id="rId5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Krobot" initials="MK" lastIdx="1" clrIdx="0">
    <p:extLst>
      <p:ext uri="{19B8F6BF-5375-455C-9EA6-DF929625EA0E}">
        <p15:presenceInfo xmlns:p15="http://schemas.microsoft.com/office/powerpoint/2012/main" userId="Martin Krobot" providerId="None"/>
      </p:ext>
    </p:extLst>
  </p:cmAuthor>
  <p:cmAuthor id="2" name="Filip Martiník" initials="FM" lastIdx="5" clrIdx="1">
    <p:extLst>
      <p:ext uri="{19B8F6BF-5375-455C-9EA6-DF929625EA0E}">
        <p15:presenceInfo xmlns:p15="http://schemas.microsoft.com/office/powerpoint/2012/main" userId="Filip Martiní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00"/>
    <a:srgbClr val="F2D9C0"/>
    <a:srgbClr val="E9D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2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9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robot" userId="8edb803b-cac4-4c2b-8b5f-c391bf30afed" providerId="ADAL" clId="{41293458-26E4-4231-A36D-4D451C69A24F}"/>
    <pc:docChg chg="modSld">
      <pc:chgData name="Martin Krobot" userId="8edb803b-cac4-4c2b-8b5f-c391bf30afed" providerId="ADAL" clId="{41293458-26E4-4231-A36D-4D451C69A24F}" dt="2021-11-24T09:46:19.765" v="0" actId="6549"/>
      <pc:docMkLst>
        <pc:docMk/>
      </pc:docMkLst>
      <pc:sldChg chg="modSp">
        <pc:chgData name="Martin Krobot" userId="8edb803b-cac4-4c2b-8b5f-c391bf30afed" providerId="ADAL" clId="{41293458-26E4-4231-A36D-4D451C69A24F}" dt="2021-11-24T09:46:19.765" v="0" actId="6549"/>
        <pc:sldMkLst>
          <pc:docMk/>
          <pc:sldMk cId="2261772823" sldId="350"/>
        </pc:sldMkLst>
        <pc:spChg chg="mod">
          <ac:chgData name="Martin Krobot" userId="8edb803b-cac4-4c2b-8b5f-c391bf30afed" providerId="ADAL" clId="{41293458-26E4-4231-A36D-4D451C69A24F}" dt="2021-11-24T09:46:19.765" v="0" actId="6549"/>
          <ac:spMkLst>
            <pc:docMk/>
            <pc:sldMk cId="2261772823" sldId="350"/>
            <ac:spMk id="3" creationId="{00000000-0000-0000-0000-000000000000}"/>
          </ac:spMkLst>
        </pc:spChg>
      </pc:sldChg>
    </pc:docChg>
  </pc:docChgLst>
  <pc:docChgLst>
    <pc:chgData name="Martin Krobot" userId="8edb803b-cac4-4c2b-8b5f-c391bf30afed" providerId="ADAL" clId="{557F35E9-F56D-40BF-A139-A67101D0C611}"/>
  </pc:docChgLst>
  <pc:docChgLst>
    <pc:chgData name="Martin Krobot" userId="8edb803b-cac4-4c2b-8b5f-c391bf30afed" providerId="ADAL" clId="{A6991066-CC6C-4C41-82DD-1796B3320FE4}"/>
    <pc:docChg chg="undo custSel modSld">
      <pc:chgData name="Martin Krobot" userId="8edb803b-cac4-4c2b-8b5f-c391bf30afed" providerId="ADAL" clId="{A6991066-CC6C-4C41-82DD-1796B3320FE4}" dt="2021-11-10T12:55:27.437" v="294" actId="20577"/>
      <pc:docMkLst>
        <pc:docMk/>
      </pc:docMkLst>
      <pc:sldChg chg="modSp mod">
        <pc:chgData name="Martin Krobot" userId="8edb803b-cac4-4c2b-8b5f-c391bf30afed" providerId="ADAL" clId="{A6991066-CC6C-4C41-82DD-1796B3320FE4}" dt="2021-11-10T12:55:27.437" v="294" actId="20577"/>
        <pc:sldMkLst>
          <pc:docMk/>
          <pc:sldMk cId="1516889868" sldId="256"/>
        </pc:sldMkLst>
        <pc:spChg chg="mod">
          <ac:chgData name="Martin Krobot" userId="8edb803b-cac4-4c2b-8b5f-c391bf30afed" providerId="ADAL" clId="{A6991066-CC6C-4C41-82DD-1796B3320FE4}" dt="2021-11-10T12:55:27.437" v="294" actId="20577"/>
          <ac:spMkLst>
            <pc:docMk/>
            <pc:sldMk cId="1516889868" sldId="256"/>
            <ac:spMk id="3" creationId="{00000000-0000-0000-0000-000000000000}"/>
          </ac:spMkLst>
        </pc:spChg>
      </pc:sldChg>
      <pc:sldChg chg="addSp delSp modSp mod">
        <pc:chgData name="Martin Krobot" userId="8edb803b-cac4-4c2b-8b5f-c391bf30afed" providerId="ADAL" clId="{A6991066-CC6C-4C41-82DD-1796B3320FE4}" dt="2021-11-10T11:55:24.855" v="59" actId="113"/>
        <pc:sldMkLst>
          <pc:docMk/>
          <pc:sldMk cId="2271645291" sldId="268"/>
        </pc:sldMkLst>
        <pc:spChg chg="add del mod ord">
          <ac:chgData name="Martin Krobot" userId="8edb803b-cac4-4c2b-8b5f-c391bf30afed" providerId="ADAL" clId="{A6991066-CC6C-4C41-82DD-1796B3320FE4}" dt="2021-11-10T11:55:24.855" v="59" actId="113"/>
          <ac:spMkLst>
            <pc:docMk/>
            <pc:sldMk cId="2271645291" sldId="268"/>
            <ac:spMk id="4" creationId="{00000000-0000-0000-0000-000000000000}"/>
          </ac:spMkLst>
        </pc:spChg>
        <pc:spChg chg="add del mod">
          <ac:chgData name="Martin Krobot" userId="8edb803b-cac4-4c2b-8b5f-c391bf30afed" providerId="ADAL" clId="{A6991066-CC6C-4C41-82DD-1796B3320FE4}" dt="2021-11-10T11:53:36.141" v="9" actId="478"/>
          <ac:spMkLst>
            <pc:docMk/>
            <pc:sldMk cId="2271645291" sldId="268"/>
            <ac:spMk id="5" creationId="{00000000-0000-0000-0000-000000000000}"/>
          </ac:spMkLst>
        </pc:spChg>
        <pc:spChg chg="add del mod">
          <ac:chgData name="Martin Krobot" userId="8edb803b-cac4-4c2b-8b5f-c391bf30afed" providerId="ADAL" clId="{A6991066-CC6C-4C41-82DD-1796B3320FE4}" dt="2021-11-10T11:53:14.772" v="1" actId="478"/>
          <ac:spMkLst>
            <pc:docMk/>
            <pc:sldMk cId="2271645291" sldId="268"/>
            <ac:spMk id="8" creationId="{005C4F17-4954-4296-B6C6-60391CBEE906}"/>
          </ac:spMkLst>
        </pc:spChg>
      </pc:sldChg>
      <pc:sldChg chg="modSp mod">
        <pc:chgData name="Martin Krobot" userId="8edb803b-cac4-4c2b-8b5f-c391bf30afed" providerId="ADAL" clId="{A6991066-CC6C-4C41-82DD-1796B3320FE4}" dt="2021-11-10T12:01:32.538" v="71" actId="20577"/>
        <pc:sldMkLst>
          <pc:docMk/>
          <pc:sldMk cId="1506037030" sldId="277"/>
        </pc:sldMkLst>
        <pc:spChg chg="mod">
          <ac:chgData name="Martin Krobot" userId="8edb803b-cac4-4c2b-8b5f-c391bf30afed" providerId="ADAL" clId="{A6991066-CC6C-4C41-82DD-1796B3320FE4}" dt="2021-11-10T12:01:32.538" v="71" actId="20577"/>
          <ac:spMkLst>
            <pc:docMk/>
            <pc:sldMk cId="1506037030" sldId="277"/>
            <ac:spMk id="4" creationId="{00000000-0000-0000-0000-000000000000}"/>
          </ac:spMkLst>
        </pc:spChg>
      </pc:sldChg>
      <pc:sldChg chg="addSp delSp modSp mod">
        <pc:chgData name="Martin Krobot" userId="8edb803b-cac4-4c2b-8b5f-c391bf30afed" providerId="ADAL" clId="{A6991066-CC6C-4C41-82DD-1796B3320FE4}" dt="2021-11-10T12:04:39.194" v="141" actId="14100"/>
        <pc:sldMkLst>
          <pc:docMk/>
          <pc:sldMk cId="3304863923" sldId="278"/>
        </pc:sldMkLst>
        <pc:spChg chg="mod">
          <ac:chgData name="Martin Krobot" userId="8edb803b-cac4-4c2b-8b5f-c391bf30afed" providerId="ADAL" clId="{A6991066-CC6C-4C41-82DD-1796B3320FE4}" dt="2021-11-10T12:04:39.194" v="141" actId="14100"/>
          <ac:spMkLst>
            <pc:docMk/>
            <pc:sldMk cId="3304863923" sldId="278"/>
            <ac:spMk id="8" creationId="{BA36EB9A-B9AE-456B-A2BC-908E4113524A}"/>
          </ac:spMkLst>
        </pc:spChg>
        <pc:spChg chg="mod">
          <ac:chgData name="Martin Krobot" userId="8edb803b-cac4-4c2b-8b5f-c391bf30afed" providerId="ADAL" clId="{A6991066-CC6C-4C41-82DD-1796B3320FE4}" dt="2021-11-10T12:04:39.194" v="141" actId="14100"/>
          <ac:spMkLst>
            <pc:docMk/>
            <pc:sldMk cId="3304863923" sldId="278"/>
            <ac:spMk id="9" creationId="{00000000-0000-0000-0000-000000000000}"/>
          </ac:spMkLst>
        </pc:spChg>
        <pc:picChg chg="del mod">
          <ac:chgData name="Martin Krobot" userId="8edb803b-cac4-4c2b-8b5f-c391bf30afed" providerId="ADAL" clId="{A6991066-CC6C-4C41-82DD-1796B3320FE4}" dt="2021-11-10T12:03:36.184" v="73" actId="478"/>
          <ac:picMkLst>
            <pc:docMk/>
            <pc:sldMk cId="3304863923" sldId="278"/>
            <ac:picMk id="7" creationId="{D319EC9C-4AAF-4B77-B03C-894B22700473}"/>
          </ac:picMkLst>
        </pc:picChg>
        <pc:picChg chg="add mod ord">
          <ac:chgData name="Martin Krobot" userId="8edb803b-cac4-4c2b-8b5f-c391bf30afed" providerId="ADAL" clId="{A6991066-CC6C-4C41-82DD-1796B3320FE4}" dt="2021-11-10T12:04:03.119" v="82" actId="167"/>
          <ac:picMkLst>
            <pc:docMk/>
            <pc:sldMk cId="3304863923" sldId="278"/>
            <ac:picMk id="10" creationId="{A9C7C42F-8508-49F7-A3B6-05814A75CC55}"/>
          </ac:picMkLst>
        </pc:picChg>
      </pc:sldChg>
      <pc:sldChg chg="modSp mod">
        <pc:chgData name="Martin Krobot" userId="8edb803b-cac4-4c2b-8b5f-c391bf30afed" providerId="ADAL" clId="{A6991066-CC6C-4C41-82DD-1796B3320FE4}" dt="2021-11-10T12:33:29.692" v="202" actId="948"/>
        <pc:sldMkLst>
          <pc:docMk/>
          <pc:sldMk cId="3065898042" sldId="288"/>
        </pc:sldMkLst>
        <pc:spChg chg="mod">
          <ac:chgData name="Martin Krobot" userId="8edb803b-cac4-4c2b-8b5f-c391bf30afed" providerId="ADAL" clId="{A6991066-CC6C-4C41-82DD-1796B3320FE4}" dt="2021-11-10T12:33:29.692" v="202" actId="948"/>
          <ac:spMkLst>
            <pc:docMk/>
            <pc:sldMk cId="3065898042" sldId="288"/>
            <ac:spMk id="3" creationId="{4A00AF2E-8AB1-4C08-A1EF-712EC95B0247}"/>
          </ac:spMkLst>
        </pc:spChg>
      </pc:sldChg>
      <pc:sldChg chg="modSp mod">
        <pc:chgData name="Martin Krobot" userId="8edb803b-cac4-4c2b-8b5f-c391bf30afed" providerId="ADAL" clId="{A6991066-CC6C-4C41-82DD-1796B3320FE4}" dt="2021-11-10T12:33:54.219" v="210" actId="20577"/>
        <pc:sldMkLst>
          <pc:docMk/>
          <pc:sldMk cId="3516036184" sldId="348"/>
        </pc:sldMkLst>
        <pc:spChg chg="mod">
          <ac:chgData name="Martin Krobot" userId="8edb803b-cac4-4c2b-8b5f-c391bf30afed" providerId="ADAL" clId="{A6991066-CC6C-4C41-82DD-1796B3320FE4}" dt="2021-11-10T12:33:54.219" v="210" actId="20577"/>
          <ac:spMkLst>
            <pc:docMk/>
            <pc:sldMk cId="3516036184" sldId="348"/>
            <ac:spMk id="3" creationId="{9FBB8B7C-0226-4BB6-B760-61D55C00B5C3}"/>
          </ac:spMkLst>
        </pc:spChg>
      </pc:sldChg>
      <pc:sldChg chg="modSp mod">
        <pc:chgData name="Martin Krobot" userId="8edb803b-cac4-4c2b-8b5f-c391bf30afed" providerId="ADAL" clId="{A6991066-CC6C-4C41-82DD-1796B3320FE4}" dt="2021-11-10T12:42:36.094" v="263" actId="20577"/>
        <pc:sldMkLst>
          <pc:docMk/>
          <pc:sldMk cId="2294809180" sldId="349"/>
        </pc:sldMkLst>
        <pc:spChg chg="mod">
          <ac:chgData name="Martin Krobot" userId="8edb803b-cac4-4c2b-8b5f-c391bf30afed" providerId="ADAL" clId="{A6991066-CC6C-4C41-82DD-1796B3320FE4}" dt="2021-11-10T12:42:36.094" v="263" actId="20577"/>
          <ac:spMkLst>
            <pc:docMk/>
            <pc:sldMk cId="2294809180" sldId="349"/>
            <ac:spMk id="3" creationId="{CF5D7526-9B75-4626-839C-BA9783D4201E}"/>
          </ac:spMkLst>
        </pc:spChg>
      </pc:sldChg>
      <pc:sldChg chg="modSp mod">
        <pc:chgData name="Martin Krobot" userId="8edb803b-cac4-4c2b-8b5f-c391bf30afed" providerId="ADAL" clId="{A6991066-CC6C-4C41-82DD-1796B3320FE4}" dt="2021-11-10T12:45:22.515" v="266" actId="20577"/>
        <pc:sldMkLst>
          <pc:docMk/>
          <pc:sldMk cId="2109866167" sldId="355"/>
        </pc:sldMkLst>
        <pc:spChg chg="mod">
          <ac:chgData name="Martin Krobot" userId="8edb803b-cac4-4c2b-8b5f-c391bf30afed" providerId="ADAL" clId="{A6991066-CC6C-4C41-82DD-1796B3320FE4}" dt="2021-11-10T12:45:22.515" v="266" actId="20577"/>
          <ac:spMkLst>
            <pc:docMk/>
            <pc:sldMk cId="2109866167" sldId="355"/>
            <ac:spMk id="4" creationId="{7EBCCA76-07E6-465B-AF1F-C494F6BF82DB}"/>
          </ac:spMkLst>
        </pc:spChg>
      </pc:sldChg>
    </pc:docChg>
  </pc:docChgLst>
  <pc:docChgLst>
    <pc:chgData name="Martin Krobot" userId="8edb803b-cac4-4c2b-8b5f-c391bf30afed" providerId="ADAL" clId="{C2BFAFA7-BCEA-455D-8F01-FAD27391E98A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81E4240-CF5E-44BC-B857-68FA8A49B5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C07AB9-2495-432D-A313-E16BFD381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77E56-F2C2-463B-A07D-11F696D57C08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7C05F4-49F7-4911-BC6B-12B2D16583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53E598-DA17-4F0B-8A7B-B602859862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3F184-0837-4DA8-BD59-368049D422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12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F0572-23D1-4DC6-B92A-C71750FB391D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29CF3-3309-4B38-B262-528A89859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65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43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0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860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85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2" y="1604841"/>
            <a:ext cx="5354133" cy="397748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841"/>
            <a:ext cx="535413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2578"/>
            <a:ext cx="535413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98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08F91B0-6A1D-4410-B957-C467FE1260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99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C38E-9968-4639-A46E-05ACBC283907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561-7E2E-45C6-9660-38E727032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04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C38E-9968-4639-A46E-05ACBC283907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561-7E2E-45C6-9660-38E7270321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67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>
            <a:lvl1pPr>
              <a:defRPr sz="18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14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0050"/>
            <a:ext cx="10515600" cy="6057900"/>
          </a:xfrm>
        </p:spPr>
        <p:txBody>
          <a:bodyPr anchor="ctr" anchorCtr="0">
            <a:normAutofit/>
          </a:bodyPr>
          <a:lstStyle>
            <a:lvl1pPr algn="ctr">
              <a:defRPr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604020202020204" charset="0"/>
                <a:ea typeface="Segoe UI Black" panose="020B0604020202020204" charset="0"/>
                <a:cs typeface="Segoe UI Black" panose="020B060402020202020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864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27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31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lang="cs-CZ" sz="1800" b="1" kern="120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9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8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rgbClr val="F2D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61487" y="6421078"/>
            <a:ext cx="2383371" cy="365125"/>
          </a:xfrm>
        </p:spPr>
        <p:txBody>
          <a:bodyPr/>
          <a:lstStyle>
            <a:lvl1pPr>
              <a:defRPr sz="1800" b="1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 dirty="0"/>
              <a:t>Legislativa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rgbClr val="9933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rgbClr val="9933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66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Nutrition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F88D-855E-4C4A-AC2F-7A0A64C53F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6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zp.cz/poskytovatele/ciselniky/zdravotni-vykony" TargetMode="External"/><Relationship Id="rId2" Type="http://schemas.openxmlformats.org/officeDocument/2006/relationships/hyperlink" Target="https://www.zakonyprolidi.cz/cs/1998-13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176775" y="-2"/>
            <a:ext cx="7743825" cy="685800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48225" y="5161279"/>
            <a:ext cx="7268718" cy="1696719"/>
          </a:xfrm>
        </p:spPr>
        <p:txBody>
          <a:bodyPr>
            <a:normAutofit/>
          </a:bodyPr>
          <a:lstStyle/>
          <a:p>
            <a:pPr algn="l"/>
            <a:r>
              <a:rPr lang="cs-CZ" b="1" i="1" noProof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Mgr. Martin Krobot</a:t>
            </a:r>
          </a:p>
          <a:p>
            <a:pPr algn="l">
              <a:spcBef>
                <a:spcPts val="60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Ústav veřejného zdraví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1800"/>
              </a:spcBef>
            </a:pPr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MNLN071 – Legislativa v práci nutričního terapeuta se specializací</a:t>
            </a:r>
          </a:p>
          <a:p>
            <a:pPr algn="l"/>
            <a:r>
              <a:rPr lang="cs-CZ" sz="1800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podzim 2021</a:t>
            </a:r>
            <a:endParaRPr lang="en-GB" sz="18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14328" y="277752"/>
            <a:ext cx="7268718" cy="408751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cs-CZ" sz="8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LEGISLATIVA V PRÁCI NT</a:t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8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br>
              <a:rPr lang="cs-CZ" sz="96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cs-CZ" sz="2000" noProof="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základní právní předpisy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 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specializace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zdravotnické výkony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b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</a:b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profesní organizace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•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 </a:t>
            </a:r>
            <a:endParaRPr lang="en-GB" sz="6600" i="1" noProof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8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Registrace NLZP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původně </a:t>
            </a:r>
            <a:r>
              <a:rPr lang="cs-CZ" b="1" dirty="0"/>
              <a:t>registr zdravotnických pracovníků způsobilých</a:t>
            </a:r>
            <a:br>
              <a:rPr lang="cs-CZ" b="1" dirty="0"/>
            </a:br>
            <a:r>
              <a:rPr lang="cs-CZ" altLang="cs-CZ" b="1" dirty="0"/>
              <a:t>k výkonu nelékařského zdravotnického povolání bez odborného dohledu</a:t>
            </a:r>
          </a:p>
          <a:p>
            <a:pPr lvl="1"/>
            <a:r>
              <a:rPr lang="cs-CZ" altLang="cs-CZ" dirty="0"/>
              <a:t>zrušen bez náhrady k 1. 9. 2017</a:t>
            </a:r>
          </a:p>
          <a:p>
            <a:endParaRPr lang="cs-CZ" b="1" dirty="0"/>
          </a:p>
          <a:p>
            <a:r>
              <a:rPr lang="cs-CZ" dirty="0"/>
              <a:t>nyní </a:t>
            </a:r>
            <a:r>
              <a:rPr lang="cs-CZ" b="1" dirty="0"/>
              <a:t>Národní registr zdravotnických pracovníků</a:t>
            </a:r>
          </a:p>
          <a:p>
            <a:pPr lvl="1"/>
            <a:r>
              <a:rPr lang="cs-CZ" dirty="0"/>
              <a:t>nemá nic společného s předchozím registrem</a:t>
            </a:r>
          </a:p>
          <a:p>
            <a:pPr lvl="1"/>
            <a:r>
              <a:rPr lang="cs-CZ" dirty="0"/>
              <a:t>určen pro všechny zdravotnické pracovníky, nejen NLZP</a:t>
            </a:r>
          </a:p>
          <a:p>
            <a:pPr lvl="1"/>
            <a:r>
              <a:rPr lang="cs-CZ" dirty="0"/>
              <a:t>hlásí automaticky škola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F012C301-2241-4516-8946-D2B027EBB7BF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73927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Vyhláška č. 189/2009 Sb.</a:t>
            </a:r>
            <a:br>
              <a:rPr lang="cs-CZ" sz="7200" dirty="0"/>
            </a:br>
            <a:br>
              <a:rPr lang="cs-CZ" sz="1800" dirty="0"/>
            </a:br>
            <a:br>
              <a:rPr lang="cs-CZ" sz="1800" dirty="0"/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 zkouškách podle zákona o nelékařských zdravotnických povoláních</a:t>
            </a: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5400" dirty="0"/>
              <a:t>Nařízení vlády č. 31/2010 Sb.</a:t>
            </a:r>
            <a:br>
              <a:rPr lang="cs-CZ" sz="6000" dirty="0"/>
            </a:br>
            <a:br>
              <a:rPr lang="cs-CZ" sz="1800" dirty="0"/>
            </a:br>
            <a:br>
              <a:rPr lang="cs-CZ" sz="1800" dirty="0"/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 oborech specializačního vzdělávání a označení odbornosti zdravotnických pracovníků se specializovanou způsobilostí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1957551" y="3452646"/>
            <a:ext cx="8276897" cy="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90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Specializační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vede k získání </a:t>
            </a:r>
            <a:r>
              <a:rPr lang="cs-CZ" altLang="cs-CZ" sz="2400" b="1" dirty="0"/>
              <a:t>specializované způsobilosti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ukončeno</a:t>
            </a:r>
            <a:r>
              <a:rPr lang="cs-CZ" altLang="cs-CZ" sz="2400" b="1" dirty="0"/>
              <a:t> atestační zkouškou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kurzy vypisované v rámci </a:t>
            </a:r>
            <a:r>
              <a:rPr lang="cs-CZ" altLang="cs-CZ" sz="2400" b="1" dirty="0"/>
              <a:t>IPVZ</a:t>
            </a:r>
            <a:r>
              <a:rPr lang="cs-CZ" altLang="cs-CZ" sz="2400" dirty="0"/>
              <a:t> či </a:t>
            </a:r>
            <a:r>
              <a:rPr lang="cs-CZ" altLang="cs-CZ" sz="2400" b="1" dirty="0"/>
              <a:t>NCONZO</a:t>
            </a:r>
          </a:p>
          <a:p>
            <a:pPr>
              <a:lnSpc>
                <a:spcPct val="90000"/>
              </a:lnSpc>
            </a:pPr>
            <a:endParaRPr lang="cs-CZ" altLang="cs-CZ" sz="2400" b="1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MZ ČR </a:t>
            </a:r>
            <a:r>
              <a:rPr lang="cs-CZ" altLang="cs-CZ" sz="2400" b="1" dirty="0"/>
              <a:t>může</a:t>
            </a:r>
            <a:r>
              <a:rPr lang="cs-CZ" altLang="cs-CZ" sz="2400" dirty="0"/>
              <a:t> rozhodnout o přiznání specializované způsobilosti absolventům akreditovaného doktorského nebo magisterského studijního oboru navazujícího na zdravotnický bakalářský nebo magisterský studijní obor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D96811-2B62-4072-8EEF-E626304C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1C98A43C-2771-4545-897B-2AC094803CBB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16405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Obory specializace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Nařízení vlády č. </a:t>
            </a:r>
            <a:r>
              <a:rPr lang="cs-CZ" altLang="cs-CZ" sz="2400" b="1" dirty="0"/>
              <a:t>463/2004</a:t>
            </a:r>
            <a:r>
              <a:rPr lang="cs-CZ" altLang="cs-CZ" sz="2400" dirty="0"/>
              <a:t> Sb. (zrušeno)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/>
              <a:t>3 obory </a:t>
            </a:r>
            <a:r>
              <a:rPr lang="cs-CZ" altLang="cs-CZ" sz="2000" dirty="0"/>
              <a:t>– Výživa dětí, Výživa v těžkých stavech, Komunitní nutriční péče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označení odbornosti </a:t>
            </a:r>
            <a:r>
              <a:rPr lang="cs-CZ" altLang="cs-CZ" sz="2000" b="1" dirty="0"/>
              <a:t>Nutriční terapeut pro…</a:t>
            </a:r>
            <a:endParaRPr lang="cs-CZ" altLang="cs-CZ" sz="2000" dirty="0"/>
          </a:p>
          <a:p>
            <a:pPr lvl="1"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Nařízení vlády č. </a:t>
            </a:r>
            <a:r>
              <a:rPr lang="cs-CZ" altLang="cs-CZ" sz="2400" b="1" dirty="0"/>
              <a:t>31/2010</a:t>
            </a:r>
            <a:r>
              <a:rPr lang="cs-CZ" altLang="cs-CZ" sz="2400" dirty="0"/>
              <a:t> Sb. (původní znění)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/>
              <a:t>2 obory </a:t>
            </a:r>
            <a:r>
              <a:rPr lang="cs-CZ" altLang="cs-CZ" sz="2000" dirty="0"/>
              <a:t>– Výživa dětí, Výživa dospělých</a:t>
            </a:r>
          </a:p>
          <a:p>
            <a:pPr lvl="1"/>
            <a:r>
              <a:rPr lang="cs-CZ" altLang="cs-CZ" sz="2000" dirty="0"/>
              <a:t>označení odbornosti </a:t>
            </a:r>
            <a:r>
              <a:rPr lang="cs-CZ" altLang="cs-CZ" sz="2000" b="1" dirty="0"/>
              <a:t>Nutriční terapeut pro…</a:t>
            </a:r>
            <a:endParaRPr lang="cs-CZ" altLang="cs-CZ" sz="2000" dirty="0"/>
          </a:p>
          <a:p>
            <a:endParaRPr lang="cs-CZ" altLang="cs-CZ" sz="2000" dirty="0"/>
          </a:p>
          <a:p>
            <a:r>
              <a:rPr lang="cs-CZ" altLang="cs-CZ" sz="2400" dirty="0"/>
              <a:t>Nařízení vlády č. </a:t>
            </a:r>
            <a:r>
              <a:rPr lang="cs-CZ" altLang="cs-CZ" sz="2400" b="1" dirty="0"/>
              <a:t>31/2010</a:t>
            </a:r>
            <a:r>
              <a:rPr lang="cs-CZ" altLang="cs-CZ" sz="2400" dirty="0"/>
              <a:t> Sb. (aktuální znění od 1. 9. 2018)</a:t>
            </a:r>
          </a:p>
          <a:p>
            <a:pPr lvl="1"/>
            <a:r>
              <a:rPr lang="cs-CZ" altLang="cs-CZ" sz="2000" b="1" dirty="0"/>
              <a:t>1 obor</a:t>
            </a:r>
            <a:r>
              <a:rPr lang="cs-CZ" altLang="cs-CZ" sz="2000" dirty="0"/>
              <a:t> – Výživa dospělých a dětí</a:t>
            </a:r>
          </a:p>
          <a:p>
            <a:pPr lvl="1"/>
            <a:r>
              <a:rPr lang="cs-CZ" altLang="cs-CZ" sz="2000" dirty="0"/>
              <a:t>označení odbornosti </a:t>
            </a:r>
            <a:r>
              <a:rPr lang="cs-CZ" altLang="cs-CZ" sz="2000" b="1" dirty="0"/>
              <a:t>Klinický nutriční terapeut</a:t>
            </a:r>
            <a:endParaRPr lang="cs-CZ" altLang="cs-CZ" sz="2000" dirty="0"/>
          </a:p>
          <a:p>
            <a:pPr lvl="1">
              <a:lnSpc>
                <a:spcPct val="90000"/>
              </a:lnSpc>
              <a:buNone/>
            </a:pPr>
            <a:endParaRPr lang="cs-CZ" altLang="cs-CZ" sz="2000" b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4D43D0-92B9-457F-9885-EBB57022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7633C8E9-FFF7-4909-AE49-07077F240593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10424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programy specializací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Věstník MZ ČR</a:t>
            </a:r>
          </a:p>
          <a:p>
            <a:endParaRPr lang="cs-CZ" b="1" dirty="0"/>
          </a:p>
          <a:p>
            <a:r>
              <a:rPr lang="cs-CZ" dirty="0"/>
              <a:t>Výživa dospělých a dětí </a:t>
            </a:r>
            <a:r>
              <a:rPr lang="cs-CZ" b="1" dirty="0"/>
              <a:t>Věstník č. 11/2019</a:t>
            </a:r>
            <a:endParaRPr lang="cs-CZ" dirty="0"/>
          </a:p>
          <a:p>
            <a:pPr lvl="1"/>
            <a:r>
              <a:rPr lang="cs-CZ" dirty="0"/>
              <a:t>novelizace NV č. 31/2010 proběhla 1. 9. 2018</a:t>
            </a:r>
          </a:p>
          <a:p>
            <a:pPr lvl="1"/>
            <a:r>
              <a:rPr lang="cs-CZ" dirty="0"/>
              <a:t>celkem 600 hodin, z toho 280 hod teorie, 320 hod praxe</a:t>
            </a:r>
          </a:p>
          <a:p>
            <a:pPr lvl="1"/>
            <a:r>
              <a:rPr lang="cs-CZ" altLang="cs-CZ" sz="2400" dirty="0"/>
              <a:t>studium je ukončeno </a:t>
            </a:r>
            <a:r>
              <a:rPr lang="cs-CZ" altLang="cs-CZ" sz="2400" b="1" dirty="0"/>
              <a:t>atestační zkouškou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Legislativa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77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600" b="1" dirty="0"/>
              <a:t>výživa dospělých a dětí</a:t>
            </a:r>
          </a:p>
          <a:p>
            <a:pPr lvl="1"/>
            <a:r>
              <a:rPr lang="cs-CZ" altLang="cs-CZ" dirty="0"/>
              <a:t>18–24 měsíců v celkovém rozsahu 600 hod.</a:t>
            </a:r>
          </a:p>
          <a:p>
            <a:pPr lvl="1"/>
            <a:r>
              <a:rPr lang="cs-CZ" altLang="cs-CZ" dirty="0"/>
              <a:t>z toho 320 hod. praktické přípravy na vlastním a </a:t>
            </a:r>
            <a:r>
              <a:rPr lang="cs-CZ" altLang="cs-CZ" b="1" dirty="0"/>
              <a:t>akreditovaném</a:t>
            </a:r>
            <a:r>
              <a:rPr lang="cs-CZ" altLang="cs-CZ" dirty="0"/>
              <a:t> pracovišti</a:t>
            </a:r>
          </a:p>
          <a:p>
            <a:endParaRPr lang="cs-CZ" altLang="cs-CZ" dirty="0"/>
          </a:p>
          <a:p>
            <a:r>
              <a:rPr lang="cs-CZ" altLang="cs-CZ" sz="2600" dirty="0"/>
              <a:t>studium je ukončeno </a:t>
            </a:r>
            <a:r>
              <a:rPr lang="cs-CZ" altLang="cs-CZ" sz="2600" b="1" dirty="0"/>
              <a:t>atestační zkouškou</a:t>
            </a:r>
          </a:p>
          <a:p>
            <a:pPr lvl="1"/>
            <a:r>
              <a:rPr lang="cs-CZ" altLang="cs-CZ" sz="2200" dirty="0"/>
              <a:t>každý uchazeč o atestaci se přihlašuje sám na základě vypsaných termínů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Specializační vzdělávání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07693E3-1E44-46D7-A4EA-446254C0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0072DF38-821D-418F-8528-3465B00A5382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27164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Vyhláška č. 55/2011 Sb.</a:t>
            </a:r>
            <a:br>
              <a:rPr lang="cs-CZ" sz="7200" dirty="0"/>
            </a:br>
            <a:br>
              <a:rPr lang="cs-CZ" sz="1800" dirty="0"/>
            </a:br>
            <a:br>
              <a:rPr lang="cs-CZ" sz="1800" dirty="0"/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 činnostech zdravotnických pracovníků a jiných odborných pracovníků</a:t>
            </a:r>
          </a:p>
        </p:txBody>
      </p:sp>
    </p:spTree>
    <p:extLst>
      <p:ext uri="{BB962C8B-B14F-4D97-AF65-F5344CB8AC3E}">
        <p14:creationId xmlns:p14="http://schemas.microsoft.com/office/powerpoint/2010/main" val="2030630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14: Nutriční terapeut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cs-CZ" altLang="cs-CZ" sz="2700" i="1" dirty="0"/>
              <a:t>„NT poskytuje specifickou ošetřovatelskou péči při zabezpečování nutričních potřeb pacientů v oblasti preventivní a léčebné výživy.</a:t>
            </a:r>
          </a:p>
          <a:p>
            <a:pPr marL="0" indent="0" algn="ctr">
              <a:buNone/>
            </a:pPr>
            <a:r>
              <a:rPr lang="cs-CZ" altLang="cs-CZ" sz="2700" i="1" dirty="0"/>
              <a:t> Přitom bez odborného dohledu a bez indikace v souladu s diagnózou stanovenou lékařem zejména může:…“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C8A8492-DADE-4644-BFE8-2DD10AE3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4CBAC06B-7E82-4ED6-BCDB-71017D568592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21428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14: Nutriční terapeut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zpracovávat a vyhodnocovat </a:t>
            </a:r>
            <a:r>
              <a:rPr lang="cs-CZ" altLang="cs-CZ" sz="2400" b="1" dirty="0"/>
              <a:t>nutriční anamnézu</a:t>
            </a:r>
            <a:r>
              <a:rPr lang="cs-CZ" altLang="cs-CZ" sz="2400" dirty="0"/>
              <a:t>, u pacientů v závažných stavech provádět </a:t>
            </a:r>
            <a:r>
              <a:rPr lang="cs-CZ" altLang="cs-CZ" sz="2400" b="1" dirty="0"/>
              <a:t>bilanci stravy </a:t>
            </a:r>
            <a:r>
              <a:rPr lang="cs-CZ" altLang="cs-CZ" sz="2400" dirty="0"/>
              <a:t>přijímané ústy, navrhovat lékaři, případně VS nebo PA </a:t>
            </a:r>
            <a:r>
              <a:rPr lang="cs-CZ" altLang="cs-CZ" sz="2400" b="1" dirty="0"/>
              <a:t>změny v předepsané dietě, způsobu přijímání stravy </a:t>
            </a:r>
            <a:r>
              <a:rPr lang="cs-CZ" altLang="cs-CZ" sz="2400" dirty="0"/>
              <a:t>či doplnění potravinovými doplňky</a:t>
            </a:r>
          </a:p>
          <a:p>
            <a:r>
              <a:rPr lang="cs-CZ" altLang="cs-CZ" sz="2400" dirty="0"/>
              <a:t>provádět vyšetření nutná ke </a:t>
            </a:r>
            <a:r>
              <a:rPr lang="cs-CZ" altLang="cs-CZ" sz="2400" b="1" dirty="0"/>
              <a:t>zjištění stavu výživy </a:t>
            </a:r>
            <a:r>
              <a:rPr lang="cs-CZ" altLang="cs-CZ" sz="2400" dirty="0"/>
              <a:t>pacientů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kontrolovat a metodicky vést a </a:t>
            </a:r>
            <a:r>
              <a:rPr lang="cs-CZ" altLang="cs-CZ" sz="2400" b="1" dirty="0"/>
              <a:t>organizovat přípravu stravy </a:t>
            </a:r>
            <a:r>
              <a:rPr lang="cs-CZ" altLang="cs-CZ" sz="2400" dirty="0"/>
              <a:t>v souladu s poznatky zdravé a léčebné výživy), zejména ve stravovacích provozech zdravotnických zařízení a v případě speciálních diet stravu připravovat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sestavovat jídelní plány</a:t>
            </a:r>
            <a:r>
              <a:rPr lang="cs-CZ" altLang="cs-CZ" sz="2400" dirty="0"/>
              <a:t> a předpis stravy pro jednotlivé diety i pro celé zdravotnické zařízení, včetně </a:t>
            </a:r>
            <a:r>
              <a:rPr lang="cs-CZ" altLang="cs-CZ" sz="2400" b="1" dirty="0"/>
              <a:t>propočtů biologické a energetické hodnoty </a:t>
            </a:r>
            <a:r>
              <a:rPr lang="cs-CZ" altLang="cs-CZ" sz="2400" dirty="0"/>
              <a:t>diet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78AF7C-94A8-4E0C-82AF-CC0D002D1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7FD44A9-13E9-4901-BAF6-21735A47765C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75450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14: Nutriční terapeut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provádět </a:t>
            </a:r>
            <a:r>
              <a:rPr lang="cs-CZ" altLang="cs-CZ" b="1" dirty="0"/>
              <a:t>poradenství a edukaci</a:t>
            </a:r>
            <a:r>
              <a:rPr lang="cs-CZ" altLang="cs-CZ" dirty="0"/>
              <a:t> jedinců, rodin a skupin v oblasti zdravé a léčebné výživy, včetně doporučení vhodných výživových doplňků,</a:t>
            </a:r>
          </a:p>
          <a:p>
            <a:r>
              <a:rPr lang="cs-CZ" altLang="cs-CZ" dirty="0"/>
              <a:t>sestavovat bez odborného dohledu na základě indikace lékaře </a:t>
            </a:r>
            <a:r>
              <a:rPr lang="cs-CZ" altLang="cs-CZ" b="1" dirty="0"/>
              <a:t>individuální jídelní plány</a:t>
            </a:r>
            <a:r>
              <a:rPr lang="cs-CZ" altLang="cs-CZ" dirty="0"/>
              <a:t>, včetně propočtů biologické a energetické hodnoty diet</a:t>
            </a:r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§ 33: Nutriční asistent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56FD75-C2CB-4181-97FF-AB5F1F55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C5494D03-BDB0-4B91-94D4-C1B8C8F6407E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421043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Zákon č. 96/2004 Sb.</a:t>
            </a:r>
            <a:br>
              <a:rPr lang="cs-CZ" sz="7200" dirty="0"/>
            </a:br>
            <a:br>
              <a:rPr lang="cs-CZ" sz="1800" dirty="0"/>
            </a:br>
            <a:br>
              <a:rPr lang="cs-CZ" sz="1800" dirty="0"/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 podmínkách získávání a uznávání způsobilosti k výkonu nelékařských zdravotnických povolání a k výkonu činností souvisejících s poskytováním</a:t>
            </a: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zdravotní péče a o změně některých souvisejících zákonů</a:t>
            </a: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(o nelékařských zdravotnických povoláních)</a:t>
            </a:r>
            <a:endParaRPr lang="cs-CZ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6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110–114: Specializovaná způsobilost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poskytuje a organizuje specifickou ošetřovatelskou péči zaměřenou na uspokojování nutričních potřeb pacientů, a to její plánování, provádění a hodnocení v oboru specializace</a:t>
            </a:r>
          </a:p>
          <a:p>
            <a:r>
              <a:rPr lang="cs-CZ" altLang="cs-CZ" b="1" dirty="0"/>
              <a:t>specifikace jednotlivých specializací</a:t>
            </a:r>
          </a:p>
          <a:p>
            <a:pPr lvl="1"/>
            <a:r>
              <a:rPr lang="cs-CZ" altLang="cs-CZ" dirty="0"/>
              <a:t>§ 111 – NT pro výživu dětí</a:t>
            </a:r>
          </a:p>
          <a:p>
            <a:pPr lvl="1"/>
            <a:r>
              <a:rPr lang="cs-CZ" altLang="cs-CZ" dirty="0"/>
              <a:t>§ 112 – NT pro komunitní péči</a:t>
            </a:r>
          </a:p>
          <a:p>
            <a:pPr lvl="1"/>
            <a:r>
              <a:rPr lang="cs-CZ" altLang="cs-CZ" dirty="0"/>
              <a:t>§ 113 – NT pro výživu v těžkých stavech</a:t>
            </a:r>
          </a:p>
          <a:p>
            <a:pPr lvl="1"/>
            <a:r>
              <a:rPr lang="cs-CZ" altLang="cs-CZ" dirty="0"/>
              <a:t>§ 114 – NT pro výživu dospělých</a:t>
            </a:r>
          </a:p>
          <a:p>
            <a:endParaRPr lang="cs-CZ" altLang="cs-CZ" b="1" dirty="0"/>
          </a:p>
          <a:p>
            <a:r>
              <a:rPr lang="cs-CZ" altLang="cs-CZ" b="1" dirty="0"/>
              <a:t>přitom zejména bez odborného dohledu a bez indikace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43E506-6B77-4816-97B6-1FC61C21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8B05290C-0F35-48E1-B677-FD3E104D1163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779141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Specializovaná způsobilost – 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připravovat informační materiály pro pacienty</a:t>
            </a:r>
          </a:p>
          <a:p>
            <a:r>
              <a:rPr lang="cs-CZ" altLang="cs-CZ" sz="2400" dirty="0"/>
              <a:t>edukovat pacienty, případně jimi určené osoby ve speciálních dietách</a:t>
            </a:r>
          </a:p>
          <a:p>
            <a:r>
              <a:rPr lang="cs-CZ" altLang="cs-CZ" sz="2400" dirty="0"/>
              <a:t>sledovat a vyhodnocovat stav pacientů z hlediska možnosti vzniku komplikací a náhlých příhod</a:t>
            </a:r>
          </a:p>
          <a:p>
            <a:r>
              <a:rPr lang="cs-CZ" altLang="cs-CZ" sz="2400" dirty="0"/>
              <a:t>instruovat zdravotnické pracovníky v oblasti své specializace</a:t>
            </a:r>
          </a:p>
          <a:p>
            <a:r>
              <a:rPr lang="cs-CZ" altLang="cs-CZ" sz="2400" dirty="0"/>
              <a:t>hodnotit kvalitu poskytované péče</a:t>
            </a:r>
          </a:p>
          <a:p>
            <a:endParaRPr lang="cs-CZ" alt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40D8B2-669E-4455-A4ED-A9C33707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ABCBDEE3-41E9-403F-BAE5-9845A781CE28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001068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Specializovaná způsobilost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provádět výzkum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identifikovat činnosti péče vyžadující změnu v postupu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provádět výzkum zaměřený na odhalení příčin nedostatků v poskytované péči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vytvářet podmínky pro aplikaci výsledků do klinické praxe na vlastním pracovišti</a:t>
            </a:r>
            <a:br>
              <a:rPr lang="cs-CZ" altLang="cs-CZ" sz="2000" dirty="0"/>
            </a:br>
            <a:r>
              <a:rPr lang="cs-CZ" altLang="cs-CZ" sz="2000" dirty="0"/>
              <a:t>i v rámci oboru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připravovat standardy specializovaných postupů v rozsahu své způsobilosti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vést specializační vzdělávání v oboru své specializace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§ 111–114 specifické činnosti jednotlivých specializací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ještě není novela pro klinického nutričního terapeuta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1CF79A-62FB-4287-AD1B-E6CF46B9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4BCD44C8-3B88-40BE-8380-C90B9C59FD98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21682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Další předpisy</a:t>
            </a:r>
            <a:endParaRPr lang="cs-CZ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06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č. 39/2005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1450428"/>
            <a:ext cx="10515600" cy="455112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2000" b="1" dirty="0"/>
              <a:t>kterou se stanoví minimální požadavky na studijní programy k získání odborné způsobilosti k výkonu nelékařského zdravotnického povolání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minimální délka studia a minimální počet hodin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stanovuje povinné oblasti znalostí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8A2205-9F49-4215-AC33-388CECFF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AE2DC09B-23EF-41E3-BFA9-D2208A4AC75A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1776380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39" y="0"/>
            <a:ext cx="10444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06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Kvalifikační standard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1450428"/>
            <a:ext cx="10515600" cy="4551127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000" b="1" dirty="0"/>
              <a:t>přípravy na výkon zdravotnického povolání nutriční terapeut</a:t>
            </a:r>
            <a:endParaRPr lang="cs-CZ" altLang="cs-CZ" dirty="0"/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r>
              <a:rPr lang="cs-CZ" sz="2400" dirty="0"/>
              <a:t>Věstník MZ ČR č. 9/2019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podrobněji rozvádí požadavky vyhlášky č. 39/2005 Sb.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stanovuje</a:t>
            </a:r>
          </a:p>
          <a:p>
            <a:pPr lvl="1"/>
            <a:r>
              <a:rPr lang="cs-CZ" dirty="0"/>
              <a:t>cíle studijního programu a profil absolventa</a:t>
            </a:r>
          </a:p>
          <a:p>
            <a:pPr lvl="1"/>
            <a:r>
              <a:rPr lang="cs-CZ" dirty="0"/>
              <a:t>podmínky přijetí a ukončení studia</a:t>
            </a:r>
          </a:p>
          <a:p>
            <a:pPr lvl="1"/>
            <a:r>
              <a:rPr lang="cs-CZ" dirty="0"/>
              <a:t>konkrétní skladbu předmětů</a:t>
            </a:r>
          </a:p>
          <a:p>
            <a:pPr lvl="1"/>
            <a:r>
              <a:rPr lang="cs-CZ" dirty="0"/>
              <a:t>rozsah a specifikaci praxe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8A2205-9F49-4215-AC33-388CECFF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AE2DC09B-23EF-41E3-BFA9-D2208A4AC75A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786298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Nařízení vlády č. 222/2010 Sb.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38200" y="1450428"/>
            <a:ext cx="10515600" cy="455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000" b="1" dirty="0"/>
              <a:t>o katalogu prací ve veřejných službách a správě</a:t>
            </a:r>
          </a:p>
          <a:p>
            <a:endParaRPr lang="cs-CZ" altLang="cs-CZ" dirty="0"/>
          </a:p>
          <a:p>
            <a:r>
              <a:rPr lang="cs-CZ" sz="2400" dirty="0"/>
              <a:t>zařazení prací ve veřejných službách a správě do platových tříd zaměstnanců, jimž je za práci poskytován plat (dále jen „katalog prací“)</a:t>
            </a:r>
          </a:p>
          <a:p>
            <a:endParaRPr lang="cs-CZ" sz="2400" dirty="0"/>
          </a:p>
          <a:p>
            <a:pPr marL="0" indent="0" algn="ctr">
              <a:buNone/>
            </a:pPr>
            <a:endParaRPr lang="cs-CZ" sz="3200" b="1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cs-CZ" sz="3200" b="1" dirty="0"/>
              <a:t>Nutriční terapeut: </a:t>
            </a:r>
            <a:r>
              <a:rPr lang="cs-CZ" sz="3200" dirty="0"/>
              <a:t>9.–11. třída</a:t>
            </a:r>
          </a:p>
          <a:p>
            <a:pPr marL="0" indent="0" algn="ctr">
              <a:buNone/>
            </a:pPr>
            <a:r>
              <a:rPr lang="cs-CZ" sz="3200" dirty="0"/>
              <a:t>Měl být přesun do </a:t>
            </a:r>
            <a:r>
              <a:rPr lang="cs-CZ" sz="3200" b="1" dirty="0"/>
              <a:t>10.–12. </a:t>
            </a:r>
            <a:r>
              <a:rPr lang="cs-CZ" sz="3200" dirty="0"/>
              <a:t>platové třídy.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1B50696A-E55E-4C44-A4CB-F99B2A30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BCF73294-8394-4258-84D1-D74887D8CF19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1506037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2553" b="2663"/>
          <a:stretch/>
        </p:blipFill>
        <p:spPr>
          <a:xfrm>
            <a:off x="2081212" y="7883"/>
            <a:ext cx="8029575" cy="683435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70689" y="1931275"/>
            <a:ext cx="8245366" cy="3775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22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A9C7C42F-8508-49F7-A3B6-05814A75C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64" y="1778513"/>
            <a:ext cx="7182872" cy="45583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Nařízení vlády č. 341/2017 Sb.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1469478"/>
            <a:ext cx="10515600" cy="455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2000" b="1" dirty="0"/>
              <a:t>o platových poměrech zaměstnanců ve veřejných službách a správě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9AF2A1-9DA1-4CBE-A53B-38C6385E2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E9A4E402-1092-4959-B8DF-0F63D6DE434B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A36EB9A-B9AE-456B-A2BC-908E4113524A}"/>
              </a:ext>
            </a:extLst>
          </p:cNvPr>
          <p:cNvSpPr/>
          <p:nvPr/>
        </p:nvSpPr>
        <p:spPr>
          <a:xfrm>
            <a:off x="6546230" y="2452737"/>
            <a:ext cx="1340069" cy="381743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003752" y="2452738"/>
            <a:ext cx="1340069" cy="3817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8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upravuje?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podmínky získávání způsobilosti k výkonu zdravotnického povolání</a:t>
            </a:r>
            <a:br>
              <a:rPr lang="cs-CZ" altLang="cs-CZ" sz="2400" dirty="0"/>
            </a:br>
            <a:r>
              <a:rPr lang="cs-CZ" altLang="cs-CZ" sz="2400" dirty="0"/>
              <a:t>a k výkonu činností souvisejících s poskytováním zdravotní péče v ČR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specializace obecně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akreditace vzdělávacích programů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formy vzdělávání u jednotlivých nelékařských oborů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celoživotní vzdělávání zdravotnických pracovníků a vzdělávání jiných odborných pracovníků</a:t>
            </a:r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strike="sngStrike" dirty="0"/>
              <a:t>osvědčení k výkonu nelékařského zdravotnického povolání bez odborného dohledu (tzv. registrace)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3EDB5A-33F9-4C93-907C-5103C18A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34CBCE4D-F7CE-4CC4-85D9-15A998489503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719665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23925"/>
            <a:ext cx="8686800" cy="50101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073165" y="3507827"/>
            <a:ext cx="8284780" cy="1221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406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Zdravotnické výkony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Výkony</a:t>
            </a:r>
          </a:p>
          <a:p>
            <a:pPr lvl="1"/>
            <a:r>
              <a:rPr lang="cs-CZ" dirty="0"/>
              <a:t>Vyšetření a stanovení nutričního stavu</a:t>
            </a:r>
          </a:p>
          <a:p>
            <a:pPr lvl="1"/>
            <a:r>
              <a:rPr lang="cs-CZ" dirty="0"/>
              <a:t>Propočet bilance energie a živin</a:t>
            </a:r>
          </a:p>
          <a:p>
            <a:pPr lvl="1"/>
            <a:r>
              <a:rPr lang="cs-CZ" dirty="0"/>
              <a:t>Sestavení nutričního plánu</a:t>
            </a:r>
          </a:p>
          <a:p>
            <a:pPr lvl="1"/>
            <a:r>
              <a:rPr lang="cs-CZ" dirty="0"/>
              <a:t>Edukace</a:t>
            </a:r>
          </a:p>
          <a:p>
            <a:pPr lvl="1"/>
            <a:r>
              <a:rPr lang="cs-CZ" dirty="0"/>
              <a:t>Reedukace</a:t>
            </a:r>
          </a:p>
          <a:p>
            <a:pPr lvl="1"/>
            <a:r>
              <a:rPr lang="cs-CZ" dirty="0"/>
              <a:t>Indikace </a:t>
            </a:r>
            <a:r>
              <a:rPr lang="cs-CZ" dirty="0" err="1"/>
              <a:t>sippingu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návrh dalších (zamítnuto)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5591944" y="3810744"/>
            <a:ext cx="42484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u="sng" dirty="0"/>
              <a:t>Příklad: Vykázání vstupní konzultace</a:t>
            </a:r>
          </a:p>
          <a:p>
            <a:pPr algn="ctr"/>
            <a:r>
              <a:rPr lang="cs-CZ" dirty="0"/>
              <a:t>Nutriční stav + bilance např. 3 dny + plán + edukace = cca 800 bodů = 660 Kč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CCABC006-20B6-4D5C-8AAB-DABD32C5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950F3AD1-81DE-4C18-B50A-7E5DE50191C0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4933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92388-59B1-4DB4-85B6-2583021B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Zdravotnické výkony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00AF2E-8AB1-4C08-A1EF-712EC95B02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vyhláška </a:t>
            </a:r>
            <a:r>
              <a:rPr lang="cs-CZ" b="1" dirty="0"/>
              <a:t>134/1998 Sb. </a:t>
            </a:r>
            <a:r>
              <a:rPr lang="cs-CZ" dirty="0"/>
              <a:t>– seznam výkonů s bodovými hodnotami</a:t>
            </a:r>
          </a:p>
          <a:p>
            <a:pPr lvl="1"/>
            <a:r>
              <a:rPr lang="cs-CZ" dirty="0"/>
              <a:t>NT odbornost </a:t>
            </a:r>
            <a:r>
              <a:rPr lang="cs-CZ" b="1" dirty="0"/>
              <a:t>916</a:t>
            </a:r>
            <a:r>
              <a:rPr lang="cs-CZ" dirty="0"/>
              <a:t> </a:t>
            </a:r>
            <a:r>
              <a:rPr lang="cs-CZ"/>
              <a:t>– 2,41 </a:t>
            </a:r>
            <a:r>
              <a:rPr lang="cs-CZ" dirty="0"/>
              <a:t>bodu/min</a:t>
            </a:r>
          </a:p>
          <a:p>
            <a:pPr lvl="1"/>
            <a:r>
              <a:rPr lang="cs-CZ" dirty="0">
                <a:hlinkClick r:id="rId2"/>
              </a:rPr>
              <a:t>https://www.zakonyprolidi.cz/cs/1998-134</a:t>
            </a:r>
            <a:endParaRPr lang="cs-CZ" dirty="0"/>
          </a:p>
          <a:p>
            <a:pPr>
              <a:spcBef>
                <a:spcPts val="1800"/>
              </a:spcBef>
            </a:pPr>
            <a:r>
              <a:rPr lang="cs-CZ"/>
              <a:t>vyhláška </a:t>
            </a:r>
            <a:r>
              <a:rPr lang="cs-CZ" b="1"/>
              <a:t>428/2020 </a:t>
            </a:r>
            <a:r>
              <a:rPr lang="cs-CZ" b="1" dirty="0"/>
              <a:t>Sb.</a:t>
            </a:r>
            <a:r>
              <a:rPr lang="cs-CZ" dirty="0"/>
              <a:t> – o stanovení </a:t>
            </a:r>
            <a:r>
              <a:rPr lang="cs-CZ"/>
              <a:t>hodnot bodu pro rok 2021 </a:t>
            </a:r>
            <a:r>
              <a:rPr lang="cs-CZ" dirty="0"/>
              <a:t>(úhradová vyhláška)</a:t>
            </a:r>
          </a:p>
          <a:p>
            <a:pPr lvl="1"/>
            <a:r>
              <a:rPr lang="cs-CZ" dirty="0" err="1"/>
              <a:t>odb</a:t>
            </a:r>
            <a:r>
              <a:rPr lang="cs-CZ" dirty="0"/>
              <a:t>. 916 – 1 bod </a:t>
            </a:r>
            <a:r>
              <a:rPr lang="cs-CZ"/>
              <a:t>= 0,95 Kč (1,01 Kč od 2022)</a:t>
            </a:r>
            <a:endParaRPr lang="cs-CZ" dirty="0"/>
          </a:p>
          <a:p>
            <a:pPr lvl="1"/>
            <a:r>
              <a:rPr lang="cs-CZ" dirty="0"/>
              <a:t>body VZP – </a:t>
            </a:r>
            <a:r>
              <a:rPr lang="cs-CZ" dirty="0">
                <a:hlinkClick r:id="rId3"/>
              </a:rPr>
              <a:t>https://www.vzp.cz/poskytovatele/</a:t>
            </a:r>
            <a:br>
              <a:rPr lang="cs-CZ" dirty="0">
                <a:hlinkClick r:id="rId3"/>
              </a:rPr>
            </a:br>
            <a:r>
              <a:rPr lang="cs-CZ" dirty="0" err="1">
                <a:hlinkClick r:id="rId3"/>
              </a:rPr>
              <a:t>ciselniky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zdravotni-vykony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5971C9-8ECD-4C91-B5A7-576BACCF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69856AA4-6662-4EEC-8A79-23AE368D9CDA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065898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450BA39-5A57-45FF-AC5C-E6A6DEB98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Profesní organizace</a:t>
            </a:r>
          </a:p>
        </p:txBody>
      </p:sp>
    </p:spTree>
    <p:extLst>
      <p:ext uri="{BB962C8B-B14F-4D97-AF65-F5344CB8AC3E}">
        <p14:creationId xmlns:p14="http://schemas.microsoft.com/office/powerpoint/2010/main" val="1678432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sekce nutričních terapeutů">
            <a:extLst>
              <a:ext uri="{FF2B5EF4-FFF2-40B4-BE49-F238E27FC236}">
                <a16:creationId xmlns:a16="http://schemas.microsoft.com/office/drawing/2014/main" id="{7F12E534-98A4-4FDF-B456-BD0CC32BE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2768847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46206B-5ACA-411D-B2C3-7F124A6FD4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9"/>
          <a:stretch/>
        </p:blipFill>
        <p:spPr>
          <a:xfrm>
            <a:off x="6169970" y="377128"/>
            <a:ext cx="3896769" cy="17430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B3C529-5358-482B-B84B-BEC872F87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40" y="4934258"/>
            <a:ext cx="3769995" cy="16953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B3F0086-DB03-457B-8C77-016798A71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62" y="377127"/>
            <a:ext cx="3370266" cy="17430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325F666-2071-4EAF-BB36-0302687BF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63" y="5073198"/>
            <a:ext cx="4858428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16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A6879-37F2-4D58-9CE8-0C1E66C0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Sekce nutričních terapeutů ČAS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BBE6B1-6FB0-43F3-981F-D8E65CC27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součást České asociace sester</a:t>
            </a:r>
          </a:p>
          <a:p>
            <a:r>
              <a:rPr lang="cs-CZ" dirty="0"/>
              <a:t>původně Sekce dietních sester (1992)</a:t>
            </a:r>
          </a:p>
          <a:p>
            <a:r>
              <a:rPr lang="cs-CZ" dirty="0"/>
              <a:t>historická tradice</a:t>
            </a:r>
          </a:p>
          <a:p>
            <a:endParaRPr lang="cs-CZ" dirty="0"/>
          </a:p>
          <a:p>
            <a:r>
              <a:rPr lang="cs-CZ" b="1" dirty="0"/>
              <a:t>předsedkyně:</a:t>
            </a:r>
            <a:r>
              <a:rPr lang="cs-CZ" dirty="0"/>
              <a:t> Mgr. Věra </a:t>
            </a:r>
            <a:r>
              <a:rPr lang="cs-CZ" dirty="0" err="1"/>
              <a:t>Andrášková</a:t>
            </a:r>
            <a:endParaRPr lang="cs-CZ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DF721E-C428-4314-AD19-FCD27680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2050" name="Picture 2" descr="Výsledek obrázku pro česká asociace sester">
            <a:extLst>
              <a:ext uri="{FF2B5EF4-FFF2-40B4-BE49-F238E27FC236}">
                <a16:creationId xmlns:a16="http://schemas.microsoft.com/office/drawing/2014/main" id="{2703ED60-369F-40E9-9045-08020567E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54" y="1620816"/>
            <a:ext cx="1103764" cy="11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sekce nutričních terapeutů">
            <a:extLst>
              <a:ext uri="{FF2B5EF4-FFF2-40B4-BE49-F238E27FC236}">
                <a16:creationId xmlns:a16="http://schemas.microsoft.com/office/drawing/2014/main" id="{EAF8C0C7-9211-4DE1-819A-17AFF937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954" y="312162"/>
            <a:ext cx="1553364" cy="8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B08CD37C-2B83-44CE-93CE-40864477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9" name="Zástupný symbol pro zápatí 3">
            <a:extLst>
              <a:ext uri="{FF2B5EF4-FFF2-40B4-BE49-F238E27FC236}">
                <a16:creationId xmlns:a16="http://schemas.microsoft.com/office/drawing/2014/main" id="{5D9EDB73-25EB-44B8-827B-2BF94EF2F895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Profesní organizace</a:t>
            </a:r>
          </a:p>
        </p:txBody>
      </p:sp>
    </p:spTree>
    <p:extLst>
      <p:ext uri="{BB962C8B-B14F-4D97-AF65-F5344CB8AC3E}">
        <p14:creationId xmlns:p14="http://schemas.microsoft.com/office/powerpoint/2010/main" val="4183367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B66A3-D5AB-4569-996D-4C432972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asociace nutričních terapeutů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3DD68F-4C83-46E3-9213-AEB97FC76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nejnovější organizace, vznik </a:t>
            </a:r>
            <a:r>
              <a:rPr lang="cs-CZ" b="1" dirty="0"/>
              <a:t>4. 4. 2018</a:t>
            </a:r>
            <a:endParaRPr lang="cs-CZ" dirty="0"/>
          </a:p>
          <a:p>
            <a:r>
              <a:rPr lang="cs-CZ" dirty="0"/>
              <a:t>nezávislá </a:t>
            </a:r>
            <a:r>
              <a:rPr lang="cs-CZ" dirty="0" err="1"/>
              <a:t>monoprofesní</a:t>
            </a:r>
            <a:r>
              <a:rPr lang="cs-CZ" dirty="0"/>
              <a:t> organizace</a:t>
            </a:r>
          </a:p>
          <a:p>
            <a:r>
              <a:rPr lang="cs-CZ" b="1" dirty="0"/>
              <a:t>členem EFAD </a:t>
            </a:r>
            <a:r>
              <a:rPr lang="cs-CZ" dirty="0"/>
              <a:t>od dubna 2019</a:t>
            </a:r>
          </a:p>
          <a:p>
            <a:r>
              <a:rPr lang="cs-CZ" dirty="0"/>
              <a:t>SANT sloučen s ČANT </a:t>
            </a:r>
            <a:r>
              <a:rPr lang="cs-CZ" b="1" dirty="0"/>
              <a:t>08/2020</a:t>
            </a:r>
            <a:r>
              <a:rPr lang="cs-CZ" dirty="0"/>
              <a:t> (= studentská „sekce“)</a:t>
            </a:r>
          </a:p>
          <a:p>
            <a:endParaRPr lang="cs-CZ" dirty="0"/>
          </a:p>
          <a:p>
            <a:r>
              <a:rPr lang="cs-CZ" b="1" dirty="0"/>
              <a:t>předseda:</a:t>
            </a:r>
            <a:r>
              <a:rPr lang="cs-CZ" dirty="0"/>
              <a:t> Mgr. Martin Krobot</a:t>
            </a:r>
            <a:endParaRPr lang="cs-CZ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F6CA97-4A54-4A60-AE77-18DDC97D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955E51D-7B79-4C53-BD0C-B49FE5108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6990"/>
          <a:stretch/>
        </p:blipFill>
        <p:spPr>
          <a:xfrm>
            <a:off x="11099004" y="243421"/>
            <a:ext cx="910135" cy="950717"/>
          </a:xfrm>
          <a:prstGeom prst="rect">
            <a:avLst/>
          </a:prstGeom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9FC8BCDA-B60F-4052-B8DD-B046D99DC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81FC9AFE-93D2-4C21-A0E2-41D93C83BA80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Profesní organizace</a:t>
            </a:r>
          </a:p>
        </p:txBody>
      </p:sp>
    </p:spTree>
    <p:extLst>
      <p:ext uri="{BB962C8B-B14F-4D97-AF65-F5344CB8AC3E}">
        <p14:creationId xmlns:p14="http://schemas.microsoft.com/office/powerpoint/2010/main" val="2046452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544D5-2128-4518-824E-F1066071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BB8B7C-0226-4BB6-B760-61D55C00B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Evropská federace asociací nutričních terapeutů</a:t>
            </a:r>
          </a:p>
          <a:p>
            <a:r>
              <a:rPr lang="cs-CZ" dirty="0"/>
              <a:t>aktuálně 27 členských zemí, 32 organizací</a:t>
            </a:r>
          </a:p>
          <a:p>
            <a:r>
              <a:rPr lang="cs-CZ" dirty="0"/>
              <a:t>působí na politické úrovni, standardy aj.</a:t>
            </a:r>
          </a:p>
          <a:p>
            <a:r>
              <a:rPr lang="cs-CZ" dirty="0"/>
              <a:t>ČR (ČANT) je </a:t>
            </a:r>
            <a:r>
              <a:rPr lang="cs-CZ" b="1" dirty="0"/>
              <a:t>přidruženým členem</a:t>
            </a:r>
            <a:endParaRPr lang="cs-CZ" dirty="0"/>
          </a:p>
          <a:p>
            <a:endParaRPr lang="cs-CZ" dirty="0"/>
          </a:p>
          <a:p>
            <a:r>
              <a:rPr lang="cs-CZ" dirty="0"/>
              <a:t>každoročně </a:t>
            </a:r>
            <a:r>
              <a:rPr lang="cs-CZ" b="1" dirty="0" err="1"/>
              <a:t>European</a:t>
            </a:r>
            <a:r>
              <a:rPr lang="cs-CZ" b="1" dirty="0"/>
              <a:t> </a:t>
            </a:r>
            <a:r>
              <a:rPr lang="cs-CZ" b="1" dirty="0" err="1"/>
              <a:t>Congress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Dietetics</a:t>
            </a:r>
            <a:endParaRPr lang="cs-CZ" b="1" dirty="0"/>
          </a:p>
          <a:p>
            <a:pPr lvl="1"/>
            <a:r>
              <a:rPr lang="cs-CZ" dirty="0"/>
              <a:t>příští ročník </a:t>
            </a:r>
            <a:r>
              <a:rPr lang="cs-CZ" b="1" dirty="0"/>
              <a:t>říjen 2022, Budapešť, Maďarsko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ECC874-C794-4469-A407-C44C2131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78A31707-0ED8-4BBF-98D9-77172825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EB4A3B79-F938-40CA-9F46-83454EAFE1B0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Profesní organizace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F996C71-08C5-45BB-B9F4-5EADCDBC5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243" y="71797"/>
            <a:ext cx="4858428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36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E4008-529E-4D86-8E3B-23329C82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ICDA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5D7526-9B75-4626-839C-BA9783D42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konfederace asociací nutričních terapeutů</a:t>
            </a:r>
          </a:p>
          <a:p>
            <a:r>
              <a:rPr lang="cs-CZ" dirty="0"/>
              <a:t>členské země z celého světa</a:t>
            </a:r>
          </a:p>
          <a:p>
            <a:r>
              <a:rPr lang="cs-CZ" dirty="0"/>
              <a:t>činnost podobná jako EFAD</a:t>
            </a:r>
          </a:p>
          <a:p>
            <a:endParaRPr lang="cs-CZ" dirty="0"/>
          </a:p>
          <a:p>
            <a:r>
              <a:rPr lang="cs-CZ" dirty="0"/>
              <a:t>jednou za 4 roky </a:t>
            </a:r>
            <a:r>
              <a:rPr lang="cs-CZ" b="1" dirty="0"/>
              <a:t>International </a:t>
            </a:r>
            <a:r>
              <a:rPr lang="cs-CZ" b="1" dirty="0" err="1"/>
              <a:t>Congress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Dietetics</a:t>
            </a:r>
            <a:r>
              <a:rPr lang="cs-CZ" b="1" dirty="0"/>
              <a:t> (ICD)</a:t>
            </a:r>
          </a:p>
          <a:p>
            <a:pPr lvl="1"/>
            <a:r>
              <a:rPr lang="cs-CZ" dirty="0"/>
              <a:t>příští ročník </a:t>
            </a:r>
            <a:r>
              <a:rPr lang="cs-CZ" b="1" dirty="0"/>
              <a:t>2024, Toronto, Kanada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5EBD5E-466A-4B56-A484-8A0806FF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F6F9F6-E788-4ABB-B921-0BA618090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40" y="285698"/>
            <a:ext cx="2036078" cy="915595"/>
          </a:xfrm>
          <a:prstGeom prst="rect">
            <a:avLst/>
          </a:prstGeom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D7B7FCF3-5EF8-4FEF-847A-053CEA12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5A10A4D9-7697-47D9-B4F0-4CC778909F50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Profesní organizace</a:t>
            </a:r>
          </a:p>
        </p:txBody>
      </p:sp>
    </p:spTree>
    <p:extLst>
      <p:ext uri="{BB962C8B-B14F-4D97-AF65-F5344CB8AC3E}">
        <p14:creationId xmlns:p14="http://schemas.microsoft.com/office/powerpoint/2010/main" val="2294809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8325C-110B-44F5-97DC-AA8039C7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Komora NLZP (?)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BCCA76-07E6-465B-AF1F-C494F6BF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Legislativa NT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D888A0-911E-4713-B8DE-373502D2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F88D-855E-4C4A-AC2F-7A0A64C53FD8}" type="slidenum">
              <a:rPr lang="cs-CZ" smtClean="0"/>
              <a:pPr/>
              <a:t>39</a:t>
            </a:fld>
            <a:endParaRPr lang="cs-CZ"/>
          </a:p>
        </p:txBody>
      </p:sp>
      <p:pic>
        <p:nvPicPr>
          <p:cNvPr id="1030" name="Picture 6" descr="Meme Maker - i-dont-know-dont-ask-me">
            <a:extLst>
              <a:ext uri="{FF2B5EF4-FFF2-40B4-BE49-F238E27FC236}">
                <a16:creationId xmlns:a16="http://schemas.microsoft.com/office/drawing/2014/main" id="{015761A6-7F5E-4401-AB02-EC6BCF106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48" y="1838037"/>
            <a:ext cx="5455104" cy="412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86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upravuje?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199" y="1620816"/>
            <a:ext cx="10850217" cy="4380739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600" dirty="0"/>
              <a:t>uznávání způsobilosti k výkonu zdravotnického povolání a k výkonu činností souvisejících s poskytováním zdravotní péče </a:t>
            </a:r>
          </a:p>
          <a:p>
            <a:pPr lvl="1"/>
            <a:r>
              <a:rPr lang="cs-CZ" altLang="cs-CZ" dirty="0"/>
              <a:t>osob, které získaly tuto způsobilost v jiném členském státě než v ČR</a:t>
            </a:r>
            <a:br>
              <a:rPr lang="cs-CZ" altLang="cs-CZ" dirty="0"/>
            </a:br>
            <a:r>
              <a:rPr lang="cs-CZ" altLang="cs-CZ" dirty="0"/>
              <a:t>(v EU i mimo ni)</a:t>
            </a:r>
          </a:p>
          <a:p>
            <a:pPr lvl="1"/>
            <a:r>
              <a:rPr lang="cs-CZ" altLang="cs-CZ" dirty="0"/>
              <a:t>osobám hostujícím na území ČR</a:t>
            </a:r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  <a:p>
            <a:pPr algn="r">
              <a:lnSpc>
                <a:spcPct val="90000"/>
              </a:lnSpc>
              <a:buNone/>
            </a:pPr>
            <a:r>
              <a:rPr lang="cs-CZ" altLang="cs-CZ" sz="2400" dirty="0">
                <a:solidFill>
                  <a:schemeClr val="accent2"/>
                </a:solidFill>
              </a:rPr>
              <a:t>Pro lékaře, zubní lékaře a farmaceuty nastavuje pravidla</a:t>
            </a:r>
          </a:p>
          <a:p>
            <a:pPr algn="r">
              <a:lnSpc>
                <a:spcPct val="90000"/>
              </a:lnSpc>
              <a:buNone/>
            </a:pPr>
            <a:r>
              <a:rPr lang="cs-CZ" altLang="cs-CZ" sz="2400" dirty="0">
                <a:solidFill>
                  <a:schemeClr val="accent2"/>
                </a:solidFill>
              </a:rPr>
              <a:t>zákon č. 95/2004 Sb. ve znění pozdějších předpisů</a:t>
            </a:r>
          </a:p>
          <a:p>
            <a:pPr algn="r">
              <a:lnSpc>
                <a:spcPct val="90000"/>
              </a:lnSpc>
              <a:buNone/>
            </a:pPr>
            <a:r>
              <a:rPr lang="cs-CZ" altLang="cs-CZ" sz="2400" dirty="0"/>
              <a:t>o podmínkách získávání a uznávání odborné způsobilosti </a:t>
            </a:r>
          </a:p>
          <a:p>
            <a:pPr algn="r">
              <a:lnSpc>
                <a:spcPct val="90000"/>
              </a:lnSpc>
              <a:buNone/>
            </a:pPr>
            <a:r>
              <a:rPr lang="cs-CZ" altLang="cs-CZ" sz="2400" dirty="0"/>
              <a:t>a specializované způsobilosti k výkonu zdravotnického</a:t>
            </a:r>
          </a:p>
          <a:p>
            <a:pPr algn="r">
              <a:lnSpc>
                <a:spcPct val="90000"/>
              </a:lnSpc>
              <a:buNone/>
            </a:pPr>
            <a:r>
              <a:rPr lang="cs-CZ" altLang="cs-CZ" sz="2400" dirty="0"/>
              <a:t>povolání lékaře, zubního lékaře a farmaceuta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39FD17-F3C8-4C1D-B7A0-296ECC58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463C8119-FDCA-41E1-9407-56400385D21C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87572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15: Nutriční terapeut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do r. 2004 </a:t>
            </a:r>
            <a:r>
              <a:rPr lang="cs-CZ" altLang="cs-CZ" sz="2400" b="1" dirty="0"/>
              <a:t>dietní sestra</a:t>
            </a:r>
            <a:endParaRPr lang="cs-CZ" altLang="cs-CZ" sz="2400" dirty="0"/>
          </a:p>
          <a:p>
            <a:r>
              <a:rPr lang="cs-CZ" altLang="cs-CZ" sz="2400" dirty="0"/>
              <a:t>změna potřeb v praxi – </a:t>
            </a:r>
            <a:r>
              <a:rPr lang="cs-CZ" altLang="cs-CZ" sz="2400" b="1" dirty="0"/>
              <a:t>nutriční terapeut</a:t>
            </a:r>
            <a:endParaRPr lang="cs-CZ" altLang="cs-CZ" sz="2400" dirty="0"/>
          </a:p>
          <a:p>
            <a:pPr lvl="1"/>
            <a:r>
              <a:rPr lang="cs-CZ" altLang="cs-CZ" sz="2000" dirty="0"/>
              <a:t>z dietních sester nutriční terapeut přes noc bez nutnosti doplnění vzdělání</a:t>
            </a:r>
          </a:p>
          <a:p>
            <a:pPr lvl="1"/>
            <a:endParaRPr lang="cs-CZ" altLang="cs-CZ" sz="2000" dirty="0"/>
          </a:p>
          <a:p>
            <a:r>
              <a:rPr lang="cs-CZ" altLang="cs-CZ" sz="2400" b="1" dirty="0"/>
              <a:t>odborná způsobilost</a:t>
            </a:r>
            <a:r>
              <a:rPr lang="cs-CZ" altLang="cs-CZ" sz="2400" dirty="0"/>
              <a:t> k výkonu tohoto povolání se získává absolvováním</a:t>
            </a:r>
          </a:p>
          <a:p>
            <a:pPr lvl="1"/>
            <a:r>
              <a:rPr lang="cs-CZ" altLang="cs-CZ" sz="2000" dirty="0"/>
              <a:t>akreditovaného zdravotnického </a:t>
            </a:r>
            <a:r>
              <a:rPr lang="cs-CZ" altLang="cs-CZ" sz="2000" b="1" dirty="0"/>
              <a:t>bakalářského</a:t>
            </a:r>
            <a:r>
              <a:rPr lang="cs-CZ" altLang="cs-CZ" sz="2000" dirty="0"/>
              <a:t> studijního oboru pro přípravu nutričních terapeutů</a:t>
            </a:r>
          </a:p>
          <a:p>
            <a:pPr lvl="1"/>
            <a:r>
              <a:rPr lang="cs-CZ" altLang="cs-CZ" sz="2000" dirty="0"/>
              <a:t>nejméně tříletého studia v oboru </a:t>
            </a:r>
            <a:r>
              <a:rPr lang="cs-CZ" altLang="cs-CZ" sz="2000" b="1" dirty="0"/>
              <a:t>diplomovaný nutriční terapeut </a:t>
            </a:r>
            <a:r>
              <a:rPr lang="cs-CZ" altLang="cs-CZ" sz="2000" dirty="0"/>
              <a:t>na VOZŠ</a:t>
            </a:r>
          </a:p>
          <a:p>
            <a:pPr lvl="1"/>
            <a:r>
              <a:rPr lang="cs-CZ" altLang="cs-CZ" sz="2000" dirty="0"/>
              <a:t>tříletého studijního oboru diplomovaná dietní sestra na VOZŠ – zahájeno nejpozději</a:t>
            </a:r>
            <a:br>
              <a:rPr lang="cs-CZ" altLang="cs-CZ" sz="2000" dirty="0"/>
            </a:br>
            <a:r>
              <a:rPr lang="cs-CZ" altLang="cs-CZ" sz="2000" dirty="0"/>
              <a:t>v r. 2004/2005</a:t>
            </a:r>
          </a:p>
          <a:p>
            <a:pPr lvl="1"/>
            <a:r>
              <a:rPr lang="cs-CZ" altLang="cs-CZ" sz="2000" dirty="0"/>
              <a:t>studiem na SZŠ (dietní sestra) – zahájeno nejpozději v r. 2004/2005</a:t>
            </a:r>
            <a:endParaRPr lang="cs-CZ" alt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3E3AF8-FE34-47D0-A6BB-22BF46B1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E084ABF9-9909-4BBC-AF8E-364C8BEE6449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27919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15: Definice náplně činnosti 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§ 15, odst. 2:</a:t>
            </a:r>
          </a:p>
          <a:p>
            <a:pPr marL="0" indent="0" algn="ctr">
              <a:buNone/>
            </a:pPr>
            <a:endParaRPr lang="cs-CZ" altLang="cs-CZ" sz="2400" i="1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cs-CZ" altLang="cs-CZ" sz="2400" i="1" dirty="0"/>
              <a:t>„Za výkon povolání NT se považuje činnost v rámci preventivní péče na úseku klinická výživa a specifická ošetřovatelská péče zaměřená na uspokojování nutričních potřeb. Dále se NT ve spolupráci s lékařem podílí na léčebné</a:t>
            </a:r>
            <a:br>
              <a:rPr lang="cs-CZ" altLang="cs-CZ" sz="2400" i="1" dirty="0"/>
            </a:br>
            <a:r>
              <a:rPr lang="cs-CZ" altLang="cs-CZ" sz="2400" i="1" dirty="0"/>
              <a:t>a diagnostické péči v oboru klinická výživa.“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33BB65-61E7-40D7-814F-74F4E04C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6589E678-6B7E-419D-B80A-8CF4B8BE1AE4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72979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32: Nutriční asistent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čtyřleté studium oboru </a:t>
            </a:r>
            <a:r>
              <a:rPr lang="cs-CZ" altLang="cs-CZ" sz="2400" b="1" dirty="0"/>
              <a:t>nutriční asistent </a:t>
            </a:r>
            <a:r>
              <a:rPr lang="cs-CZ" altLang="cs-CZ" sz="2400" dirty="0"/>
              <a:t>od r. 2005/2006 na </a:t>
            </a:r>
            <a:r>
              <a:rPr lang="cs-CZ" altLang="cs-CZ" sz="2400" b="1" dirty="0"/>
              <a:t>SZŠ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400" b="1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cs-CZ" altLang="cs-CZ" sz="2400" i="1" dirty="0"/>
              <a:t>„Za výkon povolání NA se považuje činnost v rámci specifické ošetřovatelské péče pod odborným dohledem NT. </a:t>
            </a:r>
            <a:r>
              <a:rPr lang="cs-CZ" sz="2400" i="1" dirty="0"/>
              <a:t>Dále se nutriční asistent ve spolupráci</a:t>
            </a:r>
            <a:br>
              <a:rPr lang="cs-CZ" sz="2400" i="1" dirty="0"/>
            </a:br>
            <a:r>
              <a:rPr lang="cs-CZ" sz="2400" i="1" dirty="0"/>
              <a:t>s lékařem podílí na preventivní, léčebné a diagnostické péči v oboru klinická výživa.“</a:t>
            </a:r>
            <a:endParaRPr lang="cs-CZ" altLang="cs-CZ" sz="2400" i="1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nemůže provádět kontrolní činnost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například při rozpisu služeb je třeba zajistit dostupnost alespoň jednoho nutričního terapeuta, který by zajišťoval odborný dohled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E83637-2BE6-436C-BA87-56612D60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975C29B5-1B20-4564-91EA-B252A5ECFD93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281766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53: Celoživotní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cs-CZ" i="1" dirty="0"/>
              <a:t>„Celoživotním vzděláváním se rozumí průběžné obnovování, zvyšování, prohlubování a doplňování vědomostí, dovedností</a:t>
            </a:r>
            <a:br>
              <a:rPr lang="cs-CZ" i="1" dirty="0"/>
            </a:br>
            <a:r>
              <a:rPr lang="cs-CZ" i="1" dirty="0"/>
              <a:t>a způsobilosti zdravotnických pracovníků a jiných odborných pracovníků v příslušném oboru v souladu s rozvojem oboru</a:t>
            </a:r>
            <a:br>
              <a:rPr lang="cs-CZ" i="1" dirty="0"/>
            </a:br>
            <a:r>
              <a:rPr lang="cs-CZ" i="1" dirty="0"/>
              <a:t>a nejnovějšími vědeckými poznatky v zájmu zachování</a:t>
            </a:r>
            <a:br>
              <a:rPr lang="cs-CZ" i="1" dirty="0"/>
            </a:br>
            <a:r>
              <a:rPr lang="cs-CZ" i="1" dirty="0"/>
              <a:t>bezpečného a účinného výkonu příslušného povolání.“</a:t>
            </a:r>
            <a:endParaRPr lang="cs-CZ" altLang="cs-CZ" b="1" i="1" dirty="0"/>
          </a:p>
          <a:p>
            <a:pPr marL="0" indent="0">
              <a:buNone/>
            </a:pPr>
            <a:endParaRPr lang="cs-CZ" alt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altLang="cs-CZ" b="1" dirty="0"/>
              <a:t>Celoživotní vzdělávání je povinné pro všechny zdravotnické pracovníky a jiné odborné pracovníky.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01876B-6DCF-4D2B-8B7F-324BB872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0F053A25-C5EF-4BB4-A1F3-8DBA85273ACF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376133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celoživotního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specializační vzdělávání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certifikované kurzy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inovační kurzy v akreditovaných zařízeních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odborné stáže v akreditovaných zařízeních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účast na školicích akcích, konferencích, sympoziích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publikační a pedagogická činnost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e-</a:t>
            </a:r>
            <a:r>
              <a:rPr lang="cs-CZ" altLang="cs-CZ" sz="2400" dirty="0" err="1"/>
              <a:t>learningový</a:t>
            </a:r>
            <a:r>
              <a:rPr lang="cs-CZ" altLang="cs-CZ" sz="2400" dirty="0"/>
              <a:t> kurz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samostatné studium odborné literatury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studium navazujících oborů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CDC190B-3151-4E74-B600-35F8DDF0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20" y="6421078"/>
            <a:ext cx="2204262" cy="365125"/>
          </a:xfrm>
        </p:spPr>
        <p:txBody>
          <a:bodyPr/>
          <a:lstStyle/>
          <a:p>
            <a:r>
              <a:rPr lang="cs-CZ" dirty="0"/>
              <a:t>Legislativa NT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1AC9E593-475D-4409-9C17-28396AE606EC}"/>
              </a:ext>
            </a:extLst>
          </p:cNvPr>
          <p:cNvSpPr txBox="1">
            <a:spLocks/>
          </p:cNvSpPr>
          <p:nvPr/>
        </p:nvSpPr>
        <p:spPr>
          <a:xfrm>
            <a:off x="3802902" y="6421078"/>
            <a:ext cx="2676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800" b="1" kern="120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Právní předpisy</a:t>
            </a:r>
          </a:p>
        </p:txBody>
      </p:sp>
    </p:spTree>
    <p:extLst>
      <p:ext uri="{BB962C8B-B14F-4D97-AF65-F5344CB8AC3E}">
        <p14:creationId xmlns:p14="http://schemas.microsoft.com/office/powerpoint/2010/main" val="40808627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D2589EBA42D144BDFDF1E8AF596C46" ma:contentTypeVersion="28" ma:contentTypeDescription="Vytvoří nový dokument" ma:contentTypeScope="" ma:versionID="3912c9761b35602bbc3570059f83e813">
  <xsd:schema xmlns:xsd="http://www.w3.org/2001/XMLSchema" xmlns:xs="http://www.w3.org/2001/XMLSchema" xmlns:p="http://schemas.microsoft.com/office/2006/metadata/properties" xmlns:ns3="57069d5b-28c5-4f7f-97bc-e52de622a7f7" xmlns:ns4="c0341062-30f8-4e80-ad54-4c529bb7785e" targetNamespace="http://schemas.microsoft.com/office/2006/metadata/properties" ma:root="true" ma:fieldsID="a039f61937a79816f6982dd0022b0405" ns3:_="" ns4:_="">
    <xsd:import namespace="57069d5b-28c5-4f7f-97bc-e52de622a7f7"/>
    <xsd:import namespace="c0341062-30f8-4e80-ad54-4c529bb778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69d5b-28c5-4f7f-97bc-e52de622a7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Owner" ma:index="1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41062-30f8-4e80-ad54-4c529bb7785e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9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57069d5b-28c5-4f7f-97bc-e52de622a7f7" xsi:nil="true"/>
    <Templates xmlns="57069d5b-28c5-4f7f-97bc-e52de622a7f7" xsi:nil="true"/>
    <Has_Teacher_Only_SectionGroup xmlns="57069d5b-28c5-4f7f-97bc-e52de622a7f7" xsi:nil="true"/>
    <Self_Registration_Enabled xmlns="57069d5b-28c5-4f7f-97bc-e52de622a7f7" xsi:nil="true"/>
    <FolderType xmlns="57069d5b-28c5-4f7f-97bc-e52de622a7f7" xsi:nil="true"/>
    <Invited_Students xmlns="57069d5b-28c5-4f7f-97bc-e52de622a7f7" xsi:nil="true"/>
    <Is_Collaboration_Space_Locked xmlns="57069d5b-28c5-4f7f-97bc-e52de622a7f7" xsi:nil="true"/>
    <CultureName xmlns="57069d5b-28c5-4f7f-97bc-e52de622a7f7" xsi:nil="true"/>
    <AppVersion xmlns="57069d5b-28c5-4f7f-97bc-e52de622a7f7" xsi:nil="true"/>
    <DefaultSectionNames xmlns="57069d5b-28c5-4f7f-97bc-e52de622a7f7" xsi:nil="true"/>
    <Owner xmlns="57069d5b-28c5-4f7f-97bc-e52de622a7f7">
      <UserInfo>
        <DisplayName/>
        <AccountId xsi:nil="true"/>
        <AccountType/>
      </UserInfo>
    </Owner>
    <Teachers xmlns="57069d5b-28c5-4f7f-97bc-e52de622a7f7">
      <UserInfo>
        <DisplayName/>
        <AccountId xsi:nil="true"/>
        <AccountType/>
      </UserInfo>
    </Teachers>
    <Students xmlns="57069d5b-28c5-4f7f-97bc-e52de622a7f7">
      <UserInfo>
        <DisplayName/>
        <AccountId xsi:nil="true"/>
        <AccountType/>
      </UserInfo>
    </Students>
    <NotebookType xmlns="57069d5b-28c5-4f7f-97bc-e52de622a7f7" xsi:nil="true"/>
    <Student_Groups xmlns="57069d5b-28c5-4f7f-97bc-e52de622a7f7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07C93B39-4C17-4446-82A3-CA338795D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069d5b-28c5-4f7f-97bc-e52de622a7f7"/>
    <ds:schemaRef ds:uri="c0341062-30f8-4e80-ad54-4c529bb778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759B27-8179-4CA1-B5A5-CC59AD7856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DB37C3-E947-4E5A-A07F-4B7B334DB3D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c0341062-30f8-4e80-ad54-4c529bb7785e"/>
    <ds:schemaRef ds:uri="http://purl.org/dc/elements/1.1/"/>
    <ds:schemaRef ds:uri="57069d5b-28c5-4f7f-97bc-e52de622a7f7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3598</TotalTime>
  <Words>1785</Words>
  <Application>Microsoft Office PowerPoint</Application>
  <PresentationFormat>Širokoúhlá obrazovka</PresentationFormat>
  <Paragraphs>280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Segoe UI</vt:lpstr>
      <vt:lpstr>Calibri</vt:lpstr>
      <vt:lpstr>Arial</vt:lpstr>
      <vt:lpstr>Wingdings</vt:lpstr>
      <vt:lpstr>Segoe UI Black</vt:lpstr>
      <vt:lpstr>Calibri Light</vt:lpstr>
      <vt:lpstr>Motiv Office</vt:lpstr>
      <vt:lpstr>LEGISLATIVA V PRÁCI NT      • základní právní předpisy • • specializace • zdravotnické výkony • • profesní organizace • </vt:lpstr>
      <vt:lpstr>Zákon č. 96/2004 Sb.   o podmínkách získávání a uznávání způsobilosti k výkonu nelékařských zdravotnických povolání a k výkonu činností souvisejících s poskytováním zdravotní péče a o změně některých souvisejících zákonů  (o nelékařských zdravotnických povoláních)</vt:lpstr>
      <vt:lpstr>Co upravuje?</vt:lpstr>
      <vt:lpstr>Co upravuje?</vt:lpstr>
      <vt:lpstr>§ 15: Nutriční terapeut</vt:lpstr>
      <vt:lpstr>§ 15: Definice náplně činnosti NT</vt:lpstr>
      <vt:lpstr>§ 32: Nutriční asistent</vt:lpstr>
      <vt:lpstr>§ 53: Celoživotní vzdělávání</vt:lpstr>
      <vt:lpstr>Formy celoživotního vzdělávání</vt:lpstr>
      <vt:lpstr>Registrace NLZP</vt:lpstr>
      <vt:lpstr>Vyhláška č. 189/2009 Sb.   o zkouškách podle zákona o nelékařských zdravotnických povoláních      Nařízení vlády č. 31/2010 Sb.   o oborech specializačního vzdělávání a označení odbornosti zdravotnických pracovníků se specializovanou způsobilostí</vt:lpstr>
      <vt:lpstr>Specializační vzdělávání</vt:lpstr>
      <vt:lpstr>Obory specializace</vt:lpstr>
      <vt:lpstr>Vzdělávací programy specializací</vt:lpstr>
      <vt:lpstr>Specializační vzdělávání</vt:lpstr>
      <vt:lpstr>Vyhláška č. 55/2011 Sb.   o činnostech zdravotnických pracovníků a jiných odborných pracovníků</vt:lpstr>
      <vt:lpstr>§ 14: Nutriční terapeut</vt:lpstr>
      <vt:lpstr>§ 14: Nutriční terapeut</vt:lpstr>
      <vt:lpstr>§ 14: Nutriční terapeut</vt:lpstr>
      <vt:lpstr>§ 110–114: Specializovaná způsobilost</vt:lpstr>
      <vt:lpstr>Specializovaná způsobilost – obecně</vt:lpstr>
      <vt:lpstr>Specializovaná způsobilost</vt:lpstr>
      <vt:lpstr>Další předpisy</vt:lpstr>
      <vt:lpstr>Vyhláška č. 39/2005 Sb.</vt:lpstr>
      <vt:lpstr>Prezentace aplikace PowerPoint</vt:lpstr>
      <vt:lpstr>Kvalifikační standard</vt:lpstr>
      <vt:lpstr>Nařízení vlády č. 222/2010 Sb.</vt:lpstr>
      <vt:lpstr>Prezentace aplikace PowerPoint</vt:lpstr>
      <vt:lpstr>Nařízení vlády č. 341/2017 Sb.</vt:lpstr>
      <vt:lpstr>Prezentace aplikace PowerPoint</vt:lpstr>
      <vt:lpstr>Zdravotnické výkony</vt:lpstr>
      <vt:lpstr>Zdravotnické výkony</vt:lpstr>
      <vt:lpstr>Profesní organizace</vt:lpstr>
      <vt:lpstr>Prezentace aplikace PowerPoint</vt:lpstr>
      <vt:lpstr>Sekce nutričních terapeutů ČAS</vt:lpstr>
      <vt:lpstr>Česká asociace nutričních terapeutů</vt:lpstr>
      <vt:lpstr>EFAD</vt:lpstr>
      <vt:lpstr>ICDA</vt:lpstr>
      <vt:lpstr>Komora NLZP (?)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HYGIENA DĚTÍ    • podpora kojení • výživa kojenců a batolat •  • růstové grafy • sociální pediatrie •</dc:title>
  <dc:creator>Martin Krobot</dc:creator>
  <cp:lastModifiedBy>Martin Krobot</cp:lastModifiedBy>
  <cp:revision>118</cp:revision>
  <cp:lastPrinted>2018-10-24T07:23:06Z</cp:lastPrinted>
  <dcterms:modified xsi:type="dcterms:W3CDTF">2021-11-24T10:31:46Z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0x01010058D2589EBA42D144BDFDF1E8AF596C46</vt:lpwstr>
  </property>
</Properties>
</file>