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6" r:id="rId3"/>
    <p:sldId id="271" r:id="rId4"/>
    <p:sldId id="269" r:id="rId5"/>
    <p:sldId id="317" r:id="rId6"/>
    <p:sldId id="332" r:id="rId7"/>
    <p:sldId id="333" r:id="rId8"/>
    <p:sldId id="334" r:id="rId9"/>
    <p:sldId id="335" r:id="rId10"/>
    <p:sldId id="261" r:id="rId11"/>
    <p:sldId id="262" r:id="rId12"/>
    <p:sldId id="264" r:id="rId13"/>
    <p:sldId id="265" r:id="rId14"/>
    <p:sldId id="337" r:id="rId15"/>
    <p:sldId id="318" r:id="rId16"/>
    <p:sldId id="258" r:id="rId17"/>
    <p:sldId id="267" r:id="rId18"/>
    <p:sldId id="320" r:id="rId19"/>
    <p:sldId id="268" r:id="rId20"/>
    <p:sldId id="321" r:id="rId21"/>
    <p:sldId id="322" r:id="rId22"/>
    <p:sldId id="323" r:id="rId23"/>
    <p:sldId id="272" r:id="rId24"/>
    <p:sldId id="319" r:id="rId25"/>
    <p:sldId id="336" r:id="rId26"/>
    <p:sldId id="338" r:id="rId27"/>
  </p:sldIdLst>
  <p:sldSz cx="12192000" cy="6858000"/>
  <p:notesSz cx="6797675" cy="9926638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  <p:embeddedFont>
      <p:font typeface="Segoe UI Black" panose="020B0A02040204020203" pitchFamily="34" charset="0"/>
      <p:bold r:id="rId40"/>
      <p:boldItalic r:id="rId4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robot" initials="MK" lastIdx="1" clrIdx="0">
    <p:extLst>
      <p:ext uri="{19B8F6BF-5375-455C-9EA6-DF929625EA0E}">
        <p15:presenceInfo xmlns:p15="http://schemas.microsoft.com/office/powerpoint/2012/main" userId="Martin Krobot" providerId="None"/>
      </p:ext>
    </p:extLst>
  </p:cmAuthor>
  <p:cmAuthor id="2" name="Filip Martiník" initials="FM" lastIdx="5" clrIdx="1">
    <p:extLst>
      <p:ext uri="{19B8F6BF-5375-455C-9EA6-DF929625EA0E}">
        <p15:presenceInfo xmlns:p15="http://schemas.microsoft.com/office/powerpoint/2012/main" userId="Filip Martin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2D9C0"/>
    <a:srgbClr val="E9D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8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obot" userId="8edb803b-cac4-4c2b-8b5f-c391bf30afed" providerId="ADAL" clId="{05E8C695-F6F8-4387-8F5F-9A639E4BF84F}"/>
    <pc:docChg chg="addSld delSld modSld sldOrd">
      <pc:chgData name="Martin Krobot" userId="8edb803b-cac4-4c2b-8b5f-c391bf30afed" providerId="ADAL" clId="{05E8C695-F6F8-4387-8F5F-9A639E4BF84F}" dt="2020-12-03T09:42:49.945" v="170" actId="20577"/>
      <pc:docMkLst>
        <pc:docMk/>
      </pc:docMkLst>
      <pc:sldChg chg="modSp">
        <pc:chgData name="Martin Krobot" userId="8edb803b-cac4-4c2b-8b5f-c391bf30afed" providerId="ADAL" clId="{05E8C695-F6F8-4387-8F5F-9A639E4BF84F}" dt="2020-12-03T09:42:49.945" v="170" actId="20577"/>
        <pc:sldMkLst>
          <pc:docMk/>
          <pc:sldMk cId="1540590831" sldId="258"/>
        </pc:sldMkLst>
        <pc:spChg chg="mod">
          <ac:chgData name="Martin Krobot" userId="8edb803b-cac4-4c2b-8b5f-c391bf30afed" providerId="ADAL" clId="{05E8C695-F6F8-4387-8F5F-9A639E4BF84F}" dt="2020-12-03T09:42:49.945" v="170" actId="20577"/>
          <ac:spMkLst>
            <pc:docMk/>
            <pc:sldMk cId="1540590831" sldId="258"/>
            <ac:spMk id="3" creationId="{F08917EB-80DE-41E8-966F-7E924249084B}"/>
          </ac:spMkLst>
        </pc:spChg>
      </pc:sldChg>
      <pc:sldChg chg="del">
        <pc:chgData name="Martin Krobot" userId="8edb803b-cac4-4c2b-8b5f-c391bf30afed" providerId="ADAL" clId="{05E8C695-F6F8-4387-8F5F-9A639E4BF84F}" dt="2020-12-03T09:37:47.909" v="1" actId="2696"/>
        <pc:sldMkLst>
          <pc:docMk/>
          <pc:sldMk cId="2775720915" sldId="259"/>
        </pc:sldMkLst>
      </pc:sldChg>
      <pc:sldChg chg="del">
        <pc:chgData name="Martin Krobot" userId="8edb803b-cac4-4c2b-8b5f-c391bf30afed" providerId="ADAL" clId="{05E8C695-F6F8-4387-8F5F-9A639E4BF84F}" dt="2020-12-03T09:37:47.928" v="2" actId="2696"/>
        <pc:sldMkLst>
          <pc:docMk/>
          <pc:sldMk cId="946587347" sldId="260"/>
        </pc:sldMkLst>
      </pc:sldChg>
      <pc:sldChg chg="ord">
        <pc:chgData name="Martin Krobot" userId="8edb803b-cac4-4c2b-8b5f-c391bf30afed" providerId="ADAL" clId="{05E8C695-F6F8-4387-8F5F-9A639E4BF84F}" dt="2020-12-03T09:35:59.518" v="0"/>
        <pc:sldMkLst>
          <pc:docMk/>
          <pc:sldMk cId="1114571525" sldId="332"/>
        </pc:sldMkLst>
      </pc:sldChg>
      <pc:sldChg chg="add del">
        <pc:chgData name="Martin Krobot" userId="8edb803b-cac4-4c2b-8b5f-c391bf30afed" providerId="ADAL" clId="{05E8C695-F6F8-4387-8F5F-9A639E4BF84F}" dt="2020-12-03T09:38:07.422" v="4"/>
        <pc:sldMkLst>
          <pc:docMk/>
          <pc:sldMk cId="3182015458" sldId="337"/>
        </pc:sldMkLst>
      </pc:sldChg>
      <pc:sldChg chg="modSp add">
        <pc:chgData name="Martin Krobot" userId="8edb803b-cac4-4c2b-8b5f-c391bf30afed" providerId="ADAL" clId="{05E8C695-F6F8-4387-8F5F-9A639E4BF84F}" dt="2020-12-03T09:39:25.098" v="149" actId="20577"/>
        <pc:sldMkLst>
          <pc:docMk/>
          <pc:sldMk cId="3906448401" sldId="337"/>
        </pc:sldMkLst>
        <pc:spChg chg="mod">
          <ac:chgData name="Martin Krobot" userId="8edb803b-cac4-4c2b-8b5f-c391bf30afed" providerId="ADAL" clId="{05E8C695-F6F8-4387-8F5F-9A639E4BF84F}" dt="2020-12-03T09:38:17.957" v="23" actId="20577"/>
          <ac:spMkLst>
            <pc:docMk/>
            <pc:sldMk cId="3906448401" sldId="337"/>
            <ac:spMk id="2" creationId="{5228D159-1445-4753-BE67-9F9B58121F36}"/>
          </ac:spMkLst>
        </pc:spChg>
        <pc:spChg chg="mod">
          <ac:chgData name="Martin Krobot" userId="8edb803b-cac4-4c2b-8b5f-c391bf30afed" providerId="ADAL" clId="{05E8C695-F6F8-4387-8F5F-9A639E4BF84F}" dt="2020-12-03T09:39:25.098" v="149" actId="20577"/>
          <ac:spMkLst>
            <pc:docMk/>
            <pc:sldMk cId="3906448401" sldId="337"/>
            <ac:spMk id="3" creationId="{D29DC7FE-C9EC-4D81-8AC0-832B603BB196}"/>
          </ac:spMkLst>
        </pc:spChg>
      </pc:sldChg>
    </pc:docChg>
  </pc:docChgLst>
  <pc:docChgLst>
    <pc:chgData name="Martin Krobot" userId="8edb803b-cac4-4c2b-8b5f-c391bf30afed" providerId="ADAL" clId="{D09CFA03-FBC9-4F09-A8C3-6550556DA03B}"/>
    <pc:docChg chg="custSel addSld delSld modSld">
      <pc:chgData name="Martin Krobot" userId="8edb803b-cac4-4c2b-8b5f-c391bf30afed" providerId="ADAL" clId="{D09CFA03-FBC9-4F09-A8C3-6550556DA03B}" dt="2021-04-05T15:24:24.485" v="375" actId="20577"/>
      <pc:docMkLst>
        <pc:docMk/>
      </pc:docMkLst>
      <pc:sldChg chg="modSp mod">
        <pc:chgData name="Martin Krobot" userId="8edb803b-cac4-4c2b-8b5f-c391bf30afed" providerId="ADAL" clId="{D09CFA03-FBC9-4F09-A8C3-6550556DA03B}" dt="2021-04-05T15:24:24.485" v="375" actId="20577"/>
        <pc:sldMkLst>
          <pc:docMk/>
          <pc:sldMk cId="1516889868" sldId="256"/>
        </pc:sldMkLst>
        <pc:spChg chg="mod">
          <ac:chgData name="Martin Krobot" userId="8edb803b-cac4-4c2b-8b5f-c391bf30afed" providerId="ADAL" clId="{D09CFA03-FBC9-4F09-A8C3-6550556DA03B}" dt="2021-04-05T15:24:24.485" v="375" actId="20577"/>
          <ac:spMkLst>
            <pc:docMk/>
            <pc:sldMk cId="1516889868" sldId="256"/>
            <ac:spMk id="3" creationId="{00000000-0000-0000-0000-000000000000}"/>
          </ac:spMkLst>
        </pc:spChg>
      </pc:sldChg>
      <pc:sldChg chg="del">
        <pc:chgData name="Martin Krobot" userId="8edb803b-cac4-4c2b-8b5f-c391bf30afed" providerId="ADAL" clId="{D09CFA03-FBC9-4F09-A8C3-6550556DA03B}" dt="2021-04-04T20:04:44.244" v="2" actId="47"/>
        <pc:sldMkLst>
          <pc:docMk/>
          <pc:sldMk cId="2074615449" sldId="273"/>
        </pc:sldMkLst>
      </pc:sldChg>
      <pc:sldChg chg="del">
        <pc:chgData name="Martin Krobot" userId="8edb803b-cac4-4c2b-8b5f-c391bf30afed" providerId="ADAL" clId="{D09CFA03-FBC9-4F09-A8C3-6550556DA03B}" dt="2021-04-04T20:04:29.890" v="0" actId="47"/>
        <pc:sldMkLst>
          <pc:docMk/>
          <pc:sldMk cId="515729331" sldId="274"/>
        </pc:sldMkLst>
      </pc:sldChg>
      <pc:sldChg chg="delSp modSp add mod">
        <pc:chgData name="Martin Krobot" userId="8edb803b-cac4-4c2b-8b5f-c391bf30afed" providerId="ADAL" clId="{D09CFA03-FBC9-4F09-A8C3-6550556DA03B}" dt="2021-04-04T20:07:05.070" v="371" actId="14100"/>
        <pc:sldMkLst>
          <pc:docMk/>
          <pc:sldMk cId="957533813" sldId="338"/>
        </pc:sldMkLst>
        <pc:spChg chg="mod">
          <ac:chgData name="Martin Krobot" userId="8edb803b-cac4-4c2b-8b5f-c391bf30afed" providerId="ADAL" clId="{D09CFA03-FBC9-4F09-A8C3-6550556DA03B}" dt="2021-04-04T20:04:57.680" v="7" actId="20577"/>
          <ac:spMkLst>
            <pc:docMk/>
            <pc:sldMk cId="957533813" sldId="338"/>
            <ac:spMk id="2" creationId="{70DA979A-391A-4C2E-99B9-C26503C1FCE6}"/>
          </ac:spMkLst>
        </pc:spChg>
        <pc:spChg chg="mod">
          <ac:chgData name="Martin Krobot" userId="8edb803b-cac4-4c2b-8b5f-c391bf30afed" providerId="ADAL" clId="{D09CFA03-FBC9-4F09-A8C3-6550556DA03B}" dt="2021-04-04T20:07:05.070" v="371" actId="14100"/>
          <ac:spMkLst>
            <pc:docMk/>
            <pc:sldMk cId="957533813" sldId="338"/>
            <ac:spMk id="3" creationId="{6AC4DA32-4BBC-4C73-B60E-39A442EC2BD9}"/>
          </ac:spMkLst>
        </pc:spChg>
        <pc:spChg chg="del">
          <ac:chgData name="Martin Krobot" userId="8edb803b-cac4-4c2b-8b5f-c391bf30afed" providerId="ADAL" clId="{D09CFA03-FBC9-4F09-A8C3-6550556DA03B}" dt="2021-04-04T20:05:01.381" v="8" actId="478"/>
          <ac:spMkLst>
            <pc:docMk/>
            <pc:sldMk cId="957533813" sldId="338"/>
            <ac:spMk id="4" creationId="{1F95E035-C75C-48F0-9C8C-AD5B62FDE548}"/>
          </ac:spMkLst>
        </pc:spChg>
      </pc:sldChg>
    </pc:docChg>
  </pc:docChgLst>
  <pc:docChgLst>
    <pc:chgData name="Martin Krobot" userId="8edb803b-cac4-4c2b-8b5f-c391bf30afed" providerId="ADAL" clId="{700BEF0D-662E-4006-9215-4337087AB8F8}"/>
    <pc:docChg chg="modSld">
      <pc:chgData name="Martin Krobot" userId="8edb803b-cac4-4c2b-8b5f-c391bf30afed" providerId="ADAL" clId="{700BEF0D-662E-4006-9215-4337087AB8F8}" dt="2021-11-10T12:55:06.424" v="11" actId="20577"/>
      <pc:docMkLst>
        <pc:docMk/>
      </pc:docMkLst>
      <pc:sldChg chg="modSp mod">
        <pc:chgData name="Martin Krobot" userId="8edb803b-cac4-4c2b-8b5f-c391bf30afed" providerId="ADAL" clId="{700BEF0D-662E-4006-9215-4337087AB8F8}" dt="2021-11-10T12:55:06.424" v="11" actId="20577"/>
        <pc:sldMkLst>
          <pc:docMk/>
          <pc:sldMk cId="1516889868" sldId="256"/>
        </pc:sldMkLst>
        <pc:spChg chg="mod">
          <ac:chgData name="Martin Krobot" userId="8edb803b-cac4-4c2b-8b5f-c391bf30afed" providerId="ADAL" clId="{700BEF0D-662E-4006-9215-4337087AB8F8}" dt="2021-11-10T12:55:06.424" v="11" actId="20577"/>
          <ac:spMkLst>
            <pc:docMk/>
            <pc:sldMk cId="1516889868" sldId="25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81E4240-CF5E-44BC-B857-68FA8A49B5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C07AB9-2495-432D-A313-E16BFD381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77E56-F2C2-463B-A07D-11F696D57C08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7C05F4-49F7-4911-BC6B-12B2D16583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53E598-DA17-4F0B-8A7B-B60285986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F184-0837-4DA8-BD59-368049D422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2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0572-23D1-4DC6-B92A-C71750FB391D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29CF3-3309-4B38-B262-528A8985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5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86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8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98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8F91B0-6A1D-4410-B957-C467FE1260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99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4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71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54BE36-E91A-45DF-A65C-707D10DB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CC5C-6D0D-4CB7-A9CE-538148CDA256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453486-0AF6-41AF-8157-12CB782B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A4656E-34C9-4E11-AA22-F4E7F2AC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13E9-C976-4E3E-BF7A-2120D1399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711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E42D4-8725-451F-9086-EDCE0F66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2C8166-C0F0-4E9D-BC07-CC53265EE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E8E14A4-6694-41D5-A0F7-73207875B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A1D0CE-38A1-464D-9DDA-EA935471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CC5C-6D0D-4CB7-A9CE-538148CDA256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F8E202-6130-43C2-A62A-A447FACF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C65BC4-677F-4151-A999-CE50E77F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13E9-C976-4E3E-BF7A-2120D1399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56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>
            <a:lvl1pPr>
              <a:defRPr sz="18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10515600" cy="6057900"/>
          </a:xfrm>
        </p:spPr>
        <p:txBody>
          <a:bodyPr anchor="ctr" anchorCtr="0">
            <a:normAutofit/>
          </a:bodyPr>
          <a:lstStyle>
            <a:lvl1pPr algn="ctr">
              <a:defRPr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604020202020204" charset="0"/>
                <a:ea typeface="Segoe UI Black" panose="020B0604020202020204" charset="0"/>
                <a:cs typeface="Segoe UI Black" panose="020B060402020202020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864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7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lang="cs-CZ" sz="1800" b="1" kern="120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rgbClr val="F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1487" y="6421078"/>
            <a:ext cx="2383371" cy="365125"/>
          </a:xfrm>
        </p:spPr>
        <p:txBody>
          <a:bodyPr/>
          <a:lstStyle>
            <a:lvl1pPr>
              <a:defRPr sz="18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6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176775" y="-2"/>
            <a:ext cx="7743825" cy="685800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48225" y="5161279"/>
            <a:ext cx="7268718" cy="1696719"/>
          </a:xfrm>
        </p:spPr>
        <p:txBody>
          <a:bodyPr>
            <a:normAutofit/>
          </a:bodyPr>
          <a:lstStyle/>
          <a:p>
            <a:pPr algn="l"/>
            <a:r>
              <a:rPr lang="cs-CZ" b="1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Mgr. Martin Krobot</a:t>
            </a:r>
          </a:p>
          <a:p>
            <a:pPr algn="l">
              <a:spcBef>
                <a:spcPts val="600"/>
              </a:spcBef>
            </a:pPr>
            <a:r>
              <a:rPr lang="cs-CZ" sz="1800" i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Ústav veřejného zdraví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MNLN071 – Legislativa v práci nutričního terapeuta se specializací</a:t>
            </a:r>
          </a:p>
          <a:p>
            <a:pPr algn="l"/>
            <a:r>
              <a:rPr lang="cs-CZ" sz="1800" i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podzim 2021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14328" y="277752"/>
            <a:ext cx="7268718" cy="408751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cs-CZ" sz="8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PODNIKÁNÍ</a:t>
            </a:r>
            <a:br>
              <a:rPr lang="cs-CZ" sz="8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8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 PRÁCI NT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8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živnostenské oprávnění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oprávnění k poskytování zdravotních služeb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</a:br>
            <a:endParaRPr lang="en-GB" sz="66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1010E-F1AA-4869-9E1E-8A9137A8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300" dirty="0"/>
              <a:t>§ 2 odst. 2a, 2b zákona o </a:t>
            </a:r>
            <a:r>
              <a:rPr lang="cs-CZ" sz="4300" dirty="0" err="1"/>
              <a:t>zdr</a:t>
            </a:r>
            <a:r>
              <a:rPr lang="cs-CZ" sz="4300" dirty="0"/>
              <a:t>. službách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6854E6-9E7B-40B1-9188-53E6889A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Zdravotními službami se rozumí:</a:t>
            </a:r>
          </a:p>
          <a:p>
            <a:pPr lvl="1"/>
            <a:r>
              <a:rPr lang="cs-CZ" b="1" dirty="0"/>
              <a:t>poskytování zdravotní péče </a:t>
            </a:r>
            <a:r>
              <a:rPr lang="cs-CZ" dirty="0"/>
              <a:t>podle tohoto zákona </a:t>
            </a:r>
            <a:r>
              <a:rPr lang="cs-CZ" b="1" dirty="0"/>
              <a:t>zdravotnickými pracovníky</a:t>
            </a:r>
            <a:r>
              <a:rPr lang="cs-CZ" dirty="0"/>
              <a:t>, (…)</a:t>
            </a:r>
          </a:p>
          <a:p>
            <a:pPr lvl="1"/>
            <a:r>
              <a:rPr lang="cs-CZ" b="1" dirty="0"/>
              <a:t>konzultační služby</a:t>
            </a:r>
            <a:r>
              <a:rPr lang="cs-CZ" dirty="0"/>
              <a:t>, jejichž účelem je </a:t>
            </a:r>
            <a:r>
              <a:rPr lang="cs-CZ" b="1" dirty="0"/>
              <a:t>posouzení individuálního léčebného postupu</a:t>
            </a:r>
            <a:r>
              <a:rPr lang="cs-CZ" dirty="0"/>
              <a:t>, popřípadě navržení jeho změny nebo doplnění, a další konzultace podporující </a:t>
            </a:r>
            <a:r>
              <a:rPr lang="cs-CZ" b="1" dirty="0"/>
              <a:t>rozhodování pacienta ve věci poskytnutí zdravotních služeb prováděné dalším poskytovatelem zdravotních služeb </a:t>
            </a:r>
            <a:r>
              <a:rPr lang="cs-CZ" dirty="0"/>
              <a:t>(dále jen „poskytovatel“) nebo zdravotnickým pracovníkem, kterého si pacient zvolil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54FB5CD-E1B9-480A-8D08-4CFC68D4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2BC817-2794-437C-A9DC-537B9BA36D30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80922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8D159-1445-4753-BE67-9F9B5812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300" dirty="0"/>
              <a:t>§ 2 odst. 4a, 4b zákona o </a:t>
            </a:r>
            <a:r>
              <a:rPr lang="cs-CZ" sz="4300" dirty="0" err="1"/>
              <a:t>zdr</a:t>
            </a:r>
            <a:r>
              <a:rPr lang="cs-CZ" sz="4300" dirty="0"/>
              <a:t>. službách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9DC7FE-C9EC-4D81-8AC0-832B603B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Zdravotní péčí se rozumí:</a:t>
            </a:r>
          </a:p>
          <a:p>
            <a:pPr lvl="1"/>
            <a:r>
              <a:rPr lang="cs-CZ" dirty="0"/>
              <a:t>soubor činností a opatření prováděných u fyzických osob za účelem</a:t>
            </a:r>
          </a:p>
          <a:p>
            <a:pPr lvl="2"/>
            <a:r>
              <a:rPr lang="cs-CZ" dirty="0"/>
              <a:t>předcházení, odhalení a odstranění nemoci, vady nebo zdravotního stavu (dále jen „nemoc“),</a:t>
            </a:r>
          </a:p>
          <a:p>
            <a:pPr lvl="2"/>
            <a:r>
              <a:rPr lang="cs-CZ" dirty="0"/>
              <a:t>udržení, obnovení nebo zlepšení zdravotního a funkčního stavu,</a:t>
            </a:r>
          </a:p>
          <a:p>
            <a:pPr lvl="2"/>
            <a:r>
              <a:rPr lang="cs-CZ" dirty="0"/>
              <a:t>udržení a prodloužení života a zmírnění utrpení,</a:t>
            </a:r>
          </a:p>
          <a:p>
            <a:pPr lvl="2"/>
            <a:r>
              <a:rPr lang="cs-CZ" dirty="0"/>
              <a:t>pomoci při reprodukci a porodu,</a:t>
            </a:r>
          </a:p>
          <a:p>
            <a:pPr lvl="2"/>
            <a:r>
              <a:rPr lang="cs-CZ" dirty="0"/>
              <a:t>posuzování zdravotního stavu,</a:t>
            </a:r>
          </a:p>
          <a:p>
            <a:pPr lvl="1"/>
            <a:r>
              <a:rPr lang="cs-CZ" dirty="0"/>
              <a:t>preventivní, diagnostické, léčebné, léčebně rehabilitační, ošetřovatelské nebo jiné zdravotní výkony prováděné zdravotnickými pracovníky (dále jen „zdravotní výkon“) za účelem podle písmene a)</a:t>
            </a:r>
          </a:p>
          <a:p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B909D361-AE62-4B96-B86F-627BCAC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C19D07-CE93-486D-B14C-AD00362C1790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48567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už, osoba, vázanka, interiér&#10;&#10;Popis vygenerován s velmi vysokou mírou spolehlivosti">
            <a:extLst>
              <a:ext uri="{FF2B5EF4-FFF2-40B4-BE49-F238E27FC236}">
                <a16:creationId xmlns:a16="http://schemas.microsoft.com/office/drawing/2014/main" id="{596990EB-A690-4C01-8CBE-DB8170981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62" y="2792693"/>
            <a:ext cx="7259477" cy="406530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5DB7BF-4146-4AD4-828C-69F1091C9851}"/>
              </a:ext>
            </a:extLst>
          </p:cNvPr>
          <p:cNvSpPr txBox="1"/>
          <p:nvPr/>
        </p:nvSpPr>
        <p:spPr>
          <a:xfrm>
            <a:off x="760429" y="1074654"/>
            <a:ext cx="10671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Segoe UI" panose="020B0502040204020203" pitchFamily="34" charset="0"/>
                <a:cs typeface="Segoe UI" panose="020B0502040204020203" pitchFamily="34" charset="0"/>
              </a:rPr>
              <a:t>Poskytuje soukromý NT zdravotní služby?</a:t>
            </a:r>
          </a:p>
        </p:txBody>
      </p:sp>
    </p:spTree>
    <p:extLst>
      <p:ext uri="{BB962C8B-B14F-4D97-AF65-F5344CB8AC3E}">
        <p14:creationId xmlns:p14="http://schemas.microsoft.com/office/powerpoint/2010/main" val="256734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4720DF7-6FF3-4571-AD08-4CFC7141C14B}"/>
              </a:ext>
            </a:extLst>
          </p:cNvPr>
          <p:cNvSpPr txBox="1"/>
          <p:nvPr/>
        </p:nvSpPr>
        <p:spPr>
          <a:xfrm>
            <a:off x="760429" y="839311"/>
            <a:ext cx="10671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ICD-10, </a:t>
            </a:r>
            <a:r>
              <a:rPr lang="cs-CZ" sz="40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E65–E68:</a:t>
            </a:r>
          </a:p>
          <a:p>
            <a:pPr algn="ctr"/>
            <a:r>
              <a:rPr lang="cs-CZ" sz="4400" dirty="0">
                <a:latin typeface="Segoe UI" panose="020B0502040204020203" pitchFamily="34" charset="0"/>
                <a:cs typeface="Segoe UI" panose="020B0502040204020203" pitchFamily="34" charset="0"/>
              </a:rPr>
              <a:t>Obesity and </a:t>
            </a:r>
            <a:r>
              <a:rPr lang="cs-CZ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cs-CZ" sz="4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hyperalimentation</a:t>
            </a:r>
            <a:endParaRPr lang="cs-CZ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Obrázek 2" descr="Obsah obrázku muž, osoba, vázanka, interiér&#10;&#10;Popis vygenerován s velmi vysokou mírou spolehlivosti">
            <a:extLst>
              <a:ext uri="{FF2B5EF4-FFF2-40B4-BE49-F238E27FC236}">
                <a16:creationId xmlns:a16="http://schemas.microsoft.com/office/drawing/2014/main" id="{62B8AF0D-1F50-4BF8-ADC9-963FA4D36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62" y="2792693"/>
            <a:ext cx="7259477" cy="40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1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8D159-1445-4753-BE67-9F9B5812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300" dirty="0"/>
              <a:t>Stanovisko MZ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9DC7FE-C9EC-4D81-8AC0-832B603B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 dne </a:t>
            </a:r>
            <a:r>
              <a:rPr lang="cs-CZ" b="1" dirty="0"/>
              <a:t>20. 11. 2020</a:t>
            </a:r>
          </a:p>
          <a:p>
            <a:r>
              <a:rPr lang="cs-CZ" dirty="0"/>
              <a:t>jediné oficiální vyjádření MZ ČR k poskytování ZS v oblasti nutričních intervencí</a:t>
            </a:r>
          </a:p>
          <a:p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B909D361-AE62-4B96-B86F-627BCAC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C19D07-CE93-486D-B14C-AD00362C1790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390644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Oprávnění</a:t>
            </a:r>
            <a:br>
              <a:rPr lang="cs-CZ" sz="7200" dirty="0"/>
            </a:br>
            <a:r>
              <a:rPr lang="cs-CZ" sz="7200" dirty="0"/>
              <a:t>k poskytování zdravotních služeb</a:t>
            </a:r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3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4CA0B-3B24-4EFF-87CA-D5F70777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Oprávnění k poskytování </a:t>
            </a:r>
            <a:r>
              <a:rPr lang="cs-CZ" dirty="0" err="1"/>
              <a:t>zdr</a:t>
            </a:r>
            <a:r>
              <a:rPr lang="cs-CZ" dirty="0"/>
              <a:t>. služeb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8917EB-80DE-41E8-966F-7E9242490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tzv. podnikání podle zvláštních předpisů (zdravotníci, právníci, daňoví poradci aj.)</a:t>
            </a:r>
          </a:p>
          <a:p>
            <a:endParaRPr lang="cs-CZ" dirty="0"/>
          </a:p>
          <a:p>
            <a:r>
              <a:rPr lang="cs-CZ" dirty="0"/>
              <a:t>řídí se zákonem o zdravotních službách – </a:t>
            </a:r>
            <a:r>
              <a:rPr lang="cs-CZ" b="1" dirty="0"/>
              <a:t>č. 372/2011 Sb.</a:t>
            </a:r>
            <a:endParaRPr lang="cs-CZ" dirty="0"/>
          </a:p>
          <a:p>
            <a:r>
              <a:rPr lang="cs-CZ" dirty="0"/>
              <a:t>vydává odbor zdravotnictví </a:t>
            </a:r>
            <a:r>
              <a:rPr lang="cs-CZ" b="1" dirty="0"/>
              <a:t>místně příslušného</a:t>
            </a:r>
            <a:r>
              <a:rPr lang="cs-CZ" dirty="0"/>
              <a:t> krajského úřadu</a:t>
            </a:r>
          </a:p>
          <a:p>
            <a:r>
              <a:rPr lang="cs-CZ" dirty="0"/>
              <a:t>ambulance NT je </a:t>
            </a:r>
            <a:r>
              <a:rPr lang="cs-CZ" b="1" dirty="0"/>
              <a:t>nestátním </a:t>
            </a:r>
            <a:r>
              <a:rPr lang="cs-CZ" b="1" dirty="0" err="1"/>
              <a:t>zdr</a:t>
            </a:r>
            <a:r>
              <a:rPr lang="cs-CZ" b="1" dirty="0"/>
              <a:t>. zařízením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0CDC92A-52D7-45F3-B9FE-5AFAA549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6DDF8146-A1EA-4AE1-ACC8-9BBB2E1419A4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5149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Oprávnění k poskytování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154059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B419448-5AB8-4075-926F-08C2D4B952E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572018" y="3951489"/>
            <a:ext cx="6557962" cy="3149600"/>
          </a:xfrm>
        </p:spPr>
        <p:txBody>
          <a:bodyPr/>
          <a:lstStyle/>
          <a:p>
            <a:r>
              <a:rPr lang="cs-CZ" dirty="0"/>
              <a:t>6 – stanovisko KHS k řádu</a:t>
            </a:r>
          </a:p>
          <a:p>
            <a:r>
              <a:rPr lang="cs-CZ" dirty="0"/>
              <a:t>7 – doklad o možnosti využívat prostory</a:t>
            </a:r>
          </a:p>
          <a:p>
            <a:r>
              <a:rPr lang="cs-CZ" dirty="0"/>
              <a:t>8 – výpis z rejstříku trestů</a:t>
            </a:r>
          </a:p>
          <a:p>
            <a:r>
              <a:rPr lang="cs-CZ" b="1" dirty="0"/>
              <a:t>9 – žádost o OPZS</a:t>
            </a:r>
          </a:p>
          <a:p>
            <a:pPr marL="0" indent="0">
              <a:buNone/>
            </a:pPr>
            <a:r>
              <a:rPr lang="cs-CZ" dirty="0"/>
              <a:t>+ pojištění profesní odpovědnosti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ABFD9E-EB9B-450C-B6B3-7CC57B0690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7186" y="3951489"/>
            <a:ext cx="4523572" cy="3149600"/>
          </a:xfrm>
        </p:spPr>
        <p:txBody>
          <a:bodyPr/>
          <a:lstStyle/>
          <a:p>
            <a:r>
              <a:rPr lang="cs-CZ" dirty="0"/>
              <a:t>1 – doklad o vzdělání</a:t>
            </a:r>
          </a:p>
          <a:p>
            <a:r>
              <a:rPr lang="cs-CZ" dirty="0"/>
              <a:t>2 – prohlášení k § 17</a:t>
            </a:r>
          </a:p>
          <a:p>
            <a:r>
              <a:rPr lang="cs-CZ" dirty="0"/>
              <a:t>3 – prohlášení o vybavení</a:t>
            </a:r>
          </a:p>
          <a:p>
            <a:r>
              <a:rPr lang="cs-CZ" dirty="0"/>
              <a:t>4 – lékařská prohlídka</a:t>
            </a:r>
          </a:p>
          <a:p>
            <a:r>
              <a:rPr lang="cs-CZ" dirty="0"/>
              <a:t>5 – provozní řád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B86398-4278-4276-B1B6-BA0CC6B4A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5" b="19051"/>
          <a:stretch/>
        </p:blipFill>
        <p:spPr>
          <a:xfrm>
            <a:off x="1150705" y="0"/>
            <a:ext cx="9890589" cy="352282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F642C0-BE48-44A5-A509-3B4876334F8A}"/>
              </a:ext>
            </a:extLst>
          </p:cNvPr>
          <p:cNvSpPr txBox="1"/>
          <p:nvPr/>
        </p:nvSpPr>
        <p:spPr>
          <a:xfrm>
            <a:off x="2301411" y="2003460"/>
            <a:ext cx="339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9BB558-130D-4849-975F-F642C355B3FC}"/>
              </a:ext>
            </a:extLst>
          </p:cNvPr>
          <p:cNvSpPr txBox="1"/>
          <p:nvPr/>
        </p:nvSpPr>
        <p:spPr>
          <a:xfrm>
            <a:off x="3945276" y="2003460"/>
            <a:ext cx="102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2, 3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C97D47C-5461-478D-A14C-AE38E4173616}"/>
              </a:ext>
            </a:extLst>
          </p:cNvPr>
          <p:cNvSpPr txBox="1"/>
          <p:nvPr/>
        </p:nvSpPr>
        <p:spPr>
          <a:xfrm>
            <a:off x="5796337" y="1992333"/>
            <a:ext cx="59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40BE2F7-3F10-4B96-9ACE-F689A945F7D6}"/>
              </a:ext>
            </a:extLst>
          </p:cNvPr>
          <p:cNvSpPr txBox="1"/>
          <p:nvPr/>
        </p:nvSpPr>
        <p:spPr>
          <a:xfrm>
            <a:off x="7457325" y="1992333"/>
            <a:ext cx="97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5, 6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5768AA-744D-4821-9C30-C97C91367CC6}"/>
              </a:ext>
            </a:extLst>
          </p:cNvPr>
          <p:cNvSpPr txBox="1"/>
          <p:nvPr/>
        </p:nvSpPr>
        <p:spPr>
          <a:xfrm>
            <a:off x="9496745" y="1992332"/>
            <a:ext cx="59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3758EF-203D-4786-AB06-5F29FF6484AD}"/>
              </a:ext>
            </a:extLst>
          </p:cNvPr>
          <p:cNvSpPr txBox="1"/>
          <p:nvPr/>
        </p:nvSpPr>
        <p:spPr>
          <a:xfrm>
            <a:off x="4972692" y="523127"/>
            <a:ext cx="59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D165C96-267B-45A7-A8A1-2672570AC0FA}"/>
              </a:ext>
            </a:extLst>
          </p:cNvPr>
          <p:cNvSpPr txBox="1"/>
          <p:nvPr/>
        </p:nvSpPr>
        <p:spPr>
          <a:xfrm>
            <a:off x="6447034" y="523126"/>
            <a:ext cx="59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9021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490E6-FAA7-41AC-BBF6-9999521D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Pojištění profesní odpovědnosti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CBFE10-97A2-412B-A173-9C5351317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pojištění škody způsobené pacientovi</a:t>
            </a:r>
          </a:p>
          <a:p>
            <a:r>
              <a:rPr lang="cs-CZ" dirty="0"/>
              <a:t>nutné doložit KÚ </a:t>
            </a:r>
            <a:r>
              <a:rPr lang="cs-CZ" b="1" dirty="0"/>
              <a:t>do 15 dnů</a:t>
            </a:r>
            <a:r>
              <a:rPr lang="cs-CZ" dirty="0"/>
              <a:t> od vydání OPZS</a:t>
            </a:r>
          </a:p>
          <a:p>
            <a:endParaRPr lang="cs-CZ" dirty="0"/>
          </a:p>
          <a:p>
            <a:r>
              <a:rPr lang="cs-CZ" dirty="0"/>
              <a:t>např. </a:t>
            </a:r>
            <a:r>
              <a:rPr lang="cs-CZ" b="1" dirty="0"/>
              <a:t>Kooperativa</a:t>
            </a:r>
          </a:p>
          <a:p>
            <a:pPr lvl="1"/>
            <a:r>
              <a:rPr lang="cs-CZ" dirty="0"/>
              <a:t>pojištění pro poskytovatele zdravotních služeb</a:t>
            </a:r>
          </a:p>
          <a:p>
            <a:pPr lvl="1"/>
            <a:r>
              <a:rPr lang="cs-CZ" dirty="0"/>
              <a:t>úhrada </a:t>
            </a:r>
            <a:r>
              <a:rPr lang="cs-CZ" b="1" dirty="0"/>
              <a:t>2 800 Kč/rok</a:t>
            </a:r>
            <a:r>
              <a:rPr lang="cs-CZ" dirty="0"/>
              <a:t> při pojistné částce 1 000 000 Kč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FB4F3D-CB0C-420C-A058-B53654E4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6A584C-A838-475A-8820-EEE5EBCC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3AE5EE3-E152-425F-A4C6-191E46794A07}"/>
              </a:ext>
            </a:extLst>
          </p:cNvPr>
          <p:cNvSpPr txBox="1">
            <a:spLocks/>
          </p:cNvSpPr>
          <p:nvPr/>
        </p:nvSpPr>
        <p:spPr>
          <a:xfrm>
            <a:off x="916010" y="6421078"/>
            <a:ext cx="1885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B40047FD-AB54-43B5-97C7-A7904A7BFB86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5149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Oprávnění k poskytování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137487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023A6-E19B-4BAD-8313-265E160F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92/2012 Sb.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3D6F1-86B5-48B2-99B9-6123B03A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4880"/>
            <a:ext cx="10515600" cy="3786675"/>
          </a:xfrm>
        </p:spPr>
        <p:txBody>
          <a:bodyPr/>
          <a:lstStyle/>
          <a:p>
            <a:r>
              <a:rPr lang="cs-CZ" dirty="0"/>
              <a:t>místnosti, výměra prostor, vybavení čekárny apod.</a:t>
            </a:r>
          </a:p>
          <a:p>
            <a:r>
              <a:rPr lang="cs-CZ" dirty="0"/>
              <a:t>vybavení ambulance společné + specifické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96ACBFB-A619-4AA7-9745-F34335F52B20}"/>
              </a:ext>
            </a:extLst>
          </p:cNvPr>
          <p:cNvSpPr txBox="1">
            <a:spLocks/>
          </p:cNvSpPr>
          <p:nvPr/>
        </p:nvSpPr>
        <p:spPr>
          <a:xfrm>
            <a:off x="838200" y="1378040"/>
            <a:ext cx="10515600" cy="70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o požadavcích na minimální technické a věcné vybavení zdravotnických zařízení a kontaktních pracovišť domácí péče</a:t>
            </a:r>
            <a:endParaRPr lang="cs-CZ" altLang="cs-CZ" sz="2000" b="1" dirty="0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81BB1613-6948-4476-88D4-1E6EDB56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6FED6175-2CDF-4653-996E-16BF9B7A9B9C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5149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Oprávnění k poskytování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413510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Živnostenské</a:t>
            </a:r>
            <a:br>
              <a:rPr lang="cs-CZ" sz="7200" dirty="0"/>
            </a:br>
            <a:r>
              <a:rPr lang="cs-CZ" sz="7200" dirty="0"/>
              <a:t>oprávnění</a:t>
            </a:r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6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" y="1083880"/>
            <a:ext cx="12186125" cy="46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0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11" y="-6802"/>
            <a:ext cx="10619378" cy="68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6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437"/>
            <a:ext cx="12192000" cy="450512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6200" y="2305050"/>
            <a:ext cx="1933575" cy="352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129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A979A-391A-4C2E-99B9-C26503C1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98/2012 Sb.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C4DA32-4BBC-4C73-B60E-39A442EC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4111795"/>
          </a:xfrm>
        </p:spPr>
        <p:txBody>
          <a:bodyPr/>
          <a:lstStyle/>
          <a:p>
            <a:r>
              <a:rPr lang="cs-CZ" dirty="0"/>
              <a:t>vedení, označování, archivace a likvidace</a:t>
            </a:r>
          </a:p>
          <a:p>
            <a:r>
              <a:rPr lang="cs-CZ" dirty="0"/>
              <a:t>povinné náležitosti hlavičky a textu zprávy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F95E035-C75C-48F0-9C8C-AD5B62FDE548}"/>
              </a:ext>
            </a:extLst>
          </p:cNvPr>
          <p:cNvSpPr txBox="1">
            <a:spLocks/>
          </p:cNvSpPr>
          <p:nvPr/>
        </p:nvSpPr>
        <p:spPr>
          <a:xfrm>
            <a:off x="838200" y="1378041"/>
            <a:ext cx="10515600" cy="43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o zdravotnické dokumentaci</a:t>
            </a:r>
            <a:endParaRPr lang="cs-CZ" altLang="cs-CZ" sz="2000" b="1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5B174287-ECCD-4094-867D-4942AC16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B04F76C-D666-47EC-9F5A-2D51C87657BB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5149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Oprávnění k poskytování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3278741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9B71CAB-58C8-48E8-BC1D-4A8F420B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895350"/>
            <a:ext cx="12144375" cy="50673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4C0B876-D05D-4D9D-9AA2-334E9A413859}"/>
              </a:ext>
            </a:extLst>
          </p:cNvPr>
          <p:cNvSpPr/>
          <p:nvPr/>
        </p:nvSpPr>
        <p:spPr>
          <a:xfrm>
            <a:off x="1574800" y="3058160"/>
            <a:ext cx="2519680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D627BE9-B454-4551-BFA0-9AAA1AD5ABB5}"/>
              </a:ext>
            </a:extLst>
          </p:cNvPr>
          <p:cNvSpPr/>
          <p:nvPr/>
        </p:nvSpPr>
        <p:spPr>
          <a:xfrm>
            <a:off x="1696720" y="3373120"/>
            <a:ext cx="2519680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29ECFF4-4EDA-4F88-BAD0-5BA5CDB37C31}"/>
              </a:ext>
            </a:extLst>
          </p:cNvPr>
          <p:cNvSpPr/>
          <p:nvPr/>
        </p:nvSpPr>
        <p:spPr>
          <a:xfrm>
            <a:off x="2672080" y="3799840"/>
            <a:ext cx="2519680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F2074CD-29EF-4C08-A2A2-103EBB303BF6}"/>
              </a:ext>
            </a:extLst>
          </p:cNvPr>
          <p:cNvSpPr/>
          <p:nvPr/>
        </p:nvSpPr>
        <p:spPr>
          <a:xfrm>
            <a:off x="9648507" y="3139440"/>
            <a:ext cx="2126933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988EA53-C690-4719-9F17-3DE7CDDB0E8A}"/>
              </a:ext>
            </a:extLst>
          </p:cNvPr>
          <p:cNvSpPr/>
          <p:nvPr/>
        </p:nvSpPr>
        <p:spPr>
          <a:xfrm>
            <a:off x="9519920" y="3525520"/>
            <a:ext cx="2126933" cy="32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2027107-7B9A-4142-B552-09F6550B27CB}"/>
              </a:ext>
            </a:extLst>
          </p:cNvPr>
          <p:cNvSpPr/>
          <p:nvPr/>
        </p:nvSpPr>
        <p:spPr>
          <a:xfrm>
            <a:off x="9123202" y="3810000"/>
            <a:ext cx="2126933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439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757237"/>
            <a:ext cx="8477250" cy="53435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010103" y="969579"/>
            <a:ext cx="5935718" cy="488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010103" y="5155323"/>
            <a:ext cx="3697014" cy="488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8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A979A-391A-4C2E-99B9-C26503C1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C4DA32-4BBC-4C73-B60E-39A442EC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6514"/>
            <a:ext cx="10515600" cy="3955041"/>
          </a:xfrm>
        </p:spPr>
        <p:txBody>
          <a:bodyPr/>
          <a:lstStyle/>
          <a:p>
            <a:pPr marL="0" indent="0" algn="ctr">
              <a:buNone/>
            </a:pPr>
            <a:r>
              <a:rPr lang="cs-CZ" i="1"/>
              <a:t>„Kde není žalobce, není soudce.“</a:t>
            </a:r>
          </a:p>
          <a:p>
            <a:endParaRPr lang="cs-CZ"/>
          </a:p>
          <a:p>
            <a:r>
              <a:rPr lang="cs-CZ" b="1"/>
              <a:t>narovnání podnikání</a:t>
            </a:r>
            <a:r>
              <a:rPr lang="cs-CZ"/>
              <a:t> ve výživě – NT s OPZS</a:t>
            </a:r>
            <a:endParaRPr lang="cs-CZ" b="1" dirty="0"/>
          </a:p>
          <a:p>
            <a:r>
              <a:rPr lang="cs-CZ"/>
              <a:t>NT je zdravotník jako každý jiný</a:t>
            </a:r>
          </a:p>
          <a:p>
            <a:pPr lvl="1"/>
            <a:r>
              <a:rPr lang="cs-CZ"/>
              <a:t>NT s živností je </a:t>
            </a:r>
            <a:r>
              <a:rPr lang="cs-CZ" b="1"/>
              <a:t>výživový poradce</a:t>
            </a:r>
            <a:r>
              <a:rPr lang="cs-CZ"/>
              <a:t>!</a:t>
            </a:r>
          </a:p>
          <a:p>
            <a:endParaRPr lang="cs-CZ"/>
          </a:p>
          <a:p>
            <a:r>
              <a:rPr lang="cs-CZ"/>
              <a:t>dlouhodobá snaha o propagaci OPZS mezi NT</a:t>
            </a:r>
            <a:endParaRPr lang="cs-CZ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5B174287-ECCD-4094-867D-4942AC16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B04F76C-D666-47EC-9F5A-2D51C87657BB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5149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Oprávnění k poskytování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95753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513C4-7FC0-4BC1-898C-DC51133E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oprávnění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1BA10B-54EE-4C70-96F4-1A16C1CE8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řídí se živnostenským zákonem – </a:t>
            </a:r>
            <a:r>
              <a:rPr lang="cs-CZ" b="1" dirty="0"/>
              <a:t>č. 455/1991 Sb.</a:t>
            </a:r>
            <a:endParaRPr lang="cs-CZ" dirty="0"/>
          </a:p>
          <a:p>
            <a:r>
              <a:rPr lang="cs-CZ" b="1" dirty="0"/>
              <a:t>požadavky:</a:t>
            </a:r>
          </a:p>
          <a:p>
            <a:pPr lvl="1"/>
            <a:r>
              <a:rPr lang="cs-CZ" dirty="0"/>
              <a:t>bezúhonnost</a:t>
            </a:r>
          </a:p>
          <a:p>
            <a:pPr lvl="1"/>
            <a:r>
              <a:rPr lang="cs-CZ" dirty="0"/>
              <a:t>svéprávnost</a:t>
            </a:r>
          </a:p>
          <a:p>
            <a:pPr lvl="1"/>
            <a:r>
              <a:rPr lang="cs-CZ" dirty="0"/>
              <a:t>1 000 Kč správní poplatek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sz="8000" b="1" dirty="0"/>
              <a:t>NIC VÍC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2983FA3-7DE8-4F86-BEC4-EE03B793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8FFC7D-D548-4CFC-B72E-AB45A996D4DE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12759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95993-2CBF-4BEE-84A4-160178EC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oprávnění</a:t>
            </a:r>
          </a:p>
        </p:txBody>
      </p:sp>
      <p:pic>
        <p:nvPicPr>
          <p:cNvPr id="5" name="Obrázek 4" descr="Obsah obrázku cihla, exteriér, země, chodník&#10;&#10;Popis vygenerován s velmi vysokou mírou spolehlivosti">
            <a:extLst>
              <a:ext uri="{FF2B5EF4-FFF2-40B4-BE49-F238E27FC236}">
                <a16:creationId xmlns:a16="http://schemas.microsoft.com/office/drawing/2014/main" id="{C27F09C4-61E1-4D88-8CFD-FAFA4156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8" y="2504740"/>
            <a:ext cx="4761500" cy="2678344"/>
          </a:xfrm>
          <a:prstGeom prst="rect">
            <a:avLst/>
          </a:prstGeom>
        </p:spPr>
      </p:pic>
      <p:pic>
        <p:nvPicPr>
          <p:cNvPr id="7" name="Obrázek 6" descr="Obsah obrázku cihla, exteriér, patro, vykachlíkované&#10;&#10;Popis vygenerován s vysokou mírou spolehlivosti">
            <a:extLst>
              <a:ext uri="{FF2B5EF4-FFF2-40B4-BE49-F238E27FC236}">
                <a16:creationId xmlns:a16="http://schemas.microsoft.com/office/drawing/2014/main" id="{97E50813-1B4B-491B-96C6-0897EE1E3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48" y="2504740"/>
            <a:ext cx="4761500" cy="2678344"/>
          </a:xfrm>
          <a:prstGeom prst="rect">
            <a:avLst/>
          </a:prstGeom>
        </p:spPr>
      </p:pic>
      <p:pic>
        <p:nvPicPr>
          <p:cNvPr id="9" name="Obrázek 8" descr="Obsah obrázku objekt, hodiny&#10;&#10;Popis vygenerován s vysokou mírou spolehlivosti">
            <a:extLst>
              <a:ext uri="{FF2B5EF4-FFF2-40B4-BE49-F238E27FC236}">
                <a16:creationId xmlns:a16="http://schemas.microsoft.com/office/drawing/2014/main" id="{96D62F5A-3BB7-4844-83B3-F3CC1D3E4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92" y="2895836"/>
            <a:ext cx="1796935" cy="1896152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52BA0F6A-D5B5-4A9E-93A1-00E342CE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04CC307-DB40-4D02-872A-AAEC682055E1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31935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B5275-83B0-4607-98CD-136B6C14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ŽO ve výživovém poradenství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96FA56-9421-4EF9-BB24-232FEA926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živnosti </a:t>
            </a:r>
            <a:r>
              <a:rPr lang="cs-CZ" b="1" dirty="0"/>
              <a:t>koncesované, vázané, řemeslné, volné</a:t>
            </a:r>
            <a:endParaRPr lang="cs-CZ" dirty="0"/>
          </a:p>
          <a:p>
            <a:endParaRPr lang="cs-CZ" dirty="0"/>
          </a:p>
          <a:p>
            <a:r>
              <a:rPr lang="cs-CZ" dirty="0"/>
              <a:t>výživové poradenství vnímáno jako </a:t>
            </a:r>
            <a:r>
              <a:rPr lang="cs-CZ" b="1" dirty="0"/>
              <a:t>živnost volná</a:t>
            </a:r>
          </a:p>
          <a:p>
            <a:r>
              <a:rPr lang="cs-CZ" dirty="0"/>
              <a:t>předmět podnikání</a:t>
            </a:r>
          </a:p>
          <a:p>
            <a:pPr lvl="1"/>
            <a:r>
              <a:rPr lang="cs-CZ" dirty="0"/>
              <a:t>Výroba, obchod a služby neuvedené v přílohách 1 až 3 živnostenského zákona</a:t>
            </a:r>
          </a:p>
          <a:p>
            <a:r>
              <a:rPr lang="cs-CZ" dirty="0"/>
              <a:t>obor činnosti</a:t>
            </a:r>
          </a:p>
          <a:p>
            <a:pPr lvl="1"/>
            <a:r>
              <a:rPr lang="cs-CZ" dirty="0"/>
              <a:t>60. Poradenská a konzultační činnost, zpracování odborných studií</a:t>
            </a:r>
            <a:br>
              <a:rPr lang="cs-CZ" dirty="0"/>
            </a:br>
            <a:r>
              <a:rPr lang="cs-CZ" dirty="0"/>
              <a:t>a posudků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CA85E3-DECD-4955-8693-3DE712E4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5CAFC6-3F1F-45E0-9A9D-C6FF9FD3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C9485E4-60C4-4EFA-950F-2381D9C40E8F}"/>
              </a:ext>
            </a:extLst>
          </p:cNvPr>
          <p:cNvSpPr txBox="1">
            <a:spLocks/>
          </p:cNvSpPr>
          <p:nvPr/>
        </p:nvSpPr>
        <p:spPr>
          <a:xfrm>
            <a:off x="916010" y="6421078"/>
            <a:ext cx="1885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E6530FD-ED24-4BDC-9AA3-013E64EFEEE6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324087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NV č. 278/2008 Sb.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817315"/>
            <a:ext cx="8286750" cy="37433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61765" y="3981721"/>
            <a:ext cx="6499410" cy="697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498C4E43-FE84-4E6A-A2B6-A3ECB798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107" y="6430043"/>
            <a:ext cx="2387727" cy="365125"/>
          </a:xfrm>
        </p:spPr>
        <p:txBody>
          <a:bodyPr/>
          <a:lstStyle/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E6530FD-ED24-4BDC-9AA3-013E64EFEEE6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111457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Vzdělání výživového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vyžadováno</a:t>
            </a:r>
          </a:p>
          <a:p>
            <a:r>
              <a:rPr lang="cs-CZ" b="1" dirty="0"/>
              <a:t>kurzy pro výživové poradce</a:t>
            </a:r>
          </a:p>
          <a:p>
            <a:pPr lvl="1"/>
            <a:r>
              <a:rPr lang="cs-CZ" dirty="0"/>
              <a:t>víkend až půl roku, některé akreditace MŠMT</a:t>
            </a:r>
          </a:p>
          <a:p>
            <a:r>
              <a:rPr lang="cs-CZ" b="1" dirty="0"/>
              <a:t>rekvalifikační kurzy</a:t>
            </a:r>
            <a:r>
              <a:rPr lang="cs-CZ" dirty="0"/>
              <a:t> ÚP</a:t>
            </a:r>
          </a:p>
          <a:p>
            <a:endParaRPr lang="cs-CZ" b="1" dirty="0"/>
          </a:p>
          <a:p>
            <a:endParaRPr lang="cs-CZ" dirty="0"/>
          </a:p>
          <a:p>
            <a:r>
              <a:rPr lang="cs-CZ" dirty="0"/>
              <a:t>od února 2019 povinnost standardizované </a:t>
            </a:r>
            <a:r>
              <a:rPr lang="cs-CZ" b="1" dirty="0"/>
              <a:t>závěrečné zkoušky</a:t>
            </a:r>
            <a:endParaRPr lang="cs-CZ" dirty="0"/>
          </a:p>
          <a:p>
            <a:pPr lvl="1"/>
            <a:r>
              <a:rPr lang="cs-CZ" dirty="0"/>
              <a:t>jen nově akreditované kurzy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498C4E43-FE84-4E6A-A2B6-A3ECB798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107" y="6430043"/>
            <a:ext cx="2387727" cy="365125"/>
          </a:xfrm>
        </p:spPr>
        <p:txBody>
          <a:bodyPr/>
          <a:lstStyle/>
          <a:p>
            <a:r>
              <a:rPr lang="cs-CZ" dirty="0"/>
              <a:t>Podnikání ve výživě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0E6530FD-ED24-4BDC-9AA3-013E64EFEEE6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173997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soustava kvalifikací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/>
          <a:p>
            <a:r>
              <a:rPr lang="cs-CZ" dirty="0"/>
              <a:t>upravuje </a:t>
            </a:r>
            <a:r>
              <a:rPr lang="cs-CZ" b="1" dirty="0"/>
              <a:t>kvalifikační standardy</a:t>
            </a:r>
            <a:r>
              <a:rPr lang="cs-CZ" dirty="0"/>
              <a:t> neregulovaných profesí</a:t>
            </a:r>
          </a:p>
          <a:p>
            <a:r>
              <a:rPr lang="cs-CZ" b="1" dirty="0"/>
              <a:t>hodnoticí standard</a:t>
            </a:r>
          </a:p>
          <a:p>
            <a:pPr lvl="1"/>
            <a:r>
              <a:rPr lang="cs-CZ" dirty="0"/>
              <a:t>předpis toho, jak má vypadat zkouška</a:t>
            </a:r>
          </a:p>
          <a:p>
            <a:r>
              <a:rPr lang="cs-CZ" b="1" dirty="0"/>
              <a:t>autorizované osoby</a:t>
            </a:r>
            <a:endParaRPr lang="cs-CZ" dirty="0"/>
          </a:p>
          <a:p>
            <a:pPr lvl="1"/>
            <a:r>
              <a:rPr lang="cs-CZ" dirty="0"/>
              <a:t>osoby oprávněné zkoušet</a:t>
            </a:r>
          </a:p>
          <a:p>
            <a:pPr lvl="1"/>
            <a:r>
              <a:rPr lang="cs-CZ" dirty="0"/>
              <a:t>předem definovaná kritéria</a:t>
            </a:r>
          </a:p>
          <a:p>
            <a:endParaRPr lang="cs-CZ" dirty="0"/>
          </a:p>
          <a:p>
            <a:r>
              <a:rPr lang="cs-CZ" dirty="0"/>
              <a:t>sama o sobě nereguluje, ale kvalifikaci lze k regulaci využít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498C4E43-FE84-4E6A-A2B6-A3ECB798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107" y="6430043"/>
            <a:ext cx="2387727" cy="365125"/>
          </a:xfrm>
        </p:spPr>
        <p:txBody>
          <a:bodyPr/>
          <a:lstStyle/>
          <a:p>
            <a:r>
              <a:rPr lang="cs-CZ" dirty="0"/>
              <a:t>Podnikání ve výživě</a:t>
            </a:r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E6530FD-ED24-4BDC-9AA3-013E64EFEEE6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219641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9256" b="9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6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717</Words>
  <Application>Microsoft Office PowerPoint</Application>
  <PresentationFormat>Širokoúhlá obrazovka</PresentationFormat>
  <Paragraphs>143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Calibri</vt:lpstr>
      <vt:lpstr>Segoe UI</vt:lpstr>
      <vt:lpstr>Calibri Light</vt:lpstr>
      <vt:lpstr>Arial</vt:lpstr>
      <vt:lpstr>Segoe UI Black</vt:lpstr>
      <vt:lpstr>Motiv Office</vt:lpstr>
      <vt:lpstr>PODNIKÁNÍ V PRÁCI NT       • živnostenské oprávnění • • oprávnění k poskytování zdravotních služeb • </vt:lpstr>
      <vt:lpstr>Živnostenské oprávnění</vt:lpstr>
      <vt:lpstr>Živnostenské oprávnění</vt:lpstr>
      <vt:lpstr>Živnostenské oprávnění</vt:lpstr>
      <vt:lpstr>ŽO ve výživovém poradenství</vt:lpstr>
      <vt:lpstr>NV č. 278/2008 Sb.</vt:lpstr>
      <vt:lpstr>Vzdělání výživového poradce</vt:lpstr>
      <vt:lpstr>Národní soustava kvalifikací</vt:lpstr>
      <vt:lpstr>Prezentace aplikace PowerPoint</vt:lpstr>
      <vt:lpstr>§ 2 odst. 2a, 2b zákona o zdr. službách</vt:lpstr>
      <vt:lpstr>§ 2 odst. 4a, 4b zákona o zdr. službách</vt:lpstr>
      <vt:lpstr>Prezentace aplikace PowerPoint</vt:lpstr>
      <vt:lpstr>Prezentace aplikace PowerPoint</vt:lpstr>
      <vt:lpstr>Stanovisko MZ ČR</vt:lpstr>
      <vt:lpstr>Oprávnění k poskytování zdravotních služeb</vt:lpstr>
      <vt:lpstr>Oprávnění k poskytování zdr. služeb</vt:lpstr>
      <vt:lpstr>Prezentace aplikace PowerPoint</vt:lpstr>
      <vt:lpstr>Pojištění profesní odpovědnosti</vt:lpstr>
      <vt:lpstr>Vyhláška 92/2012 Sb.</vt:lpstr>
      <vt:lpstr>Prezentace aplikace PowerPoint</vt:lpstr>
      <vt:lpstr>Prezentace aplikace PowerPoint</vt:lpstr>
      <vt:lpstr>Prezentace aplikace PowerPoint</vt:lpstr>
      <vt:lpstr>Vyhláška 98/2012 Sb.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HYGIENA DĚTÍ    • podpora kojení • výživa kojenců a batolat •  • růstové grafy • sociální pediatrie •</dc:title>
  <dc:creator>Martin Krobot</dc:creator>
  <cp:lastModifiedBy>Martin Krobot</cp:lastModifiedBy>
  <cp:revision>102</cp:revision>
  <cp:lastPrinted>2018-10-24T07:23:06Z</cp:lastPrinted>
  <dcterms:modified xsi:type="dcterms:W3CDTF">2021-11-10T12:55:31Z</dcterms:modified>
</cp:coreProperties>
</file>