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55" r:id="rId3"/>
    <p:sldId id="272" r:id="rId4"/>
    <p:sldId id="277" r:id="rId5"/>
    <p:sldId id="352" r:id="rId6"/>
    <p:sldId id="353" r:id="rId7"/>
    <p:sldId id="366" r:id="rId8"/>
    <p:sldId id="35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1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2234D-D3FC-4DD8-A0D9-A452F5641A97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FF946-0171-4EA7-8555-DD462A0F61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48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3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0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279-DBC9-4E7E-B4D3-520CB771FA75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course/view.php?id=222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/>
              <a:t>Školní pedagogika</a:t>
            </a:r>
            <a:br>
              <a:rPr lang="cs-CZ" b="1"/>
            </a:br>
            <a:r>
              <a:rPr lang="cs-CZ" sz="3200" b="1"/>
              <a:t>PS 2021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  <a:p>
            <a:r>
              <a:rPr lang="cs-CZ"/>
              <a:t>                                                                     Hana Horká, katedra pedagogiky                                    </a:t>
            </a:r>
          </a:p>
          <a:p>
            <a:r>
              <a:rPr lang="cs-CZ"/>
              <a:t>                                               horka@ped.muni.cz</a:t>
            </a:r>
          </a:p>
          <a:p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dirty="0">
                <a:latin typeface="+mn-lt"/>
              </a:rPr>
            </a:br>
            <a:r>
              <a:rPr lang="cs-CZ" sz="4000" dirty="0">
                <a:latin typeface="+mn-lt"/>
              </a:rPr>
              <a:t>Cíl výuky                                                           </a:t>
            </a:r>
            <a:r>
              <a:rPr lang="cs-CZ" sz="2800" dirty="0">
                <a:latin typeface="+mn-lt"/>
              </a:rPr>
              <a:t>20.9.2021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cs-CZ" b="1" dirty="0"/>
          </a:p>
          <a:p>
            <a:r>
              <a:rPr lang="cs-CZ" sz="3200" dirty="0"/>
              <a:t>Student/</a:t>
            </a:r>
            <a:r>
              <a:rPr lang="cs-CZ" sz="3200" dirty="0" err="1"/>
              <a:t>ka</a:t>
            </a:r>
            <a:r>
              <a:rPr lang="cs-CZ" sz="3200" dirty="0"/>
              <a:t> vysvětlí pojetí Školní pedagogiky, vymezí její cíle, obsah, význam.</a:t>
            </a:r>
          </a:p>
          <a:p>
            <a:r>
              <a:rPr lang="cs-CZ" sz="3200" dirty="0"/>
              <a:t>Student/</a:t>
            </a:r>
            <a:r>
              <a:rPr lang="cs-CZ" sz="3200" dirty="0" err="1"/>
              <a:t>ka</a:t>
            </a:r>
            <a:r>
              <a:rPr lang="cs-CZ" sz="3200" dirty="0"/>
              <a:t> formuluje požadavky k ukončení předmětu.</a:t>
            </a:r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836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Metody a kritéria hodnocení práce v seminářích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Zápočet za průběžnou práci v semináři  (1. absence)a systematickou přípravu podkladů pro úkol, který student vypracuje a průběžně konzultuje v semináři. </a:t>
            </a:r>
          </a:p>
          <a:p>
            <a:r>
              <a:rPr lang="cs-CZ" dirty="0"/>
              <a:t>Postup:</a:t>
            </a:r>
          </a:p>
          <a:p>
            <a:pPr lvl="0"/>
            <a:r>
              <a:rPr lang="cs-CZ" dirty="0"/>
              <a:t>1. Prostudujte ŠVP zvolené školy a charakterizujte deklarované principy/strategie, na nichž škola staví ŠVP. </a:t>
            </a:r>
          </a:p>
          <a:p>
            <a:pPr lvl="0"/>
            <a:r>
              <a:rPr lang="cs-CZ" dirty="0"/>
              <a:t>2. Vyberte si jeden tematický celek v rámci jednoho ročníku vybraného typu školy a zjistěte, jak je v ŠVP dané školy vymezeno učivo a výstupy pro jeden z jeho aprobačních předmětů a jak korespondují s filozofiemi vzdělávání </a:t>
            </a:r>
            <a:r>
              <a:rPr lang="cs-CZ" dirty="0" err="1"/>
              <a:t>Pasche</a:t>
            </a:r>
            <a:r>
              <a:rPr lang="cs-CZ" dirty="0"/>
              <a:t> et al.?</a:t>
            </a:r>
          </a:p>
          <a:p>
            <a:r>
              <a:rPr lang="cs-CZ" dirty="0"/>
              <a:t>Odpovědi shrne do 1–2 odstavců, odkazuje na uvedené texty a odevzdá vyučujícímu dle jeho pokynů. </a:t>
            </a:r>
          </a:p>
        </p:txBody>
      </p:sp>
      <p:pic>
        <p:nvPicPr>
          <p:cNvPr id="7" name="Graphic 6" descr="Otázky">
            <a:extLst>
              <a:ext uri="{FF2B5EF4-FFF2-40B4-BE49-F238E27FC236}">
                <a16:creationId xmlns:a16="http://schemas.microsoft.com/office/drawing/2014/main" id="{6980F15C-B258-49A0-A20B-094FD007E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60780" y="4832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4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/>
              <a:t>3. Proveďte </a:t>
            </a:r>
            <a:r>
              <a:rPr lang="cs-CZ" sz="2800" b="1" dirty="0"/>
              <a:t>didaktickou analýzu učiva </a:t>
            </a:r>
            <a:r>
              <a:rPr lang="cs-CZ" sz="2800" dirty="0"/>
              <a:t>ze zvoleného tematického celku (pojmy, učební úlohy, mezipředmětové vztahy).</a:t>
            </a:r>
          </a:p>
          <a:p>
            <a:pPr marL="0" lvl="0" indent="0">
              <a:buNone/>
            </a:pPr>
            <a:r>
              <a:rPr lang="cs-CZ" dirty="0"/>
              <a:t>4. Formulujte </a:t>
            </a:r>
            <a:r>
              <a:rPr lang="cs-CZ" b="1" dirty="0"/>
              <a:t>obecnější cíle </a:t>
            </a:r>
            <a:r>
              <a:rPr lang="cs-CZ" dirty="0"/>
              <a:t>pro vybraný tematický celek. </a:t>
            </a:r>
          </a:p>
          <a:p>
            <a:pPr marL="0" lvl="0" indent="0">
              <a:buNone/>
            </a:pPr>
            <a:r>
              <a:rPr lang="cs-CZ" dirty="0"/>
              <a:t>5. Rozvrhněte daný celek </a:t>
            </a:r>
            <a:r>
              <a:rPr lang="cs-CZ" b="1" dirty="0"/>
              <a:t>do několika vyučovacích hodin</a:t>
            </a:r>
            <a:r>
              <a:rPr lang="cs-CZ" dirty="0"/>
              <a:t>. </a:t>
            </a:r>
          </a:p>
          <a:p>
            <a:pPr marL="0" lvl="0" indent="0">
              <a:buNone/>
            </a:pPr>
            <a:r>
              <a:rPr lang="cs-CZ" dirty="0"/>
              <a:t>6. Pro každou vyučovací jednotku formulujte </a:t>
            </a:r>
            <a:r>
              <a:rPr lang="cs-CZ" b="1" dirty="0"/>
              <a:t>dílčí cíle </a:t>
            </a:r>
            <a:r>
              <a:rPr lang="cs-CZ" dirty="0" err="1"/>
              <a:t>odvozenéz</a:t>
            </a:r>
            <a:r>
              <a:rPr lang="cs-CZ" dirty="0"/>
              <a:t> obecnějších cílů, a  v souladu s tím navrhněte </a:t>
            </a:r>
            <a:r>
              <a:rPr lang="cs-CZ" b="1" dirty="0"/>
              <a:t>činnosti (učební úlohy</a:t>
            </a:r>
            <a:r>
              <a:rPr lang="cs-CZ" dirty="0"/>
              <a:t>). Na základě zkušeností z praxe promýšlejte výuku s </a:t>
            </a:r>
            <a:r>
              <a:rPr lang="cs-CZ" b="1" dirty="0"/>
              <a:t>ohledem na možnosti žáků </a:t>
            </a:r>
            <a:r>
              <a:rPr lang="cs-CZ" dirty="0"/>
              <a:t>(např. pro žáky nadané, se SVP).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Výstup přehledně vložte </a:t>
            </a:r>
            <a:r>
              <a:rPr lang="cs-CZ" b="1" dirty="0"/>
              <a:t>do jednoho souboru </a:t>
            </a:r>
            <a:r>
              <a:rPr lang="cs-CZ" dirty="0"/>
              <a:t>ve formátu MS Word, uveďte Vaše jméno a citace dle normy APA, a pak do odevzdávárny </a:t>
            </a:r>
            <a:r>
              <a:rPr lang="cs-CZ" sz="2800" dirty="0"/>
              <a:t>nejpozději do </a:t>
            </a:r>
            <a:r>
              <a:rPr lang="cs-CZ" sz="2800" b="1" dirty="0">
                <a:highlight>
                  <a:srgbClr val="FFFF00"/>
                </a:highlight>
              </a:rPr>
              <a:t>30. 12. 2021.</a:t>
            </a:r>
            <a:endParaRPr lang="cs-CZ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8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Portfoliový úkol </a:t>
            </a:r>
            <a:r>
              <a:rPr lang="cs-CZ" b="1" dirty="0">
                <a:highlight>
                  <a:srgbClr val="FFFF00"/>
                </a:highlight>
              </a:rPr>
              <a:t>na 3. seminář</a:t>
            </a:r>
            <a:r>
              <a:rPr lang="cs-CZ" dirty="0">
                <a:highlight>
                  <a:srgbClr val="FFFF00"/>
                </a:highlight>
              </a:rPr>
              <a:t>:</a:t>
            </a:r>
            <a:br>
              <a:rPr lang="cs-CZ" dirty="0">
                <a:highlight>
                  <a:srgbClr val="FFFF00"/>
                </a:highligh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Analýza školního vzdělávacího programu </a:t>
            </a:r>
            <a:r>
              <a:rPr lang="cs-CZ" b="1" dirty="0"/>
              <a:t>(ŠVP) </a:t>
            </a:r>
            <a:r>
              <a:rPr lang="cs-CZ" dirty="0"/>
              <a:t>a </a:t>
            </a:r>
            <a:r>
              <a:rPr lang="cs-CZ" b="1" dirty="0"/>
              <a:t>učiva</a:t>
            </a:r>
            <a:r>
              <a:rPr lang="cs-CZ" dirty="0"/>
              <a:t> vybraného tematického celku podle pokynů vyučujícího (viz studijní materiály v ISU).</a:t>
            </a:r>
          </a:p>
          <a:p>
            <a:pPr marL="514350" indent="-514350">
              <a:buAutoNum type="arabicPeriod"/>
            </a:pPr>
            <a:r>
              <a:rPr lang="cs-CZ" dirty="0"/>
              <a:t>Vyberte si školu, jejíž ŠVP je dostupný na webových stránkách školy. Prostudujte její ŠVP a odpovězte na otázky: Jaká ke deklarovaná charakteristika školy? Na jakých deklarovaných principech/strategiích daný ŠVP staví? Odpovědi shrňte do jednoho odstavce. </a:t>
            </a:r>
          </a:p>
          <a:p>
            <a:pPr marL="514350" indent="-514350">
              <a:buAutoNum type="arabicPeriod"/>
            </a:pPr>
            <a:r>
              <a:rPr lang="cs-CZ" dirty="0"/>
              <a:t>Zaměřte se na </a:t>
            </a:r>
            <a:r>
              <a:rPr lang="cs-CZ" b="1" dirty="0"/>
              <a:t>prezentaci</a:t>
            </a:r>
            <a:r>
              <a:rPr lang="cs-CZ" dirty="0"/>
              <a:t> jednoho ze svých </a:t>
            </a:r>
            <a:r>
              <a:rPr lang="cs-CZ" b="1" dirty="0"/>
              <a:t>aprobačních předmětů </a:t>
            </a:r>
            <a:r>
              <a:rPr lang="cs-CZ" dirty="0"/>
              <a:t>v daném ŠVP. Odpovězte na otázky: Jak jsou vymezeny </a:t>
            </a:r>
            <a:r>
              <a:rPr lang="cs-CZ" b="1" dirty="0"/>
              <a:t>učivo a výstupy </a:t>
            </a:r>
            <a:r>
              <a:rPr lang="cs-CZ" dirty="0"/>
              <a:t>pro daný vyučovací předmět? Srovnejte s filozofiemi vzdělávání u Pasche et al. (1998). Odpovědi shrňte do 1–2 odstavců.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586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</a:t>
            </a:r>
            <a:r>
              <a:rPr lang="cs-CZ" dirty="0">
                <a:highlight>
                  <a:srgbClr val="FFFF00"/>
                </a:highlight>
              </a:rPr>
              <a:t>4. 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>
                <a:latin typeface="+mj-lt"/>
              </a:rPr>
              <a:t>3. </a:t>
            </a:r>
            <a:r>
              <a:rPr lang="cs-CZ" sz="3600" b="1" dirty="0">
                <a:latin typeface="+mj-lt"/>
              </a:rPr>
              <a:t>Vyberte </a:t>
            </a:r>
            <a:r>
              <a:rPr lang="cs-CZ" sz="3600" dirty="0">
                <a:latin typeface="+mj-lt"/>
              </a:rPr>
              <a:t>si jeden </a:t>
            </a:r>
            <a:r>
              <a:rPr lang="cs-CZ" sz="3600" b="1" dirty="0">
                <a:latin typeface="+mj-lt"/>
              </a:rPr>
              <a:t>tematický celek </a:t>
            </a:r>
            <a:r>
              <a:rPr lang="cs-CZ" sz="3600" dirty="0">
                <a:latin typeface="+mj-lt"/>
              </a:rPr>
              <a:t>z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dirty="0">
                <a:latin typeface="+mj-lt"/>
              </a:rPr>
              <a:t>vybraného aprobačního předmětu a jednoho ročníku, který je v daném ŠVP uveden. 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Naplánujte výuku daného tematického celku do několika vyučovacích jednotek (cca 5 vyučovacích hodin). Promýšlejte svůj tematický plán </a:t>
            </a:r>
            <a:r>
              <a:rPr lang="cs-CZ" sz="3600" b="1" dirty="0">
                <a:latin typeface="+mj-lt"/>
              </a:rPr>
              <a:t>s ohledem na možnosti/vzdělávací potřeby žáků, </a:t>
            </a:r>
            <a:r>
              <a:rPr lang="cs-CZ" sz="3600" dirty="0">
                <a:latin typeface="+mj-lt"/>
              </a:rPr>
              <a:t>které jste poznali na praxi. </a:t>
            </a:r>
          </a:p>
        </p:txBody>
      </p:sp>
    </p:spTree>
    <p:extLst>
      <p:ext uri="{BB962C8B-B14F-4D97-AF65-F5344CB8AC3E}">
        <p14:creationId xmlns:p14="http://schemas.microsoft.com/office/powerpoint/2010/main" val="126850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Pasch, M. et al. (2005). </a:t>
            </a:r>
            <a:r>
              <a:rPr lang="cs-CZ" i="1" dirty="0">
                <a:solidFill>
                  <a:srgbClr val="FF0000"/>
                </a:solidFill>
              </a:rPr>
              <a:t>Od vzdělávacího programu k vyučovací hodině.</a:t>
            </a:r>
            <a:r>
              <a:rPr lang="cs-CZ" dirty="0">
                <a:solidFill>
                  <a:srgbClr val="FF0000"/>
                </a:solidFill>
              </a:rPr>
              <a:t> Praha: Portál. (kapitola 3, s. 34-51).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Janík, T. (2021). </a:t>
            </a:r>
            <a:r>
              <a:rPr lang="cs-CZ" i="1" dirty="0">
                <a:solidFill>
                  <a:srgbClr val="FF0000"/>
                </a:solidFill>
              </a:rPr>
              <a:t>Vše pro výchovu. Lekce z pedagogiky. </a:t>
            </a:r>
            <a:r>
              <a:rPr lang="cs-CZ" dirty="0">
                <a:solidFill>
                  <a:srgbClr val="FF0000"/>
                </a:solidFill>
              </a:rPr>
              <a:t>Brno: MU.</a:t>
            </a:r>
          </a:p>
          <a:p>
            <a:pPr marL="0" indent="0">
              <a:buNone/>
            </a:pPr>
            <a:r>
              <a:rPr lang="cs-CZ" dirty="0"/>
              <a:t>Maňák, J. &amp; Švec, V. (2003). </a:t>
            </a:r>
            <a:r>
              <a:rPr lang="cs-CZ" i="1" dirty="0"/>
              <a:t>Výukové metody</a:t>
            </a:r>
            <a:r>
              <a:rPr lang="cs-CZ" dirty="0"/>
              <a:t>. Brno: Paido.</a:t>
            </a:r>
          </a:p>
          <a:p>
            <a:pPr marL="0" indent="0">
              <a:buNone/>
            </a:pPr>
            <a:r>
              <a:rPr lang="cs-CZ" dirty="0"/>
              <a:t>Skalková, J. (2007). </a:t>
            </a:r>
            <a:r>
              <a:rPr lang="cs-CZ" i="1" dirty="0"/>
              <a:t>Obecná didaktika</a:t>
            </a:r>
            <a:r>
              <a:rPr lang="cs-CZ" dirty="0"/>
              <a:t>. Praha: Grada. (kap. 8,9,10).</a:t>
            </a:r>
          </a:p>
          <a:p>
            <a:pPr marL="0" indent="0">
              <a:buNone/>
            </a:pPr>
            <a:r>
              <a:rPr lang="cs-CZ" dirty="0"/>
              <a:t>Petty, G. (2013). </a:t>
            </a:r>
            <a:r>
              <a:rPr lang="cs-CZ" i="1" dirty="0"/>
              <a:t>Moderní vyučování</a:t>
            </a:r>
            <a:r>
              <a:rPr lang="cs-CZ" dirty="0"/>
              <a:t>. Praha: Portál.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odkaz na kurz Školní pedagogika:</a:t>
            </a:r>
            <a:br>
              <a:rPr lang="cs-CZ" dirty="0"/>
            </a:br>
            <a:r>
              <a:rPr lang="cs-CZ" u="sng" dirty="0">
                <a:hlinkClick r:id="rId2"/>
              </a:rPr>
              <a:t>http://moodlinka.ics.muni.cz/course/view.php?id=2224</a:t>
            </a:r>
            <a:br>
              <a:rPr lang="cs-CZ" dirty="0"/>
            </a:br>
            <a:r>
              <a:rPr lang="cs-CZ" dirty="0"/>
              <a:t>heslo </a:t>
            </a:r>
            <a:r>
              <a:rPr lang="cs-CZ" dirty="0" err="1"/>
              <a:t>Comenius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Vybrané studie z časopisů: Pedagogika, Pedagogická orientace, Orbis scholae, Studia paedagogica, </a:t>
            </a:r>
            <a:r>
              <a:rPr lang="cs-CZ" dirty="0">
                <a:highlight>
                  <a:srgbClr val="FFFF00"/>
                </a:highlight>
              </a:rPr>
              <a:t>Komenský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08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pedagogika</a:t>
            </a:r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84124763"/>
              </p:ext>
            </p:extLst>
          </p:nvPr>
        </p:nvGraphicFramePr>
        <p:xfrm>
          <a:off x="587829" y="1351280"/>
          <a:ext cx="10994571" cy="555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KURIKULUM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VÝUKA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Škola jako instituce.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Rámcové vzdělávací programy,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Školní vzdělávací programy.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Učivo, pomůcky.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Funkce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Osnovy, učební plány, tematické plány.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– interakce mezi učitelem a žáky/žákem.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Vývoj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Učebnice.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Příprava učitele na výuku.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Hodnocení žáků.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29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Výukové metody,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didaktické prostředky.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0237"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Škola a její funkce.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Cíle a obsahy školního vzdělávání a jejich transformace, kurikulární procesy.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Vyučování a učení, aktéři a procesy školní výuky. Výukové metody a formy.</a:t>
                      </a:r>
                    </a:p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Hodnocení učebního procesu žáků a výsledků žáků.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09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711</Words>
  <Application>Microsoft Office PowerPoint</Application>
  <PresentationFormat>Širokoúhlá obrazovka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Školní pedagogika PS 2021</vt:lpstr>
      <vt:lpstr> Cíl výuky                                                           20.9.2021</vt:lpstr>
      <vt:lpstr>Metody a kritéria hodnocení práce v seminářích </vt:lpstr>
      <vt:lpstr>Prezentace aplikace PowerPoint</vt:lpstr>
      <vt:lpstr> Portfoliový úkol na 3. seminář: </vt:lpstr>
      <vt:lpstr>Úkol na 4. seminář</vt:lpstr>
      <vt:lpstr>Literatura </vt:lpstr>
      <vt:lpstr>Školní pedagogika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praxe kurikula</dc:title>
  <dc:creator>Horka</dc:creator>
  <cp:lastModifiedBy>Hana Horká</cp:lastModifiedBy>
  <cp:revision>100</cp:revision>
  <dcterms:created xsi:type="dcterms:W3CDTF">2017-02-17T23:37:35Z</dcterms:created>
  <dcterms:modified xsi:type="dcterms:W3CDTF">2021-09-21T21:18:54Z</dcterms:modified>
</cp:coreProperties>
</file>