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306" r:id="rId3"/>
    <p:sldId id="311" r:id="rId4"/>
    <p:sldId id="309" r:id="rId5"/>
    <p:sldId id="317" r:id="rId6"/>
    <p:sldId id="307" r:id="rId7"/>
    <p:sldId id="308" r:id="rId8"/>
    <p:sldId id="312" r:id="rId9"/>
    <p:sldId id="313" r:id="rId10"/>
    <p:sldId id="314" r:id="rId11"/>
    <p:sldId id="316" r:id="rId12"/>
    <p:sldId id="318" r:id="rId13"/>
    <p:sldId id="319" r:id="rId14"/>
    <p:sldId id="320" r:id="rId15"/>
    <p:sldId id="305" r:id="rId16"/>
    <p:sldId id="291" r:id="rId17"/>
    <p:sldId id="315" r:id="rId18"/>
    <p:sldId id="292" r:id="rId19"/>
    <p:sldId id="271" r:id="rId20"/>
    <p:sldId id="272" r:id="rId21"/>
    <p:sldId id="304" r:id="rId22"/>
    <p:sldId id="293" r:id="rId23"/>
    <p:sldId id="294" r:id="rId24"/>
    <p:sldId id="295" r:id="rId25"/>
    <p:sldId id="296" r:id="rId26"/>
    <p:sldId id="297" r:id="rId27"/>
    <p:sldId id="298" r:id="rId28"/>
    <p:sldId id="300" r:id="rId29"/>
    <p:sldId id="301" r:id="rId30"/>
    <p:sldId id="30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0" d="100"/>
          <a:sy n="80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91396-BA0D-4999-842D-8203A7D4E7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851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v dospívání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517232"/>
            <a:ext cx="8365232" cy="1051544"/>
          </a:xfrm>
        </p:spPr>
        <p:txBody>
          <a:bodyPr>
            <a:normAutofit fontScale="92500"/>
          </a:bodyPr>
          <a:lstStyle/>
          <a:p>
            <a:r>
              <a:rPr lang="cs-CZ" dirty="0"/>
              <a:t>Mgr. Jan Krása, Ph.D</a:t>
            </a:r>
            <a:r>
              <a:rPr lang="cs-CZ" dirty="0" smtClean="0"/>
              <a:t>., Mgr. Tomáš Kohoutek, Ph.D.</a:t>
            </a:r>
            <a:endParaRPr lang="cs-CZ" dirty="0"/>
          </a:p>
          <a:p>
            <a:r>
              <a:rPr lang="cs-CZ" dirty="0"/>
              <a:t>Katedra psychologie,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  <a:p>
            <a:r>
              <a:rPr lang="cs-CZ" dirty="0"/>
              <a:t>Dle </a:t>
            </a:r>
            <a:r>
              <a:rPr lang="cs-CZ" dirty="0" err="1"/>
              <a:t>Eccles</a:t>
            </a:r>
            <a:r>
              <a:rPr lang="cs-CZ" dirty="0"/>
              <a:t>, J., </a:t>
            </a:r>
            <a:r>
              <a:rPr lang="cs-CZ" dirty="0" err="1"/>
              <a:t>Wigfield</a:t>
            </a:r>
            <a:r>
              <a:rPr lang="cs-CZ" dirty="0"/>
              <a:t>, A., </a:t>
            </a:r>
            <a:r>
              <a:rPr lang="cs-CZ" dirty="0" err="1"/>
              <a:t>Byrnes</a:t>
            </a:r>
            <a:r>
              <a:rPr lang="cs-CZ" dirty="0"/>
              <a:t>, J. (2003).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in adolescence </a:t>
            </a:r>
          </a:p>
        </p:txBody>
      </p:sp>
    </p:spTree>
    <p:extLst>
      <p:ext uri="{BB962C8B-B14F-4D97-AF65-F5344CB8AC3E}">
        <p14:creationId xmlns:p14="http://schemas.microsoft.com/office/powerpoint/2010/main" val="204102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Emocionalita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citové </a:t>
            </a:r>
            <a:r>
              <a:rPr lang="cs-CZ" dirty="0"/>
              <a:t>zážitky se </a:t>
            </a:r>
            <a:r>
              <a:rPr lang="cs-CZ" b="1" dirty="0"/>
              <a:t>diferencují</a:t>
            </a:r>
            <a:r>
              <a:rPr lang="cs-CZ" dirty="0"/>
              <a:t>, přibývá </a:t>
            </a:r>
            <a:r>
              <a:rPr lang="cs-CZ" b="1" dirty="0"/>
              <a:t>vyšších citů</a:t>
            </a:r>
          </a:p>
          <a:p>
            <a:r>
              <a:rPr lang="cs-CZ" dirty="0" smtClean="0"/>
              <a:t>mizí </a:t>
            </a:r>
            <a:r>
              <a:rPr lang="cs-CZ" dirty="0"/>
              <a:t>některé emoční reakce, související s preferencemi v dětství</a:t>
            </a:r>
          </a:p>
          <a:p>
            <a:r>
              <a:rPr lang="cs-CZ" dirty="0" smtClean="0"/>
              <a:t>Může se </a:t>
            </a:r>
            <a:r>
              <a:rPr lang="cs-CZ" dirty="0"/>
              <a:t>projevit (zvl. v rané a.) vyšší míra </a:t>
            </a:r>
            <a:r>
              <a:rPr lang="cs-CZ" b="1" dirty="0"/>
              <a:t>emoční lability</a:t>
            </a:r>
            <a:r>
              <a:rPr lang="cs-CZ" dirty="0"/>
              <a:t>, což </a:t>
            </a:r>
            <a:r>
              <a:rPr lang="cs-CZ" dirty="0" smtClean="0"/>
              <a:t>souvisí s </a:t>
            </a:r>
            <a:r>
              <a:rPr lang="cs-CZ" dirty="0"/>
              <a:t>hormonálními změnami, se zvýšeným egocentrismem, s </a:t>
            </a:r>
            <a:r>
              <a:rPr lang="cs-CZ" dirty="0" smtClean="0"/>
              <a:t>pocitem krize </a:t>
            </a:r>
            <a:r>
              <a:rPr lang="cs-CZ" dirty="0"/>
              <a:t>identity, druhotně s konflikty, s nadšením pro ideály…</a:t>
            </a:r>
          </a:p>
          <a:p>
            <a:r>
              <a:rPr lang="cs-CZ" b="1" dirty="0" smtClean="0"/>
              <a:t>zvýšená </a:t>
            </a:r>
            <a:r>
              <a:rPr lang="cs-CZ" b="1" dirty="0"/>
              <a:t>unavitelnost</a:t>
            </a:r>
            <a:r>
              <a:rPr lang="cs-CZ" dirty="0"/>
              <a:t>, ochablost a apatičnost se střídá s </a:t>
            </a:r>
            <a:r>
              <a:rPr lang="cs-CZ" dirty="0" smtClean="0"/>
              <a:t>fázemi </a:t>
            </a:r>
            <a:r>
              <a:rPr lang="cs-CZ" b="1" dirty="0" smtClean="0"/>
              <a:t>zvýšené </a:t>
            </a:r>
            <a:r>
              <a:rPr lang="cs-CZ" b="1" dirty="0"/>
              <a:t>aktivity</a:t>
            </a:r>
          </a:p>
          <a:p>
            <a:r>
              <a:rPr lang="cs-CZ" dirty="0" smtClean="0"/>
              <a:t>Pozn</a:t>
            </a:r>
            <a:r>
              <a:rPr lang="cs-CZ" dirty="0"/>
              <a:t>. uvedené nemusí platit univerzálně, jen to není nic neobvyklého</a:t>
            </a:r>
            <a:r>
              <a:rPr lang="cs-CZ" dirty="0" smtClean="0"/>
              <a:t>; problémy </a:t>
            </a:r>
            <a:r>
              <a:rPr lang="cs-CZ" dirty="0"/>
              <a:t>mají především ti, kdo je měli už dříve a je velká pravděpodobnost</a:t>
            </a:r>
            <a:r>
              <a:rPr lang="cs-CZ" dirty="0" smtClean="0"/>
              <a:t>, že </a:t>
            </a:r>
            <a:r>
              <a:rPr lang="cs-CZ" dirty="0"/>
              <a:t>je budou mít i později, což platí více pro chlapce než pro </a:t>
            </a:r>
            <a:r>
              <a:rPr lang="cs-CZ" dirty="0" smtClean="0"/>
              <a:t>dívky (</a:t>
            </a:r>
            <a:r>
              <a:rPr lang="cs-CZ" dirty="0" err="1"/>
              <a:t>Petersenová</a:t>
            </a:r>
            <a:r>
              <a:rPr lang="cs-CZ" dirty="0"/>
              <a:t>, 1988, dle Macek, 1997; </a:t>
            </a:r>
            <a:endParaRPr lang="cs-CZ" dirty="0" smtClean="0"/>
          </a:p>
          <a:p>
            <a:r>
              <a:rPr lang="cs-CZ" dirty="0" smtClean="0"/>
              <a:t>jiné </a:t>
            </a:r>
            <a:r>
              <a:rPr lang="cs-CZ" dirty="0"/>
              <a:t>názory hovoří o tom, </a:t>
            </a:r>
            <a:r>
              <a:rPr lang="cs-CZ" dirty="0" smtClean="0"/>
              <a:t>že „</a:t>
            </a:r>
            <a:r>
              <a:rPr lang="cs-CZ" dirty="0"/>
              <a:t>bezproblémové dospívání“ znamená odkládat řešení důležitých </a:t>
            </a:r>
            <a:r>
              <a:rPr lang="cs-CZ" dirty="0" smtClean="0"/>
              <a:t>typických konfliktů </a:t>
            </a:r>
            <a:r>
              <a:rPr lang="cs-CZ" dirty="0"/>
              <a:t>do budoucna</a:t>
            </a:r>
          </a:p>
          <a:p>
            <a:r>
              <a:rPr lang="cs-CZ" b="1" dirty="0" smtClean="0"/>
              <a:t>střední </a:t>
            </a:r>
            <a:r>
              <a:rPr lang="cs-CZ" b="1" dirty="0"/>
              <a:t>a pozdní </a:t>
            </a:r>
            <a:r>
              <a:rPr lang="cs-CZ" dirty="0"/>
              <a:t>adolescence je obdobím </a:t>
            </a:r>
            <a:r>
              <a:rPr lang="cs-CZ" b="1" dirty="0"/>
              <a:t>odeznívání náladovosti </a:t>
            </a:r>
            <a:r>
              <a:rPr lang="cs-CZ" dirty="0" smtClean="0"/>
              <a:t>a lability</a:t>
            </a:r>
            <a:endParaRPr lang="cs-CZ" dirty="0"/>
          </a:p>
          <a:p>
            <a:r>
              <a:rPr lang="cs-CZ" dirty="0" smtClean="0"/>
              <a:t>zvláštní </a:t>
            </a:r>
            <a:r>
              <a:rPr lang="cs-CZ" dirty="0"/>
              <a:t>význam pak získávají emoce a city související s </a:t>
            </a:r>
            <a:r>
              <a:rPr lang="cs-CZ" b="1" dirty="0" smtClean="0"/>
              <a:t>erotickou sférou </a:t>
            </a:r>
            <a:r>
              <a:rPr lang="cs-CZ" dirty="0"/>
              <a:t>života, estetické city, morální </a:t>
            </a:r>
            <a:r>
              <a:rPr lang="cs-CZ" dirty="0" smtClean="0"/>
              <a:t>cítění…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50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změny </a:t>
            </a:r>
            <a:r>
              <a:rPr lang="cs-CZ" dirty="0"/>
              <a:t>v kognitivních i emočních procesech interagují se </a:t>
            </a:r>
            <a:r>
              <a:rPr lang="cs-CZ" dirty="0" smtClean="0"/>
              <a:t>změnami v </a:t>
            </a:r>
            <a:r>
              <a:rPr lang="cs-CZ" b="1" dirty="0"/>
              <a:t>sociálních vztazích</a:t>
            </a:r>
            <a:r>
              <a:rPr lang="cs-CZ" dirty="0"/>
              <a:t>;</a:t>
            </a:r>
          </a:p>
          <a:p>
            <a:r>
              <a:rPr lang="cs-CZ" dirty="0"/>
              <a:t> ve </a:t>
            </a:r>
            <a:r>
              <a:rPr lang="cs-CZ" b="1" dirty="0"/>
              <a:t>vztahu k sobě </a:t>
            </a:r>
            <a:r>
              <a:rPr lang="cs-CZ" dirty="0"/>
              <a:t>je patrná zvýšená </a:t>
            </a:r>
            <a:r>
              <a:rPr lang="cs-CZ" b="1" dirty="0"/>
              <a:t>sebereflexe </a:t>
            </a:r>
            <a:r>
              <a:rPr lang="cs-CZ" dirty="0"/>
              <a:t>(</a:t>
            </a:r>
            <a:r>
              <a:rPr lang="cs-CZ" dirty="0" smtClean="0"/>
              <a:t>souvisí s </a:t>
            </a:r>
            <a:r>
              <a:rPr lang="cs-CZ" dirty="0"/>
              <a:t>identitou</a:t>
            </a:r>
            <a:r>
              <a:rPr lang="cs-CZ" dirty="0" smtClean="0"/>
              <a:t>)  </a:t>
            </a:r>
            <a:r>
              <a:rPr lang="cs-CZ" dirty="0"/>
              <a:t>mající tu a tam podobu „vývojové“ hypochondrie či </a:t>
            </a:r>
            <a:r>
              <a:rPr lang="cs-CZ" dirty="0" smtClean="0"/>
              <a:t>dysmorfofobie nebo </a:t>
            </a:r>
            <a:r>
              <a:rPr lang="cs-CZ" dirty="0"/>
              <a:t>dokonce poruchy (mentální anorexie)</a:t>
            </a:r>
          </a:p>
          <a:p>
            <a:r>
              <a:rPr lang="cs-CZ" dirty="0"/>
              <a:t> </a:t>
            </a:r>
            <a:r>
              <a:rPr lang="cs-CZ" b="1" dirty="0"/>
              <a:t>sebepojetí </a:t>
            </a:r>
            <a:r>
              <a:rPr lang="cs-CZ" dirty="0"/>
              <a:t>se podle některých autorů zásadně </a:t>
            </a:r>
            <a:r>
              <a:rPr lang="cs-CZ" dirty="0" smtClean="0"/>
              <a:t>mění (</a:t>
            </a:r>
            <a:r>
              <a:rPr lang="cs-CZ" dirty="0"/>
              <a:t>Změny z extraverta na introverta a naopak</a:t>
            </a:r>
            <a:r>
              <a:rPr lang="cs-CZ" dirty="0" smtClean="0"/>
              <a:t>?), </a:t>
            </a:r>
            <a:r>
              <a:rPr lang="cs-CZ" dirty="0"/>
              <a:t>podle </a:t>
            </a:r>
            <a:r>
              <a:rPr lang="cs-CZ" dirty="0" smtClean="0"/>
              <a:t>jiných kontinuálně </a:t>
            </a:r>
            <a:r>
              <a:rPr lang="cs-CZ" dirty="0"/>
              <a:t>rozvíjí; význam konzistentního </a:t>
            </a:r>
            <a:r>
              <a:rPr lang="cs-CZ" dirty="0" err="1"/>
              <a:t>sp</a:t>
            </a:r>
            <a:r>
              <a:rPr lang="cs-CZ" dirty="0"/>
              <a:t>. se během </a:t>
            </a:r>
            <a:r>
              <a:rPr lang="cs-CZ" dirty="0" smtClean="0"/>
              <a:t>dospívání zvyšuje</a:t>
            </a:r>
            <a:r>
              <a:rPr lang="cs-CZ" dirty="0"/>
              <a:t>; začínají hrát význam „možná já“, důležitým ukazatelem </a:t>
            </a:r>
            <a:r>
              <a:rPr lang="cs-CZ" dirty="0" smtClean="0"/>
              <a:t>i úkolem </a:t>
            </a:r>
            <a:r>
              <a:rPr lang="cs-CZ" dirty="0"/>
              <a:t>je </a:t>
            </a:r>
            <a:r>
              <a:rPr lang="cs-CZ" b="1" dirty="0" err="1"/>
              <a:t>sebepřijetí</a:t>
            </a:r>
            <a:r>
              <a:rPr lang="cs-CZ" dirty="0"/>
              <a:t>;</a:t>
            </a:r>
          </a:p>
          <a:p>
            <a:r>
              <a:rPr lang="cs-CZ" dirty="0"/>
              <a:t> </a:t>
            </a:r>
            <a:r>
              <a:rPr lang="cs-CZ" b="1" dirty="0"/>
              <a:t>vztahy s druhými</a:t>
            </a:r>
            <a:r>
              <a:rPr lang="cs-CZ" dirty="0"/>
              <a:t>: se procházejí transformací, adolescent </a:t>
            </a:r>
            <a:r>
              <a:rPr lang="cs-CZ" dirty="0" smtClean="0"/>
              <a:t>se v </a:t>
            </a:r>
            <a:r>
              <a:rPr lang="cs-CZ" dirty="0"/>
              <a:t>zásadě chce dostávat na </a:t>
            </a:r>
            <a:r>
              <a:rPr lang="cs-CZ" b="1" dirty="0"/>
              <a:t>symetričtější </a:t>
            </a:r>
            <a:r>
              <a:rPr lang="cs-CZ" dirty="0"/>
              <a:t>rovinu; to je zvláště </a:t>
            </a:r>
            <a:r>
              <a:rPr lang="cs-CZ" dirty="0" smtClean="0"/>
              <a:t>patrné na </a:t>
            </a:r>
            <a:r>
              <a:rPr lang="cs-CZ" dirty="0"/>
              <a:t>změnách vztahů k rodičům a autoritám</a:t>
            </a:r>
            <a:r>
              <a:rPr lang="cs-CZ" dirty="0" smtClean="0"/>
              <a:t>; důležitým </a:t>
            </a:r>
            <a:r>
              <a:rPr lang="cs-CZ" dirty="0"/>
              <a:t>úkolem je </a:t>
            </a:r>
            <a:r>
              <a:rPr lang="cs-CZ" b="1" dirty="0"/>
              <a:t>emancipace </a:t>
            </a:r>
            <a:r>
              <a:rPr lang="cs-CZ" dirty="0"/>
              <a:t>od rodiny (hovoří se </a:t>
            </a:r>
            <a:r>
              <a:rPr lang="cs-CZ" dirty="0" smtClean="0"/>
              <a:t>o „</a:t>
            </a:r>
            <a:r>
              <a:rPr lang="cs-CZ" dirty="0"/>
              <a:t>dokončování separace“ – viz M. </a:t>
            </a:r>
            <a:r>
              <a:rPr lang="cs-CZ" dirty="0" smtClean="0"/>
              <a:t>Mahlerová), která nevede </a:t>
            </a:r>
            <a:r>
              <a:rPr lang="cs-CZ" dirty="0"/>
              <a:t>ke zrušení, ale změně citové vazby na rodinu; je </a:t>
            </a:r>
            <a:r>
              <a:rPr lang="cs-CZ" dirty="0" smtClean="0"/>
              <a:t>zde (</a:t>
            </a:r>
            <a:r>
              <a:rPr lang="cs-CZ" dirty="0"/>
              <a:t>zdánlivý) konflikt: rodiče usilují o zachování vlivu a autority</a:t>
            </a:r>
            <a:r>
              <a:rPr lang="cs-CZ" dirty="0" smtClean="0"/>
              <a:t>, </a:t>
            </a:r>
            <a:r>
              <a:rPr lang="pt-BR" dirty="0" smtClean="0"/>
              <a:t>dospívající </a:t>
            </a:r>
            <a:r>
              <a:rPr lang="pt-BR" dirty="0"/>
              <a:t>o vyšší autonomii a </a:t>
            </a:r>
            <a:r>
              <a:rPr lang="pt-BR" dirty="0" smtClean="0"/>
              <a:t>symetrii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05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– vrstevnické </a:t>
            </a:r>
            <a:r>
              <a:rPr lang="cs-CZ" dirty="0" smtClean="0"/>
              <a:t>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cs-CZ" b="1" dirty="0" smtClean="0"/>
              <a:t>vrstevnická skupina:</a:t>
            </a:r>
            <a:endParaRPr lang="cs-CZ" b="1" dirty="0"/>
          </a:p>
          <a:p>
            <a:r>
              <a:rPr lang="cs-CZ" dirty="0"/>
              <a:t> napomáhá pocitu získání pocitu vlastní </a:t>
            </a:r>
            <a:r>
              <a:rPr lang="cs-CZ" dirty="0" smtClean="0"/>
              <a:t>autonomie dospívající </a:t>
            </a:r>
            <a:r>
              <a:rPr lang="cs-CZ" dirty="0"/>
              <a:t>v ní získává sociální status a pocit vlastní </a:t>
            </a:r>
            <a:r>
              <a:rPr lang="cs-CZ" dirty="0" smtClean="0"/>
              <a:t>hodnoty doplňuje </a:t>
            </a:r>
            <a:r>
              <a:rPr lang="cs-CZ" dirty="0"/>
              <a:t>či nahrazuje rodičovskou </a:t>
            </a:r>
            <a:r>
              <a:rPr lang="cs-CZ" dirty="0" smtClean="0"/>
              <a:t>podporu</a:t>
            </a:r>
            <a:r>
              <a:rPr lang="pl-PL" dirty="0" smtClean="0"/>
              <a:t> </a:t>
            </a:r>
            <a:r>
              <a:rPr lang="pl-PL" dirty="0"/>
              <a:t>stabilizuje a zakotvuje dospívajícího v procesu </a:t>
            </a:r>
            <a:r>
              <a:rPr lang="pl-PL" dirty="0" smtClean="0"/>
              <a:t>vlastních </a:t>
            </a:r>
            <a:r>
              <a:rPr lang="cs-CZ" dirty="0" smtClean="0"/>
              <a:t>fyzických</a:t>
            </a:r>
            <a:r>
              <a:rPr lang="cs-CZ" dirty="0"/>
              <a:t>, psychických a sociálních změn</a:t>
            </a:r>
          </a:p>
          <a:p>
            <a:r>
              <a:rPr lang="cs-CZ" dirty="0"/>
              <a:t> zdroj standardů chování</a:t>
            </a:r>
          </a:p>
          <a:p>
            <a:r>
              <a:rPr lang="cs-CZ" dirty="0"/>
              <a:t> </a:t>
            </a:r>
            <a:r>
              <a:rPr lang="cs-CZ" b="1" dirty="0"/>
              <a:t>nezařazení se </a:t>
            </a:r>
            <a:r>
              <a:rPr lang="cs-CZ" dirty="0"/>
              <a:t>do nějaké vrstevnické skupiny </a:t>
            </a:r>
            <a:r>
              <a:rPr lang="cs-CZ" dirty="0" smtClean="0"/>
              <a:t>často pociťováno </a:t>
            </a:r>
            <a:r>
              <a:rPr lang="cs-CZ" dirty="0"/>
              <a:t>jako stigma</a:t>
            </a:r>
          </a:p>
          <a:p>
            <a:r>
              <a:rPr lang="cs-CZ" dirty="0"/>
              <a:t> </a:t>
            </a:r>
            <a:r>
              <a:rPr lang="cs-CZ" b="1" dirty="0"/>
              <a:t>vrstevnická </a:t>
            </a:r>
            <a:r>
              <a:rPr lang="cs-CZ" b="1" dirty="0" smtClean="0"/>
              <a:t>konformita (skupinová identita) </a:t>
            </a:r>
            <a:r>
              <a:rPr lang="cs-CZ" dirty="0"/>
              <a:t>je nejvyšší v časné a </a:t>
            </a:r>
            <a:r>
              <a:rPr lang="cs-CZ" dirty="0" smtClean="0"/>
              <a:t>střední adolescenci – související pojem: subkultura</a:t>
            </a:r>
            <a:endParaRPr lang="cs-CZ" dirty="0"/>
          </a:p>
          <a:p>
            <a:r>
              <a:rPr lang="cs-CZ" dirty="0"/>
              <a:t> zajímavé v této souvislosti je zjištění, že adolescenti se </a:t>
            </a:r>
            <a:r>
              <a:rPr lang="cs-CZ" dirty="0" smtClean="0"/>
              <a:t>přesto svou </a:t>
            </a:r>
            <a:r>
              <a:rPr lang="cs-CZ" dirty="0"/>
              <a:t>hodnotovou orientací podobají spíše rodičům než </a:t>
            </a:r>
            <a:r>
              <a:rPr lang="cs-CZ" dirty="0" smtClean="0"/>
              <a:t>svým přátelům </a:t>
            </a:r>
            <a:r>
              <a:rPr lang="cs-CZ" dirty="0"/>
              <a:t>(týká se především cílových hodnot); podle </a:t>
            </a:r>
            <a:r>
              <a:rPr lang="cs-CZ" dirty="0" smtClean="0"/>
              <a:t>některých výzkumů </a:t>
            </a:r>
            <a:r>
              <a:rPr lang="cs-CZ" dirty="0"/>
              <a:t>mají rodiče větší vliv </a:t>
            </a:r>
            <a:r>
              <a:rPr lang="cs-CZ" dirty="0" smtClean="0"/>
              <a:t>než </a:t>
            </a:r>
            <a:r>
              <a:rPr lang="cs-CZ" dirty="0"/>
              <a:t>vrstevníci ve všech </a:t>
            </a:r>
            <a:r>
              <a:rPr lang="cs-CZ" dirty="0" smtClean="0"/>
              <a:t>oblastech kromě </a:t>
            </a:r>
            <a:r>
              <a:rPr lang="cs-CZ" dirty="0"/>
              <a:t>trávení volného času; nesouhlas se týká aktuálního </a:t>
            </a:r>
            <a:r>
              <a:rPr lang="cs-CZ" dirty="0" smtClean="0"/>
              <a:t>života teenagerů</a:t>
            </a:r>
            <a:r>
              <a:rPr lang="cs-CZ" dirty="0"/>
              <a:t>, trávení volného času, zájmů, kultury, oblékání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758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–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cs-CZ" b="1" dirty="0" smtClean="0"/>
              <a:t>Freud</a:t>
            </a:r>
            <a:r>
              <a:rPr lang="cs-CZ" b="1" dirty="0"/>
              <a:t>:</a:t>
            </a:r>
          </a:p>
          <a:p>
            <a:r>
              <a:rPr lang="cs-CZ" dirty="0"/>
              <a:t> dospívání = zvýšené konfliktní období ve vztazích rodič-dítě</a:t>
            </a:r>
          </a:p>
          <a:p>
            <a:r>
              <a:rPr lang="cs-CZ" dirty="0"/>
              <a:t> mezigenerační konflikt nezbytný pro překonání závislosti na rodičích </a:t>
            </a:r>
            <a:r>
              <a:rPr lang="cs-CZ" dirty="0" smtClean="0"/>
              <a:t>a získání </a:t>
            </a:r>
            <a:r>
              <a:rPr lang="cs-CZ" dirty="0"/>
              <a:t>vlastní autonomie</a:t>
            </a:r>
          </a:p>
          <a:p>
            <a:pPr marL="118872" indent="0">
              <a:buNone/>
            </a:pPr>
            <a:r>
              <a:rPr lang="cs-CZ" b="1" dirty="0" smtClean="0"/>
              <a:t>Současný </a:t>
            </a:r>
            <a:r>
              <a:rPr lang="cs-CZ" b="1" dirty="0"/>
              <a:t>pohled</a:t>
            </a:r>
            <a:r>
              <a:rPr lang="cs-CZ" dirty="0"/>
              <a:t>:</a:t>
            </a:r>
          </a:p>
          <a:p>
            <a:r>
              <a:rPr lang="cs-CZ" dirty="0"/>
              <a:t> průběh vztahů v dospívání nelze </a:t>
            </a:r>
            <a:r>
              <a:rPr lang="cs-CZ" dirty="0" smtClean="0"/>
              <a:t>generalizovat: jsou tu </a:t>
            </a:r>
            <a:r>
              <a:rPr lang="pt-BR" dirty="0" smtClean="0"/>
              <a:t>individuální</a:t>
            </a:r>
            <a:r>
              <a:rPr lang="pt-BR" dirty="0"/>
              <a:t>, kulturní a historické rozdíly</a:t>
            </a:r>
          </a:p>
          <a:p>
            <a:r>
              <a:rPr lang="cs-CZ" dirty="0"/>
              <a:t> vztah může zůstat trvale pozitivní a přitom se závislost snižovat</a:t>
            </a:r>
          </a:p>
          <a:p>
            <a:r>
              <a:rPr lang="cs-CZ" dirty="0"/>
              <a:t> rodiče si mohou uvědomovat přirozenost „bouření“ adolescentů – a tím míru</a:t>
            </a:r>
          </a:p>
          <a:p>
            <a:r>
              <a:rPr lang="cs-CZ" dirty="0"/>
              <a:t>konfliktu snižovat</a:t>
            </a:r>
          </a:p>
          <a:p>
            <a:pPr marL="118872" indent="0">
              <a:buNone/>
            </a:pPr>
            <a:r>
              <a:rPr lang="cs-CZ" dirty="0" smtClean="0"/>
              <a:t>Mění </a:t>
            </a:r>
            <a:r>
              <a:rPr lang="cs-CZ" dirty="0"/>
              <a:t>se styl chování rodičů, styl komunikace v </a:t>
            </a:r>
            <a:r>
              <a:rPr lang="cs-CZ" dirty="0" smtClean="0"/>
              <a:t>rodině. Důležitý </a:t>
            </a:r>
            <a:r>
              <a:rPr lang="cs-CZ" dirty="0"/>
              <a:t>je:</a:t>
            </a:r>
          </a:p>
          <a:p>
            <a:r>
              <a:rPr lang="cs-CZ" dirty="0"/>
              <a:t> rodičovský zájem a zaangažovanost</a:t>
            </a:r>
          </a:p>
          <a:p>
            <a:r>
              <a:rPr lang="cs-CZ" dirty="0"/>
              <a:t> emoční intenzita interakce</a:t>
            </a:r>
          </a:p>
          <a:p>
            <a:r>
              <a:rPr lang="cs-CZ" dirty="0"/>
              <a:t> podstata rodičovského vedení</a:t>
            </a:r>
          </a:p>
          <a:p>
            <a:r>
              <a:rPr lang="cs-CZ" dirty="0"/>
              <a:t> podstata rodičovské </a:t>
            </a:r>
            <a:r>
              <a:rPr lang="cs-CZ" dirty="0" smtClean="0"/>
              <a:t>autority</a:t>
            </a:r>
          </a:p>
          <a:p>
            <a:pPr marL="118872" indent="0">
              <a:buNone/>
            </a:pPr>
            <a:r>
              <a:rPr lang="cs-CZ" dirty="0"/>
              <a:t>V</a:t>
            </a:r>
            <a:r>
              <a:rPr lang="cs-CZ" dirty="0" smtClean="0"/>
              <a:t>ysoká </a:t>
            </a:r>
            <a:r>
              <a:rPr lang="cs-CZ" dirty="0"/>
              <a:t>míra konfliktů často spojena s rizikovým chováním</a:t>
            </a:r>
          </a:p>
          <a:p>
            <a:endParaRPr lang="cs-CZ" dirty="0"/>
          </a:p>
          <a:p>
            <a:pPr marL="118872" indent="0">
              <a:buNone/>
            </a:pPr>
            <a:r>
              <a:rPr lang="cs-CZ" dirty="0" smtClean="0"/>
              <a:t>Nerizikovost a nekonfliktnost vztahu rodič-dítě = neprojití si vlastní krizí = častější selhání adolescenta či mladého dospělého v „životních zkouškách“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167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- </a:t>
            </a:r>
            <a:r>
              <a:rPr lang="cs-CZ" dirty="0" smtClean="0"/>
              <a:t>partnerské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první </a:t>
            </a:r>
            <a:r>
              <a:rPr lang="cs-CZ" dirty="0"/>
              <a:t>vztahy obvykle vznikají </a:t>
            </a:r>
            <a:r>
              <a:rPr lang="cs-CZ" b="1" dirty="0"/>
              <a:t>již v období </a:t>
            </a:r>
            <a:r>
              <a:rPr lang="cs-CZ" b="1" dirty="0" smtClean="0"/>
              <a:t>puberty </a:t>
            </a:r>
            <a:r>
              <a:rPr lang="cs-CZ" dirty="0" smtClean="0"/>
              <a:t>a souvisejí </a:t>
            </a:r>
            <a:r>
              <a:rPr lang="cs-CZ" dirty="0"/>
              <a:t>s uvědomením si vlastní sexuality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obvykle </a:t>
            </a:r>
            <a:r>
              <a:rPr lang="cs-CZ" dirty="0"/>
              <a:t>však rozvoj vztahů a sexuality probíhá </a:t>
            </a:r>
            <a:r>
              <a:rPr lang="cs-CZ" dirty="0" smtClean="0"/>
              <a:t>více „dvojkolejně</a:t>
            </a:r>
            <a:r>
              <a:rPr lang="cs-CZ" dirty="0"/>
              <a:t>“ (platonický charakter prvních lásek), přičemž </a:t>
            </a:r>
            <a:r>
              <a:rPr lang="cs-CZ" dirty="0" smtClean="0"/>
              <a:t>u chlapců </a:t>
            </a:r>
            <a:r>
              <a:rPr lang="cs-CZ" dirty="0"/>
              <a:t>je vyšší potřeba okamžitého vybití,</a:t>
            </a:r>
          </a:p>
          <a:p>
            <a:r>
              <a:rPr lang="cs-CZ" dirty="0"/>
              <a:t> liší se i sociálně dané pohlavní role; v pubescenci první </a:t>
            </a:r>
            <a:r>
              <a:rPr lang="cs-CZ" dirty="0" smtClean="0"/>
              <a:t>schůzky častěji </a:t>
            </a:r>
            <a:r>
              <a:rPr lang="cs-CZ" dirty="0"/>
              <a:t>u dívek, postupně ubývání motivů zvědavosti a </a:t>
            </a:r>
            <a:r>
              <a:rPr lang="cs-CZ" dirty="0" smtClean="0"/>
              <a:t>potřeby </a:t>
            </a:r>
            <a:r>
              <a:rPr lang="pt-BR" dirty="0" smtClean="0"/>
              <a:t>přesvědčit </a:t>
            </a:r>
            <a:r>
              <a:rPr lang="pt-BR" dirty="0"/>
              <a:t>se o vlastní ceně</a:t>
            </a:r>
          </a:p>
          <a:p>
            <a:r>
              <a:rPr lang="cs-CZ" dirty="0"/>
              <a:t> postupně přibývání zkušenosti i </a:t>
            </a:r>
            <a:r>
              <a:rPr lang="cs-CZ" dirty="0" smtClean="0"/>
              <a:t>motivů „</a:t>
            </a:r>
            <a:r>
              <a:rPr lang="cs-CZ" dirty="0"/>
              <a:t>skutečně“ partnerských, rolových;</a:t>
            </a:r>
          </a:p>
          <a:p>
            <a:r>
              <a:rPr lang="it-IT" dirty="0"/>
              <a:t> důležitá zkušenost pro rozvoj emotivity; později </a:t>
            </a:r>
            <a:r>
              <a:rPr lang="it-IT" dirty="0" smtClean="0"/>
              <a:t>se</a:t>
            </a:r>
            <a:r>
              <a:rPr lang="cs-CZ" dirty="0" smtClean="0"/>
              <a:t> vztahy </a:t>
            </a:r>
            <a:r>
              <a:rPr lang="cs-CZ" dirty="0"/>
              <a:t>stávají stabilnějšími a dlouhodobějšími</a:t>
            </a:r>
          </a:p>
          <a:p>
            <a:r>
              <a:rPr lang="cs-CZ" dirty="0"/>
              <a:t> v adolescenci se obvykle poprvé projeví i </a:t>
            </a:r>
            <a:r>
              <a:rPr lang="cs-CZ" dirty="0" smtClean="0"/>
              <a:t>odlišná sexuální </a:t>
            </a:r>
            <a:r>
              <a:rPr lang="cs-CZ" dirty="0"/>
              <a:t>identita, preference nebo orientace („</a:t>
            </a:r>
            <a:r>
              <a:rPr lang="cs-CZ" dirty="0" err="1" smtClean="0"/>
              <a:t>coming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/>
              <a:t>“), což může být náročný moment</a:t>
            </a:r>
          </a:p>
        </p:txBody>
      </p:sp>
    </p:spTree>
    <p:extLst>
      <p:ext uri="{BB962C8B-B14F-4D97-AF65-F5344CB8AC3E}">
        <p14:creationId xmlns:p14="http://schemas.microsoft.com/office/powerpoint/2010/main" val="3138032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vývoj dle </a:t>
            </a:r>
            <a:r>
              <a:rPr lang="cs-CZ" dirty="0" err="1"/>
              <a:t>Piageta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/>
              <a:t>1. </a:t>
            </a:r>
            <a:r>
              <a:rPr lang="cs-CZ" b="1" dirty="0"/>
              <a:t>praktická (senzomotorická) inteligence </a:t>
            </a:r>
            <a:r>
              <a:rPr lang="cs-CZ" dirty="0"/>
              <a:t>(dosaženi cca 18 měsíců): končí vytvořením představy o trvalosti objektů ve skutečném světě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b="1" dirty="0"/>
              <a:t>2. fáze reprezentace </a:t>
            </a:r>
            <a:r>
              <a:rPr lang="cs-CZ" dirty="0"/>
              <a:t>(dětství):</a:t>
            </a:r>
          </a:p>
          <a:p>
            <a:pPr marL="137160" indent="0">
              <a:buNone/>
            </a:pPr>
            <a:r>
              <a:rPr lang="cs-CZ" dirty="0"/>
              <a:t>2.1 přípravná f.=předoperační</a:t>
            </a:r>
          </a:p>
          <a:p>
            <a:pPr marL="137160" indent="0">
              <a:buNone/>
            </a:pPr>
            <a:r>
              <a:rPr lang="cs-CZ" dirty="0"/>
              <a:t>2.2 dokončená f.=konkrétní operace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</a:t>
            </a:r>
            <a:r>
              <a:rPr lang="cs-CZ" b="1" dirty="0"/>
              <a:t>formální operace (adolescence)</a:t>
            </a:r>
            <a:r>
              <a:rPr lang="cs-CZ" dirty="0"/>
              <a:t>: konstrukce reprezentací, které nejsou nutně součástí empirického světa; aktuální svět je částí možných světů. </a:t>
            </a:r>
          </a:p>
          <a:p>
            <a:pPr marL="137160" indent="0">
              <a:buNone/>
            </a:pPr>
            <a:r>
              <a:rPr lang="cs-CZ" dirty="0"/>
              <a:t>Počátek 10-13 a dosažení </a:t>
            </a:r>
            <a:r>
              <a:rPr lang="cs-CZ" dirty="0" smtClean="0"/>
              <a:t>15-100 </a:t>
            </a:r>
            <a:r>
              <a:rPr lang="cs-CZ" dirty="0"/>
              <a:t>let</a:t>
            </a:r>
            <a:r>
              <a:rPr lang="cs-CZ" dirty="0" smtClean="0"/>
              <a:t>.</a:t>
            </a:r>
          </a:p>
          <a:p>
            <a:pPr marL="137160" indent="0">
              <a:buNone/>
            </a:pPr>
            <a:r>
              <a:rPr lang="cs-CZ" dirty="0" smtClean="0"/>
              <a:t>= abstraktní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16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Kognitivní vývoj v adolescenci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Kognitivní vývoj </a:t>
            </a:r>
            <a:r>
              <a:rPr lang="cs-CZ" dirty="0"/>
              <a:t>se týká:</a:t>
            </a:r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poznání (např. v naučeném) – postupný </a:t>
            </a:r>
            <a:r>
              <a:rPr lang="cs-CZ" dirty="0" smtClean="0"/>
              <a:t>nárůst znalostí.</a:t>
            </a:r>
            <a:endParaRPr lang="cs-CZ" dirty="0"/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Změn v samotných funkcích (změn kognitivních </a:t>
            </a:r>
            <a:r>
              <a:rPr lang="cs-CZ" dirty="0" smtClean="0"/>
              <a:t>modulů a funkcí).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66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err="1"/>
              <a:t>Piaget</a:t>
            </a:r>
            <a:r>
              <a:rPr lang="cs-CZ" dirty="0"/>
              <a:t>: </a:t>
            </a:r>
            <a:r>
              <a:rPr lang="cs-CZ" dirty="0" smtClean="0"/>
              <a:t>adolescence je obdobím </a:t>
            </a:r>
            <a:r>
              <a:rPr lang="cs-CZ" b="1" dirty="0"/>
              <a:t>formálních </a:t>
            </a:r>
            <a:r>
              <a:rPr lang="cs-CZ" b="1" dirty="0" smtClean="0"/>
              <a:t>operací</a:t>
            </a:r>
          </a:p>
          <a:p>
            <a:pPr marL="118872" indent="0">
              <a:buNone/>
            </a:pPr>
            <a:endParaRPr lang="cs-CZ" b="1" dirty="0"/>
          </a:p>
          <a:p>
            <a:r>
              <a:rPr lang="cs-CZ" dirty="0"/>
              <a:t> lepší výkon v abstraktních disciplínách, ale i např. </a:t>
            </a:r>
            <a:r>
              <a:rPr lang="cs-CZ" dirty="0" smtClean="0"/>
              <a:t>vyšší pochybnosti</a:t>
            </a:r>
            <a:r>
              <a:rPr lang="cs-CZ" dirty="0"/>
              <a:t>, v důsledku lepší schopnost i vytvářet </a:t>
            </a:r>
            <a:r>
              <a:rPr lang="cs-CZ" dirty="0" smtClean="0"/>
              <a:t>alternativní řešení </a:t>
            </a:r>
            <a:r>
              <a:rPr lang="cs-CZ" dirty="0"/>
              <a:t>- zatímco dětství je </a:t>
            </a:r>
            <a:r>
              <a:rPr lang="cs-CZ" dirty="0" err="1"/>
              <a:t>or</a:t>
            </a:r>
            <a:r>
              <a:rPr lang="cs-CZ" dirty="0"/>
              <a:t>. na poznávání světa, jaký je, </a:t>
            </a:r>
            <a:r>
              <a:rPr lang="cs-CZ" dirty="0" smtClean="0"/>
              <a:t>raný adolescent </a:t>
            </a:r>
            <a:r>
              <a:rPr lang="cs-CZ" dirty="0"/>
              <a:t>již může spekulovat, jaký by svět mohl, resp. měl být;</a:t>
            </a:r>
          </a:p>
          <a:p>
            <a:r>
              <a:rPr lang="cs-CZ" dirty="0" smtClean="0"/>
              <a:t>u </a:t>
            </a:r>
            <a:r>
              <a:rPr lang="cs-CZ" dirty="0"/>
              <a:t>mladších adolescentů se někdy popisuje sklon tyto </a:t>
            </a:r>
            <a:r>
              <a:rPr lang="cs-CZ" dirty="0" smtClean="0"/>
              <a:t>schopnosti přeceňovat </a:t>
            </a:r>
            <a:r>
              <a:rPr lang="cs-CZ" dirty="0"/>
              <a:t>(„považovat je za všemocné“), s čímž může souviset </a:t>
            </a:r>
            <a:r>
              <a:rPr lang="cs-CZ" dirty="0" smtClean="0"/>
              <a:t>i vědomí</a:t>
            </a:r>
            <a:r>
              <a:rPr lang="cs-CZ" dirty="0"/>
              <a:t>, že všechny problémy se dají snadno vyřešit, bývají </a:t>
            </a:r>
            <a:r>
              <a:rPr lang="cs-CZ" dirty="0" smtClean="0"/>
              <a:t>sice schopni </a:t>
            </a:r>
            <a:r>
              <a:rPr lang="cs-CZ" dirty="0"/>
              <a:t>generovat více řešení, ale prosazují </a:t>
            </a:r>
            <a:r>
              <a:rPr lang="cs-CZ" dirty="0" smtClean="0"/>
              <a:t>jediné;</a:t>
            </a:r>
            <a:endParaRPr lang="cs-CZ" dirty="0"/>
          </a:p>
          <a:p>
            <a:r>
              <a:rPr lang="cs-CZ" dirty="0" smtClean="0"/>
              <a:t>paradoxně </a:t>
            </a:r>
            <a:r>
              <a:rPr lang="cs-CZ" dirty="0"/>
              <a:t>mj. z důvodu zvýšení kognitivní kapacity může </a:t>
            </a:r>
            <a:r>
              <a:rPr lang="cs-CZ" dirty="0" smtClean="0"/>
              <a:t>upadat výkon</a:t>
            </a:r>
            <a:r>
              <a:rPr lang="cs-CZ" dirty="0"/>
              <a:t>, protože je člověk nesoustředěný</a:t>
            </a:r>
          </a:p>
        </p:txBody>
      </p:sp>
    </p:spTree>
    <p:extLst>
      <p:ext uri="{BB962C8B-B14F-4D97-AF65-F5344CB8AC3E}">
        <p14:creationId xmlns:p14="http://schemas.microsoft.com/office/powerpoint/2010/main" val="274810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3 oblasti:</a:t>
            </a:r>
          </a:p>
          <a:p>
            <a:pPr marL="137160" indent="0">
              <a:buNone/>
            </a:pPr>
            <a:r>
              <a:rPr lang="cs-CZ" dirty="0"/>
              <a:t>1. </a:t>
            </a:r>
            <a:r>
              <a:rPr lang="cs-CZ" b="1" dirty="0"/>
              <a:t>Deklarativní</a:t>
            </a:r>
            <a:r>
              <a:rPr lang="cs-CZ" dirty="0"/>
              <a:t> znalosti  - Hlavní města, 2+2=4, prvky periodické tabulky, tabulky logaritmů, </a:t>
            </a:r>
            <a:r>
              <a:rPr lang="cs-CZ" dirty="0" smtClean="0"/>
              <a:t>astronomii.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2. </a:t>
            </a:r>
            <a:r>
              <a:rPr lang="cs-CZ" b="1" dirty="0"/>
              <a:t>Procedurální</a:t>
            </a:r>
            <a:r>
              <a:rPr lang="cs-CZ" dirty="0"/>
              <a:t> dovednosti – řídit auto, sčítat zlomky, tvořit dobrý příběh, </a:t>
            </a:r>
            <a:r>
              <a:rPr lang="cs-CZ" dirty="0" smtClean="0"/>
              <a:t>tančit společenské tance.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3. </a:t>
            </a:r>
            <a:r>
              <a:rPr lang="cs-CZ" b="1" dirty="0" smtClean="0"/>
              <a:t>Metakognitivní</a:t>
            </a:r>
            <a:r>
              <a:rPr lang="cs-CZ" dirty="0" smtClean="0"/>
              <a:t> </a:t>
            </a:r>
            <a:r>
              <a:rPr lang="cs-CZ" dirty="0"/>
              <a:t>znalosti – např. vědět proč má člověk při sčítání zlomků použít metodu nejmenšího společného zlomku.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Změny v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/>
              <a:t>Vývoj v matematice:</a:t>
            </a:r>
          </a:p>
          <a:p>
            <a:pPr marL="137160" indent="0">
              <a:buNone/>
            </a:pPr>
            <a:r>
              <a:rPr lang="cs-CZ" dirty="0"/>
              <a:t>od 4. třídy: znalost základních aritmetických </a:t>
            </a:r>
            <a:r>
              <a:rPr lang="cs-CZ" dirty="0" smtClean="0"/>
              <a:t>pravidel. 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Maturitní ročník: znalost algebraických postupů, </a:t>
            </a:r>
            <a:r>
              <a:rPr lang="cs-CZ" dirty="0" err="1"/>
              <a:t>sch</a:t>
            </a:r>
            <a:r>
              <a:rPr lang="cs-CZ" dirty="0"/>
              <a:t>. tvořit tabulky, uvažovat v geometrických pojmech apod.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Nicméně </a:t>
            </a:r>
            <a:r>
              <a:rPr lang="cs-CZ" b="1" dirty="0"/>
              <a:t>většina</a:t>
            </a:r>
            <a:r>
              <a:rPr lang="cs-CZ" dirty="0"/>
              <a:t> adolescentů neukazuje nijak hluboké konceptuální poznání v žádném z oborů (</a:t>
            </a:r>
            <a:r>
              <a:rPr lang="cs-CZ" dirty="0" err="1"/>
              <a:t>Byrnes</a:t>
            </a:r>
            <a:r>
              <a:rPr lang="cs-CZ" dirty="0"/>
              <a:t>, 2001). </a:t>
            </a:r>
          </a:p>
          <a:p>
            <a:pPr marL="137160" indent="0">
              <a:buNone/>
            </a:pPr>
            <a:r>
              <a:rPr lang="cs-CZ" dirty="0"/>
              <a:t>Jedním z důvodů asi bude abstraktní, mnohadimenzionální a </a:t>
            </a:r>
            <a:r>
              <a:rPr lang="cs-CZ" dirty="0" err="1"/>
              <a:t>protiintuitivní</a:t>
            </a:r>
            <a:r>
              <a:rPr lang="cs-CZ" dirty="0"/>
              <a:t> charakter většiny pokročilých otázek a problémů v každém oboru. (vliv fáze </a:t>
            </a:r>
            <a:r>
              <a:rPr lang="cs-CZ" dirty="0" smtClean="0"/>
              <a:t>abstraktních operací).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Adolescence = dospívání (12-20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b="1" i="1" dirty="0" smtClean="0"/>
              <a:t>„</a:t>
            </a:r>
            <a:r>
              <a:rPr lang="cs-CZ" b="1" i="1" dirty="0"/>
              <a:t>most mezi dětstvím a dospělostí“</a:t>
            </a:r>
          </a:p>
          <a:p>
            <a:pPr marL="118872" indent="0">
              <a:buNone/>
            </a:pPr>
            <a:r>
              <a:rPr lang="cs-CZ" dirty="0" smtClean="0"/>
              <a:t>Je </a:t>
            </a:r>
            <a:r>
              <a:rPr lang="cs-CZ" dirty="0"/>
              <a:t>ale nejen „něčím mezi“ (mostem), ale svébytným (</a:t>
            </a:r>
            <a:r>
              <a:rPr lang="cs-CZ" dirty="0" smtClean="0"/>
              <a:t>a v </a:t>
            </a:r>
            <a:r>
              <a:rPr lang="cs-CZ" dirty="0"/>
              <a:t>mnohém kritickým) obdobím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Erikson</a:t>
            </a:r>
            <a:r>
              <a:rPr lang="cs-CZ" dirty="0"/>
              <a:t>: </a:t>
            </a:r>
            <a:r>
              <a:rPr lang="cs-CZ" i="1" dirty="0"/>
              <a:t>„v žádném jiném stadiu životního cyklu... nejsou si </a:t>
            </a:r>
            <a:r>
              <a:rPr lang="cs-CZ" i="1" dirty="0" smtClean="0"/>
              <a:t>tak těsně </a:t>
            </a:r>
            <a:r>
              <a:rPr lang="cs-CZ" i="1" dirty="0"/>
              <a:t>blízké příslib objevení sebe samého a hrozba ztráty </a:t>
            </a:r>
            <a:r>
              <a:rPr lang="cs-CZ" i="1" dirty="0" smtClean="0"/>
              <a:t>sebe samého</a:t>
            </a:r>
            <a:r>
              <a:rPr lang="cs-CZ" i="1" dirty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529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</a:t>
            </a:r>
            <a:r>
              <a:rPr lang="cs-CZ" dirty="0" smtClean="0"/>
              <a:t>Rozvoj těchto kognitivních </a:t>
            </a:r>
            <a:r>
              <a:rPr lang="cs-CZ" dirty="0"/>
              <a:t>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 smtClean="0"/>
              <a:t>V adolescenci se zlepší: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učení</a:t>
            </a:r>
            <a:r>
              <a:rPr lang="cs-CZ" dirty="0" smtClean="0"/>
              <a:t> díky lepší </a:t>
            </a:r>
            <a:r>
              <a:rPr lang="cs-CZ" dirty="0" err="1" smtClean="0"/>
              <a:t>metakognici</a:t>
            </a:r>
            <a:r>
              <a:rPr lang="cs-CZ" dirty="0" smtClean="0"/>
              <a:t> (sebereflexi) a sebeovládání, lepší práci s motivací a širším znalostem.</a:t>
            </a:r>
            <a:endParaRPr lang="cs-CZ" dirty="0"/>
          </a:p>
          <a:p>
            <a:r>
              <a:rPr lang="cs-CZ" b="1" dirty="0" smtClean="0"/>
              <a:t>Vzpomínání</a:t>
            </a:r>
            <a:r>
              <a:rPr lang="cs-CZ" dirty="0" smtClean="0"/>
              <a:t>: lepší  </a:t>
            </a:r>
            <a:r>
              <a:rPr lang="cs-CZ" dirty="0"/>
              <a:t>získávání informací z </a:t>
            </a:r>
            <a:r>
              <a:rPr lang="cs-CZ" dirty="0" smtClean="0"/>
              <a:t>paměti (práce s vodítky, </a:t>
            </a:r>
            <a:r>
              <a:rPr lang="cs-CZ" i="1" dirty="0" err="1" smtClean="0"/>
              <a:t>cues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b="1" dirty="0" smtClean="0"/>
              <a:t>Uvažování=myšlení</a:t>
            </a:r>
            <a:r>
              <a:rPr lang="cs-CZ" dirty="0" smtClean="0"/>
              <a:t> </a:t>
            </a:r>
            <a:r>
              <a:rPr lang="cs-CZ" dirty="0"/>
              <a:t>(odvozování, </a:t>
            </a:r>
            <a:r>
              <a:rPr lang="cs-CZ" b="1" dirty="0"/>
              <a:t>inference</a:t>
            </a:r>
            <a:r>
              <a:rPr lang="cs-CZ" dirty="0"/>
              <a:t> z jedné či mnoha informací, </a:t>
            </a:r>
            <a:r>
              <a:rPr lang="cs-CZ" b="1" dirty="0"/>
              <a:t>dedukce</a:t>
            </a:r>
            <a:r>
              <a:rPr lang="cs-CZ" dirty="0"/>
              <a:t>, indukce, tvoření </a:t>
            </a:r>
            <a:r>
              <a:rPr lang="cs-CZ" dirty="0" smtClean="0"/>
              <a:t>nových pojmů=slov).</a:t>
            </a:r>
            <a:endParaRPr lang="cs-CZ" dirty="0"/>
          </a:p>
          <a:p>
            <a:r>
              <a:rPr lang="cs-CZ" b="1" dirty="0" smtClean="0"/>
              <a:t>Rozhodování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 err="1"/>
              <a:t>decision</a:t>
            </a:r>
            <a:r>
              <a:rPr lang="cs-CZ" i="1" dirty="0"/>
              <a:t> </a:t>
            </a:r>
            <a:r>
              <a:rPr lang="cs-CZ" i="1" dirty="0" err="1"/>
              <a:t>making</a:t>
            </a:r>
            <a:r>
              <a:rPr lang="cs-CZ" dirty="0"/>
              <a:t>; zobecňování, hodnocení různých možností a realizace vybraného řešení</a:t>
            </a:r>
          </a:p>
          <a:p>
            <a:r>
              <a:rPr lang="cs-CZ" b="1" dirty="0" smtClean="0"/>
              <a:t>Řešení problémů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smtClean="0"/>
              <a:t>Rozvoj </a:t>
            </a:r>
            <a:r>
              <a:rPr lang="cs-CZ" dirty="0"/>
              <a:t>kognitivních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Pracovní paměť se zlepšuje: </a:t>
            </a:r>
            <a:r>
              <a:rPr lang="cs-CZ" dirty="0" smtClean="0"/>
              <a:t>prostorová  </a:t>
            </a:r>
            <a:r>
              <a:rPr lang="cs-CZ" dirty="0"/>
              <a:t>i verbální.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V mnoha testech pracujících s interferencí (zpožďováním opakování apod.) jsou adolescenti a poté i dospělí stále lepší (od 6-35: </a:t>
            </a:r>
            <a:r>
              <a:rPr lang="cs-CZ" dirty="0" err="1"/>
              <a:t>Swanson</a:t>
            </a:r>
            <a:r>
              <a:rPr lang="cs-CZ" dirty="0"/>
              <a:t>, 1999).</a:t>
            </a:r>
          </a:p>
        </p:txBody>
      </p:sp>
    </p:spTree>
    <p:extLst>
      <p:ext uri="{BB962C8B-B14F-4D97-AF65-F5344CB8AC3E}">
        <p14:creationId xmlns:p14="http://schemas.microsoft.com/office/powerpoint/2010/main" val="164004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stopou DM je schopnost tvořit věty typu </a:t>
            </a:r>
            <a:r>
              <a:rPr lang="cs-CZ" i="1" dirty="0"/>
              <a:t>Když X, potom Y</a:t>
            </a:r>
            <a:r>
              <a:rPr lang="cs-CZ" dirty="0"/>
              <a:t> </a:t>
            </a:r>
            <a:r>
              <a:rPr lang="cs-CZ" dirty="0" smtClean="0"/>
              <a:t>(=podmínkové </a:t>
            </a:r>
            <a:r>
              <a:rPr lang="cs-CZ" dirty="0"/>
              <a:t>věty, kondicionál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schopnost odvozovat ze zadaných premis </a:t>
            </a:r>
            <a:r>
              <a:rPr lang="cs-CZ" dirty="0" smtClean="0"/>
              <a:t>(od 5-6 </a:t>
            </a:r>
            <a:r>
              <a:rPr lang="cs-CZ" dirty="0"/>
              <a:t>let – </a:t>
            </a:r>
            <a:r>
              <a:rPr lang="cs-CZ" dirty="0" smtClean="0"/>
              <a:t>!více když </a:t>
            </a:r>
            <a:r>
              <a:rPr lang="cs-CZ" dirty="0"/>
              <a:t>se nabízený obsah úvah týkal fantazijního světa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/>
              <a:t>Schopnost odlišovat závěry, které z premis vyplývají a které </a:t>
            </a:r>
            <a:r>
              <a:rPr lang="cs-CZ" dirty="0" smtClean="0"/>
              <a:t>z premis nevyplývají (od 7-9 </a:t>
            </a:r>
            <a:r>
              <a:rPr lang="cs-CZ" dirty="0"/>
              <a:t>let – zvlášť když se jednalo o otázky taxonomické či kauzální</a:t>
            </a:r>
            <a:r>
              <a:rPr lang="cs-CZ" dirty="0" smtClean="0"/>
              <a:t>).</a:t>
            </a: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Během adolescence </a:t>
            </a:r>
            <a:r>
              <a:rPr lang="cs-CZ" dirty="0" smtClean="0"/>
              <a:t>se pomalu zlepšují schopnosti:</a:t>
            </a:r>
          </a:p>
          <a:p>
            <a:r>
              <a:rPr lang="cs-CZ" dirty="0" smtClean="0"/>
              <a:t>vyvozovat </a:t>
            </a:r>
            <a:r>
              <a:rPr lang="cs-CZ" dirty="0"/>
              <a:t>správné závěry, vysvětlit svoje myšlenkové postupy, vytvářet a testovat hypotézy, pracovat i s neznámými, abstraktními nebo protipřirozenými premisami </a:t>
            </a:r>
            <a:r>
              <a:rPr lang="cs-CZ" dirty="0" smtClean="0"/>
              <a:t>(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x=2y+1 </a:t>
            </a:r>
            <a:r>
              <a:rPr lang="cs-CZ" dirty="0" err="1"/>
              <a:t>then</a:t>
            </a:r>
            <a:r>
              <a:rPr lang="cs-CZ" dirty="0"/>
              <a:t> y=0; je hodné zlo lepší než zlé dobro?)</a:t>
            </a:r>
          </a:p>
          <a:p>
            <a:r>
              <a:rPr lang="cs-CZ" dirty="0"/>
              <a:t>Nicméně, jsou-li závěry nebo premisy protipřirozené (Slon je malé zvíře. Toto je slon. Je malý</a:t>
            </a:r>
            <a:r>
              <a:rPr lang="cs-CZ" dirty="0" smtClean="0"/>
              <a:t>?), </a:t>
            </a:r>
            <a:r>
              <a:rPr lang="cs-CZ" dirty="0"/>
              <a:t>skóruje v DM méně než polovina adolescentů.</a:t>
            </a:r>
          </a:p>
          <a:p>
            <a:r>
              <a:rPr lang="cs-CZ" dirty="0"/>
              <a:t>U starších adolescentů lze výkon v takových úkolech zlepšit – zvlášť pokud jim je vysvětlena logika </a:t>
            </a:r>
            <a:r>
              <a:rPr lang="cs-CZ" dirty="0" smtClean="0"/>
              <a:t>úkolu, </a:t>
            </a:r>
            <a:r>
              <a:rPr lang="cs-CZ" dirty="0"/>
              <a:t>nebo podobný úkol předtím </a:t>
            </a:r>
            <a:r>
              <a:rPr lang="cs-CZ" dirty="0" smtClean="0"/>
              <a:t>vykonávali. Nejedná </a:t>
            </a:r>
            <a:r>
              <a:rPr lang="cs-CZ" dirty="0"/>
              <a:t>se však často o trvalé zlepšení.</a:t>
            </a:r>
          </a:p>
        </p:txBody>
      </p:sp>
    </p:spTree>
    <p:extLst>
      <p:ext uri="{BB962C8B-B14F-4D97-AF65-F5344CB8AC3E}">
        <p14:creationId xmlns:p14="http://schemas.microsoft.com/office/powerpoint/2010/main" val="200699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deduktivního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Shrnutí:</a:t>
            </a:r>
          </a:p>
          <a:p>
            <a:pPr marL="137160" indent="0">
              <a:buNone/>
            </a:pPr>
            <a:r>
              <a:rPr lang="cs-CZ" dirty="0"/>
              <a:t>Zdá se, že vývoj v deduktivním myšlení od </a:t>
            </a:r>
            <a:r>
              <a:rPr lang="cs-CZ" dirty="0" smtClean="0"/>
              <a:t>10 </a:t>
            </a:r>
            <a:r>
              <a:rPr lang="cs-CZ" dirty="0"/>
              <a:t>let spočívá v narůstající schopnosti odmyslet si vlastní názory nebo postoje a myslet tzv. </a:t>
            </a:r>
            <a:r>
              <a:rPr lang="cs-CZ" dirty="0" smtClean="0"/>
              <a:t>objektivně =abstraktně) </a:t>
            </a:r>
            <a:r>
              <a:rPr lang="cs-CZ" dirty="0"/>
              <a:t>o struktuře argumentu.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U </a:t>
            </a:r>
            <a:r>
              <a:rPr lang="cs-CZ" dirty="0"/>
              <a:t>adolescentů je přesto málo dokladů o schopnosti abstraktně  uvažovat nad jednotlivými doménami (myšlení zůstává dlouho </a:t>
            </a:r>
            <a:r>
              <a:rPr lang="cs-CZ" i="1" dirty="0" err="1"/>
              <a:t>domain-specific</a:t>
            </a:r>
            <a:r>
              <a:rPr lang="cs-CZ" dirty="0"/>
              <a:t>), tzn. že </a:t>
            </a:r>
            <a:r>
              <a:rPr lang="cs-CZ" b="1" dirty="0"/>
              <a:t>abstraktní uvažování se netýká hned všech oblastí</a:t>
            </a:r>
            <a:r>
              <a:rPr lang="cs-CZ" dirty="0"/>
              <a:t>, ale dlouhou dobu jen jedné či několika specifických oblastí dle zaměření.</a:t>
            </a:r>
          </a:p>
        </p:txBody>
      </p:sp>
    </p:spTree>
    <p:extLst>
      <p:ext uri="{BB962C8B-B14F-4D97-AF65-F5344CB8AC3E}">
        <p14:creationId xmlns:p14="http://schemas.microsoft.com/office/powerpoint/2010/main" val="31043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err="1"/>
              <a:t>Sch</a:t>
            </a:r>
            <a:r>
              <a:rPr lang="cs-CZ" dirty="0"/>
              <a:t>. rozhodovat se patří mezi klíčové schopnosti, které si adolescenti potřebují osvojit.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Rozhodují-li se lidé:</a:t>
            </a:r>
          </a:p>
          <a:p>
            <a:pPr marL="137160" indent="0">
              <a:buNone/>
            </a:pPr>
            <a:r>
              <a:rPr lang="cs-CZ" dirty="0"/>
              <a:t>1. stanoví si cíle (najíst se)</a:t>
            </a:r>
          </a:p>
          <a:p>
            <a:pPr marL="137160" indent="0">
              <a:buNone/>
            </a:pPr>
            <a:r>
              <a:rPr lang="cs-CZ" dirty="0"/>
              <a:t>2. shrnou možnosti dosažení cíle (uvařit si něco, jít na nákup, jít do restaurace)</a:t>
            </a:r>
          </a:p>
          <a:p>
            <a:pPr marL="137160" indent="0">
              <a:buNone/>
            </a:pPr>
            <a:r>
              <a:rPr lang="cs-CZ" dirty="0"/>
              <a:t>3. vyhodnotí tyto možnosti (domácí jídlo je levnější a zdravější)</a:t>
            </a:r>
          </a:p>
          <a:p>
            <a:pPr marL="137160" indent="0">
              <a:buNone/>
            </a:pPr>
            <a:r>
              <a:rPr lang="cs-CZ" dirty="0"/>
              <a:t>4. provedou vybranou možnost (uvaří si)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Jiný je případ, kdy </a:t>
            </a:r>
            <a:r>
              <a:rPr lang="cs-CZ" dirty="0"/>
              <a:t>se lidé rozhodují zda se mají/nemají podílet na nabízeném chování (dát si sklenku).</a:t>
            </a:r>
          </a:p>
        </p:txBody>
      </p:sp>
    </p:spTree>
    <p:extLst>
      <p:ext uri="{BB962C8B-B14F-4D97-AF65-F5344CB8AC3E}">
        <p14:creationId xmlns:p14="http://schemas.microsoft.com/office/powerpoint/2010/main" val="5074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Kompetentní rozhodování zahrnuje schopnost </a:t>
            </a:r>
            <a:r>
              <a:rPr lang="cs-CZ" b="1" dirty="0"/>
              <a:t>určit rizika a benefity </a:t>
            </a:r>
            <a:r>
              <a:rPr lang="cs-CZ" dirty="0"/>
              <a:t>určitého chování.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2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Starší adolescenti dokáží více než mladší:</a:t>
            </a:r>
          </a:p>
          <a:p>
            <a:pPr marL="137160" indent="0">
              <a:buNone/>
            </a:pPr>
            <a:r>
              <a:rPr lang="cs-CZ" dirty="0"/>
              <a:t> 1. odlišit možnosti, které umožňují splnění několika cílů, od možností, které umožňují splnění </a:t>
            </a:r>
            <a:r>
              <a:rPr lang="cs-CZ" dirty="0" smtClean="0"/>
              <a:t>pouze jednoho cíle.</a:t>
            </a:r>
            <a:endParaRPr lang="cs-CZ" dirty="0"/>
          </a:p>
          <a:p>
            <a:pPr marL="137160" indent="0">
              <a:buNone/>
            </a:pPr>
            <a:r>
              <a:rPr lang="cs-CZ" dirty="0"/>
              <a:t>2. </a:t>
            </a:r>
            <a:r>
              <a:rPr lang="cs-CZ" dirty="0" smtClean="0"/>
              <a:t>předvídat </a:t>
            </a:r>
            <a:r>
              <a:rPr lang="cs-CZ" dirty="0"/>
              <a:t>širší spektrum následků svých </a:t>
            </a:r>
            <a:r>
              <a:rPr lang="cs-CZ" dirty="0" smtClean="0"/>
              <a:t>činností.</a:t>
            </a:r>
            <a:endParaRPr lang="cs-CZ" dirty="0"/>
          </a:p>
          <a:p>
            <a:pPr marL="137160" indent="0">
              <a:buNone/>
            </a:pPr>
            <a:r>
              <a:rPr lang="cs-CZ" dirty="0"/>
              <a:t>3. učit se s věkem </a:t>
            </a:r>
            <a:r>
              <a:rPr lang="cs-CZ" dirty="0" smtClean="0"/>
              <a:t>stále </a:t>
            </a:r>
            <a:r>
              <a:rPr lang="cs-CZ" dirty="0"/>
              <a:t>více z výsledků svého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34165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Vývoj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Výzkumů rozhodování u adolescentů je velmi málo.</a:t>
            </a:r>
          </a:p>
          <a:p>
            <a:pPr marL="137160" indent="0">
              <a:buNone/>
            </a:pPr>
            <a:r>
              <a:rPr lang="cs-CZ" dirty="0"/>
              <a:t>Většina z nich byla laboratorních (hypotetické scénáře apod.)</a:t>
            </a:r>
          </a:p>
          <a:p>
            <a:pPr marL="137160" indent="0">
              <a:buNone/>
            </a:pPr>
            <a:r>
              <a:rPr lang="cs-CZ" dirty="0"/>
              <a:t>V reálném světě hrají poměrně velkou roli při rozhodování motivační a emocionální faktory.</a:t>
            </a:r>
          </a:p>
          <a:p>
            <a:pPr marL="137160" indent="0">
              <a:buNone/>
            </a:pPr>
            <a:r>
              <a:rPr lang="cs-CZ" dirty="0"/>
              <a:t>Tzn. že (</a:t>
            </a:r>
            <a:r>
              <a:rPr lang="cs-CZ" dirty="0" err="1"/>
              <a:t>Eccles</a:t>
            </a:r>
            <a:r>
              <a:rPr lang="cs-CZ" dirty="0"/>
              <a:t>, </a:t>
            </a:r>
            <a:r>
              <a:rPr lang="cs-CZ" dirty="0" err="1"/>
              <a:t>Wigfield</a:t>
            </a:r>
            <a:r>
              <a:rPr lang="cs-CZ" dirty="0"/>
              <a:t>, </a:t>
            </a:r>
            <a:r>
              <a:rPr lang="cs-CZ" dirty="0" err="1"/>
              <a:t>Byrnes</a:t>
            </a:r>
            <a:r>
              <a:rPr lang="cs-CZ" dirty="0"/>
              <a:t>, 328)„v laboratoři úspěšní adolescenti mohou v životě dělat velmi neúspěšná rozhodnutí, jestliže jim chybí patřičné </a:t>
            </a:r>
            <a:r>
              <a:rPr lang="cs-CZ" dirty="0" err="1"/>
              <a:t>seberegulativní</a:t>
            </a:r>
            <a:r>
              <a:rPr lang="cs-CZ" dirty="0"/>
              <a:t> strategie“ (</a:t>
            </a:r>
            <a:r>
              <a:rPr lang="cs-CZ" dirty="0" err="1"/>
              <a:t>sebeuklidňující</a:t>
            </a:r>
            <a:r>
              <a:rPr lang="cs-CZ" dirty="0"/>
              <a:t> techniky, zvládání tlaku od vrstevníků, </a:t>
            </a:r>
            <a:r>
              <a:rPr lang="cs-CZ" dirty="0" err="1"/>
              <a:t>sebemotivace</a:t>
            </a:r>
            <a:r>
              <a:rPr lang="cs-CZ" dirty="0"/>
              <a:t>, využití sebepoznání v praxi aj.)</a:t>
            </a:r>
          </a:p>
        </p:txBody>
      </p:sp>
    </p:spTree>
    <p:extLst>
      <p:ext uri="{BB962C8B-B14F-4D97-AF65-F5344CB8AC3E}">
        <p14:creationId xmlns:p14="http://schemas.microsoft.com/office/powerpoint/2010/main" val="1670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Riskování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/>
              <a:t>Mnoho studií se věnuje riskování adolescentů (většinou: kouření, pití, nechráněný sex).</a:t>
            </a:r>
          </a:p>
          <a:p>
            <a:pPr marL="137160" indent="0">
              <a:buNone/>
            </a:pPr>
            <a:r>
              <a:rPr lang="cs-CZ" dirty="0"/>
              <a:t>Výsledky ukazují opak toho, co by člověk vyvodil z toho, že rozhodovací procesy se vyvíjí: starší adolescenti jsou mnohem více náchylnější k riskování než mladší adolescenti a preadolescenti (např. </a:t>
            </a:r>
            <a:r>
              <a:rPr lang="cs-CZ" dirty="0" smtClean="0"/>
              <a:t>v kouření</a:t>
            </a:r>
            <a:r>
              <a:rPr lang="cs-CZ" dirty="0"/>
              <a:t>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Opakovaně studie potvrzují, že ty více a méně riskující adolescenty neodlišuje jejich znalost/neznalost možných negativních následků</a:t>
            </a:r>
            <a:r>
              <a:rPr lang="cs-CZ" dirty="0" smtClean="0"/>
              <a:t>! (srov. účinnost osvětových akcí)</a:t>
            </a:r>
            <a:endParaRPr lang="cs-CZ" dirty="0"/>
          </a:p>
          <a:p>
            <a:pPr marL="137160" indent="0">
              <a:buNone/>
            </a:pPr>
            <a:r>
              <a:rPr lang="cs-CZ" dirty="0"/>
              <a:t>Ve hře jsou jiné faktory: ony strategie seberegulace, </a:t>
            </a:r>
            <a:r>
              <a:rPr lang="cs-CZ" dirty="0" err="1"/>
              <a:t>sch</a:t>
            </a:r>
            <a:r>
              <a:rPr lang="cs-CZ" dirty="0"/>
              <a:t>. skloubit zdraví prospěšné a sociální cíle.</a:t>
            </a:r>
          </a:p>
        </p:txBody>
      </p:sp>
    </p:spTree>
    <p:extLst>
      <p:ext uri="{BB962C8B-B14F-4D97-AF65-F5344CB8AC3E}">
        <p14:creationId xmlns:p14="http://schemas.microsoft.com/office/powerpoint/2010/main" val="23492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Adolescence - </a:t>
            </a:r>
            <a:r>
              <a:rPr lang="cs-CZ" dirty="0" err="1" smtClean="0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</a:t>
            </a:r>
            <a:r>
              <a:rPr lang="cs-CZ" dirty="0" err="1"/>
              <a:t>Eriksonově</a:t>
            </a:r>
            <a:r>
              <a:rPr lang="cs-CZ" dirty="0"/>
              <a:t> pojetí stěžejní období, propojuje dosažené schopnosti a plány do budoucna budováním vlastní </a:t>
            </a:r>
            <a:r>
              <a:rPr lang="cs-CZ" i="1" dirty="0" smtClean="0"/>
              <a:t>identity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Pocit </a:t>
            </a:r>
            <a:r>
              <a:rPr lang="cs-CZ" dirty="0"/>
              <a:t>identity souvisí s vnitřní stabilitou, zakotveností, předpokládá ale možnost experimentovat, hledat; souvisí i s nalezením „svého místa“ ve smyslu role, která nenutí člověka zpronevěřovat se sobě </a:t>
            </a:r>
            <a:endParaRPr lang="cs-CZ" dirty="0" smtClean="0"/>
          </a:p>
          <a:p>
            <a:r>
              <a:rPr lang="cs-CZ" i="1" dirty="0" smtClean="0"/>
              <a:t>Zmatení </a:t>
            </a:r>
            <a:r>
              <a:rPr lang="cs-CZ" i="1" dirty="0"/>
              <a:t>rolí </a:t>
            </a:r>
            <a:r>
              <a:rPr lang="cs-CZ" dirty="0"/>
              <a:t>souvisí často s tím, že člověk nemá dostatečně oddělenou osobní identitu od rodinné, s chabými profesními plány, s nejasnou představou o </a:t>
            </a:r>
            <a:r>
              <a:rPr lang="cs-CZ" dirty="0" smtClean="0"/>
              <a:t>sobě. (TK)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5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Genderové rozdíly:</a:t>
            </a:r>
          </a:p>
          <a:p>
            <a:pPr marL="137160" indent="0">
              <a:buNone/>
            </a:pPr>
            <a:r>
              <a:rPr lang="cs-CZ" dirty="0"/>
              <a:t>Muži jsou více než ženy ochotni riskovat v oblastech jako rychlé řízení nebo intelektuální risky.</a:t>
            </a:r>
          </a:p>
          <a:p>
            <a:pPr marL="137160" indent="0">
              <a:buNone/>
            </a:pPr>
            <a:r>
              <a:rPr lang="cs-CZ" dirty="0"/>
              <a:t>Ženy jsou více než muži ochotny riskovat v oblasti zdraví jako je kouření.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Muži jsou často o trochu lepší ve výsledcích matematických testů (De Lisi, </a:t>
            </a:r>
            <a:r>
              <a:rPr lang="cs-CZ" dirty="0" err="1"/>
              <a:t>McGillicuddy</a:t>
            </a:r>
            <a:r>
              <a:rPr lang="cs-CZ" dirty="0"/>
              <a:t>-De Lisi, 2002). Souvisí to možná opět s větší mírou riskování.</a:t>
            </a:r>
          </a:p>
        </p:txBody>
      </p:sp>
    </p:spTree>
    <p:extLst>
      <p:ext uri="{BB962C8B-B14F-4D97-AF65-F5344CB8AC3E}">
        <p14:creationId xmlns:p14="http://schemas.microsoft.com/office/powerpoint/2010/main" val="4422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Znaky adolescence jsou</a:t>
            </a:r>
            <a:r>
              <a:rPr lang="cs-CZ" dirty="0"/>
              <a:t>:</a:t>
            </a:r>
            <a:r>
              <a:rPr lang="cs-CZ" i="1" dirty="0"/>
              <a:t> </a:t>
            </a:r>
            <a:r>
              <a:rPr lang="cs-CZ" dirty="0"/>
              <a:t>emoční labilita, zhoršené sebeovládání, nestálost a nepředvídatelnost reakcí, prostořekost, </a:t>
            </a:r>
            <a:r>
              <a:rPr lang="cs-CZ" dirty="0" smtClean="0"/>
              <a:t>konfliktnost, </a:t>
            </a:r>
            <a:r>
              <a:rPr lang="cs-CZ" dirty="0"/>
              <a:t>uzavřenost (méně se svěřují), vztahovačnost, únik do světa představ a fantazie, denní snění, v němž se promítají touhy a přání dospívajícího, výkyvy prospěchu, projevují se zvýšenou kritičností ve vztahu k autoritám 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4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Vývojové úkoly (R. J. </a:t>
            </a:r>
            <a:r>
              <a:rPr lang="cs-CZ" dirty="0" err="1"/>
              <a:t>Havighurst</a:t>
            </a:r>
            <a:r>
              <a:rPr lang="cs-CZ" dirty="0"/>
              <a:t>, modifikace </a:t>
            </a:r>
            <a:r>
              <a:rPr lang="cs-CZ" dirty="0" err="1"/>
              <a:t>P.Macek</a:t>
            </a:r>
            <a:r>
              <a:rPr lang="cs-CZ" dirty="0"/>
              <a:t>, 1997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přijetí </a:t>
            </a:r>
            <a:r>
              <a:rPr lang="cs-CZ" sz="1800" b="1" dirty="0"/>
              <a:t>vlastního těla</a:t>
            </a:r>
            <a:r>
              <a:rPr lang="cs-CZ" sz="1800" dirty="0"/>
              <a:t>, fyzických změn včetně pohlavní zralosti </a:t>
            </a:r>
            <a:r>
              <a:rPr lang="cs-CZ" sz="1800" dirty="0" smtClean="0"/>
              <a:t>a pohlavní </a:t>
            </a:r>
            <a:r>
              <a:rPr lang="cs-CZ" sz="1800" dirty="0"/>
              <a:t>role</a:t>
            </a:r>
          </a:p>
          <a:p>
            <a:r>
              <a:rPr lang="cs-CZ" sz="1800" b="1" dirty="0" smtClean="0"/>
              <a:t>kognitivní </a:t>
            </a:r>
            <a:r>
              <a:rPr lang="cs-CZ" sz="1800" b="1" dirty="0"/>
              <a:t>komplexita</a:t>
            </a:r>
            <a:r>
              <a:rPr lang="cs-CZ" sz="1800" dirty="0"/>
              <a:t>, flexibilita a abstraktní myšlení; </a:t>
            </a:r>
            <a:r>
              <a:rPr lang="cs-CZ" sz="1800" dirty="0" smtClean="0"/>
              <a:t>schopnost aplikovat </a:t>
            </a:r>
            <a:r>
              <a:rPr lang="cs-CZ" sz="1800" dirty="0"/>
              <a:t>intelektový potenciál v běžné každodenní zkušenosti</a:t>
            </a:r>
          </a:p>
          <a:p>
            <a:r>
              <a:rPr lang="cs-CZ" sz="1800" dirty="0" smtClean="0"/>
              <a:t>uplatnění </a:t>
            </a:r>
            <a:r>
              <a:rPr lang="cs-CZ" sz="1800" dirty="0"/>
              <a:t>emocionálního a kognitivního potenciálu ve </a:t>
            </a:r>
            <a:r>
              <a:rPr lang="cs-CZ" sz="1800" b="1" dirty="0" smtClean="0"/>
              <a:t>vrstevnických vztazích</a:t>
            </a:r>
            <a:r>
              <a:rPr lang="cs-CZ" sz="1800" dirty="0"/>
              <a:t>, schopnost a dovednost udržovat vztahy s vrstevníky </a:t>
            </a:r>
            <a:r>
              <a:rPr lang="cs-CZ" sz="1800" dirty="0" smtClean="0"/>
              <a:t>obojího pohlaví</a:t>
            </a:r>
            <a:endParaRPr lang="cs-CZ" sz="1800" dirty="0"/>
          </a:p>
          <a:p>
            <a:r>
              <a:rPr lang="cs-CZ" sz="1800" b="1" dirty="0" smtClean="0"/>
              <a:t>změna </a:t>
            </a:r>
            <a:r>
              <a:rPr lang="cs-CZ" sz="1800" b="1" dirty="0"/>
              <a:t>vztahů k dospělým </a:t>
            </a:r>
            <a:r>
              <a:rPr lang="cs-CZ" sz="1800" dirty="0"/>
              <a:t>(rodičům, dalším autoritám) – autonomie</a:t>
            </a:r>
            <a:r>
              <a:rPr lang="cs-CZ" sz="1800" dirty="0" smtClean="0"/>
              <a:t>, popř</a:t>
            </a:r>
            <a:r>
              <a:rPr lang="cs-CZ" sz="1800" dirty="0"/>
              <a:t>. vzájemný respekt a kooperace nahrazuje emocionální </a:t>
            </a:r>
            <a:r>
              <a:rPr lang="cs-CZ" sz="1800" dirty="0" smtClean="0"/>
              <a:t>závislost </a:t>
            </a:r>
          </a:p>
          <a:p>
            <a:r>
              <a:rPr lang="cs-CZ" sz="1800" dirty="0" smtClean="0"/>
              <a:t>získání </a:t>
            </a:r>
            <a:r>
              <a:rPr lang="cs-CZ" sz="1800" dirty="0"/>
              <a:t>představy o </a:t>
            </a:r>
            <a:r>
              <a:rPr lang="cs-CZ" sz="1800" b="1" dirty="0"/>
              <a:t>ekonomické nezávislosti </a:t>
            </a:r>
            <a:r>
              <a:rPr lang="cs-CZ" sz="1800" dirty="0"/>
              <a:t>a směřování k </a:t>
            </a:r>
            <a:r>
              <a:rPr lang="cs-CZ" sz="1800" dirty="0" smtClean="0"/>
              <a:t>určitým jistotám</a:t>
            </a:r>
            <a:r>
              <a:rPr lang="cs-CZ" sz="1800" dirty="0"/>
              <a:t>, které s ní souvisejí – k volbě povolání, k získání </a:t>
            </a:r>
            <a:r>
              <a:rPr lang="cs-CZ" sz="1800" dirty="0" smtClean="0"/>
              <a:t>profesní kvalifikace</a:t>
            </a:r>
            <a:r>
              <a:rPr lang="cs-CZ" sz="1800" dirty="0"/>
              <a:t>, k ujasnění představ o budoucí </a:t>
            </a:r>
            <a:r>
              <a:rPr lang="cs-CZ" sz="1800" dirty="0" smtClean="0"/>
              <a:t>profesi 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 smtClean="0"/>
              <a:t>získávání </a:t>
            </a:r>
            <a:r>
              <a:rPr lang="cs-CZ" sz="1800" dirty="0"/>
              <a:t>zkušeností v </a:t>
            </a:r>
            <a:r>
              <a:rPr lang="cs-CZ" sz="1800" b="1" dirty="0"/>
              <a:t>erotickém vztahu</a:t>
            </a:r>
            <a:r>
              <a:rPr lang="cs-CZ" sz="1800" dirty="0"/>
              <a:t>, příprava na partnerský </a:t>
            </a:r>
            <a:r>
              <a:rPr lang="cs-CZ" sz="1800" dirty="0" smtClean="0"/>
              <a:t>a rodinný </a:t>
            </a:r>
            <a:r>
              <a:rPr lang="cs-CZ" sz="1800" dirty="0"/>
              <a:t>život</a:t>
            </a:r>
          </a:p>
          <a:p>
            <a:r>
              <a:rPr lang="cs-CZ" sz="1800" dirty="0"/>
              <a:t> rozvoj intelektu, emocionality a interpersonálních </a:t>
            </a:r>
            <a:r>
              <a:rPr lang="cs-CZ" sz="1800" dirty="0" smtClean="0"/>
              <a:t>dovedností zaměřených </a:t>
            </a:r>
            <a:r>
              <a:rPr lang="cs-CZ" sz="1800" dirty="0"/>
              <a:t>ke komunitě a společnosti – tj. získání kompetencí </a:t>
            </a:r>
            <a:r>
              <a:rPr lang="cs-CZ" sz="1800" dirty="0" smtClean="0"/>
              <a:t>pro </a:t>
            </a:r>
            <a:r>
              <a:rPr lang="cs-CZ" sz="1800" b="1" dirty="0" smtClean="0"/>
              <a:t>sociálně </a:t>
            </a:r>
            <a:r>
              <a:rPr lang="cs-CZ" sz="1800" b="1" dirty="0"/>
              <a:t>zodpovědné chování</a:t>
            </a:r>
          </a:p>
          <a:p>
            <a:r>
              <a:rPr lang="cs-CZ" sz="1800" dirty="0"/>
              <a:t> představa o budoucích prioritách v dospělosti – důležitých </a:t>
            </a:r>
            <a:r>
              <a:rPr lang="cs-CZ" sz="1800" b="1" dirty="0" smtClean="0"/>
              <a:t>osobních cílech </a:t>
            </a:r>
            <a:r>
              <a:rPr lang="cs-CZ" sz="1800" b="1" dirty="0"/>
              <a:t>a stylu života</a:t>
            </a:r>
          </a:p>
          <a:p>
            <a:r>
              <a:rPr lang="cs-CZ" sz="1800" dirty="0" smtClean="0"/>
              <a:t>ujasnění </a:t>
            </a:r>
            <a:r>
              <a:rPr lang="cs-CZ" sz="1800" b="1" dirty="0"/>
              <a:t>hierarchie hodnot</a:t>
            </a:r>
            <a:r>
              <a:rPr lang="cs-CZ" sz="1800" dirty="0"/>
              <a:t>, reflexe a stabilizace vlastního vztahu </a:t>
            </a:r>
            <a:r>
              <a:rPr lang="cs-CZ" sz="1800" dirty="0" smtClean="0"/>
              <a:t>ke světu </a:t>
            </a:r>
            <a:r>
              <a:rPr lang="cs-CZ" sz="1800" dirty="0"/>
              <a:t>(světový názor)</a:t>
            </a:r>
          </a:p>
        </p:txBody>
      </p:sp>
    </p:spTree>
    <p:extLst>
      <p:ext uri="{BB962C8B-B14F-4D97-AF65-F5344CB8AC3E}">
        <p14:creationId xmlns:p14="http://schemas.microsoft.com/office/powerpoint/2010/main" val="39532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Vývojové změny I: </a:t>
            </a:r>
            <a:r>
              <a:rPr lang="cs-CZ" dirty="0" smtClean="0"/>
              <a:t>biologické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primární </a:t>
            </a:r>
            <a:r>
              <a:rPr lang="cs-CZ" dirty="0"/>
              <a:t>změny se podle mnoha autorů týkají změn </a:t>
            </a:r>
            <a:r>
              <a:rPr lang="cs-CZ" b="1" dirty="0" smtClean="0"/>
              <a:t>hormonálních</a:t>
            </a:r>
            <a:r>
              <a:rPr lang="cs-CZ" dirty="0" smtClean="0"/>
              <a:t>; 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typický </a:t>
            </a:r>
            <a:r>
              <a:rPr lang="cs-CZ" dirty="0"/>
              <a:t>je vývoj primárních i sekundárních pohlavních znaků </a:t>
            </a:r>
            <a:r>
              <a:rPr lang="cs-CZ" dirty="0" smtClean="0"/>
              <a:t>a zrychlený </a:t>
            </a:r>
            <a:r>
              <a:rPr lang="cs-CZ" dirty="0"/>
              <a:t>růst</a:t>
            </a:r>
          </a:p>
          <a:p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nástup </a:t>
            </a:r>
            <a:r>
              <a:rPr lang="cs-CZ" dirty="0"/>
              <a:t>puberty charakterizuje </a:t>
            </a:r>
            <a:r>
              <a:rPr lang="cs-CZ" b="1" dirty="0"/>
              <a:t>metabolická teorie dospívání</a:t>
            </a:r>
            <a:r>
              <a:rPr lang="cs-CZ" dirty="0"/>
              <a:t>, podle</a:t>
            </a:r>
          </a:p>
          <a:p>
            <a:pPr marL="118872" indent="0">
              <a:buNone/>
            </a:pPr>
            <a:r>
              <a:rPr lang="cs-CZ" dirty="0"/>
              <a:t>které je pro začátek puberty u dívek potřebná tzv. kritická </a:t>
            </a:r>
            <a:r>
              <a:rPr lang="cs-CZ" dirty="0" smtClean="0"/>
              <a:t>tělesná hmotnost.</a:t>
            </a:r>
            <a:endParaRPr lang="cs-CZ" dirty="0"/>
          </a:p>
          <a:p>
            <a:r>
              <a:rPr lang="cs-CZ" dirty="0"/>
              <a:t> významným pojmem je </a:t>
            </a:r>
            <a:r>
              <a:rPr lang="cs-CZ" b="1" dirty="0"/>
              <a:t>sekulární </a:t>
            </a:r>
            <a:r>
              <a:rPr lang="cs-CZ" b="1" dirty="0" smtClean="0"/>
              <a:t>akcelerace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691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 marL="585216" lvl="1" indent="0">
              <a:lnSpc>
                <a:spcPct val="80000"/>
              </a:lnSpc>
              <a:buNone/>
              <a:defRPr/>
            </a:pPr>
            <a:r>
              <a:rPr lang="cs-CZ" dirty="0" smtClean="0"/>
              <a:t>= dřívější nástup dospívání ve srovnání s minulými staletími (urychlení růstu a v oblasti sexuální; menstruace nastupuje v průměru dříve). </a:t>
            </a:r>
            <a:r>
              <a:rPr lang="cs-CZ" dirty="0"/>
              <a:t>„Na konci 19. století docházelo k první menstruaci (menarche) u českých dívek mezi 15 a 16 rokem věku. V roce 1938 to bylo průměrně ve 14 letech, a v roce 1962 ve 13 letech</a:t>
            </a:r>
            <a:r>
              <a:rPr lang="cs-CZ" dirty="0" smtClean="0"/>
              <a:t>.“ </a:t>
            </a:r>
            <a:r>
              <a:rPr lang="cs-CZ" dirty="0" err="1" smtClean="0"/>
              <a:t>Langmaier&amp;Krejčířová</a:t>
            </a:r>
            <a:r>
              <a:rPr lang="cs-CZ" dirty="0" smtClean="0"/>
              <a:t>, 2012. </a:t>
            </a:r>
            <a:endParaRPr lang="cs-CZ" dirty="0"/>
          </a:p>
          <a:p>
            <a:pPr marL="585216" lvl="1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dirty="0" smtClean="0"/>
              <a:t>Předpokládá se, že k tomu dochází v důsledku zvýšení životní úrovně, lepší hygienickou péčí, lepší výživou, více podnětným prostředím.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137160">
              <a:lnSpc>
                <a:spcPct val="8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cs-CZ" sz="4000" dirty="0" smtClean="0"/>
              <a:t>Sekulární akcelerace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4244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důležité také je, jak jsou biologické změny </a:t>
            </a:r>
            <a:r>
              <a:rPr lang="cs-CZ" b="1" dirty="0" smtClean="0"/>
              <a:t>vnímány a hodnoceny okolím </a:t>
            </a:r>
            <a:r>
              <a:rPr lang="cs-CZ" dirty="0" smtClean="0"/>
              <a:t>(od vrstevníků a rodičů po média a módu);</a:t>
            </a:r>
          </a:p>
          <a:p>
            <a:r>
              <a:rPr lang="cs-CZ" i="1" dirty="0" smtClean="0"/>
              <a:t>vědomí </a:t>
            </a:r>
            <a:r>
              <a:rPr lang="cs-CZ" i="1" dirty="0"/>
              <a:t>změn </a:t>
            </a:r>
            <a:r>
              <a:rPr lang="cs-CZ" i="1" dirty="0" smtClean="0"/>
              <a:t>mívá patrně </a:t>
            </a:r>
            <a:r>
              <a:rPr lang="cs-CZ" i="1" dirty="0"/>
              <a:t>vyšší význam pro D než pro CH, dívky také vnímají pubertu </a:t>
            </a:r>
            <a:r>
              <a:rPr lang="cs-CZ" i="1" dirty="0" smtClean="0"/>
              <a:t>jako větší </a:t>
            </a:r>
            <a:r>
              <a:rPr lang="cs-CZ" i="1" dirty="0"/>
              <a:t>„restriktivní zásah“ do svého života, chlapci většinou pozitivně</a:t>
            </a:r>
            <a:r>
              <a:rPr lang="cs-CZ" i="1" dirty="0" smtClean="0"/>
              <a:t>; časnější </a:t>
            </a:r>
            <a:r>
              <a:rPr lang="cs-CZ" i="1" dirty="0"/>
              <a:t>dospívání je výhodou spíše pro chlapce než pro dívky, </a:t>
            </a:r>
            <a:r>
              <a:rPr lang="cs-CZ" i="1" dirty="0" smtClean="0"/>
              <a:t>pozdní není </a:t>
            </a:r>
            <a:r>
              <a:rPr lang="cs-CZ" i="1" dirty="0"/>
              <a:t>známo; pak se ovšem situace mění, podle německých </a:t>
            </a:r>
            <a:r>
              <a:rPr lang="cs-CZ" i="1" dirty="0" smtClean="0"/>
              <a:t>dat vyspělejší </a:t>
            </a:r>
            <a:r>
              <a:rPr lang="cs-CZ" i="1" dirty="0"/>
              <a:t>dívky ve </a:t>
            </a:r>
            <a:r>
              <a:rPr lang="cs-CZ" i="1" dirty="0" smtClean="0"/>
              <a:t>věku </a:t>
            </a:r>
            <a:r>
              <a:rPr lang="cs-CZ" i="1" dirty="0"/>
              <a:t>14,6 </a:t>
            </a:r>
            <a:r>
              <a:rPr lang="cs-CZ" i="1" dirty="0" smtClean="0"/>
              <a:t>let mají lepší </a:t>
            </a:r>
            <a:r>
              <a:rPr lang="cs-CZ" i="1" dirty="0"/>
              <a:t>sebehodnocení</a:t>
            </a:r>
          </a:p>
          <a:p>
            <a:r>
              <a:rPr lang="cs-CZ" dirty="0"/>
              <a:t> související témata: </a:t>
            </a:r>
            <a:r>
              <a:rPr lang="cs-CZ" b="1" dirty="0"/>
              <a:t>fyziologická rovnováha, </a:t>
            </a:r>
            <a:r>
              <a:rPr lang="cs-CZ" b="1" dirty="0" smtClean="0"/>
              <a:t>pohlavní/genderová role</a:t>
            </a:r>
            <a:r>
              <a:rPr lang="cs-CZ" b="1" dirty="0"/>
              <a:t>, tělesné schéma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46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dirty="0" smtClean="0"/>
              <a:t>Na </a:t>
            </a:r>
            <a:r>
              <a:rPr lang="cs-CZ" dirty="0"/>
              <a:t>počátku dospívání si člověk zvýšeně uvědomuje sebe </a:t>
            </a:r>
            <a:r>
              <a:rPr lang="cs-CZ" dirty="0" smtClean="0"/>
              <a:t>sama jako </a:t>
            </a:r>
            <a:r>
              <a:rPr lang="cs-CZ" dirty="0"/>
              <a:t>subjekt, je schopen větší </a:t>
            </a:r>
            <a:r>
              <a:rPr lang="cs-CZ" b="1" dirty="0" smtClean="0"/>
              <a:t>introspekce</a:t>
            </a:r>
            <a:r>
              <a:rPr lang="cs-CZ" dirty="0" smtClean="0"/>
              <a:t>, má sklon </a:t>
            </a:r>
            <a:r>
              <a:rPr lang="cs-CZ" dirty="0"/>
              <a:t>k </a:t>
            </a:r>
            <a:r>
              <a:rPr lang="cs-CZ" b="1" dirty="0"/>
              <a:t>černobílému vidění světa</a:t>
            </a:r>
            <a:r>
              <a:rPr lang="cs-CZ" dirty="0"/>
              <a:t>, často </a:t>
            </a:r>
            <a:r>
              <a:rPr lang="cs-CZ" dirty="0" smtClean="0"/>
              <a:t>s tím souvisí </a:t>
            </a:r>
            <a:r>
              <a:rPr lang="cs-CZ" dirty="0"/>
              <a:t>i </a:t>
            </a:r>
            <a:r>
              <a:rPr lang="cs-CZ" dirty="0" smtClean="0"/>
              <a:t>zvýšená </a:t>
            </a:r>
            <a:r>
              <a:rPr lang="cs-CZ" b="1" dirty="0" smtClean="0"/>
              <a:t>kritičnost </a:t>
            </a:r>
            <a:r>
              <a:rPr lang="cs-CZ" dirty="0"/>
              <a:t>(což souvisí i s jinými jevy, schopnost abstrakce ji </a:t>
            </a:r>
            <a:r>
              <a:rPr lang="cs-CZ" dirty="0" smtClean="0"/>
              <a:t>ale umožňuje).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Příhoda </a:t>
            </a:r>
            <a:r>
              <a:rPr lang="cs-CZ" dirty="0"/>
              <a:t>(1967) zdůrazňuje </a:t>
            </a:r>
            <a:r>
              <a:rPr lang="cs-CZ" b="1" dirty="0"/>
              <a:t>metafyzické myšlení</a:t>
            </a:r>
            <a:r>
              <a:rPr lang="cs-CZ" dirty="0"/>
              <a:t>, mystické </a:t>
            </a:r>
            <a:r>
              <a:rPr lang="cs-CZ" dirty="0" smtClean="0"/>
              <a:t>a náboženské </a:t>
            </a:r>
            <a:r>
              <a:rPr lang="cs-CZ" dirty="0"/>
              <a:t>prvky; </a:t>
            </a:r>
            <a:r>
              <a:rPr lang="cs-CZ" dirty="0" err="1" smtClean="0"/>
              <a:t>Erikson</a:t>
            </a:r>
            <a:r>
              <a:rPr lang="cs-CZ" dirty="0"/>
              <a:t>: zvýšená </a:t>
            </a:r>
            <a:r>
              <a:rPr lang="cs-CZ" b="1" dirty="0"/>
              <a:t>ideologičnost</a:t>
            </a:r>
          </a:p>
          <a:p>
            <a:r>
              <a:rPr lang="cs-CZ" dirty="0"/>
              <a:t> mění se </a:t>
            </a:r>
            <a:r>
              <a:rPr lang="cs-CZ" b="1" dirty="0"/>
              <a:t>vnímání času</a:t>
            </a:r>
            <a:r>
              <a:rPr lang="cs-CZ" dirty="0"/>
              <a:t>, a to i v souvislosti s vlastní osobou; </a:t>
            </a:r>
            <a:r>
              <a:rPr lang="cs-CZ" dirty="0" smtClean="0"/>
              <a:t>na důležitosti </a:t>
            </a:r>
            <a:r>
              <a:rPr lang="cs-CZ" dirty="0"/>
              <a:t>nabývají úvahy o budoucnosti; spolu s </a:t>
            </a:r>
            <a:r>
              <a:rPr lang="cs-CZ" dirty="0" smtClean="0"/>
              <a:t>potřebou identity </a:t>
            </a:r>
            <a:r>
              <a:rPr lang="cs-CZ" dirty="0"/>
              <a:t>úvahy o budoucnosti vytvářejí i potřebu jistoty a bezpečí</a:t>
            </a:r>
            <a:r>
              <a:rPr lang="cs-CZ" dirty="0" smtClean="0"/>
              <a:t>, anticipace </a:t>
            </a:r>
            <a:r>
              <a:rPr lang="cs-CZ" dirty="0"/>
              <a:t>budoucnosti, seberealizace se rozšiřuje z </a:t>
            </a:r>
            <a:r>
              <a:rPr lang="cs-CZ" dirty="0" smtClean="0"/>
              <a:t>přítomnosti na </a:t>
            </a:r>
            <a:r>
              <a:rPr lang="cs-CZ" dirty="0"/>
              <a:t>budoucnost</a:t>
            </a:r>
          </a:p>
          <a:p>
            <a:r>
              <a:rPr lang="cs-CZ" dirty="0"/>
              <a:t> posiluje se i určitý </a:t>
            </a:r>
            <a:r>
              <a:rPr lang="cs-CZ" b="1" dirty="0"/>
              <a:t>egocentrismus</a:t>
            </a:r>
            <a:r>
              <a:rPr lang="cs-CZ" dirty="0"/>
              <a:t>, což se může </a:t>
            </a:r>
            <a:r>
              <a:rPr lang="cs-CZ" dirty="0" smtClean="0"/>
              <a:t>projevovat hyperkritičností </a:t>
            </a:r>
            <a:r>
              <a:rPr lang="cs-CZ" dirty="0"/>
              <a:t>(i k sobě i k okolí), sklonem polemizovat i </a:t>
            </a:r>
            <a:r>
              <a:rPr lang="cs-CZ" dirty="0" smtClean="0"/>
              <a:t>jistou formou vztahovačnosti </a:t>
            </a:r>
            <a:endParaRPr lang="cs-CZ" dirty="0"/>
          </a:p>
          <a:p>
            <a:r>
              <a:rPr lang="cs-CZ" dirty="0"/>
              <a:t> postupně se pohled stává diferencovanějším, myšlenky </a:t>
            </a:r>
            <a:r>
              <a:rPr lang="cs-CZ" dirty="0" smtClean="0"/>
              <a:t>se </a:t>
            </a:r>
            <a:r>
              <a:rPr lang="cs-CZ" b="1" dirty="0" smtClean="0"/>
              <a:t>integrují </a:t>
            </a:r>
            <a:r>
              <a:rPr lang="cs-CZ" dirty="0"/>
              <a:t>- zařazují…</a:t>
            </a:r>
          </a:p>
        </p:txBody>
      </p:sp>
    </p:spTree>
    <p:extLst>
      <p:ext uri="{BB962C8B-B14F-4D97-AF65-F5344CB8AC3E}">
        <p14:creationId xmlns:p14="http://schemas.microsoft.com/office/powerpoint/2010/main" val="940467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1542</TotalTime>
  <Words>2590</Words>
  <Application>Microsoft Office PowerPoint</Application>
  <PresentationFormat>Předvádění na obrazovce (4:3)</PresentationFormat>
  <Paragraphs>181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 v dospívání</vt:lpstr>
      <vt:lpstr>Adolescence = dospívání (12-20)</vt:lpstr>
      <vt:lpstr>Adolescence - Erikson</vt:lpstr>
      <vt:lpstr>Prezentace aplikace PowerPoint</vt:lpstr>
      <vt:lpstr>Vývojové úkoly (R. J. Havighurst, modifikace P.Macek, 1997):</vt:lpstr>
      <vt:lpstr>Vývojové změny I: biologické</vt:lpstr>
      <vt:lpstr>Sekulární akcelerace</vt:lpstr>
      <vt:lpstr>Prezentace aplikace PowerPoint</vt:lpstr>
      <vt:lpstr>Prezentace aplikace PowerPoint</vt:lpstr>
      <vt:lpstr>Emocionalita</vt:lpstr>
      <vt:lpstr>Sociální změny</vt:lpstr>
      <vt:lpstr>Vztahy – vrstevnické skupiny</vt:lpstr>
      <vt:lpstr>Vztahy – rodiče</vt:lpstr>
      <vt:lpstr>Vztahy - partnerské</vt:lpstr>
      <vt:lpstr>Kognitivní vývoj dle Piageta</vt:lpstr>
      <vt:lpstr>Kognitivní vývoj v adolescenci</vt:lpstr>
      <vt:lpstr>Prezentace aplikace PowerPoint</vt:lpstr>
      <vt:lpstr>1. Změny v poznání</vt:lpstr>
      <vt:lpstr>1. Změny v poznání</vt:lpstr>
      <vt:lpstr>2. Rozvoj těchto kognitivních funkcí</vt:lpstr>
      <vt:lpstr>2. Rozvoj kognitivních funkcí</vt:lpstr>
      <vt:lpstr>2. Vývoj deduktivního myšlení</vt:lpstr>
      <vt:lpstr>2. Vývoj deduktivního myšlení</vt:lpstr>
      <vt:lpstr>2. Vývoj deduktivního myšlení</vt:lpstr>
      <vt:lpstr>2. Vývoj rozhodování</vt:lpstr>
      <vt:lpstr>2. Vývoj rozhodování</vt:lpstr>
      <vt:lpstr>2. Vývoj rozhodování</vt:lpstr>
      <vt:lpstr>2. Vývoj rozhodování</vt:lpstr>
      <vt:lpstr>Riskování </vt:lpstr>
      <vt:lpstr>Riskování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J.Krása</cp:lastModifiedBy>
  <cp:revision>123</cp:revision>
  <dcterms:created xsi:type="dcterms:W3CDTF">2015-08-25T14:26:28Z</dcterms:created>
  <dcterms:modified xsi:type="dcterms:W3CDTF">2018-12-13T11:14:25Z</dcterms:modified>
</cp:coreProperties>
</file>