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handoutMasterIdLst>
    <p:handoutMasterId r:id="rId31"/>
  </p:handoutMasterIdLst>
  <p:sldIdLst>
    <p:sldId id="256" r:id="rId2"/>
    <p:sldId id="306" r:id="rId3"/>
    <p:sldId id="307" r:id="rId4"/>
    <p:sldId id="308" r:id="rId5"/>
    <p:sldId id="311" r:id="rId6"/>
    <p:sldId id="309" r:id="rId7"/>
    <p:sldId id="310" r:id="rId8"/>
    <p:sldId id="273" r:id="rId9"/>
    <p:sldId id="275" r:id="rId10"/>
    <p:sldId id="276" r:id="rId11"/>
    <p:sldId id="277" r:id="rId12"/>
    <p:sldId id="278" r:id="rId13"/>
    <p:sldId id="279" r:id="rId14"/>
    <p:sldId id="280" r:id="rId15"/>
    <p:sldId id="258" r:id="rId16"/>
    <p:sldId id="265" r:id="rId17"/>
    <p:sldId id="282" r:id="rId18"/>
    <p:sldId id="283" r:id="rId19"/>
    <p:sldId id="284" r:id="rId20"/>
    <p:sldId id="260" r:id="rId21"/>
    <p:sldId id="267" r:id="rId22"/>
    <p:sldId id="285" r:id="rId23"/>
    <p:sldId id="261" r:id="rId24"/>
    <p:sldId id="262" r:id="rId25"/>
    <p:sldId id="287" r:id="rId26"/>
    <p:sldId id="288" r:id="rId27"/>
    <p:sldId id="289" r:id="rId28"/>
    <p:sldId id="266" r:id="rId29"/>
    <p:sldId id="290" r:id="rId30"/>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2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51"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481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481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F59BA99-1049-488F-BD58-665146FC7B7A}" type="slidenum">
              <a:rPr lang="cs-CZ"/>
              <a:pPr>
                <a:defRPr/>
              </a:pPr>
              <a:t>‹#›</a:t>
            </a:fld>
            <a:endParaRPr lang="cs-CZ"/>
          </a:p>
        </p:txBody>
      </p:sp>
    </p:spTree>
    <p:extLst>
      <p:ext uri="{BB962C8B-B14F-4D97-AF65-F5344CB8AC3E}">
        <p14:creationId xmlns:p14="http://schemas.microsoft.com/office/powerpoint/2010/main" val="19421757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Klepnutím lze upravit styl předlohy podnadpisů.</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A5F6941E-7643-449F-890B-19D2BDBA1253}" type="slidenum">
              <a:rPr lang="cs-CZ" smtClean="0"/>
              <a:pPr>
                <a:defRPr/>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2CDA7CD-B76E-4199-A6E2-61265A11573B}"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122529C-7D55-4B2C-970E-BF889096E7A0}"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0C5A5B4-F19B-4D95-9565-F74321023680}"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859AC6B-0A4C-4C71-9EF6-9813D7C7334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9F4B154E-4023-42FB-900E-7D2A7DF45B25}"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F613BD9C-3B99-4799-B3E3-825159AF7B02}" type="slidenum">
              <a:rPr lang="cs-CZ" smtClean="0"/>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990BE29-66A7-40CD-AD15-0383D5AD093E}"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B06D3652-1ACB-4DDF-83B1-FB81C87B9AB7}"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13770292-8CF3-4B05-A2E4-FC952D5C3776}" type="slidenum">
              <a:rPr lang="cs-CZ" smtClean="0"/>
              <a:pPr>
                <a:defRPr/>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pPr>
              <a:defRPr/>
            </a:pPr>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pPr>
              <a:defRPr/>
            </a:pPr>
            <a:fld id="{9B975D70-3593-4E94-9B0F-729D13D99678}"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D87282E6-AD9D-40B7-B0E1-B5BCA86505C6}"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cs-CZ" dirty="0"/>
              <a:t>Morální vývoj</a:t>
            </a:r>
          </a:p>
        </p:txBody>
      </p:sp>
      <p:sp>
        <p:nvSpPr>
          <p:cNvPr id="2051" name="Rectangle 3"/>
          <p:cNvSpPr>
            <a:spLocks noGrp="1" noChangeArrowheads="1"/>
          </p:cNvSpPr>
          <p:nvPr>
            <p:ph type="subTitle" idx="1"/>
          </p:nvPr>
        </p:nvSpPr>
        <p:spPr>
          <a:xfrm>
            <a:off x="685800" y="5229200"/>
            <a:ext cx="8077200" cy="1499616"/>
          </a:xfrm>
        </p:spPr>
        <p:txBody>
          <a:bodyPr/>
          <a:lstStyle/>
          <a:p>
            <a:pPr eaLnBrk="1" hangingPunct="1"/>
            <a:r>
              <a:rPr lang="cs-CZ" altLang="cs-CZ" dirty="0" smtClean="0"/>
              <a:t>Tomáš Kohoutek &amp; Jan Krása</a:t>
            </a:r>
          </a:p>
          <a:p>
            <a:pPr eaLnBrk="1" hangingPunct="1"/>
            <a:r>
              <a:rPr lang="cs-CZ" altLang="cs-CZ" dirty="0" smtClean="0"/>
              <a:t>Katedra psychologie </a:t>
            </a:r>
            <a:r>
              <a:rPr lang="cs-CZ" altLang="cs-CZ" dirty="0" err="1" smtClean="0"/>
              <a:t>PdF</a:t>
            </a:r>
            <a:r>
              <a:rPr lang="cs-CZ" altLang="cs-CZ" dirty="0" smtClean="0"/>
              <a:t> MU</a:t>
            </a:r>
          </a:p>
          <a:p>
            <a:pPr eaLnBrk="1" hangingPunct="1"/>
            <a:r>
              <a:rPr lang="cs-CZ" altLang="cs-CZ" dirty="0" smtClean="0"/>
              <a:t>Vývojová psychologie 2018</a:t>
            </a:r>
            <a:endParaRPr lang="cs-CZ" altLang="cs-CZ"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57200" y="1556792"/>
            <a:ext cx="8229600" cy="4824536"/>
          </a:xfrm>
        </p:spPr>
        <p:txBody>
          <a:bodyPr>
            <a:normAutofit lnSpcReduction="10000"/>
          </a:bodyPr>
          <a:lstStyle/>
          <a:p>
            <a:pPr marL="0" indent="0" eaLnBrk="1" hangingPunct="1">
              <a:lnSpc>
                <a:spcPct val="90000"/>
              </a:lnSpc>
              <a:buNone/>
            </a:pPr>
            <a:r>
              <a:rPr lang="cs-CZ" altLang="cs-CZ" sz="2400" dirty="0"/>
              <a:t>Jedna dvojice </a:t>
            </a:r>
            <a:r>
              <a:rPr lang="cs-CZ" altLang="cs-CZ" sz="2400" dirty="0" err="1"/>
              <a:t>Piagetových</a:t>
            </a:r>
            <a:r>
              <a:rPr lang="cs-CZ" altLang="cs-CZ" sz="2400" dirty="0"/>
              <a:t> příběhů (</a:t>
            </a:r>
            <a:r>
              <a:rPr lang="cs-CZ" altLang="cs-CZ" sz="2400" dirty="0" err="1"/>
              <a:t>Piaget</a:t>
            </a:r>
            <a:r>
              <a:rPr lang="cs-CZ" altLang="cs-CZ" sz="2400" dirty="0"/>
              <a:t>, 1932, s.92):</a:t>
            </a:r>
            <a:endParaRPr lang="cs-CZ" altLang="cs-CZ" sz="2400" i="1" dirty="0"/>
          </a:p>
          <a:p>
            <a:pPr marL="609600" indent="-609600" eaLnBrk="1" hangingPunct="1">
              <a:lnSpc>
                <a:spcPct val="90000"/>
              </a:lnSpc>
            </a:pPr>
            <a:r>
              <a:rPr lang="cs-CZ" altLang="cs-CZ" sz="2400" i="1" dirty="0"/>
              <a:t>Byl jednou jeden chlapec, jmenoval se Julek. Když jednou jeho tatínek odešel z domu, napadlo Julka, že by si mohl hrát s tatínkovým kalamářem. Tak si chvilku hrál a přitom udělal malou skvrnku na ubruse.</a:t>
            </a:r>
          </a:p>
          <a:p>
            <a:pPr marL="609600" indent="-609600" eaLnBrk="1" hangingPunct="1">
              <a:lnSpc>
                <a:spcPct val="90000"/>
              </a:lnSpc>
            </a:pPr>
            <a:r>
              <a:rPr lang="cs-CZ" altLang="cs-CZ" sz="2400" i="1" dirty="0"/>
              <a:t>Jeden chlapec, jmenoval se Fridrich, si všiml, že kalamář jeho tatínka je prázdný a napadlo ho, že by tatínek měl radost, kdyby jej naplnil. Tatínek by přišel domů a kalamář by už byl plný. Jenže když otevřel láhev s inkoustem, udělal velikou skvrnu na ubruse.</a:t>
            </a:r>
          </a:p>
          <a:p>
            <a:pPr marL="609600" indent="-609600" eaLnBrk="1" hangingPunct="1">
              <a:lnSpc>
                <a:spcPct val="90000"/>
              </a:lnSpc>
              <a:buFontTx/>
              <a:buNone/>
            </a:pPr>
            <a:endParaRPr lang="cs-CZ" altLang="cs-CZ" sz="2400" dirty="0"/>
          </a:p>
          <a:p>
            <a:pPr marL="609600" indent="-609600" eaLnBrk="1" hangingPunct="1">
              <a:lnSpc>
                <a:spcPct val="90000"/>
              </a:lnSpc>
              <a:buFontTx/>
              <a:buNone/>
            </a:pPr>
            <a:r>
              <a:rPr lang="cs-CZ" altLang="cs-CZ" sz="2400" dirty="0"/>
              <a:t>U každé z takových dvojic příběhů byly dětem položeny dvě otázky:</a:t>
            </a:r>
          </a:p>
          <a:p>
            <a:pPr marL="609600" indent="-609600" eaLnBrk="1" hangingPunct="1">
              <a:lnSpc>
                <a:spcPct val="90000"/>
              </a:lnSpc>
              <a:buNone/>
            </a:pPr>
            <a:r>
              <a:rPr lang="cs-CZ" altLang="cs-CZ" sz="2400" dirty="0"/>
              <a:t>1. zda se provinily obě děti stejně, nebo zda se jeden provinil více (a který), </a:t>
            </a:r>
          </a:p>
          <a:p>
            <a:pPr marL="609600" indent="-609600" eaLnBrk="1" hangingPunct="1">
              <a:lnSpc>
                <a:spcPct val="90000"/>
              </a:lnSpc>
              <a:buNone/>
            </a:pPr>
            <a:r>
              <a:rPr lang="cs-CZ" altLang="cs-CZ" sz="2400" dirty="0"/>
              <a:t>2. jednak které z dětí je “horší” a proč?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67544" y="1628800"/>
            <a:ext cx="8229600" cy="4678313"/>
          </a:xfrm>
        </p:spPr>
        <p:txBody>
          <a:bodyPr/>
          <a:lstStyle/>
          <a:p>
            <a:pPr eaLnBrk="1" hangingPunct="1">
              <a:buFontTx/>
              <a:buNone/>
            </a:pPr>
            <a:r>
              <a:rPr lang="cs-CZ" altLang="cs-CZ" dirty="0"/>
              <a:t>Z reakcí dětí na podobné příběhy se lze mnoho dozvědět o způsobu jejich uvažování. </a:t>
            </a:r>
          </a:p>
          <a:p>
            <a:pPr eaLnBrk="1" hangingPunct="1">
              <a:buFontTx/>
              <a:buNone/>
            </a:pPr>
            <a:r>
              <a:rPr lang="cs-CZ" altLang="cs-CZ" dirty="0"/>
              <a:t>Ze způsobu, jakým děti na předložené příběhy odpovídají (zejména ze způsobu, kterým děti svoje odpovědi odůvodňovaly), lze usuzovat na jejich pojetí trestu, provinění, spravedlnosti a na povahu formující se osobní morálky.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467544" y="1700808"/>
            <a:ext cx="8229600" cy="4823346"/>
          </a:xfrm>
        </p:spPr>
        <p:txBody>
          <a:bodyPr/>
          <a:lstStyle/>
          <a:p>
            <a:pPr marL="609600" indent="-609600" eaLnBrk="1" hangingPunct="1">
              <a:buFontTx/>
              <a:buNone/>
            </a:pPr>
            <a:r>
              <a:rPr lang="cs-CZ" altLang="cs-CZ" dirty="0" err="1"/>
              <a:t>Piaget</a:t>
            </a:r>
            <a:r>
              <a:rPr lang="cs-CZ" altLang="cs-CZ" dirty="0"/>
              <a:t> odlišil dva kvalitativně odlišné typy morálky, na jejichž základě rozlišuje dvě stadia morálního vývoje dítěte:</a:t>
            </a:r>
          </a:p>
          <a:p>
            <a:pPr marL="609600" indent="-609600" eaLnBrk="1" hangingPunct="1">
              <a:buNone/>
            </a:pPr>
            <a:r>
              <a:rPr lang="cs-CZ" altLang="cs-CZ" dirty="0"/>
              <a:t>1. Stadium </a:t>
            </a:r>
            <a:r>
              <a:rPr lang="cs-CZ" altLang="cs-CZ" b="1" dirty="0"/>
              <a:t>heteronomní morálky </a:t>
            </a:r>
            <a:r>
              <a:rPr lang="cs-CZ" altLang="cs-CZ" dirty="0"/>
              <a:t>a</a:t>
            </a:r>
          </a:p>
          <a:p>
            <a:pPr marL="609600" indent="-609600" eaLnBrk="1" hangingPunct="1">
              <a:buNone/>
            </a:pPr>
            <a:r>
              <a:rPr lang="cs-CZ" altLang="cs-CZ" dirty="0"/>
              <a:t>2. Stadium </a:t>
            </a:r>
            <a:r>
              <a:rPr lang="cs-CZ" altLang="cs-CZ" b="1" dirty="0"/>
              <a:t>autonomní morálky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556793"/>
            <a:ext cx="8229600" cy="5145760"/>
          </a:xfrm>
        </p:spPr>
        <p:txBody>
          <a:bodyPr>
            <a:normAutofit fontScale="77500" lnSpcReduction="20000"/>
          </a:bodyPr>
          <a:lstStyle/>
          <a:p>
            <a:pPr eaLnBrk="1" hangingPunct="1">
              <a:lnSpc>
                <a:spcPct val="120000"/>
              </a:lnSpc>
              <a:buFontTx/>
              <a:buNone/>
            </a:pPr>
            <a:r>
              <a:rPr lang="cs-CZ" altLang="cs-CZ" dirty="0"/>
              <a:t>Heteronomní stadium (resp. </a:t>
            </a:r>
            <a:r>
              <a:rPr lang="cs-CZ" altLang="cs-CZ" b="1" dirty="0"/>
              <a:t>heteronomní morálka</a:t>
            </a:r>
            <a:r>
              <a:rPr lang="cs-CZ" altLang="cs-CZ" dirty="0"/>
              <a:t>) je charakteristické tím, že chování dítěte závisí na </a:t>
            </a:r>
            <a:r>
              <a:rPr lang="cs-CZ" altLang="cs-CZ" b="1" dirty="0"/>
              <a:t>vnější kontrole</a:t>
            </a:r>
            <a:r>
              <a:rPr lang="cs-CZ" altLang="cs-CZ" dirty="0"/>
              <a:t>, na odměně či trestu. Heteronomní morálka tedy vychází z nátlaku dospělých. Příkazy, omezení a zákazy dospělých, především rodičů či jiných klíčových osob z rodiny, ale i učitelů apod. </a:t>
            </a:r>
            <a:r>
              <a:rPr lang="cs-CZ" altLang="cs-CZ" b="1" dirty="0"/>
              <a:t>Jednání (vlastní i cizí) je hodnoceno dítětem podle toho, je-li těmito dospělými dovoleno (popř. schvalováno) nebo naopak zakazováno a trestáno.</a:t>
            </a:r>
            <a:r>
              <a:rPr lang="cs-CZ" altLang="cs-CZ" dirty="0"/>
              <a:t> </a:t>
            </a:r>
          </a:p>
          <a:p>
            <a:pPr eaLnBrk="1" hangingPunct="1">
              <a:lnSpc>
                <a:spcPct val="120000"/>
              </a:lnSpc>
              <a:buFontTx/>
              <a:buNone/>
            </a:pPr>
            <a:r>
              <a:rPr lang="cs-CZ" altLang="cs-CZ" dirty="0"/>
              <a:t>(V této souvislosti mluví Piaget o tzv. morálním realismu, v rámci něhož dítě vnímá povinnosti a k nim se vztahující hodnoty jen jako zvenku určené – zákonem či příkazem – a to bez souvislosti se záměry či vztahy jedince.)</a:t>
            </a:r>
          </a:p>
        </p:txBody>
      </p:sp>
      <p:sp>
        <p:nvSpPr>
          <p:cNvPr id="3"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a:t>Heteronomní morálka</a:t>
            </a:r>
            <a:endParaRPr lang="cs-CZ"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idx="1"/>
          </p:nvPr>
        </p:nvSpPr>
        <p:spPr>
          <a:xfrm>
            <a:off x="457200" y="1628799"/>
            <a:ext cx="8229600" cy="4895825"/>
          </a:xfrm>
        </p:spPr>
        <p:txBody>
          <a:bodyPr/>
          <a:lstStyle/>
          <a:p>
            <a:pPr eaLnBrk="1" hangingPunct="1">
              <a:lnSpc>
                <a:spcPct val="80000"/>
              </a:lnSpc>
            </a:pPr>
            <a:r>
              <a:rPr lang="cs-CZ" altLang="cs-CZ" sz="2400" dirty="0"/>
              <a:t>Teprve po začátku školního věku (7 až 9 let) dochází v morálním vývoji ke kvalitativní </a:t>
            </a:r>
            <a:r>
              <a:rPr lang="cs-CZ" altLang="cs-CZ" sz="2400" b="1" dirty="0"/>
              <a:t>změně</a:t>
            </a:r>
            <a:r>
              <a:rPr lang="cs-CZ" altLang="cs-CZ" sz="2400" dirty="0"/>
              <a:t> heteronomní morálky v </a:t>
            </a:r>
            <a:r>
              <a:rPr lang="cs-CZ" altLang="cs-CZ" sz="2400" b="1" dirty="0"/>
              <a:t>morálku autonomní</a:t>
            </a:r>
            <a:r>
              <a:rPr lang="cs-CZ" altLang="cs-CZ" sz="2400" dirty="0"/>
              <a:t> (počátky se ovšem objevují již v předškolním věku). </a:t>
            </a:r>
          </a:p>
          <a:p>
            <a:pPr eaLnBrk="1" hangingPunct="1">
              <a:lnSpc>
                <a:spcPct val="80000"/>
              </a:lnSpc>
            </a:pPr>
            <a:r>
              <a:rPr lang="cs-CZ" altLang="cs-CZ" sz="2400" dirty="0"/>
              <a:t>Dítě již hodnotí určité jednání jako správné či nesprávné bez ohledu na autoritu dospělého, je s normami chování natolik identifikováno, že se podle nich chová, aniž by je někdo kontroloval. Tím se stává v oblasti mravního usuzování a jednání nezávislejším na dospělých osobách a mění se i pojetí spravedlnosti. “</a:t>
            </a:r>
            <a:r>
              <a:rPr lang="cs-CZ" altLang="cs-CZ" sz="2400" i="1" dirty="0"/>
              <a:t>Spravedlnost již okolo 7-8 let, a později stále víc, nabývá vrchu nad poslušností a stává se ústřední normou, která v afektivní oblasti má stejnou funkci, jako mají ekvivalentní normy </a:t>
            </a:r>
            <a:r>
              <a:rPr lang="cs-CZ" altLang="cs-CZ" sz="2400" b="1" i="1" dirty="0"/>
              <a:t>koherence</a:t>
            </a:r>
            <a:r>
              <a:rPr lang="cs-CZ" altLang="cs-CZ" sz="2400" i="1" dirty="0"/>
              <a:t> v oblasti poznávacích operací, takže na úrovni kooperace a vzájemného respektu nápadně vystupuje do popředí paralela mezi poznávacími operacemi a strukturací mravních hodnot</a:t>
            </a:r>
            <a:r>
              <a:rPr lang="cs-CZ" altLang="cs-CZ" sz="2400" dirty="0"/>
              <a:t> (Piaget, </a:t>
            </a:r>
            <a:r>
              <a:rPr lang="cs-CZ" altLang="cs-CZ" sz="2400" dirty="0" err="1"/>
              <a:t>Inhelderová</a:t>
            </a:r>
            <a:r>
              <a:rPr lang="cs-CZ" altLang="cs-CZ" sz="2400" dirty="0"/>
              <a:t>, s.94)”. </a:t>
            </a:r>
          </a:p>
        </p:txBody>
      </p:sp>
      <p:sp>
        <p:nvSpPr>
          <p:cNvPr id="3"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a:t>Autonomní morálka</a:t>
            </a:r>
            <a:endParaRPr lang="cs-CZ"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fontAlgn="auto" hangingPunct="1">
              <a:spcAft>
                <a:spcPts val="0"/>
              </a:spcAft>
              <a:defRPr/>
            </a:pPr>
            <a:r>
              <a:rPr lang="cs-CZ" sz="4000"/>
              <a:t>Vývoj dle Piageta včetně morálního vývoje</a:t>
            </a:r>
          </a:p>
        </p:txBody>
      </p:sp>
      <p:sp>
        <p:nvSpPr>
          <p:cNvPr id="26629" name="Rectangle 5"/>
          <p:cNvSpPr>
            <a:spLocks noGrp="1" noChangeArrowheads="1"/>
          </p:cNvSpPr>
          <p:nvPr>
            <p:ph idx="1"/>
          </p:nvPr>
        </p:nvSpPr>
        <p:spPr/>
        <p:txBody>
          <a:bodyPr/>
          <a:lstStyle/>
          <a:p>
            <a:pPr eaLnBrk="1" hangingPunct="1">
              <a:lnSpc>
                <a:spcPct val="90000"/>
              </a:lnSpc>
            </a:pPr>
            <a:r>
              <a:rPr lang="cs-CZ" altLang="cs-CZ" dirty="0" err="1"/>
              <a:t>Senzomotorické</a:t>
            </a:r>
            <a:r>
              <a:rPr lang="cs-CZ" altLang="cs-CZ" dirty="0"/>
              <a:t> stádium (narození – 2 roky)</a:t>
            </a:r>
          </a:p>
          <a:p>
            <a:pPr lvl="1" eaLnBrk="1" hangingPunct="1">
              <a:lnSpc>
                <a:spcPct val="90000"/>
              </a:lnSpc>
            </a:pPr>
            <a:r>
              <a:rPr lang="cs-CZ" altLang="cs-CZ" dirty="0"/>
              <a:t>hrají si bez pravidel, má mentální reprezentaci nepřítomného objektu (hledá schovanou hračku)</a:t>
            </a:r>
          </a:p>
          <a:p>
            <a:pPr eaLnBrk="1" hangingPunct="1">
              <a:lnSpc>
                <a:spcPct val="90000"/>
              </a:lnSpc>
            </a:pPr>
            <a:r>
              <a:rPr lang="cs-CZ" altLang="cs-CZ" dirty="0"/>
              <a:t>Předoperační stádium (2-6 let)</a:t>
            </a:r>
          </a:p>
          <a:p>
            <a:pPr lvl="1" eaLnBrk="1" hangingPunct="1">
              <a:lnSpc>
                <a:spcPct val="90000"/>
              </a:lnSpc>
            </a:pPr>
            <a:r>
              <a:rPr lang="cs-CZ" altLang="cs-CZ" dirty="0"/>
              <a:t>dítě nechápe proces konzervace – pokus se sklenicemi</a:t>
            </a:r>
          </a:p>
          <a:p>
            <a:pPr lvl="2" eaLnBrk="1" hangingPunct="1">
              <a:lnSpc>
                <a:spcPct val="90000"/>
              </a:lnSpc>
              <a:buNone/>
            </a:pPr>
            <a:r>
              <a:rPr lang="cs-CZ" altLang="cs-CZ" sz="2000" dirty="0"/>
              <a:t>1. stádium – děti hrají symbolické hry – tzv. paralelní hra</a:t>
            </a:r>
          </a:p>
          <a:p>
            <a:pPr lvl="2" eaLnBrk="1" hangingPunct="1">
              <a:lnSpc>
                <a:spcPct val="90000"/>
              </a:lnSpc>
              <a:buNone/>
            </a:pPr>
            <a:r>
              <a:rPr lang="cs-CZ" altLang="cs-CZ" sz="2000" dirty="0"/>
              <a:t>2. stádium – kol. 5 roku – pravidla jsou nedotknutelná, není možné je měnit a to pod pohrůžkou trestu – neposunou mladším dětem startovní čáru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fontAlgn="auto" hangingPunct="1">
              <a:spcAft>
                <a:spcPts val="0"/>
              </a:spcAft>
              <a:defRPr/>
            </a:pPr>
            <a:r>
              <a:rPr lang="cs-CZ" sz="4000" dirty="0"/>
              <a:t>Vývoj dle </a:t>
            </a:r>
            <a:r>
              <a:rPr lang="cs-CZ" sz="4000" dirty="0" err="1"/>
              <a:t>Piageta</a:t>
            </a:r>
            <a:r>
              <a:rPr lang="cs-CZ" sz="4000" dirty="0"/>
              <a:t> včetně morálního vývoje</a:t>
            </a:r>
          </a:p>
        </p:txBody>
      </p:sp>
      <p:sp>
        <p:nvSpPr>
          <p:cNvPr id="44035" name="Rectangle 3"/>
          <p:cNvSpPr>
            <a:spLocks noGrp="1" noChangeArrowheads="1"/>
          </p:cNvSpPr>
          <p:nvPr>
            <p:ph idx="1"/>
          </p:nvPr>
        </p:nvSpPr>
        <p:spPr/>
        <p:txBody>
          <a:bodyPr/>
          <a:lstStyle/>
          <a:p>
            <a:pPr eaLnBrk="1" hangingPunct="1">
              <a:lnSpc>
                <a:spcPct val="90000"/>
              </a:lnSpc>
              <a:defRPr/>
            </a:pPr>
            <a:r>
              <a:rPr lang="cs-CZ" altLang="cs-CZ" sz="2400" dirty="0"/>
              <a:t>Stádium konkrétních operací (7-12 let)</a:t>
            </a:r>
          </a:p>
          <a:p>
            <a:pPr lvl="1" eaLnBrk="1" hangingPunct="1">
              <a:lnSpc>
                <a:spcPct val="90000"/>
              </a:lnSpc>
              <a:defRPr/>
            </a:pPr>
            <a:r>
              <a:rPr lang="cs-CZ" altLang="cs-CZ" sz="2000" dirty="0"/>
              <a:t>přestože děti používají abstraktních pojmů, činí tak pouze ve vztahu ke konkrétním objektům</a:t>
            </a:r>
          </a:p>
          <a:p>
            <a:pPr lvl="3" eaLnBrk="1" hangingPunct="1">
              <a:lnSpc>
                <a:spcPct val="90000"/>
              </a:lnSpc>
              <a:defRPr/>
            </a:pPr>
            <a:r>
              <a:rPr lang="cs-CZ" altLang="cs-CZ" sz="1600" dirty="0"/>
              <a:t>3.stádium morálního chápání – pravidla se mohou měnit, pokud s tím souhlasí všichni ostatní – trest již není božskou odplatou, ale lidským činem</a:t>
            </a:r>
          </a:p>
          <a:p>
            <a:pPr eaLnBrk="1" hangingPunct="1">
              <a:lnSpc>
                <a:spcPct val="90000"/>
              </a:lnSpc>
              <a:defRPr/>
            </a:pPr>
            <a:r>
              <a:rPr lang="cs-CZ" altLang="cs-CZ" sz="2400" dirty="0"/>
              <a:t>Stádium formálních operací (11-12 a více)</a:t>
            </a:r>
          </a:p>
          <a:p>
            <a:pPr lvl="1" eaLnBrk="1" hangingPunct="1">
              <a:lnSpc>
                <a:spcPct val="90000"/>
              </a:lnSpc>
              <a:defRPr/>
            </a:pPr>
            <a:r>
              <a:rPr lang="cs-CZ" altLang="cs-CZ" sz="2000" dirty="0"/>
              <a:t>již přistupují k problému systematicky</a:t>
            </a:r>
          </a:p>
          <a:p>
            <a:pPr lvl="3" eaLnBrk="1" hangingPunct="1">
              <a:lnSpc>
                <a:spcPct val="90000"/>
              </a:lnSpc>
              <a:defRPr/>
            </a:pPr>
            <a:r>
              <a:rPr lang="cs-CZ" altLang="cs-CZ" sz="1600" dirty="0"/>
              <a:t>patří sem i 4. stádium morálního chápání – je ideologicky zaměřeno, relativně spravedlivé</a:t>
            </a:r>
          </a:p>
          <a:p>
            <a:pPr eaLnBrk="1" hangingPunct="1">
              <a:lnSpc>
                <a:spcPct val="90000"/>
              </a:lnSpc>
              <a:defRPr/>
            </a:pPr>
            <a:endParaRPr lang="cs-CZ" altLang="cs-CZ"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1"/>
          </p:nvPr>
        </p:nvSpPr>
        <p:spPr>
          <a:xfrm>
            <a:off x="457200" y="1628799"/>
            <a:ext cx="8229600" cy="4895825"/>
          </a:xfrm>
        </p:spPr>
        <p:txBody>
          <a:bodyPr/>
          <a:lstStyle/>
          <a:p>
            <a:pPr eaLnBrk="1" hangingPunct="1">
              <a:buFontTx/>
              <a:buNone/>
            </a:pPr>
            <a:r>
              <a:rPr lang="cs-CZ" altLang="cs-CZ" dirty="0"/>
              <a:t>Na </a:t>
            </a:r>
            <a:r>
              <a:rPr lang="cs-CZ" altLang="cs-CZ" dirty="0" err="1"/>
              <a:t>Piagetovu</a:t>
            </a:r>
            <a:r>
              <a:rPr lang="cs-CZ" altLang="cs-CZ" dirty="0"/>
              <a:t> koncepci navázal americký psycholog </a:t>
            </a:r>
            <a:r>
              <a:rPr lang="cs-CZ" altLang="cs-CZ" b="1" dirty="0" err="1"/>
              <a:t>Lawrence</a:t>
            </a:r>
            <a:r>
              <a:rPr lang="cs-CZ" altLang="cs-CZ" b="1" dirty="0"/>
              <a:t> </a:t>
            </a:r>
            <a:r>
              <a:rPr lang="cs-CZ" altLang="cs-CZ" b="1" dirty="0" err="1"/>
              <a:t>Kohlberg</a:t>
            </a:r>
            <a:r>
              <a:rPr lang="cs-CZ" altLang="cs-CZ" b="1" dirty="0"/>
              <a:t> (1927-1987)</a:t>
            </a:r>
            <a:r>
              <a:rPr lang="cs-CZ" altLang="cs-CZ" dirty="0"/>
              <a:t>. </a:t>
            </a:r>
          </a:p>
        </p:txBody>
      </p:sp>
      <p:pic>
        <p:nvPicPr>
          <p:cNvPr id="2048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2924944"/>
            <a:ext cx="2807196" cy="3665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a:t>Morální vývoj dle L. </a:t>
            </a:r>
            <a:r>
              <a:rPr lang="cs-CZ" altLang="cs-CZ" sz="3600" dirty="0" err="1"/>
              <a:t>Kohlberga</a:t>
            </a:r>
            <a:endParaRPr lang="cs-CZ"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idx="1"/>
          </p:nvPr>
        </p:nvSpPr>
        <p:spPr>
          <a:xfrm>
            <a:off x="467544" y="1556792"/>
            <a:ext cx="8229600" cy="5039692"/>
          </a:xfrm>
        </p:spPr>
        <p:txBody>
          <a:bodyPr/>
          <a:lstStyle/>
          <a:p>
            <a:pPr eaLnBrk="1" hangingPunct="1">
              <a:buFontTx/>
              <a:buNone/>
            </a:pPr>
            <a:r>
              <a:rPr lang="cs-CZ" altLang="cs-CZ" dirty="0"/>
              <a:t>Od 50. let rozpracovával stadia morálního usuzování v souvislosti s vývojem kognitivních struktur a rozšířil </a:t>
            </a:r>
            <a:r>
              <a:rPr lang="cs-CZ" altLang="cs-CZ" dirty="0" err="1"/>
              <a:t>Piagetovy</a:t>
            </a:r>
            <a:r>
              <a:rPr lang="cs-CZ" altLang="cs-CZ" dirty="0"/>
              <a:t> závěry týkající se morálního vývoje na období adolescence a </a:t>
            </a:r>
            <a:r>
              <a:rPr lang="cs-CZ" altLang="cs-CZ" dirty="0" smtClean="0"/>
              <a:t>do dospělosti</a:t>
            </a:r>
            <a:r>
              <a:rPr lang="cs-CZ" altLang="cs-CZ" dirty="0"/>
              <a:t>.</a:t>
            </a:r>
          </a:p>
          <a:p>
            <a:pPr eaLnBrk="1" hangingPunct="1">
              <a:buFontTx/>
              <a:buNone/>
            </a:pPr>
            <a:r>
              <a:rPr lang="cs-CZ" altLang="cs-CZ" dirty="0"/>
              <a:t>Původně vyšel </a:t>
            </a:r>
            <a:r>
              <a:rPr lang="cs-CZ" altLang="cs-CZ" dirty="0" err="1"/>
              <a:t>Kohlberg</a:t>
            </a:r>
            <a:r>
              <a:rPr lang="cs-CZ" altLang="cs-CZ" dirty="0"/>
              <a:t> z výzkumu morálního usuzování, který uskutečnil se </a:t>
            </a:r>
            <a:r>
              <a:rPr lang="cs-CZ" altLang="cs-CZ" b="1" dirty="0"/>
              <a:t>72 </a:t>
            </a:r>
            <a:r>
              <a:rPr lang="cs-CZ" altLang="cs-CZ" dirty="0"/>
              <a:t>chlapci.</a:t>
            </a:r>
          </a:p>
          <a:p>
            <a:pPr eaLnBrk="1" hangingPunct="1">
              <a:buFontTx/>
              <a:buNone/>
            </a:pPr>
            <a:r>
              <a:rPr lang="cs-CZ" altLang="cs-CZ" dirty="0"/>
              <a:t>Jednotlivé stupně morálního vývoje vyjadřují specifický vztah jedince k normám a z něho vyplývající chování. </a:t>
            </a:r>
          </a:p>
          <a:p>
            <a:pPr eaLnBrk="1" hangingPunct="1">
              <a:buFontTx/>
              <a:buNone/>
            </a:pPr>
            <a:endParaRPr lang="cs-CZ" alt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457200" y="1628799"/>
            <a:ext cx="8229600" cy="4895825"/>
          </a:xfrm>
        </p:spPr>
        <p:txBody>
          <a:bodyPr>
            <a:normAutofit lnSpcReduction="10000"/>
          </a:bodyPr>
          <a:lstStyle/>
          <a:p>
            <a:pPr eaLnBrk="1" hangingPunct="1">
              <a:buFontTx/>
              <a:buNone/>
            </a:pPr>
            <a:r>
              <a:rPr lang="cs-CZ" altLang="cs-CZ" dirty="0" err="1"/>
              <a:t>Kohlberg</a:t>
            </a:r>
            <a:r>
              <a:rPr lang="cs-CZ" altLang="cs-CZ" dirty="0"/>
              <a:t> při konstrukci jednotlivých stadií morálního vývoje vycházel z chování člověka ve vnitřní konfliktní situaci. Proto pokusným osobám předkládal morální dilemata ve formě krátkých povídek a na základě jejich odpovědí (jak by se v dané situaci zachovali a jak toto jednání odůvodňují) dospěl ke třem hlavním úrovním morálního vývoje, z nichž každé je ještě členěno na dvě další dílčí stadia.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fontAlgn="auto" hangingPunct="1">
              <a:spcAft>
                <a:spcPts val="0"/>
              </a:spcAft>
              <a:defRPr/>
            </a:pPr>
            <a:r>
              <a:rPr lang="cs-CZ" dirty="0"/>
              <a:t>CHARAKTER</a:t>
            </a:r>
          </a:p>
        </p:txBody>
      </p:sp>
      <p:sp>
        <p:nvSpPr>
          <p:cNvPr id="4099" name="Rectangle 3"/>
          <p:cNvSpPr>
            <a:spLocks noGrp="1" noChangeArrowheads="1"/>
          </p:cNvSpPr>
          <p:nvPr>
            <p:ph idx="1"/>
          </p:nvPr>
        </p:nvSpPr>
        <p:spPr>
          <a:xfrm>
            <a:off x="457200" y="1556791"/>
            <a:ext cx="8229600" cy="4751933"/>
          </a:xfrm>
        </p:spPr>
        <p:txBody>
          <a:bodyPr>
            <a:normAutofit fontScale="92500" lnSpcReduction="10000"/>
          </a:bodyPr>
          <a:lstStyle/>
          <a:p>
            <a:pPr eaLnBrk="1" hangingPunct="1"/>
            <a:r>
              <a:rPr lang="cs-CZ" altLang="cs-CZ" b="1" dirty="0"/>
              <a:t>charakter</a:t>
            </a:r>
            <a:r>
              <a:rPr lang="cs-CZ" altLang="cs-CZ" dirty="0"/>
              <a:t> je z velké části především získaný, vliv má sociální učení a vliv prostředí, výchovy, rodiny a později také sebevýchova</a:t>
            </a:r>
          </a:p>
          <a:p>
            <a:pPr eaLnBrk="1" hangingPunct="1"/>
            <a:endParaRPr lang="cs-CZ" altLang="cs-CZ" dirty="0"/>
          </a:p>
          <a:p>
            <a:pPr eaLnBrk="1" hangingPunct="1"/>
            <a:r>
              <a:rPr lang="cs-CZ" altLang="cs-CZ" dirty="0"/>
              <a:t>Charakter je chápán jako morální a hodnotové jádro naší osobnosti, jehož podstatou je svědomí (součást superega dle Freuda).</a:t>
            </a:r>
          </a:p>
          <a:p>
            <a:pPr eaLnBrk="1" hangingPunct="1"/>
            <a:r>
              <a:rPr lang="cs-CZ" altLang="cs-CZ" dirty="0"/>
              <a:t>Je jednou z hlavních složek </a:t>
            </a:r>
            <a:r>
              <a:rPr lang="cs-CZ" altLang="cs-CZ" b="1" dirty="0"/>
              <a:t>osobnosti</a:t>
            </a:r>
            <a:r>
              <a:rPr lang="cs-CZ" altLang="cs-CZ" dirty="0"/>
              <a:t>. Lze sledovat: mravní vlastnosti, vztah k práci, vztah k sobě (sebepojetí), vztah k lidem, schopnost sebeovládání, světový názor aj.</a:t>
            </a:r>
          </a:p>
        </p:txBody>
      </p:sp>
    </p:spTree>
    <p:extLst>
      <p:ext uri="{BB962C8B-B14F-4D97-AF65-F5344CB8AC3E}">
        <p14:creationId xmlns:p14="http://schemas.microsoft.com/office/powerpoint/2010/main" val="532049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92100"/>
            <a:ext cx="8229600" cy="688975"/>
          </a:xfrm>
        </p:spPr>
        <p:txBody>
          <a:bodyPr>
            <a:normAutofit fontScale="90000"/>
          </a:bodyPr>
          <a:lstStyle/>
          <a:p>
            <a:pPr eaLnBrk="1" fontAlgn="auto" hangingPunct="1">
              <a:spcAft>
                <a:spcPts val="0"/>
              </a:spcAft>
              <a:defRPr/>
            </a:pPr>
            <a:r>
              <a:rPr lang="cs-CZ" sz="4000"/>
              <a:t>Heinzovo dilema</a:t>
            </a:r>
          </a:p>
        </p:txBody>
      </p:sp>
      <p:sp>
        <p:nvSpPr>
          <p:cNvPr id="34819" name="Rectangle 3"/>
          <p:cNvSpPr>
            <a:spLocks noGrp="1" noChangeArrowheads="1"/>
          </p:cNvSpPr>
          <p:nvPr>
            <p:ph idx="1"/>
          </p:nvPr>
        </p:nvSpPr>
        <p:spPr>
          <a:xfrm>
            <a:off x="395288" y="1628800"/>
            <a:ext cx="8229600" cy="5040288"/>
          </a:xfrm>
        </p:spPr>
        <p:txBody>
          <a:bodyPr>
            <a:normAutofit/>
          </a:bodyPr>
          <a:lstStyle/>
          <a:p>
            <a:pPr marL="548640" indent="-411480" eaLnBrk="1" fontAlgn="auto" hangingPunct="1">
              <a:lnSpc>
                <a:spcPct val="80000"/>
              </a:lnSpc>
              <a:spcAft>
                <a:spcPts val="0"/>
              </a:spcAft>
              <a:buClr>
                <a:schemeClr val="tx1">
                  <a:shade val="95000"/>
                </a:schemeClr>
              </a:buClr>
              <a:buNone/>
              <a:defRPr/>
            </a:pPr>
            <a:r>
              <a:rPr lang="cs-CZ" sz="2400" dirty="0"/>
              <a:t>V jedné daleké zemi umírala žena, která onemocněla zvláštním druhem rakoviny. Existoval lék, o němž si lékaři mysleli, že by mohl ženu zachránit. Šlo o zvláštní formu radia, kterou jeden lékárník v tomtéž městě právě před nedávnem objevil. Výroba byla drahá, avšak lékárník požadoval desetkrát víc, než kolik jej stála výroba. Za radium zaplatil 200 dolarů a za malou dózu léků požadoval 2000. Heinz, manžel nemocné ženy, vyhledal všechny své známé, aby si vypůjčil peníze, a usiloval i o podporu úřadů. Shromáždil však jen 1000 dolarů, tedy polovinu požadované ceny. Vyprávěl lékárníkovi, že jeho žena umírá, a prosil jej, aby mu lék prodal levněji, popřípadě aby mu Heinz mohl zbytek zaplatit později. Lékárník však řekl: "Ne, já jsem ten lék objevil, a chci na něm vydělat peníze." Heinz tím vyčerpal všechny legální možnosti, je zcela zoufalý a uvažuje, zda by se neměl do lékárny vloupat a lék pro svou ženu ukrást.</a:t>
            </a:r>
            <a:r>
              <a:rPr lang="cs-CZ" sz="2000" dirty="0"/>
              <a:t> </a:t>
            </a: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a:latin typeface="Arial" charset="0"/>
            </a:endParaRP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a:latin typeface="Arial" charset="0"/>
            </a:endParaRP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a:latin typeface="Arial"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7544" y="116632"/>
            <a:ext cx="8229600" cy="796950"/>
          </a:xfrm>
        </p:spPr>
        <p:txBody>
          <a:bodyPr/>
          <a:lstStyle/>
          <a:p>
            <a:pPr eaLnBrk="1" fontAlgn="auto" hangingPunct="1">
              <a:spcAft>
                <a:spcPts val="0"/>
              </a:spcAft>
              <a:defRPr/>
            </a:pPr>
            <a:r>
              <a:rPr lang="cs-CZ" dirty="0"/>
              <a:t>Heinzovo dilema</a:t>
            </a:r>
          </a:p>
        </p:txBody>
      </p:sp>
      <p:sp>
        <p:nvSpPr>
          <p:cNvPr id="47107" name="Rectangle 3"/>
          <p:cNvSpPr>
            <a:spLocks noGrp="1" noChangeArrowheads="1"/>
          </p:cNvSpPr>
          <p:nvPr>
            <p:ph idx="1"/>
          </p:nvPr>
        </p:nvSpPr>
        <p:spPr>
          <a:xfrm>
            <a:off x="395536" y="1484784"/>
            <a:ext cx="8229600" cy="5039047"/>
          </a:xfrm>
        </p:spPr>
        <p:txBody>
          <a:bodyPr>
            <a:noAutofit/>
          </a:bodyPr>
          <a:lstStyle/>
          <a:p>
            <a:pPr marL="548640" indent="-411480" eaLnBrk="1" fontAlgn="auto" hangingPunct="1">
              <a:spcAft>
                <a:spcPts val="0"/>
              </a:spcAft>
              <a:buClr>
                <a:schemeClr val="tx1">
                  <a:shade val="95000"/>
                </a:schemeClr>
              </a:buClr>
              <a:buFont typeface="Wingdings 2"/>
              <a:buChar char=""/>
              <a:defRPr/>
            </a:pPr>
            <a:r>
              <a:rPr lang="cs-CZ" sz="2300" dirty="0"/>
              <a:t>Měl by lék Heinz ukrást? Proč ano, proč ne?</a:t>
            </a:r>
          </a:p>
          <a:p>
            <a:pPr marL="548640" indent="-411480" eaLnBrk="1" fontAlgn="auto" hangingPunct="1">
              <a:spcAft>
                <a:spcPts val="0"/>
              </a:spcAft>
              <a:buClr>
                <a:schemeClr val="tx1">
                  <a:shade val="95000"/>
                </a:schemeClr>
              </a:buClr>
              <a:buFont typeface="Wingdings 2"/>
              <a:buChar char=""/>
              <a:defRPr/>
            </a:pPr>
            <a:r>
              <a:rPr lang="cs-CZ" sz="2300" dirty="0"/>
              <a:t>Je to z jeho pohledu správné, nebo špatné – lék ukrást? Proč?</a:t>
            </a:r>
          </a:p>
          <a:p>
            <a:pPr marL="548640" indent="-411480" eaLnBrk="1" fontAlgn="auto" hangingPunct="1">
              <a:spcAft>
                <a:spcPts val="0"/>
              </a:spcAft>
              <a:buClr>
                <a:schemeClr val="tx1">
                  <a:shade val="95000"/>
                </a:schemeClr>
              </a:buClr>
              <a:buFont typeface="Wingdings 2"/>
              <a:buChar char=""/>
              <a:defRPr/>
            </a:pPr>
            <a:r>
              <a:rPr lang="cs-CZ" sz="2300" dirty="0"/>
              <a:t>Má Heinz nějaký závazek, nebo dokonce povinnost ukrást lék?</a:t>
            </a:r>
          </a:p>
          <a:p>
            <a:pPr marL="548640" indent="-411480" eaLnBrk="1" fontAlgn="auto" hangingPunct="1">
              <a:spcAft>
                <a:spcPts val="0"/>
              </a:spcAft>
              <a:buClr>
                <a:schemeClr val="tx1">
                  <a:shade val="95000"/>
                </a:schemeClr>
              </a:buClr>
              <a:buFont typeface="Wingdings 2"/>
              <a:buChar char=""/>
              <a:defRPr/>
            </a:pPr>
            <a:r>
              <a:rPr lang="cs-CZ" sz="2300" dirty="0"/>
              <a:t>Měl by Heinz ukrást lék i tehdy, kdyby svou ženu nemiloval? Proč?</a:t>
            </a:r>
          </a:p>
          <a:p>
            <a:pPr marL="548640" indent="-411480" eaLnBrk="1" fontAlgn="auto" hangingPunct="1">
              <a:spcAft>
                <a:spcPts val="0"/>
              </a:spcAft>
              <a:buClr>
                <a:schemeClr val="tx1">
                  <a:shade val="95000"/>
                </a:schemeClr>
              </a:buClr>
              <a:buFont typeface="Wingdings 2"/>
              <a:buChar char=""/>
              <a:defRPr/>
            </a:pPr>
            <a:endParaRPr lang="cs-CZ" sz="2300" dirty="0"/>
          </a:p>
          <a:p>
            <a:pPr marL="548640" indent="-411480" eaLnBrk="1" fontAlgn="auto" hangingPunct="1">
              <a:spcAft>
                <a:spcPts val="0"/>
              </a:spcAft>
              <a:buClr>
                <a:schemeClr val="tx1">
                  <a:shade val="95000"/>
                </a:schemeClr>
              </a:buClr>
              <a:buFont typeface="Wingdings 2"/>
              <a:buChar char=""/>
              <a:defRPr/>
            </a:pPr>
            <a:r>
              <a:rPr lang="cs-CZ" sz="2300" dirty="0"/>
              <a:t>Měl by Heinz ukrást lék i tehdy, kdyby se nejednalo o jeho ženu, ale o cizího člověka? Je důležité udělat pro záchranu lidského života všechno, co můžeme?</a:t>
            </a:r>
          </a:p>
          <a:p>
            <a:pPr marL="548640" indent="-411480" eaLnBrk="1" fontAlgn="auto" hangingPunct="1">
              <a:spcAft>
                <a:spcPts val="0"/>
              </a:spcAft>
              <a:buClr>
                <a:schemeClr val="tx1">
                  <a:shade val="95000"/>
                </a:schemeClr>
              </a:buClr>
              <a:buFont typeface="Wingdings 2"/>
              <a:buChar char=""/>
              <a:defRPr/>
            </a:pPr>
            <a:r>
              <a:rPr lang="cs-CZ" sz="2300" dirty="0"/>
              <a:t>Kdyby </a:t>
            </a:r>
            <a:r>
              <a:rPr lang="cs-CZ" sz="2300" dirty="0" err="1"/>
              <a:t>Heninzovi</a:t>
            </a:r>
            <a:r>
              <a:rPr lang="cs-CZ" sz="2300" dirty="0"/>
              <a:t> umíralo jeho oblíbené zvíře – měl by ukrást lék i v tomto případě?</a:t>
            </a:r>
          </a:p>
          <a:p>
            <a:pPr marL="548640" indent="-411480" eaLnBrk="1" fontAlgn="auto" hangingPunct="1">
              <a:spcAft>
                <a:spcPts val="0"/>
              </a:spcAft>
              <a:buClr>
                <a:schemeClr val="tx1">
                  <a:shade val="95000"/>
                </a:schemeClr>
              </a:buClr>
              <a:buFont typeface="Wingdings 2"/>
              <a:buChar char=""/>
              <a:defRPr/>
            </a:pPr>
            <a:r>
              <a:rPr lang="cs-CZ" sz="2300" dirty="0"/>
              <a:t>Krást znamená dostat se do rozporu se zákonem. Je proto Heinzův čin nemorální?</a:t>
            </a:r>
          </a:p>
          <a:p>
            <a:pPr marL="548640" indent="-411480" eaLnBrk="1" fontAlgn="auto" hangingPunct="1">
              <a:spcAft>
                <a:spcPts val="0"/>
              </a:spcAft>
              <a:buClr>
                <a:schemeClr val="tx1">
                  <a:shade val="95000"/>
                </a:schemeClr>
              </a:buClr>
              <a:buFont typeface="Wingdings 2"/>
              <a:buChar char=""/>
              <a:defRPr/>
            </a:pPr>
            <a:r>
              <a:rPr lang="cs-CZ" sz="2300" dirty="0"/>
              <a:t>Měli by lidé dělat vše, co je v jejich silách, aby dodrželi zákon?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idx="1"/>
          </p:nvPr>
        </p:nvSpPr>
        <p:spPr>
          <a:xfrm>
            <a:off x="457200" y="1556791"/>
            <a:ext cx="8229600" cy="4967833"/>
          </a:xfrm>
        </p:spPr>
        <p:txBody>
          <a:bodyPr>
            <a:normAutofit fontScale="92500" lnSpcReduction="20000"/>
          </a:bodyPr>
          <a:lstStyle/>
          <a:p>
            <a:pPr eaLnBrk="1" hangingPunct="1">
              <a:buFontTx/>
              <a:buNone/>
            </a:pPr>
            <a:r>
              <a:rPr lang="cs-CZ" altLang="cs-CZ" dirty="0"/>
              <a:t>Odpovědi byly hodnoceny jako odpovídající určitému stupni vývoje na základě způsobu, jakým byl ten či onen typ chování v dané situaci </a:t>
            </a:r>
            <a:r>
              <a:rPr lang="cs-CZ" altLang="cs-CZ" b="1" dirty="0"/>
              <a:t>odůvodněn</a:t>
            </a:r>
            <a:r>
              <a:rPr lang="cs-CZ" altLang="cs-CZ" dirty="0"/>
              <a:t> (tedy nikoli podle toho, zda bylo chování označeno za dobré nebo špatné). Úroveň morálního vývoje se zde odvozuje od </a:t>
            </a:r>
            <a:r>
              <a:rPr lang="cs-CZ" altLang="cs-CZ" b="1" dirty="0"/>
              <a:t>motivů jednání</a:t>
            </a:r>
            <a:r>
              <a:rPr lang="cs-CZ" altLang="cs-CZ" dirty="0"/>
              <a:t>. Zjednodušeně lze říci, že oněmi motivy jsou postupně: </a:t>
            </a:r>
            <a:endParaRPr lang="cs-CZ" altLang="cs-CZ" dirty="0" smtClean="0"/>
          </a:p>
          <a:p>
            <a:pPr eaLnBrk="1" hangingPunct="1">
              <a:buFontTx/>
              <a:buNone/>
            </a:pPr>
            <a:r>
              <a:rPr lang="cs-CZ" altLang="cs-CZ" dirty="0" smtClean="0"/>
              <a:t>nejprve </a:t>
            </a:r>
            <a:r>
              <a:rPr lang="cs-CZ" altLang="cs-CZ" dirty="0"/>
              <a:t>uspokojení vlastní potřeby, </a:t>
            </a:r>
            <a:endParaRPr lang="cs-CZ" altLang="cs-CZ" dirty="0" smtClean="0"/>
          </a:p>
          <a:p>
            <a:pPr eaLnBrk="1" hangingPunct="1">
              <a:buFontTx/>
              <a:buNone/>
            </a:pPr>
            <a:r>
              <a:rPr lang="cs-CZ" altLang="cs-CZ" dirty="0" smtClean="0"/>
              <a:t>potom </a:t>
            </a:r>
            <a:r>
              <a:rPr lang="cs-CZ" altLang="cs-CZ" dirty="0"/>
              <a:t>respektování sociálních norem, </a:t>
            </a:r>
            <a:endParaRPr lang="cs-CZ" altLang="cs-CZ" dirty="0" smtClean="0"/>
          </a:p>
          <a:p>
            <a:pPr eaLnBrk="1" hangingPunct="1">
              <a:buFontTx/>
              <a:buNone/>
            </a:pPr>
            <a:r>
              <a:rPr lang="cs-CZ" altLang="cs-CZ" dirty="0" smtClean="0"/>
              <a:t>a konečně </a:t>
            </a:r>
            <a:r>
              <a:rPr lang="cs-CZ" altLang="cs-CZ" dirty="0"/>
              <a:t>kongruence chování s vlastním svědomím, s osobně přijatými principy (jako např. úcta k životu apod.) </a:t>
            </a:r>
          </a:p>
        </p:txBody>
      </p:sp>
      <p:sp>
        <p:nvSpPr>
          <p:cNvPr id="3" name="Rectangle 2"/>
          <p:cNvSpPr>
            <a:spLocks noGrp="1" noChangeArrowheads="1"/>
          </p:cNvSpPr>
          <p:nvPr>
            <p:ph type="title"/>
          </p:nvPr>
        </p:nvSpPr>
        <p:spPr>
          <a:xfrm>
            <a:off x="467544" y="116632"/>
            <a:ext cx="8229600" cy="796950"/>
          </a:xfrm>
        </p:spPr>
        <p:txBody>
          <a:bodyPr/>
          <a:lstStyle/>
          <a:p>
            <a:pPr eaLnBrk="1" fontAlgn="auto" hangingPunct="1">
              <a:spcAft>
                <a:spcPts val="0"/>
              </a:spcAft>
              <a:defRPr/>
            </a:pPr>
            <a:r>
              <a:rPr lang="cs-CZ" dirty="0" smtClean="0"/>
              <a:t>Vyhodnocení</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23850" y="188913"/>
            <a:ext cx="8229600" cy="1055687"/>
          </a:xfrm>
        </p:spPr>
        <p:txBody>
          <a:bodyPr/>
          <a:lstStyle/>
          <a:p>
            <a:pPr eaLnBrk="1" fontAlgn="auto" hangingPunct="1">
              <a:spcAft>
                <a:spcPts val="0"/>
              </a:spcAft>
              <a:defRPr/>
            </a:pPr>
            <a:r>
              <a:rPr lang="cs-CZ"/>
              <a:t>Lawrence Kohlberg</a:t>
            </a:r>
          </a:p>
        </p:txBody>
      </p:sp>
      <p:sp>
        <p:nvSpPr>
          <p:cNvPr id="36867" name="Rectangle 3"/>
          <p:cNvSpPr>
            <a:spLocks noGrp="1" noChangeArrowheads="1"/>
          </p:cNvSpPr>
          <p:nvPr>
            <p:ph idx="1"/>
          </p:nvPr>
        </p:nvSpPr>
        <p:spPr>
          <a:xfrm>
            <a:off x="457200" y="1556792"/>
            <a:ext cx="8229600" cy="5040858"/>
          </a:xfrm>
        </p:spPr>
        <p:txBody>
          <a:bodyPr/>
          <a:lstStyle/>
          <a:p>
            <a:pPr eaLnBrk="1" hangingPunct="1">
              <a:lnSpc>
                <a:spcPct val="80000"/>
              </a:lnSpc>
              <a:buFontTx/>
              <a:buNone/>
            </a:pPr>
            <a:r>
              <a:rPr lang="cs-CZ" altLang="cs-CZ" b="1" dirty="0">
                <a:solidFill>
                  <a:schemeClr val="hlink"/>
                </a:solidFill>
              </a:rPr>
              <a:t>1. </a:t>
            </a:r>
            <a:r>
              <a:rPr lang="cs-CZ" altLang="cs-CZ" b="1" dirty="0" err="1">
                <a:solidFill>
                  <a:schemeClr val="hlink"/>
                </a:solidFill>
              </a:rPr>
              <a:t>předkonvenční</a:t>
            </a:r>
            <a:r>
              <a:rPr lang="cs-CZ" altLang="cs-CZ" b="1" dirty="0">
                <a:solidFill>
                  <a:schemeClr val="hlink"/>
                </a:solidFill>
              </a:rPr>
              <a:t> morálka</a:t>
            </a:r>
          </a:p>
          <a:p>
            <a:pPr lvl="1" eaLnBrk="1" hangingPunct="1">
              <a:lnSpc>
                <a:spcPct val="80000"/>
              </a:lnSpc>
              <a:buFont typeface="Tahoma" pitchFamily="34" charset="0"/>
              <a:buNone/>
            </a:pPr>
            <a:endParaRPr lang="cs-CZ" altLang="cs-CZ" sz="2000" b="1" dirty="0">
              <a:solidFill>
                <a:schemeClr val="hlink"/>
              </a:solidFill>
            </a:endParaRPr>
          </a:p>
          <a:p>
            <a:pPr lvl="1" eaLnBrk="1" hangingPunct="1">
              <a:lnSpc>
                <a:spcPct val="80000"/>
              </a:lnSpc>
              <a:buFont typeface="Tahoma" pitchFamily="34" charset="0"/>
              <a:buNone/>
            </a:pPr>
            <a:r>
              <a:rPr lang="cs-CZ" altLang="cs-CZ" sz="2000" b="1" dirty="0">
                <a:solidFill>
                  <a:schemeClr val="hlink"/>
                </a:solidFill>
              </a:rPr>
              <a:t>I. stadium</a:t>
            </a:r>
            <a:r>
              <a:rPr lang="cs-CZ" altLang="cs-CZ" sz="2000" b="1" dirty="0"/>
              <a:t>: </a:t>
            </a:r>
            <a:r>
              <a:rPr lang="cs-CZ" altLang="cs-CZ" sz="2000" dirty="0"/>
              <a:t>Naivní morální realismus, motivací je </a:t>
            </a:r>
            <a:r>
              <a:rPr lang="cs-CZ" altLang="cs-CZ" sz="2000" b="1" dirty="0"/>
              <a:t>vyhnutí se trestu</a:t>
            </a:r>
            <a:r>
              <a:rPr lang="cs-CZ" altLang="cs-CZ" sz="2000" dirty="0"/>
              <a:t>, egocentrické podřízení se moci.</a:t>
            </a:r>
          </a:p>
          <a:p>
            <a:pPr lvl="1" eaLnBrk="1" hangingPunct="1">
              <a:lnSpc>
                <a:spcPct val="80000"/>
              </a:lnSpc>
            </a:pPr>
            <a:endParaRPr lang="cs-CZ" altLang="cs-CZ" sz="2000" dirty="0"/>
          </a:p>
          <a:p>
            <a:pPr lvl="1" eaLnBrk="1" hangingPunct="1">
              <a:lnSpc>
                <a:spcPct val="80000"/>
              </a:lnSpc>
              <a:buFont typeface="Tahoma" pitchFamily="34" charset="0"/>
              <a:buNone/>
            </a:pPr>
            <a:r>
              <a:rPr lang="cs-CZ" altLang="cs-CZ" sz="2000" dirty="0"/>
              <a:t>“Jestliže člověk nechá manželku zemřít, dostane se do potíží”</a:t>
            </a:r>
          </a:p>
          <a:p>
            <a:pPr lvl="1" eaLnBrk="1" hangingPunct="1">
              <a:lnSpc>
                <a:spcPct val="80000"/>
              </a:lnSpc>
              <a:buFont typeface="Tahoma" pitchFamily="34" charset="0"/>
              <a:buNone/>
            </a:pPr>
            <a:r>
              <a:rPr lang="cs-CZ" altLang="cs-CZ" sz="2000" dirty="0"/>
              <a:t>“Bůh mne potrestá, nechám-li svou ženu umřít”</a:t>
            </a:r>
          </a:p>
          <a:p>
            <a:pPr lvl="1" eaLnBrk="1" hangingPunct="1">
              <a:lnSpc>
                <a:spcPct val="80000"/>
              </a:lnSpc>
            </a:pPr>
            <a:endParaRPr lang="cs-CZ" altLang="cs-CZ" sz="2000" dirty="0"/>
          </a:p>
          <a:p>
            <a:pPr lvl="1" eaLnBrk="1" hangingPunct="1">
              <a:lnSpc>
                <a:spcPct val="80000"/>
              </a:lnSpc>
              <a:buFont typeface="Tahoma" pitchFamily="34" charset="0"/>
              <a:buNone/>
            </a:pPr>
            <a:r>
              <a:rPr lang="cs-CZ" altLang="cs-CZ" sz="2000" b="1" dirty="0">
                <a:solidFill>
                  <a:schemeClr val="hlink"/>
                </a:solidFill>
              </a:rPr>
              <a:t>II. stadium</a:t>
            </a:r>
            <a:r>
              <a:rPr lang="cs-CZ" altLang="cs-CZ" sz="2000" b="1" dirty="0"/>
              <a:t>: </a:t>
            </a:r>
            <a:r>
              <a:rPr lang="cs-CZ" altLang="cs-CZ" sz="2000" dirty="0"/>
              <a:t>Pragmatická morálka, naivně egocentrická orientace, chování </a:t>
            </a:r>
            <a:r>
              <a:rPr lang="cs-CZ" altLang="cs-CZ" sz="2000" b="1" dirty="0"/>
              <a:t>zaměřené na uspokojení vlastních potřeb </a:t>
            </a:r>
            <a:r>
              <a:rPr lang="cs-CZ" altLang="cs-CZ" sz="2000" dirty="0"/>
              <a:t>a posuzováno podle </a:t>
            </a:r>
            <a:r>
              <a:rPr lang="cs-CZ" altLang="cs-CZ" sz="2000" b="1" dirty="0"/>
              <a:t>snahy o maximální výhodu </a:t>
            </a:r>
            <a:r>
              <a:rPr lang="cs-CZ" altLang="cs-CZ" sz="2000" dirty="0"/>
              <a:t>(odměnu) či minimální negativní následky .</a:t>
            </a:r>
          </a:p>
          <a:p>
            <a:pPr lvl="1" eaLnBrk="1" hangingPunct="1">
              <a:lnSpc>
                <a:spcPct val="80000"/>
              </a:lnSpc>
              <a:buFont typeface="Tahoma" pitchFamily="34" charset="0"/>
              <a:buNone/>
            </a:pPr>
            <a:endParaRPr lang="cs-CZ" altLang="cs-CZ" sz="2000" dirty="0"/>
          </a:p>
          <a:p>
            <a:pPr lvl="1" eaLnBrk="1" hangingPunct="1">
              <a:lnSpc>
                <a:spcPct val="80000"/>
              </a:lnSpc>
              <a:buFont typeface="Tahoma" pitchFamily="34" charset="0"/>
              <a:buNone/>
            </a:pPr>
            <a:r>
              <a:rPr lang="cs-CZ" altLang="cs-CZ" sz="2000" i="1" dirty="0"/>
              <a:t>“Kdyby člověk ten lék ukradl, mohla by mu manželka stejně zemřít dřív, než se vrátí z vězení, takže z toho nebude nic mít.”</a:t>
            </a:r>
          </a:p>
          <a:p>
            <a:pPr lvl="1" eaLnBrk="1" hangingPunct="1">
              <a:lnSpc>
                <a:spcPct val="80000"/>
              </a:lnSpc>
              <a:buFont typeface="Tahoma" pitchFamily="34" charset="0"/>
              <a:buNone/>
            </a:pPr>
            <a:r>
              <a:rPr lang="cs-CZ" altLang="cs-CZ" sz="2000" i="1" dirty="0"/>
              <a:t>“Mám právo na svou ženu a to je důležitější než nároky nějakého lékárníka”</a:t>
            </a:r>
            <a:r>
              <a:rPr lang="cs-CZ" altLang="cs-CZ" sz="2000"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171450"/>
            <a:ext cx="8229600" cy="1384300"/>
          </a:xfrm>
        </p:spPr>
        <p:txBody>
          <a:bodyPr/>
          <a:lstStyle/>
          <a:p>
            <a:pPr eaLnBrk="1" fontAlgn="auto" hangingPunct="1">
              <a:spcAft>
                <a:spcPts val="0"/>
              </a:spcAft>
              <a:defRPr/>
            </a:pPr>
            <a:r>
              <a:rPr lang="cs-CZ"/>
              <a:t>Lawrence Kohlberg</a:t>
            </a:r>
          </a:p>
        </p:txBody>
      </p:sp>
      <p:sp>
        <p:nvSpPr>
          <p:cNvPr id="37891" name="Rectangle 3"/>
          <p:cNvSpPr>
            <a:spLocks noGrp="1" noChangeArrowheads="1"/>
          </p:cNvSpPr>
          <p:nvPr>
            <p:ph idx="1"/>
          </p:nvPr>
        </p:nvSpPr>
        <p:spPr>
          <a:xfrm>
            <a:off x="457200" y="1556791"/>
            <a:ext cx="8291513" cy="4967833"/>
          </a:xfrm>
        </p:spPr>
        <p:txBody>
          <a:bodyPr/>
          <a:lstStyle/>
          <a:p>
            <a:pPr eaLnBrk="1" hangingPunct="1">
              <a:lnSpc>
                <a:spcPct val="80000"/>
              </a:lnSpc>
              <a:buFontTx/>
              <a:buNone/>
            </a:pPr>
            <a:r>
              <a:rPr lang="cs-CZ" altLang="cs-CZ" b="1" dirty="0">
                <a:solidFill>
                  <a:schemeClr val="hlink"/>
                </a:solidFill>
              </a:rPr>
              <a:t>2. konvenční stádium</a:t>
            </a:r>
          </a:p>
          <a:p>
            <a:pPr eaLnBrk="1" hangingPunct="1">
              <a:lnSpc>
                <a:spcPct val="80000"/>
              </a:lnSpc>
              <a:buFontTx/>
              <a:buNone/>
            </a:pPr>
            <a:r>
              <a:rPr lang="cs-CZ" altLang="cs-CZ" sz="2000" b="1" dirty="0">
                <a:solidFill>
                  <a:schemeClr val="hlink"/>
                </a:solidFill>
              </a:rPr>
              <a:t>III. stadium</a:t>
            </a:r>
            <a:r>
              <a:rPr lang="cs-CZ" altLang="cs-CZ" sz="2000" b="1" dirty="0"/>
              <a:t>: </a:t>
            </a:r>
            <a:r>
              <a:rPr lang="cs-CZ" altLang="cs-CZ" sz="2000" dirty="0"/>
              <a:t>Čin je hodnocen podle očekávaného souhlasu či nesouhlasu druhých, </a:t>
            </a:r>
            <a:r>
              <a:rPr lang="cs-CZ" altLang="cs-CZ" sz="2000" b="1" dirty="0"/>
              <a:t>konformita se standardními obrazy společnosti</a:t>
            </a:r>
            <a:r>
              <a:rPr lang="cs-CZ" altLang="cs-CZ" sz="2000" dirty="0"/>
              <a:t>, orientace “dobrý hoch”, “dobré děvče”, “dobrý občan”, dodržení role a zachování pořádku.</a:t>
            </a:r>
          </a:p>
          <a:p>
            <a:pPr eaLnBrk="1" hangingPunct="1">
              <a:lnSpc>
                <a:spcPct val="80000"/>
              </a:lnSpc>
              <a:buFontTx/>
              <a:buNone/>
            </a:pPr>
            <a:r>
              <a:rPr lang="cs-CZ" altLang="cs-CZ" sz="2000" i="1" dirty="0"/>
              <a:t>“Když ten lék člověk ukradne, lidi si o něm nebudou myslet, že je špatný, jestliže nechá manželku zemřít, nebude se moci nikomu podívat do očí”</a:t>
            </a:r>
          </a:p>
          <a:p>
            <a:pPr eaLnBrk="1" hangingPunct="1">
              <a:lnSpc>
                <a:spcPct val="80000"/>
              </a:lnSpc>
              <a:buFontTx/>
              <a:buNone/>
            </a:pPr>
            <a:r>
              <a:rPr lang="cs-CZ" altLang="cs-CZ" sz="2000" i="1" dirty="0"/>
              <a:t>“Udělám to, co by učinil každý řádný manžel, ochráním svou ženu a splním svou povinnost”</a:t>
            </a:r>
          </a:p>
          <a:p>
            <a:pPr eaLnBrk="1" hangingPunct="1">
              <a:lnSpc>
                <a:spcPct val="80000"/>
              </a:lnSpc>
              <a:buFontTx/>
              <a:buNone/>
            </a:pPr>
            <a:endParaRPr lang="cs-CZ" altLang="cs-CZ" sz="2000" b="1" i="1" dirty="0"/>
          </a:p>
          <a:p>
            <a:pPr eaLnBrk="1" hangingPunct="1">
              <a:lnSpc>
                <a:spcPct val="80000"/>
              </a:lnSpc>
              <a:buFontTx/>
              <a:buNone/>
            </a:pPr>
            <a:r>
              <a:rPr lang="cs-CZ" altLang="cs-CZ" sz="2000" b="1" dirty="0">
                <a:solidFill>
                  <a:schemeClr val="hlink"/>
                </a:solidFill>
              </a:rPr>
              <a:t>IV. stadium</a:t>
            </a:r>
            <a:r>
              <a:rPr lang="cs-CZ" altLang="cs-CZ" sz="2000" b="1" dirty="0"/>
              <a:t>: Orientace na autority sociálního pořádku</a:t>
            </a:r>
            <a:r>
              <a:rPr lang="cs-CZ" altLang="cs-CZ" sz="2000" dirty="0"/>
              <a:t>, na fixovaná pravidla, čin posuzován podle očekávané ztráty cti (nejen podle nesouhlasu) a podle viny za škodu způsobenou druhým.</a:t>
            </a:r>
          </a:p>
          <a:p>
            <a:pPr eaLnBrk="1" hangingPunct="1">
              <a:lnSpc>
                <a:spcPct val="80000"/>
              </a:lnSpc>
              <a:buFontTx/>
              <a:buNone/>
            </a:pPr>
            <a:endParaRPr lang="cs-CZ" altLang="cs-CZ" sz="2000" dirty="0"/>
          </a:p>
          <a:p>
            <a:pPr eaLnBrk="1" hangingPunct="1">
              <a:lnSpc>
                <a:spcPct val="80000"/>
              </a:lnSpc>
              <a:buFontTx/>
              <a:buNone/>
            </a:pPr>
            <a:r>
              <a:rPr lang="cs-CZ" altLang="cs-CZ" sz="2000" i="1" dirty="0"/>
              <a:t>“Jestliže má člověk nějaký smysl pro čest, nenechá manželku zemřít. Jestliže vůči ní nesplní svou povinnost, bude mít neustálé pocity viny za to, že způsobil její smrt.”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68313" y="-171450"/>
            <a:ext cx="8229600" cy="1384300"/>
          </a:xfrm>
        </p:spPr>
        <p:txBody>
          <a:bodyPr/>
          <a:lstStyle/>
          <a:p>
            <a:pPr eaLnBrk="1" fontAlgn="auto" hangingPunct="1">
              <a:spcAft>
                <a:spcPts val="0"/>
              </a:spcAft>
              <a:defRPr/>
            </a:pPr>
            <a:r>
              <a:rPr lang="cs-CZ"/>
              <a:t>Lawrence Kohlberg</a:t>
            </a:r>
          </a:p>
        </p:txBody>
      </p:sp>
      <p:sp>
        <p:nvSpPr>
          <p:cNvPr id="75779" name="Rectangle 3"/>
          <p:cNvSpPr>
            <a:spLocks noGrp="1" noChangeArrowheads="1"/>
          </p:cNvSpPr>
          <p:nvPr>
            <p:ph idx="1"/>
          </p:nvPr>
        </p:nvSpPr>
        <p:spPr>
          <a:xfrm>
            <a:off x="457200" y="1556791"/>
            <a:ext cx="8291513" cy="4967833"/>
          </a:xfrm>
        </p:spPr>
        <p:txBody>
          <a:bodyPr/>
          <a:lstStyle/>
          <a:p>
            <a:pPr eaLnBrk="1" hangingPunct="1">
              <a:lnSpc>
                <a:spcPct val="80000"/>
              </a:lnSpc>
              <a:buFontTx/>
              <a:buNone/>
            </a:pPr>
            <a:r>
              <a:rPr lang="cs-CZ" altLang="cs-CZ" b="1" dirty="0">
                <a:solidFill>
                  <a:schemeClr val="hlink"/>
                </a:solidFill>
              </a:rPr>
              <a:t>3. </a:t>
            </a:r>
            <a:r>
              <a:rPr lang="cs-CZ" altLang="cs-CZ" b="1" dirty="0" err="1">
                <a:solidFill>
                  <a:schemeClr val="hlink"/>
                </a:solidFill>
              </a:rPr>
              <a:t>postkonvenční</a:t>
            </a:r>
            <a:r>
              <a:rPr lang="cs-CZ" altLang="cs-CZ" b="1" dirty="0">
                <a:solidFill>
                  <a:schemeClr val="hlink"/>
                </a:solidFill>
              </a:rPr>
              <a:t> stádium</a:t>
            </a:r>
          </a:p>
          <a:p>
            <a:pPr eaLnBrk="1" hangingPunct="1">
              <a:lnSpc>
                <a:spcPct val="80000"/>
              </a:lnSpc>
              <a:buFontTx/>
              <a:buNone/>
            </a:pPr>
            <a:endParaRPr lang="cs-CZ" altLang="cs-CZ" sz="1900" b="1" dirty="0"/>
          </a:p>
          <a:p>
            <a:pPr eaLnBrk="1" hangingPunct="1">
              <a:lnSpc>
                <a:spcPct val="80000"/>
              </a:lnSpc>
              <a:buFontTx/>
              <a:buNone/>
            </a:pPr>
            <a:r>
              <a:rPr lang="cs-CZ" altLang="cs-CZ" sz="1900" b="1" dirty="0">
                <a:solidFill>
                  <a:schemeClr val="hlink"/>
                </a:solidFill>
              </a:rPr>
              <a:t>V. stadium</a:t>
            </a:r>
            <a:r>
              <a:rPr lang="cs-CZ" altLang="cs-CZ" sz="1900" b="1" dirty="0"/>
              <a:t>: Morálka lidských práv a společenského blaha</a:t>
            </a:r>
            <a:r>
              <a:rPr lang="cs-CZ" altLang="cs-CZ" sz="1900" dirty="0"/>
              <a:t>, orientace na “sociální smlouvu”, na společně sdílené hodnoty, </a:t>
            </a:r>
            <a:r>
              <a:rPr lang="cs-CZ" altLang="cs-CZ" sz="1900" b="1" dirty="0"/>
              <a:t>chápání relativity hodnot</a:t>
            </a:r>
            <a:r>
              <a:rPr lang="cs-CZ" altLang="cs-CZ" sz="1900" dirty="0"/>
              <a:t>, zvažování hodnot a práv, jež by měly existovat v mravní společnosti, čin posuzován podle dodržování úcty ke společnosti a k sobě samému. </a:t>
            </a:r>
          </a:p>
          <a:p>
            <a:pPr eaLnBrk="1" hangingPunct="1">
              <a:lnSpc>
                <a:spcPct val="80000"/>
              </a:lnSpc>
              <a:buFontTx/>
              <a:buNone/>
            </a:pPr>
            <a:endParaRPr lang="cs-CZ" altLang="cs-CZ" sz="1900" dirty="0"/>
          </a:p>
          <a:p>
            <a:pPr eaLnBrk="1" hangingPunct="1">
              <a:lnSpc>
                <a:spcPct val="80000"/>
              </a:lnSpc>
              <a:buFontTx/>
              <a:buNone/>
            </a:pPr>
            <a:r>
              <a:rPr lang="cs-CZ" altLang="cs-CZ" sz="1900" i="1" dirty="0"/>
              <a:t>“Jestliže ten lék neukradne a nechá manželku zemřít, bude to ze strachu, nikoli zdůvodněné rozumem. Ztratí sebeúctu i úctu druhých lidí”</a:t>
            </a:r>
          </a:p>
          <a:p>
            <a:pPr eaLnBrk="1" hangingPunct="1">
              <a:lnSpc>
                <a:spcPct val="80000"/>
              </a:lnSpc>
              <a:buFontTx/>
              <a:buNone/>
            </a:pPr>
            <a:r>
              <a:rPr lang="cs-CZ" altLang="cs-CZ" sz="1900" i="1" dirty="0"/>
              <a:t>“Máme si s manželkou pomáhat, proto jsem povinen jí nyní pomoci”</a:t>
            </a:r>
            <a:r>
              <a:rPr lang="cs-CZ" altLang="cs-CZ" sz="1900" dirty="0"/>
              <a:t> </a:t>
            </a:r>
          </a:p>
          <a:p>
            <a:pPr eaLnBrk="1" hangingPunct="1">
              <a:lnSpc>
                <a:spcPct val="80000"/>
              </a:lnSpc>
            </a:pPr>
            <a:endParaRPr lang="cs-CZ" altLang="cs-CZ" sz="1900" dirty="0"/>
          </a:p>
          <a:p>
            <a:pPr eaLnBrk="1" hangingPunct="1">
              <a:lnSpc>
                <a:spcPct val="80000"/>
              </a:lnSpc>
              <a:buFontTx/>
              <a:buNone/>
            </a:pPr>
            <a:r>
              <a:rPr lang="cs-CZ" altLang="cs-CZ" sz="1900" b="1" dirty="0">
                <a:solidFill>
                  <a:schemeClr val="hlink"/>
                </a:solidFill>
              </a:rPr>
              <a:t>VI. stadium</a:t>
            </a:r>
            <a:r>
              <a:rPr lang="cs-CZ" altLang="cs-CZ" sz="1900" b="1" dirty="0"/>
              <a:t>: </a:t>
            </a:r>
            <a:r>
              <a:rPr lang="cs-CZ" altLang="cs-CZ" sz="1900" dirty="0"/>
              <a:t>Všeobecné etické principy, orientace na svědomí, respektování druhých, čin je veden poctivostí, spravedlností a snahou </a:t>
            </a:r>
            <a:r>
              <a:rPr lang="cs-CZ" altLang="cs-CZ" sz="1900" b="1" dirty="0"/>
              <a:t>o uchování vlastních morálních zásad</a:t>
            </a:r>
            <a:r>
              <a:rPr lang="cs-CZ" altLang="cs-CZ" sz="1900" dirty="0"/>
              <a:t>.</a:t>
            </a:r>
          </a:p>
          <a:p>
            <a:pPr eaLnBrk="1" hangingPunct="1">
              <a:lnSpc>
                <a:spcPct val="80000"/>
              </a:lnSpc>
              <a:buFontTx/>
              <a:buNone/>
            </a:pPr>
            <a:endParaRPr lang="cs-CZ" altLang="cs-CZ" sz="1900" dirty="0"/>
          </a:p>
          <a:p>
            <a:pPr eaLnBrk="1" hangingPunct="1">
              <a:lnSpc>
                <a:spcPct val="80000"/>
              </a:lnSpc>
              <a:buFontTx/>
              <a:buNone/>
            </a:pPr>
            <a:r>
              <a:rPr lang="cs-CZ" altLang="cs-CZ" sz="1900" dirty="0"/>
              <a:t>“</a:t>
            </a:r>
            <a:r>
              <a:rPr lang="cs-CZ" altLang="cs-CZ" sz="1900" i="1" dirty="0"/>
              <a:t>Žádný zákon ani trest mne nemohou odvrátit od toho, abych zachránil lidský život”</a:t>
            </a:r>
          </a:p>
          <a:p>
            <a:pPr eaLnBrk="1" hangingPunct="1">
              <a:lnSpc>
                <a:spcPct val="80000"/>
              </a:lnSpc>
              <a:buFontTx/>
              <a:buNone/>
            </a:pPr>
            <a:r>
              <a:rPr lang="cs-CZ" altLang="cs-CZ" sz="1900" i="1" dirty="0"/>
              <a:t>“Jestliže člověk lék neukradne, nikdo ho sice nebude obviňovat, dodržel by zákon, ale porušil by zásady vlastního svědomí, nejednal by v souladu s ním”</a:t>
            </a:r>
            <a:r>
              <a:rPr lang="cs-CZ" altLang="cs-CZ" sz="1900" dirty="0"/>
              <a:t> </a:t>
            </a:r>
          </a:p>
          <a:p>
            <a:pPr eaLnBrk="1" hangingPunct="1">
              <a:lnSpc>
                <a:spcPct val="80000"/>
              </a:lnSpc>
              <a:buFontTx/>
              <a:buNone/>
            </a:pPr>
            <a:endParaRPr lang="cs-CZ" altLang="cs-CZ" sz="19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9699" name="Rectangle 3"/>
          <p:cNvSpPr>
            <a:spLocks noGrp="1" noChangeArrowheads="1"/>
          </p:cNvSpPr>
          <p:nvPr>
            <p:ph idx="1"/>
          </p:nvPr>
        </p:nvSpPr>
        <p:spPr>
          <a:xfrm>
            <a:off x="457200" y="1628800"/>
            <a:ext cx="8229600" cy="4391000"/>
          </a:xfrm>
        </p:spPr>
        <p:txBody>
          <a:bodyPr/>
          <a:lstStyle/>
          <a:p>
            <a:pPr eaLnBrk="1" hangingPunct="1">
              <a:lnSpc>
                <a:spcPct val="80000"/>
              </a:lnSpc>
              <a:buFontTx/>
              <a:buNone/>
            </a:pPr>
            <a:r>
              <a:rPr lang="cs-CZ" altLang="cs-CZ" sz="2400" b="1" dirty="0" err="1"/>
              <a:t>Prekonvenční</a:t>
            </a:r>
            <a:r>
              <a:rPr lang="cs-CZ" altLang="cs-CZ" sz="2400" dirty="0"/>
              <a:t> úroveň morálního vývoje odpovídá přibližně věku 2 až 7 let, což je v </a:t>
            </a:r>
            <a:r>
              <a:rPr lang="cs-CZ" altLang="cs-CZ" sz="2400" dirty="0" err="1"/>
              <a:t>Piagetově</a:t>
            </a:r>
            <a:r>
              <a:rPr lang="cs-CZ" altLang="cs-CZ" sz="2400" dirty="0"/>
              <a:t> periodizaci kognitivního vývoje </a:t>
            </a:r>
            <a:r>
              <a:rPr lang="cs-CZ" altLang="cs-CZ" sz="2400" b="1" dirty="0"/>
              <a:t>předoperační</a:t>
            </a:r>
            <a:r>
              <a:rPr lang="cs-CZ" altLang="cs-CZ" sz="2400" dirty="0"/>
              <a:t> stadium myšlení, </a:t>
            </a:r>
            <a:r>
              <a:rPr lang="cs-CZ" altLang="cs-CZ" sz="2400" b="1" dirty="0"/>
              <a:t>konvenční</a:t>
            </a:r>
            <a:r>
              <a:rPr lang="cs-CZ" altLang="cs-CZ" sz="2400" dirty="0"/>
              <a:t> morálka odpovídá v této periodizaci stadiu </a:t>
            </a:r>
            <a:r>
              <a:rPr lang="cs-CZ" altLang="cs-CZ" sz="2400" b="1" dirty="0"/>
              <a:t>konkrétních</a:t>
            </a:r>
            <a:r>
              <a:rPr lang="cs-CZ" altLang="cs-CZ" sz="2400" dirty="0"/>
              <a:t> myšlenkových operací, tedy věku přibližně 7 až 11 let a </a:t>
            </a:r>
            <a:r>
              <a:rPr lang="cs-CZ" altLang="cs-CZ" sz="2400" b="1" dirty="0" err="1"/>
              <a:t>postkonvenční</a:t>
            </a:r>
            <a:r>
              <a:rPr lang="cs-CZ" altLang="cs-CZ" sz="2400" dirty="0"/>
              <a:t> morálka stadiu </a:t>
            </a:r>
            <a:r>
              <a:rPr lang="cs-CZ" altLang="cs-CZ" sz="2400" b="1" dirty="0"/>
              <a:t>formálních</a:t>
            </a:r>
            <a:r>
              <a:rPr lang="cs-CZ" altLang="cs-CZ" sz="2400" dirty="0"/>
              <a:t> myšlenkových operací, věku přibližně od 12 let.</a:t>
            </a:r>
          </a:p>
          <a:p>
            <a:pPr eaLnBrk="1" hangingPunct="1">
              <a:lnSpc>
                <a:spcPct val="80000"/>
              </a:lnSpc>
              <a:buFontTx/>
              <a:buNone/>
            </a:pPr>
            <a:r>
              <a:rPr lang="cs-CZ" altLang="cs-CZ" sz="2400" dirty="0"/>
              <a:t>Avšak podobně jako mnoho lidí nedosáhne v kognitivním vývoji úrovně formálních operací, i v morálním vývoji mohou lidé ustrnout na určité úrovni, odpovídající dětskému věku.</a:t>
            </a:r>
          </a:p>
          <a:p>
            <a:pPr eaLnBrk="1" hangingPunct="1">
              <a:lnSpc>
                <a:spcPct val="80000"/>
              </a:lnSpc>
              <a:buFontTx/>
              <a:buNone/>
            </a:pPr>
            <a:r>
              <a:rPr lang="cs-CZ" altLang="cs-CZ" sz="2400" dirty="0" err="1"/>
              <a:t>Poskonvenčního</a:t>
            </a:r>
            <a:r>
              <a:rPr lang="cs-CZ" altLang="cs-CZ" sz="2400" dirty="0"/>
              <a:t> stadia morálního vývoje dosáhne jen část dospělých, např. dle </a:t>
            </a:r>
            <a:r>
              <a:rPr lang="cs-CZ" altLang="cs-CZ" sz="2400" dirty="0" err="1"/>
              <a:t>Kohlbergových</a:t>
            </a:r>
            <a:r>
              <a:rPr lang="cs-CZ" altLang="cs-CZ" sz="2400" dirty="0"/>
              <a:t> výzkumů jen25% dospělých Američanů, a 6. stadia dosáhne méně než 10% dospělých.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57200" y="1700808"/>
            <a:ext cx="8229600" cy="4896544"/>
          </a:xfrm>
        </p:spPr>
        <p:txBody>
          <a:bodyPr>
            <a:normAutofit/>
          </a:bodyPr>
          <a:lstStyle/>
          <a:p>
            <a:pPr marL="609600" indent="-609600" eaLnBrk="1" hangingPunct="1">
              <a:lnSpc>
                <a:spcPct val="80000"/>
              </a:lnSpc>
              <a:buFontTx/>
              <a:buNone/>
            </a:pPr>
            <a:r>
              <a:rPr lang="cs-CZ" altLang="cs-CZ" sz="2400" dirty="0"/>
              <a:t>Procesuální zákonitosti morálního vývoje shrnuje </a:t>
            </a:r>
            <a:r>
              <a:rPr lang="cs-CZ" altLang="cs-CZ" sz="2400" dirty="0" err="1"/>
              <a:t>Kohlberg</a:t>
            </a:r>
            <a:r>
              <a:rPr lang="cs-CZ" altLang="cs-CZ" sz="2400" dirty="0"/>
              <a:t> v těchto tvrzeních:</a:t>
            </a:r>
          </a:p>
          <a:p>
            <a:pPr marL="609600" indent="-609600" eaLnBrk="1" hangingPunct="1">
              <a:lnSpc>
                <a:spcPct val="80000"/>
              </a:lnSpc>
              <a:buFontTx/>
              <a:buAutoNum type="arabicPeriod"/>
            </a:pPr>
            <a:r>
              <a:rPr lang="cs-CZ" altLang="cs-CZ" sz="2400" dirty="0"/>
              <a:t>Vývoj v daných stadiích je invariantní, dítě musí projít postupně stadii v daném progresivním sledu, žádné stadium nelze “přeskočit”.</a:t>
            </a:r>
          </a:p>
          <a:p>
            <a:pPr marL="609600" indent="-609600" eaLnBrk="1" hangingPunct="1">
              <a:lnSpc>
                <a:spcPct val="80000"/>
              </a:lnSpc>
              <a:buFontTx/>
              <a:buAutoNum type="arabicPeriod"/>
            </a:pPr>
            <a:r>
              <a:rPr lang="cs-CZ" altLang="cs-CZ" sz="2400" dirty="0"/>
              <a:t>Ve vývoji těchto stadií subjekty nemohou porozumět morálnímu úsudku vyššímu než o jeden stupeň.</a:t>
            </a:r>
          </a:p>
          <a:p>
            <a:pPr marL="609600" indent="-609600" eaLnBrk="1" hangingPunct="1">
              <a:lnSpc>
                <a:spcPct val="80000"/>
              </a:lnSpc>
              <a:buFontTx/>
              <a:buAutoNum type="arabicPeriod"/>
            </a:pPr>
            <a:r>
              <a:rPr lang="cs-CZ" altLang="cs-CZ" sz="2400" dirty="0"/>
              <a:t>Přechod do vyššího stadia je (podobně jako u kognitivního vývoje) podpořen kognitivním konfliktem mezi zvnitřněným dosavadním stadiem morálního usuzování a povahou problému, který vyžaduje řešení na vyšší úrovni. </a:t>
            </a:r>
          </a:p>
          <a:p>
            <a:pPr marL="609600" indent="-609600" eaLnBrk="1" hangingPunct="1">
              <a:lnSpc>
                <a:spcPct val="80000"/>
              </a:lnSpc>
              <a:buFontTx/>
              <a:buAutoNum type="arabicPeriod"/>
            </a:pPr>
            <a:r>
              <a:rPr lang="cs-CZ" altLang="cs-CZ" sz="2400" dirty="0"/>
              <a:t>Vývoj jedince může vrcholit v kterémkoli stadiu (může se tedy “zastavit” např. na úrovni 3, 4 apod.)</a:t>
            </a:r>
          </a:p>
          <a:p>
            <a:pPr marL="609600" indent="-609600" eaLnBrk="1" hangingPunct="1">
              <a:lnSpc>
                <a:spcPct val="80000"/>
              </a:lnSpc>
              <a:buFontTx/>
              <a:buAutoNum type="arabicPeriod"/>
            </a:pPr>
            <a:r>
              <a:rPr lang="cs-CZ" altLang="cs-CZ" sz="2400" dirty="0"/>
              <a:t>Kognitivní vývoj je nutnou, ale nikoliv dostačující podmínkou morálního vývoje.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95288" y="188912"/>
            <a:ext cx="8229600" cy="1007839"/>
          </a:xfrm>
        </p:spPr>
        <p:txBody>
          <a:bodyPr>
            <a:normAutofit/>
          </a:bodyPr>
          <a:lstStyle/>
          <a:p>
            <a:pPr eaLnBrk="1" fontAlgn="auto" hangingPunct="1">
              <a:spcAft>
                <a:spcPts val="0"/>
              </a:spcAft>
              <a:defRPr/>
            </a:pPr>
            <a:r>
              <a:rPr lang="cs-CZ" sz="4000" dirty="0"/>
              <a:t>Kritika </a:t>
            </a:r>
            <a:r>
              <a:rPr lang="cs-CZ" sz="4000" dirty="0" err="1"/>
              <a:t>Kohlbergova</a:t>
            </a:r>
            <a:r>
              <a:rPr lang="cs-CZ" sz="4000" dirty="0"/>
              <a:t> pojetí </a:t>
            </a:r>
          </a:p>
        </p:txBody>
      </p:sp>
      <p:sp>
        <p:nvSpPr>
          <p:cNvPr id="45059" name="Rectangle 3"/>
          <p:cNvSpPr>
            <a:spLocks noGrp="1" noChangeArrowheads="1"/>
          </p:cNvSpPr>
          <p:nvPr>
            <p:ph idx="1"/>
          </p:nvPr>
        </p:nvSpPr>
        <p:spPr>
          <a:xfrm>
            <a:off x="457200" y="1628800"/>
            <a:ext cx="8229600" cy="4824536"/>
          </a:xfrm>
        </p:spPr>
        <p:txBody>
          <a:bodyPr>
            <a:normAutofit/>
          </a:bodyPr>
          <a:lstStyle/>
          <a:p>
            <a:pPr marL="548640" indent="-411480" eaLnBrk="1" fontAlgn="auto" hangingPunct="1">
              <a:lnSpc>
                <a:spcPct val="80000"/>
              </a:lnSpc>
              <a:spcAft>
                <a:spcPts val="0"/>
              </a:spcAft>
              <a:buClr>
                <a:schemeClr val="tx1">
                  <a:shade val="95000"/>
                </a:schemeClr>
              </a:buClr>
              <a:buFontTx/>
              <a:buNone/>
              <a:defRPr/>
            </a:pPr>
            <a:r>
              <a:rPr lang="cs-CZ" sz="2400" dirty="0"/>
              <a:t>Nejznámější kritičkou </a:t>
            </a:r>
            <a:r>
              <a:rPr lang="cs-CZ" sz="2400" dirty="0" err="1"/>
              <a:t>Kohlbergovy</a:t>
            </a:r>
            <a:r>
              <a:rPr lang="cs-CZ" sz="2400" b="1" dirty="0"/>
              <a:t> </a:t>
            </a:r>
            <a:r>
              <a:rPr lang="cs-CZ" sz="2400" dirty="0"/>
              <a:t>práce je jeho žačka</a:t>
            </a:r>
            <a:r>
              <a:rPr lang="cs-CZ" sz="2400" b="1" dirty="0"/>
              <a:t> Carol </a:t>
            </a:r>
            <a:r>
              <a:rPr lang="cs-CZ" sz="2400" b="1" dirty="0" err="1"/>
              <a:t>Gilliganová</a:t>
            </a:r>
            <a:r>
              <a:rPr lang="cs-CZ" sz="2400" b="1" dirty="0"/>
              <a:t> (1936).</a:t>
            </a:r>
            <a:r>
              <a:rPr lang="cs-CZ" sz="2400" dirty="0"/>
              <a:t> Ta se na celou problematiku dívala ženskou optikou a vytýkala </a:t>
            </a:r>
            <a:r>
              <a:rPr lang="cs-CZ" sz="2400" dirty="0" err="1"/>
              <a:t>Kohlbergovi</a:t>
            </a:r>
            <a:r>
              <a:rPr lang="cs-CZ" sz="2400" dirty="0"/>
              <a:t> výběr skupiny, na které své testování uskutečnil, protože se jednalo pouze o chlapce. Jejím hlavním argumentem byl fakt, že podle jeho typologie mají chlapci tendenci častěji spadat do čtvrtého stádia, zatímco dívky do třetího. Sama se pak zabývala rozlišeními mezi tzv. mužskou a ženskou morálkou. Její hlavní myšlenkou bylo, že muži se více orientují na tzv. </a:t>
            </a:r>
            <a:r>
              <a:rPr lang="cs-CZ" sz="2400" b="1" dirty="0"/>
              <a:t>morálku spravedlnosti</a:t>
            </a:r>
            <a:r>
              <a:rPr lang="cs-CZ" sz="2400" dirty="0"/>
              <a:t>, zatímco ženy na </a:t>
            </a:r>
            <a:r>
              <a:rPr lang="cs-CZ" sz="2400" b="1" dirty="0"/>
              <a:t>morálku péče</a:t>
            </a:r>
            <a:r>
              <a:rPr lang="cs-CZ" sz="2400" dirty="0"/>
              <a:t>, přičemž morálka péče je podle </a:t>
            </a:r>
            <a:r>
              <a:rPr lang="cs-CZ" sz="2400" dirty="0" err="1"/>
              <a:t>Gilliganové</a:t>
            </a:r>
            <a:r>
              <a:rPr lang="cs-CZ" sz="2400" dirty="0"/>
              <a:t> situačně senzitivní a flexibilní a morálka spravedlnosti je situačně nezávislá a rigidní. Ženy se ve svých morálních úvahách orientují především podle konkrétní struktury vzájemných vztahů, muži podle abstraktních práv a povinností.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defRPr/>
            </a:pPr>
            <a:r>
              <a:rPr lang="cs-CZ" sz="4800" dirty="0"/>
              <a:t>Kritika </a:t>
            </a:r>
            <a:r>
              <a:rPr lang="cs-CZ" sz="4800" dirty="0" err="1"/>
              <a:t>Kohlbergova</a:t>
            </a:r>
            <a:r>
              <a:rPr lang="cs-CZ" sz="4800" dirty="0"/>
              <a:t> pojetí </a:t>
            </a:r>
            <a:endParaRPr lang="cs-CZ" dirty="0"/>
          </a:p>
        </p:txBody>
      </p:sp>
      <p:sp>
        <p:nvSpPr>
          <p:cNvPr id="32771" name="Rectangle 3"/>
          <p:cNvSpPr>
            <a:spLocks noGrp="1" noChangeArrowheads="1"/>
          </p:cNvSpPr>
          <p:nvPr>
            <p:ph idx="1"/>
          </p:nvPr>
        </p:nvSpPr>
        <p:spPr/>
        <p:txBody>
          <a:bodyPr/>
          <a:lstStyle/>
          <a:p>
            <a:pPr eaLnBrk="1" hangingPunct="1">
              <a:lnSpc>
                <a:spcPct val="90000"/>
              </a:lnSpc>
              <a:buFontTx/>
              <a:buNone/>
            </a:pPr>
            <a:r>
              <a:rPr lang="cs-CZ" altLang="cs-CZ" sz="2400"/>
              <a:t>Některými psychology byla Kohlbergova koncepce považována za </a:t>
            </a:r>
            <a:r>
              <a:rPr lang="cs-CZ" altLang="cs-CZ" sz="2400" i="1"/>
              <a:t>studenou, odlidštěnou a poněkud odtrženou od životní rozmanitosti prožitků</a:t>
            </a:r>
            <a:r>
              <a:rPr lang="cs-CZ" altLang="cs-CZ" sz="2400"/>
              <a:t>, což vedlo mnohé autory k orientaci na principy altruismu a obecně na problematiku prosociálního chování, na faktory ovlivňující pomoc druhému, podporu slabšího, štědrost, schopnost spolupráce apod.</a:t>
            </a:r>
          </a:p>
          <a:p>
            <a:pPr eaLnBrk="1" hangingPunct="1">
              <a:lnSpc>
                <a:spcPct val="90000"/>
              </a:lnSpc>
              <a:buFontTx/>
              <a:buNone/>
            </a:pPr>
            <a:r>
              <a:rPr lang="cs-CZ" altLang="cs-CZ" sz="2400"/>
              <a:t>Různými autory bylo také kritizováno Kohlbergovo šesté stádium, které je někdy obtížně odlišitelné od pátého. Kohlberg sám nakonec šesté stádium ze své teorie „vypustil“, nicméně většina autorů se stále drží jeho původní teze. </a:t>
            </a:r>
          </a:p>
          <a:p>
            <a:pPr eaLnBrk="1" hangingPunct="1">
              <a:lnSpc>
                <a:spcPct val="90000"/>
              </a:lnSpc>
            </a:pPr>
            <a:endParaRPr lang="cs-CZ" altLang="cs-CZ"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468313" y="1628800"/>
            <a:ext cx="8229600" cy="4895825"/>
          </a:xfrm>
        </p:spPr>
        <p:txBody>
          <a:bodyPr>
            <a:normAutofit fontScale="92500" lnSpcReduction="20000"/>
          </a:bodyPr>
          <a:lstStyle/>
          <a:p>
            <a:pPr eaLnBrk="1" hangingPunct="1">
              <a:buFontTx/>
              <a:buNone/>
            </a:pPr>
            <a:r>
              <a:rPr lang="cs-CZ" altLang="cs-CZ" dirty="0"/>
              <a:t>Jedna z prvních závažných psychologických odpovědí na otázku, jak je realizován morální vývoj jedince, byla obsažena ve </a:t>
            </a:r>
            <a:r>
              <a:rPr lang="cs-CZ" altLang="cs-CZ" b="1" dirty="0" err="1"/>
              <a:t>Freudově</a:t>
            </a:r>
            <a:r>
              <a:rPr lang="cs-CZ" altLang="cs-CZ" dirty="0"/>
              <a:t> strukturální teorii (prezentované v díle Ego a Id v roce 1923), v teoretické představě členění osobnosti na Id, Ego a Superego. </a:t>
            </a:r>
          </a:p>
          <a:p>
            <a:pPr eaLnBrk="1" hangingPunct="1">
              <a:buFontTx/>
              <a:buNone/>
            </a:pPr>
            <a:r>
              <a:rPr lang="cs-CZ" altLang="cs-CZ" b="1" dirty="0"/>
              <a:t>Superego</a:t>
            </a:r>
            <a:r>
              <a:rPr lang="cs-CZ" altLang="cs-CZ" dirty="0"/>
              <a:t> je psychickou instancí, reprezentující jedincem </a:t>
            </a:r>
            <a:r>
              <a:rPr lang="cs-CZ" altLang="cs-CZ" dirty="0" err="1"/>
              <a:t>internalizované</a:t>
            </a:r>
            <a:r>
              <a:rPr lang="cs-CZ" altLang="cs-CZ" dirty="0"/>
              <a:t> (zvnitřněné) sociální normy, zákazy, příkazy. U dítěte vznikají morální postoje právě prostřednictvím této instance, a to zvnitřněním (internalizací) morálních norem, které mu vštěpují nejprve rodiče, později jiné pro něj významné osoby. </a:t>
            </a:r>
          </a:p>
        </p:txBody>
      </p:sp>
    </p:spTree>
    <p:extLst>
      <p:ext uri="{BB962C8B-B14F-4D97-AF65-F5344CB8AC3E}">
        <p14:creationId xmlns:p14="http://schemas.microsoft.com/office/powerpoint/2010/main" val="773431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457200" y="1700808"/>
            <a:ext cx="8229600" cy="5157192"/>
          </a:xfrm>
        </p:spPr>
        <p:txBody>
          <a:bodyPr>
            <a:normAutofit/>
          </a:bodyPr>
          <a:lstStyle/>
          <a:p>
            <a:pPr eaLnBrk="1" hangingPunct="1">
              <a:lnSpc>
                <a:spcPct val="80000"/>
              </a:lnSpc>
              <a:buFontTx/>
              <a:buNone/>
            </a:pPr>
            <a:r>
              <a:rPr lang="cs-CZ" altLang="cs-CZ" sz="3600" dirty="0"/>
              <a:t>Zvnitřněné rodičovské (a později jiné) objekty se pro dítě spolu s jejich normami, hodnotami, přáními a imperativy stanou trvalou součástí lidské psychiky. </a:t>
            </a:r>
          </a:p>
          <a:p>
            <a:pPr eaLnBrk="1" hangingPunct="1">
              <a:lnSpc>
                <a:spcPct val="80000"/>
              </a:lnSpc>
              <a:buFontTx/>
              <a:buNone/>
            </a:pPr>
            <a:r>
              <a:rPr lang="cs-CZ" altLang="cs-CZ" sz="3600" dirty="0"/>
              <a:t>To ovšem znamená, že pokud dítě něco provede, nějak přestoupí hranice </a:t>
            </a:r>
            <a:r>
              <a:rPr lang="cs-CZ" altLang="cs-CZ" sz="3600" dirty="0" err="1"/>
              <a:t>internalizovaných</a:t>
            </a:r>
            <a:r>
              <a:rPr lang="cs-CZ" altLang="cs-CZ" sz="3600" dirty="0"/>
              <a:t> norem, vnitřní hlas Superega jej jakoby “napomene” a vyvolá v něm pocity viny </a:t>
            </a:r>
            <a:r>
              <a:rPr lang="cs-CZ" altLang="cs-CZ" sz="3600" dirty="0" smtClean="0"/>
              <a:t>(a tedy souvisí </a:t>
            </a:r>
            <a:r>
              <a:rPr lang="cs-CZ" altLang="cs-CZ" sz="3600" dirty="0"/>
              <a:t>se znalostí pravidel). </a:t>
            </a:r>
          </a:p>
        </p:txBody>
      </p:sp>
    </p:spTree>
    <p:extLst>
      <p:ext uri="{BB962C8B-B14F-4D97-AF65-F5344CB8AC3E}">
        <p14:creationId xmlns:p14="http://schemas.microsoft.com/office/powerpoint/2010/main" val="2340726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altLang="cs-CZ" dirty="0"/>
              <a:t>Utvoření Superega je tedy významným mezníkem v morálním vývoji jedince a v jeho socializaci vůbec, protože na rozdíl od předchozího období jeho jednání již není určováno výhradně “zvenku”, tj. přímým působením přítomného rodiče, ale začíná své jednání regulovat “zevnitř”. </a:t>
            </a:r>
            <a:r>
              <a:rPr lang="cs-CZ" altLang="cs-CZ" i="1" dirty="0"/>
              <a:t>“Superego je vlastně takovým malým soukromým vesmírem, odrážejícím etiku a morálku světa v každém jedinci</a:t>
            </a:r>
            <a:r>
              <a:rPr lang="cs-CZ" altLang="cs-CZ" dirty="0"/>
              <a:t> (Černoušek, 1996, s.101)”. </a:t>
            </a:r>
          </a:p>
          <a:p>
            <a:endParaRPr lang="cs-CZ" dirty="0"/>
          </a:p>
        </p:txBody>
      </p:sp>
    </p:spTree>
    <p:extLst>
      <p:ext uri="{BB962C8B-B14F-4D97-AF65-F5344CB8AC3E}">
        <p14:creationId xmlns:p14="http://schemas.microsoft.com/office/powerpoint/2010/main" val="3399245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57200" y="1556792"/>
            <a:ext cx="8229600" cy="4896396"/>
          </a:xfrm>
        </p:spPr>
        <p:txBody>
          <a:bodyPr/>
          <a:lstStyle/>
          <a:p>
            <a:pPr eaLnBrk="1" hangingPunct="1">
              <a:buFontTx/>
              <a:buNone/>
            </a:pPr>
            <a:r>
              <a:rPr lang="cs-CZ" altLang="cs-CZ" b="1" dirty="0"/>
              <a:t>Superego</a:t>
            </a:r>
            <a:r>
              <a:rPr lang="cs-CZ" altLang="cs-CZ" dirty="0"/>
              <a:t> je komplexem dvou složek, a to složky </a:t>
            </a:r>
            <a:r>
              <a:rPr lang="cs-CZ" altLang="cs-CZ" b="1" i="1" dirty="0"/>
              <a:t>svědomí</a:t>
            </a:r>
            <a:r>
              <a:rPr lang="cs-CZ" altLang="cs-CZ" dirty="0"/>
              <a:t>, která reprezentuje trestající rodičovskou funkci, vyvolává v jedinci pocity viny při nesprávném jednání, a složky </a:t>
            </a:r>
            <a:r>
              <a:rPr lang="cs-CZ" altLang="cs-CZ" b="1" i="1" dirty="0"/>
              <a:t>Ego-ideál</a:t>
            </a:r>
            <a:r>
              <a:rPr lang="cs-CZ" altLang="cs-CZ" dirty="0"/>
              <a:t>, která naopak poskytuje pocity uspokojení tehdy, když se dítě chová “dobře”, tj. Ego-ideál zprostředkovává dítěti představu o tom, jakým by chtělo být. </a:t>
            </a:r>
          </a:p>
        </p:txBody>
      </p:sp>
    </p:spTree>
    <p:extLst>
      <p:ext uri="{BB962C8B-B14F-4D97-AF65-F5344CB8AC3E}">
        <p14:creationId xmlns:p14="http://schemas.microsoft.com/office/powerpoint/2010/main" val="3345177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457200" y="1484784"/>
            <a:ext cx="8229600" cy="5184576"/>
          </a:xfrm>
        </p:spPr>
        <p:txBody>
          <a:bodyPr>
            <a:normAutofit fontScale="92500"/>
          </a:bodyPr>
          <a:lstStyle/>
          <a:p>
            <a:pPr eaLnBrk="1" hangingPunct="1">
              <a:buFontTx/>
              <a:buNone/>
            </a:pPr>
            <a:r>
              <a:rPr lang="cs-CZ" altLang="cs-CZ" dirty="0"/>
              <a:t>Důležitý je i pedagogický aspekt této koncepce. Příliš silně rozvinuté Superego může vést k neadekvátním prožitkům pocitů viny, pocitům nedostatečnosti a narušenému sebepojetí, což je často psychologickou příčinou převažujícího depresivního prožívání. Tyto psychické problémy mohou vyústit v </a:t>
            </a:r>
            <a:r>
              <a:rPr lang="cs-CZ" altLang="cs-CZ" b="1" dirty="0"/>
              <a:t>neurotickou poruchu</a:t>
            </a:r>
            <a:r>
              <a:rPr lang="cs-CZ" altLang="cs-CZ" dirty="0"/>
              <a:t>. </a:t>
            </a:r>
          </a:p>
          <a:p>
            <a:pPr eaLnBrk="1" hangingPunct="1">
              <a:buFontTx/>
              <a:buNone/>
            </a:pPr>
            <a:r>
              <a:rPr lang="cs-CZ" altLang="cs-CZ" dirty="0"/>
              <a:t>Je-li naopak Superego nedostatečně rozvinuté, může se stát, že jedinec není schopen pocítit vinu ani při závažných morálních přestupcích. To pak vede k </a:t>
            </a:r>
            <a:r>
              <a:rPr lang="cs-CZ" altLang="cs-CZ" b="1" dirty="0"/>
              <a:t>osobnosti asociální</a:t>
            </a:r>
            <a:r>
              <a:rPr lang="cs-CZ" altLang="cs-CZ" dirty="0"/>
              <a:t>.</a:t>
            </a:r>
          </a:p>
        </p:txBody>
      </p:sp>
    </p:spTree>
    <p:extLst>
      <p:ext uri="{BB962C8B-B14F-4D97-AF65-F5344CB8AC3E}">
        <p14:creationId xmlns:p14="http://schemas.microsoft.com/office/powerpoint/2010/main" val="1596695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http://www.stevenjhanleyphd.com/wp-content/uploads/2015/01/piag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2400" y="1772816"/>
            <a:ext cx="2641600"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Rectangle 3"/>
          <p:cNvSpPr>
            <a:spLocks noGrp="1" noChangeArrowheads="1"/>
          </p:cNvSpPr>
          <p:nvPr>
            <p:ph idx="1"/>
          </p:nvPr>
        </p:nvSpPr>
        <p:spPr>
          <a:xfrm>
            <a:off x="457200" y="1628800"/>
            <a:ext cx="5986463" cy="4752950"/>
          </a:xfrm>
        </p:spPr>
        <p:txBody>
          <a:bodyPr>
            <a:normAutofit/>
          </a:bodyPr>
          <a:lstStyle/>
          <a:p>
            <a:pPr marL="548640" indent="-411480" eaLnBrk="1" fontAlgn="auto" hangingPunct="1">
              <a:spcAft>
                <a:spcPts val="0"/>
              </a:spcAft>
              <a:buClr>
                <a:schemeClr val="tx1">
                  <a:shade val="95000"/>
                </a:schemeClr>
              </a:buClr>
              <a:buFontTx/>
              <a:buNone/>
              <a:defRPr/>
            </a:pPr>
            <a:r>
              <a:rPr lang="cs-CZ" dirty="0" smtClean="0"/>
              <a:t>Dalším autorem </a:t>
            </a:r>
            <a:r>
              <a:rPr lang="cs-CZ" dirty="0"/>
              <a:t>pojetí morálního vývoje vycházejícího ze zkoumání dětského </a:t>
            </a:r>
            <a:r>
              <a:rPr lang="cs-CZ" dirty="0" smtClean="0"/>
              <a:t>myšlení </a:t>
            </a:r>
            <a:r>
              <a:rPr lang="cs-CZ" dirty="0"/>
              <a:t>je opět známý švýcarský vývojový psycholog </a:t>
            </a:r>
            <a:r>
              <a:rPr lang="cs-CZ" b="1" dirty="0"/>
              <a:t>Jean Piaget (1896-1980)</a:t>
            </a:r>
            <a:r>
              <a:rPr lang="cs-CZ" dirty="0"/>
              <a:t>. </a:t>
            </a:r>
          </a:p>
          <a:p>
            <a:pPr marL="548640" indent="-411480" eaLnBrk="1" fontAlgn="auto" hangingPunct="1">
              <a:spcAft>
                <a:spcPts val="0"/>
              </a:spcAft>
              <a:buClr>
                <a:schemeClr val="tx1">
                  <a:shade val="95000"/>
                </a:schemeClr>
              </a:buClr>
              <a:buFontTx/>
              <a:buNone/>
              <a:defRPr/>
            </a:pPr>
            <a:r>
              <a:rPr lang="cs-CZ" dirty="0"/>
              <a:t>V roce 1932 vydal dílo </a:t>
            </a:r>
            <a:r>
              <a:rPr lang="cs-CZ" i="1" dirty="0"/>
              <a:t>Morální usuzování dítěte</a:t>
            </a:r>
            <a:r>
              <a:rPr lang="cs-CZ"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1556792"/>
            <a:ext cx="8229600" cy="4967833"/>
          </a:xfrm>
        </p:spPr>
        <p:txBody>
          <a:bodyPr/>
          <a:lstStyle/>
          <a:p>
            <a:pPr eaLnBrk="1" hangingPunct="1">
              <a:buFontTx/>
              <a:buNone/>
            </a:pPr>
            <a:r>
              <a:rPr lang="cs-CZ" altLang="cs-CZ" dirty="0" err="1"/>
              <a:t>Piaget</a:t>
            </a:r>
            <a:r>
              <a:rPr lang="cs-CZ" altLang="cs-CZ" dirty="0"/>
              <a:t> svou koncepci vývoje dětské morálky založil (zpočátku) na pohovorech a pozorování přibližně </a:t>
            </a:r>
            <a:r>
              <a:rPr lang="cs-CZ" altLang="cs-CZ" b="1" dirty="0"/>
              <a:t>100</a:t>
            </a:r>
            <a:r>
              <a:rPr lang="cs-CZ" altLang="cs-CZ" dirty="0"/>
              <a:t> dětí předškolního a školního věku.</a:t>
            </a:r>
          </a:p>
          <a:p>
            <a:pPr eaLnBrk="1" hangingPunct="1">
              <a:buFontTx/>
              <a:buNone/>
            </a:pPr>
            <a:r>
              <a:rPr lang="cs-CZ" altLang="cs-CZ" dirty="0" err="1"/>
              <a:t>Piaget</a:t>
            </a:r>
            <a:r>
              <a:rPr lang="cs-CZ" altLang="cs-CZ" dirty="0"/>
              <a:t> předkládal dětem krátké příběhy, které se nějak dotýkaly jejich chápání spravedlnosti, potrestání, autority a mravních přestupků jako např. lži, krádeže, “neposlušnosti” apod.</a:t>
            </a:r>
          </a:p>
          <a:p>
            <a:pPr eaLnBrk="1" hangingPunct="1">
              <a:buFontTx/>
              <a:buNone/>
            </a:pPr>
            <a:endParaRPr lang="cs-CZ" alt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740</TotalTime>
  <Words>1356</Words>
  <Application>Microsoft Office PowerPoint</Application>
  <PresentationFormat>Předvádění na obrazovce (4:3)</PresentationFormat>
  <Paragraphs>124</Paragraphs>
  <Slides>29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Arial</vt:lpstr>
      <vt:lpstr>Corbel</vt:lpstr>
      <vt:lpstr>Tahoma</vt:lpstr>
      <vt:lpstr>Wingdings</vt:lpstr>
      <vt:lpstr>Wingdings 2</vt:lpstr>
      <vt:lpstr>Wingdings 3</vt:lpstr>
      <vt:lpstr>Modul</vt:lpstr>
      <vt:lpstr>Morální vývoj</vt:lpstr>
      <vt:lpstr>CHARAKTER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Heteronomní morálka</vt:lpstr>
      <vt:lpstr>Autonomní morálka</vt:lpstr>
      <vt:lpstr>Vývoj dle Piageta včetně morálního vývoje</vt:lpstr>
      <vt:lpstr>Vývoj dle Piageta včetně morálního vývoje</vt:lpstr>
      <vt:lpstr>Morální vývoj dle L. Kohlberga</vt:lpstr>
      <vt:lpstr>Prezentace aplikace PowerPoint</vt:lpstr>
      <vt:lpstr>Prezentace aplikace PowerPoint</vt:lpstr>
      <vt:lpstr>Heinzovo dilema</vt:lpstr>
      <vt:lpstr>Heinzovo dilema</vt:lpstr>
      <vt:lpstr>Vyhodnocení</vt:lpstr>
      <vt:lpstr>Lawrence Kohlberg</vt:lpstr>
      <vt:lpstr>Lawrence Kohlberg</vt:lpstr>
      <vt:lpstr>Lawrence Kohlberg</vt:lpstr>
      <vt:lpstr>Prezentace aplikace PowerPoint</vt:lpstr>
      <vt:lpstr>Prezentace aplikace PowerPoint</vt:lpstr>
      <vt:lpstr>Kritika Kohlbergova pojetí </vt:lpstr>
      <vt:lpstr>Kritika Kohlbergova pojetí </vt:lpstr>
    </vt:vector>
  </TitlesOfParts>
  <Company>VUT FAST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dc:title>
  <dc:creator>Jana</dc:creator>
  <cp:lastModifiedBy>J.Krása</cp:lastModifiedBy>
  <cp:revision>42</cp:revision>
  <dcterms:created xsi:type="dcterms:W3CDTF">2007-10-05T09:24:12Z</dcterms:created>
  <dcterms:modified xsi:type="dcterms:W3CDTF">2018-12-13T11:17:06Z</dcterms:modified>
</cp:coreProperties>
</file>