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306" r:id="rId2"/>
    <p:sldId id="307" r:id="rId3"/>
    <p:sldId id="308" r:id="rId4"/>
    <p:sldId id="316" r:id="rId5"/>
    <p:sldId id="318" r:id="rId6"/>
    <p:sldId id="319" r:id="rId7"/>
    <p:sldId id="320" r:id="rId8"/>
    <p:sldId id="321" r:id="rId9"/>
    <p:sldId id="323" r:id="rId10"/>
    <p:sldId id="324" r:id="rId11"/>
    <p:sldId id="325" r:id="rId12"/>
    <p:sldId id="336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4" r:id="rId22"/>
    <p:sldId id="337" r:id="rId23"/>
    <p:sldId id="338" r:id="rId24"/>
    <p:sldId id="339" r:id="rId25"/>
    <p:sldId id="340" r:id="rId26"/>
    <p:sldId id="341" r:id="rId27"/>
    <p:sldId id="34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229600" cy="25922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Vývojová psychologie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Psychosociální vývoj </a:t>
            </a:r>
            <a:br>
              <a:rPr lang="cs-CZ" dirty="0" smtClean="0"/>
            </a:br>
            <a:r>
              <a:rPr lang="cs-CZ" dirty="0" smtClean="0"/>
              <a:t>dle E. </a:t>
            </a:r>
            <a:r>
              <a:rPr lang="cs-CZ" dirty="0" err="1" smtClean="0"/>
              <a:t>Eriksona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640960" cy="1008112"/>
          </a:xfrm>
        </p:spPr>
        <p:txBody>
          <a:bodyPr>
            <a:normAutofit/>
          </a:bodyPr>
          <a:lstStyle/>
          <a:p>
            <a:r>
              <a:rPr lang="cs-CZ" b="1" dirty="0"/>
              <a:t>Za poskytnutí materiálů děkuji </a:t>
            </a:r>
            <a:r>
              <a:rPr lang="cs-CZ" b="1" dirty="0" smtClean="0"/>
              <a:t>Mgr</a:t>
            </a:r>
            <a:r>
              <a:rPr lang="cs-CZ" b="1" dirty="0"/>
              <a:t>. Tomášovi Kohoutkovi,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66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Úspěšné </a:t>
            </a:r>
            <a:r>
              <a:rPr lang="cs-CZ" dirty="0"/>
              <a:t>dosahování praktických cílů vlastní snahou </a:t>
            </a:r>
            <a:r>
              <a:rPr lang="cs-CZ" dirty="0" smtClean="0"/>
              <a:t>je </a:t>
            </a:r>
            <a:r>
              <a:rPr lang="cs-CZ" dirty="0"/>
              <a:t>základem rozvoje kompetence, sebedůvěry a sebeprosazení v praktické činnosti. </a:t>
            </a:r>
            <a:endParaRPr lang="cs-CZ" dirty="0" smtClean="0"/>
          </a:p>
          <a:p>
            <a:r>
              <a:rPr lang="cs-CZ" dirty="0" smtClean="0"/>
              <a:t>Neúspěchy (i když je úkol příliš obtížný) vedou </a:t>
            </a:r>
            <a:r>
              <a:rPr lang="cs-CZ" dirty="0"/>
              <a:t>k ustavení pocitů vlastní </a:t>
            </a:r>
            <a:r>
              <a:rPr lang="cs-CZ" dirty="0" err="1"/>
              <a:t>nedostačivosti</a:t>
            </a:r>
            <a:r>
              <a:rPr lang="cs-CZ" dirty="0"/>
              <a:t> a méněcennosti ve srovnání s ostatními.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13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76"/>
            <a:ext cx="8507288" cy="5189176"/>
          </a:xfrm>
        </p:spPr>
        <p:txBody>
          <a:bodyPr>
            <a:normAutofit/>
          </a:bodyPr>
          <a:lstStyle/>
          <a:p>
            <a:r>
              <a:rPr lang="cs-CZ" sz="3400" dirty="0"/>
              <a:t>Předtím než se dítě stane biologickým rodičem, </a:t>
            </a:r>
            <a:r>
              <a:rPr lang="cs-CZ" sz="3400" dirty="0" smtClean="0"/>
              <a:t>musí umět pečovat o sebe. Pak  </a:t>
            </a:r>
            <a:r>
              <a:rPr lang="cs-CZ" sz="3400" dirty="0"/>
              <a:t>se </a:t>
            </a:r>
            <a:r>
              <a:rPr lang="cs-CZ" sz="3400" dirty="0" smtClean="0"/>
              <a:t>teprve může začít </a:t>
            </a:r>
            <a:r>
              <a:rPr lang="cs-CZ" sz="3400" dirty="0"/>
              <a:t>stávat samo poskytovatelem </a:t>
            </a:r>
            <a:r>
              <a:rPr lang="cs-CZ" sz="3400" dirty="0" smtClean="0"/>
              <a:t>péče. </a:t>
            </a:r>
          </a:p>
          <a:p>
            <a:r>
              <a:rPr lang="cs-CZ" sz="3400" dirty="0" smtClean="0"/>
              <a:t>Nyní </a:t>
            </a:r>
            <a:r>
              <a:rPr lang="cs-CZ" sz="3400" dirty="0"/>
              <a:t>se </a:t>
            </a:r>
            <a:r>
              <a:rPr lang="cs-CZ" sz="3400" dirty="0" smtClean="0"/>
              <a:t>dítě </a:t>
            </a:r>
            <a:r>
              <a:rPr lang="cs-CZ" sz="3400" b="1" dirty="0" smtClean="0"/>
              <a:t>učí </a:t>
            </a:r>
            <a:r>
              <a:rPr lang="cs-CZ" sz="3400" b="1" dirty="0"/>
              <a:t>získávat uznání produkováním věcí</a:t>
            </a:r>
            <a:r>
              <a:rPr lang="cs-CZ" sz="3400" dirty="0"/>
              <a:t>. </a:t>
            </a:r>
            <a:endParaRPr lang="cs-CZ" sz="3400" dirty="0" smtClean="0"/>
          </a:p>
          <a:p>
            <a:r>
              <a:rPr lang="cs-CZ" sz="3400" dirty="0" smtClean="0"/>
              <a:t>Učí </a:t>
            </a:r>
            <a:r>
              <a:rPr lang="cs-CZ" sz="3400" dirty="0"/>
              <a:t>se pocitům konečnosti </a:t>
            </a:r>
            <a:r>
              <a:rPr lang="cs-CZ" sz="3400" dirty="0" smtClean="0"/>
              <a:t>+ uvědomuje si, </a:t>
            </a:r>
            <a:r>
              <a:rPr lang="cs-CZ" sz="3400" dirty="0"/>
              <a:t>že už </a:t>
            </a:r>
            <a:r>
              <a:rPr lang="cs-CZ" sz="3400" dirty="0" smtClean="0"/>
              <a:t>tu </a:t>
            </a:r>
            <a:r>
              <a:rPr lang="cs-CZ" sz="3400" dirty="0"/>
              <a:t>není </a:t>
            </a:r>
            <a:r>
              <a:rPr lang="cs-CZ" sz="3400" dirty="0" smtClean="0"/>
              <a:t>ochranné </a:t>
            </a:r>
            <a:r>
              <a:rPr lang="cs-CZ" sz="3400" dirty="0"/>
              <a:t>lůno rodinného </a:t>
            </a:r>
            <a:r>
              <a:rPr lang="cs-CZ" sz="3400" dirty="0" smtClean="0"/>
              <a:t>zázemí. </a:t>
            </a:r>
          </a:p>
        </p:txBody>
      </p:sp>
    </p:spTree>
    <p:extLst>
      <p:ext uri="{BB962C8B-B14F-4D97-AF65-F5344CB8AC3E}">
        <p14:creationId xmlns:p14="http://schemas.microsoft.com/office/powerpoint/2010/main" val="39325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Učí se dovednostem a zvládání úkolů. </a:t>
            </a:r>
            <a:r>
              <a:rPr lang="cs-CZ" dirty="0" smtClean="0"/>
              <a:t>To </a:t>
            </a:r>
            <a:r>
              <a:rPr lang="cs-CZ" dirty="0"/>
              <a:t>podporuje jeho autonomii. Ohraničené ego dítěte zahrnuje jeho dovednosti a zručnosti, dítě se učí potěšení z dokončené práce, zaměřené pozornosti, píli, </a:t>
            </a:r>
            <a:r>
              <a:rPr lang="cs-CZ" dirty="0" smtClean="0"/>
              <a:t>pracovitosti i odměny. </a:t>
            </a:r>
            <a:endParaRPr lang="cs-CZ" dirty="0"/>
          </a:p>
          <a:p>
            <a:r>
              <a:rPr lang="cs-CZ" dirty="0" smtClean="0"/>
              <a:t>Nebezpečí </a:t>
            </a:r>
            <a:r>
              <a:rPr lang="cs-CZ" dirty="0"/>
              <a:t>v tomto stadiu spočívá v pocitu neadekvátnosti a méněcennosti. Jestliže dítě ztratí naději na dosažení vlastní výkonnosti, vede to u něj k tendenci se izolovat. Může se objevit snaha o rivalitu, soupeření s okolím nebo naopak pasivita v chování (rezignace) nebo mutilace.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947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 stádium – identita x zmatení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5445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400" dirty="0" smtClean="0"/>
              <a:t>12-19 let (</a:t>
            </a:r>
            <a:r>
              <a:rPr lang="cs-CZ" sz="2400" b="1" dirty="0" smtClean="0"/>
              <a:t>genitální fáze </a:t>
            </a:r>
            <a:r>
              <a:rPr lang="cs-CZ" sz="2400" dirty="0" smtClean="0"/>
              <a:t>dle Freuda)</a:t>
            </a:r>
          </a:p>
          <a:p>
            <a:pPr marL="137160" indent="0">
              <a:buNone/>
            </a:pPr>
            <a:r>
              <a:rPr lang="cs-CZ" sz="2400" dirty="0" smtClean="0"/>
              <a:t>cnost: </a:t>
            </a:r>
            <a:r>
              <a:rPr lang="cs-CZ" sz="2400" b="1" dirty="0" smtClean="0"/>
              <a:t>věrnost </a:t>
            </a:r>
          </a:p>
          <a:p>
            <a:pPr marL="137160" indent="0">
              <a:buNone/>
            </a:pPr>
            <a:r>
              <a:rPr lang="cs-CZ" sz="2400" b="1" dirty="0" smtClean="0"/>
              <a:t>Otázka</a:t>
            </a:r>
            <a:r>
              <a:rPr lang="cs-CZ" sz="2400" dirty="0" smtClean="0"/>
              <a:t>: </a:t>
            </a:r>
            <a:r>
              <a:rPr lang="en-US" sz="2400" dirty="0" smtClean="0"/>
              <a:t>Who </a:t>
            </a:r>
            <a:r>
              <a:rPr lang="en-US" sz="2400" dirty="0"/>
              <a:t>Am I and What Can I Be?</a:t>
            </a:r>
            <a:endParaRPr lang="cs-CZ" sz="2400" dirty="0" smtClean="0"/>
          </a:p>
          <a:p>
            <a:r>
              <a:rPr lang="cs-CZ" sz="2400" dirty="0" smtClean="0"/>
              <a:t>Ústředním tématem vývojového procesu je podle </a:t>
            </a:r>
            <a:r>
              <a:rPr lang="cs-CZ" sz="2400" dirty="0" err="1" smtClean="0"/>
              <a:t>Eriksona</a:t>
            </a:r>
            <a:r>
              <a:rPr lang="cs-CZ" sz="2400" dirty="0" smtClean="0"/>
              <a:t> </a:t>
            </a:r>
            <a:r>
              <a:rPr lang="cs-CZ" sz="2400" b="1" dirty="0" smtClean="0"/>
              <a:t>utváření osobní identity</a:t>
            </a:r>
            <a:r>
              <a:rPr lang="cs-CZ" sz="2400" dirty="0" smtClean="0"/>
              <a:t>, které úzce souvisí s vývojem ega. Než se objeví zralé Ego, musí člověk získat přiměřený pocit identity.</a:t>
            </a:r>
          </a:p>
          <a:p>
            <a:r>
              <a:rPr lang="cs-CZ" sz="2400" dirty="0"/>
              <a:t>Probíhá </a:t>
            </a:r>
            <a:r>
              <a:rPr lang="cs-CZ" sz="2400" dirty="0" smtClean="0"/>
              <a:t>jednak ve </a:t>
            </a:r>
            <a:r>
              <a:rPr lang="cs-CZ" sz="2400" dirty="0"/>
              <a:t>vztahovém </a:t>
            </a:r>
            <a:r>
              <a:rPr lang="cs-CZ" sz="2400" dirty="0" smtClean="0"/>
              <a:t>rámci s rodiči a jednak s prvními partnery.</a:t>
            </a:r>
          </a:p>
          <a:p>
            <a:r>
              <a:rPr lang="cs-CZ" sz="2400" dirty="0" smtClean="0"/>
              <a:t>Po ukončení dětského období vývoje je v průběhu biologického a psychologického dospívání úkolem mladého člověka ustavit si </a:t>
            </a:r>
            <a:r>
              <a:rPr lang="cs-CZ" sz="2400" b="1" dirty="0" smtClean="0"/>
              <a:t>pevné pojetí vlastního já</a:t>
            </a:r>
            <a:r>
              <a:rPr lang="cs-CZ" sz="2400" dirty="0" smtClean="0"/>
              <a:t>, svého místa a smyslu v životě. </a:t>
            </a:r>
          </a:p>
        </p:txBody>
      </p:sp>
    </p:spTree>
    <p:extLst>
      <p:ext uri="{BB962C8B-B14F-4D97-AF65-F5344CB8AC3E}">
        <p14:creationId xmlns:p14="http://schemas.microsoft.com/office/powerpoint/2010/main" val="221848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Dospívající </a:t>
            </a:r>
            <a:r>
              <a:rPr lang="cs-CZ" dirty="0"/>
              <a:t>se chce odlišovat a zároveň splynout s okolím (je to ambivalentní/konfliktní postoj)!</a:t>
            </a:r>
          </a:p>
          <a:p>
            <a:r>
              <a:rPr lang="cs-CZ" dirty="0"/>
              <a:t>Potřeba se odpoutat od primární </a:t>
            </a:r>
            <a:r>
              <a:rPr lang="cs-CZ" dirty="0" smtClean="0"/>
              <a:t>rodiny</a:t>
            </a:r>
          </a:p>
          <a:p>
            <a:r>
              <a:rPr lang="cs-CZ" dirty="0" smtClean="0"/>
              <a:t>Vývojově </a:t>
            </a:r>
            <a:r>
              <a:rPr lang="cs-CZ" dirty="0"/>
              <a:t>závažnou úlohu získávají jednak vztahy k vrstevnickým skupinám a dále ke skutečným či pomyslným vzorům, k nimž se v tomto období </a:t>
            </a:r>
            <a:r>
              <a:rPr lang="cs-CZ" dirty="0" smtClean="0"/>
              <a:t>upírá (role identifikace). </a:t>
            </a:r>
            <a:endParaRPr lang="cs-CZ" dirty="0"/>
          </a:p>
          <a:p>
            <a:r>
              <a:rPr lang="cs-CZ" dirty="0"/>
              <a:t>Nesoudržná, rozporná zkušenosti s tím, jak se jeví sobě a ostatním, vytváří neurčitou, nejednotnou a zmatenou strukturu osobnosti</a:t>
            </a:r>
            <a:r>
              <a:rPr lang="cs-CZ" dirty="0" smtClean="0"/>
              <a:t>.</a:t>
            </a:r>
          </a:p>
          <a:p>
            <a:r>
              <a:rPr lang="cs-CZ" dirty="0"/>
              <a:t>Srov. rozdíl mezi biologickou a sociální (kulturní) dospělostí</a:t>
            </a:r>
            <a:r>
              <a:rPr lang="cs-CZ" dirty="0" smtClean="0"/>
              <a:t>. Srov. roli </a:t>
            </a:r>
            <a:r>
              <a:rPr lang="cs-CZ" b="1" dirty="0" smtClean="0"/>
              <a:t>babiček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53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pubertě a rané dospělosti se vše, co bylo v dětství přirozené, vyřešené a volně plynoucí stává opět </a:t>
            </a:r>
            <a:r>
              <a:rPr lang="cs-CZ" dirty="0" smtClean="0"/>
              <a:t>otázkou (nahota, vlastní tělo, tělesné funkce, zájmy a potřeby ad.). </a:t>
            </a:r>
          </a:p>
          <a:p>
            <a:r>
              <a:rPr lang="cs-CZ" dirty="0" smtClean="0"/>
              <a:t>Rostoucí </a:t>
            </a:r>
            <a:r>
              <a:rPr lang="cs-CZ" dirty="0"/>
              <a:t>a vyvíjející se mladý člověk </a:t>
            </a:r>
            <a:r>
              <a:rPr lang="cs-CZ" dirty="0" smtClean="0"/>
              <a:t>nyní </a:t>
            </a:r>
            <a:r>
              <a:rPr lang="cs-CZ" dirty="0"/>
              <a:t>konfrontuje to, čím se zdá být v očích druhých lidí s tím, čím se cítí být sám. Táže se sám sebe, jak spojit role a dovednosti, které si vytvořil </a:t>
            </a:r>
            <a:r>
              <a:rPr lang="cs-CZ" dirty="0" smtClean="0"/>
              <a:t>dříve, </a:t>
            </a:r>
            <a:r>
              <a:rPr lang="cs-CZ" dirty="0"/>
              <a:t>s </a:t>
            </a:r>
            <a:r>
              <a:rPr lang="cs-CZ" dirty="0" smtClean="0"/>
              <a:t>rolemi, </a:t>
            </a:r>
            <a:r>
              <a:rPr lang="cs-CZ" dirty="0"/>
              <a:t>které vyžaduje jeho budoucí postavení.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24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stádium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40560"/>
          </a:xfrm>
        </p:spPr>
        <p:txBody>
          <a:bodyPr>
            <a:noAutofit/>
          </a:bodyPr>
          <a:lstStyle/>
          <a:p>
            <a:r>
              <a:rPr lang="cs-CZ" sz="2000" dirty="0" smtClean="0"/>
              <a:t>Adolescence představuje tedy hledání </a:t>
            </a:r>
            <a:r>
              <a:rPr lang="cs-CZ" sz="2000" b="1" dirty="0" err="1" smtClean="0"/>
              <a:t>sebeidentity</a:t>
            </a:r>
            <a:r>
              <a:rPr lang="cs-CZ" sz="2000" dirty="0" smtClean="0"/>
              <a:t>. To se projevuje tím, že mládí zkouší různé „masky“, hledají způsoby zábavy, oblékání, účesu, to, co by bylo uznáváno vztažnou skupinou (vrstevníky).</a:t>
            </a:r>
          </a:p>
          <a:p>
            <a:r>
              <a:rPr lang="cs-CZ" sz="2000" dirty="0" err="1" smtClean="0"/>
              <a:t>Erikson</a:t>
            </a:r>
            <a:r>
              <a:rPr lang="cs-CZ" sz="2000" dirty="0" smtClean="0"/>
              <a:t> věří, že rituály dospívání a nejrůznější obřady jako například biřmování jsou nástroje, kterými se potvrzuje získání identity a integrace Ego. (? Jejich chybění v naší společnosti)</a:t>
            </a:r>
          </a:p>
          <a:p>
            <a:r>
              <a:rPr lang="cs-CZ" sz="2000" dirty="0" smtClean="0"/>
              <a:t>Nebezpečím tohoto stadia je zmatení rolí. Může dojít ke zmatení sexuální identity, delikvenci, výjimkou nejsou ani psychotické incidenty. Jestliže je toto však včas a správně diagnostikováno a léčeno, nemají tyto incidenty tak fatální význam jako by měly v jiných vývojových stadiích. </a:t>
            </a:r>
          </a:p>
          <a:p>
            <a:r>
              <a:rPr lang="cs-CZ" sz="2000" dirty="0" smtClean="0"/>
              <a:t>V sexu se snaží mladý člověk najít harmonii mezi smyslovostí a konvencí. </a:t>
            </a:r>
          </a:p>
          <a:p>
            <a:r>
              <a:rPr lang="cs-CZ" sz="2000" dirty="0" smtClean="0"/>
              <a:t>Zamilování je vesměs sexuální záležitostí: resp. jde o pokus definovat vlastní identitu skrze druhého. </a:t>
            </a:r>
          </a:p>
          <a:p>
            <a:r>
              <a:rPr lang="cs-CZ" sz="2000" dirty="0" smtClean="0"/>
              <a:t>Vývoj jáství směřuje k intimnímu jádru já. Jedinec sám sebe činí stále diferencovanějším objektem sebereflexe.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18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stádium – intimita x izolace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 smtClean="0"/>
              <a:t>19-25(30) let</a:t>
            </a:r>
          </a:p>
          <a:p>
            <a:pPr marL="137160" indent="0">
              <a:buNone/>
            </a:pPr>
            <a:r>
              <a:rPr lang="cs-CZ" dirty="0" smtClean="0"/>
              <a:t>cnost: </a:t>
            </a:r>
            <a:r>
              <a:rPr lang="cs-CZ" b="1" dirty="0" smtClean="0"/>
              <a:t>láska</a:t>
            </a:r>
          </a:p>
          <a:p>
            <a:pPr marL="137160" indent="0"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cs-CZ" dirty="0" err="1"/>
              <a:t>Can</a:t>
            </a:r>
            <a:r>
              <a:rPr lang="cs-CZ" dirty="0"/>
              <a:t> I Love?</a:t>
            </a:r>
            <a:endParaRPr lang="cs-CZ" dirty="0" smtClean="0"/>
          </a:p>
          <a:p>
            <a:r>
              <a:rPr lang="cs-CZ" dirty="0" smtClean="0"/>
              <a:t>Úkolem raného údobí dospělosti je dosažení schopnosti spojit se v důvěrném citovém vztahu s druhým člověkem, s nímž osoba plně sdílí všechny podstatné stránky života. </a:t>
            </a:r>
          </a:p>
          <a:p>
            <a:r>
              <a:rPr lang="cs-CZ" dirty="0" smtClean="0"/>
              <a:t>Vztahovým rámcem konfliktu je pohlavní partner.</a:t>
            </a:r>
          </a:p>
          <a:p>
            <a:r>
              <a:rPr lang="cs-CZ" dirty="0" smtClean="0"/>
              <a:t>Těžištěm osobnostního vývoje jsou zde vztahy partnerství s původně cizím člověkem.</a:t>
            </a:r>
          </a:p>
          <a:p>
            <a:r>
              <a:rPr lang="cs-CZ" dirty="0"/>
              <a:t>Srov. </a:t>
            </a:r>
            <a:r>
              <a:rPr lang="cs-CZ" i="1" dirty="0" err="1"/>
              <a:t>emerging</a:t>
            </a:r>
            <a:r>
              <a:rPr lang="cs-CZ" i="1" dirty="0"/>
              <a:t> </a:t>
            </a:r>
            <a:r>
              <a:rPr lang="cs-CZ" i="1" dirty="0" err="1"/>
              <a:t>adulthood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Jeffrey</a:t>
            </a:r>
            <a:r>
              <a:rPr lang="cs-CZ" dirty="0"/>
              <a:t> </a:t>
            </a:r>
            <a:r>
              <a:rPr lang="cs-CZ" dirty="0" err="1"/>
              <a:t>Arnett</a:t>
            </a:r>
            <a:r>
              <a:rPr lang="cs-CZ" dirty="0"/>
              <a:t>, 2000</a:t>
            </a:r>
            <a:r>
              <a:rPr lang="cs-CZ" dirty="0" smtClean="0"/>
              <a:t>) či éru </a:t>
            </a:r>
            <a:r>
              <a:rPr lang="cs-CZ" i="1" dirty="0" err="1" smtClean="0"/>
              <a:t>singles</a:t>
            </a:r>
            <a:r>
              <a:rPr lang="cs-CZ" dirty="0" smtClean="0"/>
              <a:t>: </a:t>
            </a:r>
            <a:r>
              <a:rPr lang="cs-CZ" dirty="0"/>
              <a:t>Změna přístupu k dospělosti ve vyspělých zemích v posledních desetiletích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284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stadium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Erikson</a:t>
            </a:r>
            <a:r>
              <a:rPr lang="cs-CZ" dirty="0"/>
              <a:t> vypočítává nároky úspěšného důvěrného vztahu </a:t>
            </a:r>
            <a:r>
              <a:rPr lang="cs-CZ" dirty="0" smtClean="0"/>
              <a:t>jako: </a:t>
            </a:r>
            <a:r>
              <a:rPr lang="cs-CZ" dirty="0"/>
              <a:t>„1. vzájemnost orgasmu, 2. s milovaným partnerem, 3. opačného pohlaví, 4. s nímž je člověk schopen a ochoten vzájemně si důvěřovat a 5. s nímž je schopen a ochoten sladit rytmus práce, rozmnožování a zotavování sil 6. tak, aby zajistili uspokojivý vývoj i svému potomstvu.“ </a:t>
            </a:r>
          </a:p>
          <a:p>
            <a:r>
              <a:rPr lang="cs-CZ" dirty="0"/>
              <a:t>Úspěšné ustavení životního partnerství vyžaduje vydat se v </a:t>
            </a:r>
            <a:r>
              <a:rPr lang="cs-CZ" dirty="0" err="1"/>
              <a:t>šanc</a:t>
            </a:r>
            <a:r>
              <a:rPr lang="cs-CZ" dirty="0"/>
              <a:t> druhému v situacích,  v nichž se člověk vzdává záruk bezpečí. </a:t>
            </a:r>
            <a:endParaRPr lang="cs-CZ" dirty="0" smtClean="0"/>
          </a:p>
          <a:p>
            <a:r>
              <a:rPr lang="cs-CZ" dirty="0" smtClean="0"/>
              <a:t>Byl-li </a:t>
            </a:r>
            <a:r>
              <a:rPr lang="cs-CZ" dirty="0"/>
              <a:t>dosavadní vývoj málo úspěšný, člověk nemá odvahu podstoupit riziko utrpení, kterým hrozí případné selhání pokusu navázat důvěrný vztah, a místo toho směřuje k uhýbání před ním a ke společenské izolaci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43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7. stádium – reprodukce x stagnace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25(30)- 50(60) let</a:t>
            </a:r>
          </a:p>
          <a:p>
            <a:pPr marL="137160" indent="0">
              <a:buNone/>
            </a:pPr>
            <a:r>
              <a:rPr lang="cs-CZ" dirty="0" smtClean="0"/>
              <a:t>cnost: </a:t>
            </a:r>
            <a:r>
              <a:rPr lang="cs-CZ" b="1" dirty="0" smtClean="0"/>
              <a:t>péče</a:t>
            </a:r>
          </a:p>
          <a:p>
            <a:pPr marL="137160" indent="0"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en-US" dirty="0"/>
              <a:t>Can I Make My Life Count?</a:t>
            </a:r>
            <a:endParaRPr lang="cs-CZ" dirty="0" smtClean="0"/>
          </a:p>
          <a:p>
            <a:r>
              <a:rPr lang="cs-CZ" dirty="0" smtClean="0"/>
              <a:t>Úkolem zralé dospělosti je přispívat druhým. A to především péčí poskytovanou vlastním dětem ve své nově ustavené rodině, dále i ve společenství, v němž člověk žije, vytvářením něčeho užitečného pro jeho členy. </a:t>
            </a:r>
          </a:p>
          <a:p>
            <a:r>
              <a:rPr lang="cs-CZ" dirty="0" smtClean="0"/>
              <a:t>Neúspěšný vývoj se projevuje neschopností být takto prospěšný svému okolí, prožíváním životního ochuzení a ztrátou činného kontaktu s druhými lidmi.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86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Psychosociální vývoj dle </a:t>
            </a:r>
            <a:r>
              <a:rPr lang="cs-CZ" dirty="0" err="1" smtClean="0"/>
              <a:t>Eriksona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Erik </a:t>
            </a:r>
            <a:r>
              <a:rPr lang="cs-CZ" b="1" dirty="0" err="1" smtClean="0"/>
              <a:t>Homburger</a:t>
            </a:r>
            <a:r>
              <a:rPr lang="cs-CZ" b="1" dirty="0" smtClean="0"/>
              <a:t> </a:t>
            </a:r>
            <a:r>
              <a:rPr lang="cs-CZ" b="1" dirty="0" err="1" smtClean="0"/>
              <a:t>Erikson</a:t>
            </a:r>
            <a:r>
              <a:rPr lang="cs-CZ" b="1" dirty="0" smtClean="0"/>
              <a:t> </a:t>
            </a:r>
            <a:r>
              <a:rPr lang="cs-CZ" dirty="0" smtClean="0"/>
              <a:t>(1902 Německo – 1994 USA) – psychoanalytik (nesplést s </a:t>
            </a:r>
            <a:r>
              <a:rPr lang="cs-CZ" dirty="0" err="1" smtClean="0"/>
              <a:t>Miltonem</a:t>
            </a:r>
            <a:r>
              <a:rPr lang="cs-CZ" dirty="0" smtClean="0"/>
              <a:t> </a:t>
            </a:r>
            <a:r>
              <a:rPr lang="cs-CZ" dirty="0" err="1" smtClean="0"/>
              <a:t>Ericksonem</a:t>
            </a:r>
            <a:r>
              <a:rPr lang="cs-CZ" dirty="0" smtClean="0"/>
              <a:t> - </a:t>
            </a:r>
            <a:r>
              <a:rPr lang="cs-CZ" dirty="0" err="1" smtClean="0"/>
              <a:t>hypnoterapeutem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				</a:t>
            </a:r>
          </a:p>
          <a:p>
            <a:pPr>
              <a:buNone/>
            </a:pPr>
            <a:r>
              <a:rPr lang="cs-CZ" dirty="0" smtClean="0"/>
              <a:t>				Rozšířil Freudův koncept 				psychosexuálního vývoje jednak 		o vliv soc. prostředí a také vývoj 			popsal za hranice dospívání.</a:t>
            </a:r>
          </a:p>
          <a:p>
            <a:pPr>
              <a:buNone/>
            </a:pPr>
            <a:r>
              <a:rPr lang="cs-CZ" dirty="0" smtClean="0"/>
              <a:t>				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56992"/>
            <a:ext cx="2232248" cy="242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10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8. stádium – integrita ega x zoufalství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cs-CZ" sz="4000" dirty="0" smtClean="0"/>
              <a:t>50(60) let a více</a:t>
            </a:r>
          </a:p>
          <a:p>
            <a:pPr marL="137160" indent="0">
              <a:buNone/>
            </a:pPr>
            <a:r>
              <a:rPr lang="cs-CZ" sz="4000" dirty="0" smtClean="0"/>
              <a:t>cnost: </a:t>
            </a:r>
            <a:r>
              <a:rPr lang="cs-CZ" sz="4000" b="1" dirty="0" smtClean="0"/>
              <a:t>moudrost</a:t>
            </a:r>
          </a:p>
          <a:p>
            <a:pPr marL="137160" indent="0">
              <a:buNone/>
            </a:pPr>
            <a:r>
              <a:rPr lang="cs-CZ" sz="4000" b="1" dirty="0" smtClean="0"/>
              <a:t>Otázka</a:t>
            </a:r>
            <a:r>
              <a:rPr lang="cs-CZ" sz="4000" dirty="0" smtClean="0"/>
              <a:t>: </a:t>
            </a:r>
            <a:r>
              <a:rPr lang="en-US" sz="4000" dirty="0"/>
              <a:t>Is it OK to Have Been Me?</a:t>
            </a:r>
            <a:endParaRPr lang="cs-CZ" sz="4000" dirty="0" smtClean="0"/>
          </a:p>
          <a:p>
            <a:r>
              <a:rPr lang="cs-CZ" sz="4000" dirty="0" smtClean="0"/>
              <a:t>V </a:t>
            </a:r>
            <a:r>
              <a:rPr lang="cs-CZ" sz="4000" dirty="0"/>
              <a:t>poslední fázi </a:t>
            </a:r>
            <a:r>
              <a:rPr lang="cs-CZ" sz="4000" dirty="0" smtClean="0"/>
              <a:t>vývoje jde </a:t>
            </a:r>
            <a:r>
              <a:rPr lang="cs-CZ" sz="4000" dirty="0"/>
              <a:t>o </a:t>
            </a:r>
            <a:r>
              <a:rPr lang="cs-CZ" sz="4000" b="1" dirty="0"/>
              <a:t>integritu </a:t>
            </a:r>
            <a:r>
              <a:rPr lang="cs-CZ" sz="4000" b="1" dirty="0" smtClean="0"/>
              <a:t>já </a:t>
            </a:r>
            <a:r>
              <a:rPr lang="cs-CZ" sz="4000" dirty="0" smtClean="0"/>
              <a:t>i </a:t>
            </a:r>
            <a:r>
              <a:rPr lang="cs-CZ" sz="4000" dirty="0"/>
              <a:t>o shrnutí všech </a:t>
            </a:r>
            <a:r>
              <a:rPr lang="cs-CZ" sz="4000" dirty="0" smtClean="0"/>
              <a:t>předchozích stádií.</a:t>
            </a:r>
            <a:endParaRPr lang="cs-CZ" sz="4000" dirty="0"/>
          </a:p>
          <a:p>
            <a:r>
              <a:rPr lang="cs-CZ" sz="4000" dirty="0" err="1"/>
              <a:t>Erikson</a:t>
            </a:r>
            <a:r>
              <a:rPr lang="cs-CZ" sz="4000" dirty="0"/>
              <a:t> uvádí: </a:t>
            </a:r>
            <a:r>
              <a:rPr lang="cs-CZ" sz="4000" i="1" dirty="0"/>
              <a:t>"V takovém konečném vyrovnání ztrácí smrt svůj osten. Nedostatek nebo ztráta rostoucí integrace "já" se ohlašuje strachem ze smrti: jedinečný životní běh není přijímán jako poslední možnost života.</a:t>
            </a:r>
            <a:r>
              <a:rPr lang="cs-CZ" sz="4000" dirty="0"/>
              <a:t> </a:t>
            </a:r>
            <a:r>
              <a:rPr lang="cs-CZ" sz="4000" i="1" dirty="0"/>
              <a:t>Zoufalství vyjadřuje pocit, že čas je nyní příliš krátký pro pokus začít znovu jiný život a vyzkoušet alternativní cestu k integritě..."</a:t>
            </a:r>
            <a:endParaRPr lang="cs-CZ" sz="4000" dirty="0"/>
          </a:p>
          <a:p>
            <a:r>
              <a:rPr lang="cs-CZ" sz="4000" dirty="0"/>
              <a:t>Strach ze smrti a úzkost </a:t>
            </a:r>
            <a:r>
              <a:rPr lang="cs-CZ" sz="4000" dirty="0" smtClean="0"/>
              <a:t>je pociťována </a:t>
            </a:r>
            <a:r>
              <a:rPr lang="cs-CZ" sz="4000" dirty="0"/>
              <a:t>a </a:t>
            </a:r>
            <a:r>
              <a:rPr lang="cs-CZ" sz="4000" dirty="0" smtClean="0"/>
              <a:t>prožívána </a:t>
            </a:r>
            <a:r>
              <a:rPr lang="cs-CZ" sz="4000" dirty="0"/>
              <a:t>v menší míře, když člověk cítí kontinuitu vlastního života, jeho smysluplnost, účelné a i duchovně a společensky užitečné prožití života. Ctností je v tomto údobí je spiritualita a </a:t>
            </a:r>
            <a:r>
              <a:rPr lang="cs-CZ" sz="4000" b="1" i="1" dirty="0"/>
              <a:t>moudrost.</a:t>
            </a:r>
            <a:endParaRPr lang="cs-CZ" sz="4000" dirty="0"/>
          </a:p>
          <a:p>
            <a:r>
              <a:rPr lang="cs-CZ" sz="4000" dirty="0" err="1"/>
              <a:t>Desitengrace</a:t>
            </a:r>
            <a:r>
              <a:rPr lang="cs-CZ" sz="4000" dirty="0"/>
              <a:t> ,,já" v tomto období a chorobný strach ze smrti vede v tomto období života k </a:t>
            </a:r>
            <a:r>
              <a:rPr lang="cs-CZ" sz="4000" b="1" dirty="0"/>
              <a:t>zoufalství</a:t>
            </a:r>
            <a:r>
              <a:rPr lang="cs-CZ" sz="4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58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62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>
                <a:effectLst/>
              </a:rPr>
              <a:t>Freudův</a:t>
            </a:r>
            <a:r>
              <a:rPr lang="cs-CZ" dirty="0" smtClean="0">
                <a:effectLst/>
              </a:rPr>
              <a:t> strukturální model duše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Freud vymezil tři poměrně nezávislé složky (id, ego a superego), které se řídí rozdílnými, navzájem rozpornými principy a cíli.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ID		 EGO		 SUPEREGO</a:t>
            </a:r>
          </a:p>
        </p:txBody>
      </p:sp>
    </p:spTree>
    <p:extLst>
      <p:ext uri="{BB962C8B-B14F-4D97-AF65-F5344CB8AC3E}">
        <p14:creationId xmlns:p14="http://schemas.microsoft.com/office/powerpoint/2010/main" val="27595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Naše zvíře: tělo, kůň, lev, čert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b="1" dirty="0" smtClean="0"/>
              <a:t>id</a:t>
            </a:r>
            <a:r>
              <a:rPr lang="cs-CZ" dirty="0" smtClean="0"/>
              <a:t> (ono), z něho vyvěrá pudová duševní energie (libido), která je hybnou silou člověka, je zdrojem energie pro ego i superego.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Id je iracionální, nebere ohled na realitu, jeho cílem je okamžité uspokojení svých přání a tužeb - řídí se principem slasti.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Id je téměř nevědomé, ovšem do vědomí vniká pokaždé, když se nějaká „biologická“ potřeba hlásí ke slovu (srov. sny o močení; i fyziologická potřeba je pociťována psychicky).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Podle Freuda představují všechny sny fantazijně splněná přání id.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Projevy ryzího id lze pozorovat u kojenců.</a:t>
            </a:r>
          </a:p>
        </p:txBody>
      </p:sp>
    </p:spTree>
    <p:extLst>
      <p:ext uri="{BB962C8B-B14F-4D97-AF65-F5344CB8AC3E}">
        <p14:creationId xmlns:p14="http://schemas.microsoft.com/office/powerpoint/2010/main" val="311603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Vlastní tvář a vlastní jméno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600" b="1" dirty="0" smtClean="0"/>
              <a:t>ego</a:t>
            </a:r>
            <a:r>
              <a:rPr lang="cs-CZ" sz="2600" dirty="0" smtClean="0"/>
              <a:t> (já) se řídí principem reality a má sebezáchovnou funkci. Vzniká z části id v průběhu vývoje dítěte vlivem jeho interakcí s vnějším světem. Vzniká jako pozastavení „slepého“ jednání v pudu.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Je racionální, zvažuje činy a jejich následky. Přání id porovnává s realitou, dává jim přijatelnou formu a uspokojuje je ve vhodnou chvíli a vhodným způsobem.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Ego je vědomé, předvědomé i nevědomé (např. náš stín).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Nevědomá část se pomocí obranných mechanismů (viz dále) vypořádává jak s nepřijatelnými přáními id, tak s extrémními zákazy superega.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Silné ego (nikoli egocentrismus!) je znakem zdravě vyvinuté osobnosti.</a:t>
            </a:r>
          </a:p>
        </p:txBody>
      </p:sp>
    </p:spTree>
    <p:extLst>
      <p:ext uri="{BB962C8B-B14F-4D97-AF65-F5344CB8AC3E}">
        <p14:creationId xmlns:p14="http://schemas.microsoft.com/office/powerpoint/2010/main" val="19178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dirty="0" smtClean="0"/>
              <a:t>Já prostředkuje mezi id, superegem a vnějším světem.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dirty="0" smtClean="0"/>
              <a:t>Vztah mezi řídícím já a pudovým ono Freud znázornil obrazem jezdce na koni a dodával, že jezdec musí často koně vést tam, kam chce zvíře.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506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59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cs-CZ" sz="2700" dirty="0" smtClean="0"/>
              <a:t>Zdravé já se vyznačuje schopností přijímat a integrovat pozitivní i negativní podněty z vnějšího i vnitřního světa tak, že přitom zůstane celé, tzn. že nemusí regredovat (vracet se) k raným procesům štěpení.</a:t>
            </a:r>
          </a:p>
          <a:p>
            <a:pPr>
              <a:buFontTx/>
              <a:buNone/>
            </a:pPr>
            <a:r>
              <a:rPr lang="cs-CZ" sz="2700" dirty="0" smtClean="0"/>
              <a:t>Zkušenost s podporující, ochraňující a živící uspokojivou matkou (obecně s kýmkoli takovým), která umí zacházet s negativními vlivy zvenčí (např. chlad) nebo zevnitř (bolest), a dokáže je přinejmenším dobře kompenzovat (vyrovnávat), dítěti umožňuje nacházet a rozvíjet tyto autonomní schopnosti upokojení i v sobě samém (dospělost).</a:t>
            </a:r>
          </a:p>
        </p:txBody>
      </p:sp>
    </p:spTree>
    <p:extLst>
      <p:ext uri="{BB962C8B-B14F-4D97-AF65-F5344CB8AC3E}">
        <p14:creationId xmlns:p14="http://schemas.microsoft.com/office/powerpoint/2010/main" val="175733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Hlasy významných osob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556792"/>
            <a:ext cx="7772400" cy="5301208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b="1" dirty="0" smtClean="0"/>
              <a:t>superego</a:t>
            </a:r>
            <a:r>
              <a:rPr lang="cs-CZ" sz="2600" dirty="0" smtClean="0"/>
              <a:t> (nadjá) vzniklo v průběhu socializace z konfliktů dítě versus autorita, poskytuje ventil vlastním agresivním impulsům jedince, neboť jde o proti sobě projevenou agresivitu.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Obsahuje vědomě či nevědomě </a:t>
            </a:r>
            <a:r>
              <a:rPr lang="cs-CZ" sz="2600" dirty="0" err="1" smtClean="0"/>
              <a:t>internalizovaná</a:t>
            </a:r>
            <a:r>
              <a:rPr lang="cs-CZ" sz="2600" dirty="0" smtClean="0"/>
              <a:t> (zvnitřněná) omezení, </a:t>
            </a:r>
            <a:r>
              <a:rPr lang="cs-CZ" sz="2600" b="1" dirty="0" smtClean="0"/>
              <a:t>zákazy a příkazy </a:t>
            </a:r>
            <a:r>
              <a:rPr lang="cs-CZ" sz="2600" dirty="0" smtClean="0"/>
              <a:t>ukládané dítěti rodiči a dalšími pro dítě významnými autoritami.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Je zdrojem nevědomého pocitu </a:t>
            </a:r>
            <a:r>
              <a:rPr lang="cs-CZ" sz="2600" b="1" dirty="0" smtClean="0"/>
              <a:t>viny</a:t>
            </a:r>
            <a:r>
              <a:rPr lang="cs-CZ" sz="2600" dirty="0" smtClean="0"/>
              <a:t>, či vnitřní tísně.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Superego je moralizující silou v člověku, řídí se principem dokonalosti. Jednou jeho částí je svědomí (hlas rodičů), druhou částí je </a:t>
            </a:r>
            <a:r>
              <a:rPr lang="cs-CZ" sz="2600" b="1" dirty="0" smtClean="0"/>
              <a:t>ideální já</a:t>
            </a:r>
            <a:r>
              <a:rPr lang="cs-CZ" sz="2600" dirty="0" smtClean="0"/>
              <a:t>, které usiluje o dokonalost a jehož základem byly činnosti a projevy dítěte, které rodiče chválili.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Superego může být v rozporu se současnými hodnotami jedince.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Silně rozvinuté superego se vyskytuje u perfekcionistů, slabě rozvinuté u zločinců.</a:t>
            </a:r>
          </a:p>
        </p:txBody>
      </p:sp>
    </p:spTree>
    <p:extLst>
      <p:ext uri="{BB962C8B-B14F-4D97-AF65-F5344CB8AC3E}">
        <p14:creationId xmlns:p14="http://schemas.microsoft.com/office/powerpoint/2010/main" val="190702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Psychosociální vývoj dle </a:t>
            </a:r>
            <a:r>
              <a:rPr lang="cs-CZ" dirty="0" err="1"/>
              <a:t>Eriksona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Lidský život se rozvíjí postupně podle scénáře, který má </a:t>
            </a:r>
            <a:r>
              <a:rPr lang="cs-CZ" b="1" dirty="0" smtClean="0"/>
              <a:t>8 fází</a:t>
            </a:r>
            <a:r>
              <a:rPr lang="cs-CZ" dirty="0" smtClean="0"/>
              <a:t>, podobně jako se rozvíjí květ. </a:t>
            </a:r>
          </a:p>
          <a:p>
            <a:pPr>
              <a:buNone/>
            </a:pPr>
            <a:r>
              <a:rPr lang="cs-CZ" dirty="0" smtClean="0"/>
              <a:t>Každá fáze je poznamenána specifickým konfliktem (mezi </a:t>
            </a:r>
            <a:r>
              <a:rPr lang="cs-CZ" i="1" dirty="0" err="1" smtClean="0"/>
              <a:t>self</a:t>
            </a:r>
            <a:r>
              <a:rPr lang="cs-CZ" dirty="0" smtClean="0"/>
              <a:t> a </a:t>
            </a:r>
            <a:r>
              <a:rPr lang="cs-CZ" i="1" dirty="0" smtClean="0"/>
              <a:t>objektem </a:t>
            </a:r>
            <a:r>
              <a:rPr lang="cs-CZ" dirty="0" smtClean="0"/>
              <a:t>– srov. </a:t>
            </a:r>
            <a:r>
              <a:rPr lang="cs-CZ" dirty="0" err="1" smtClean="0"/>
              <a:t>Mentzos</a:t>
            </a:r>
            <a:r>
              <a:rPr lang="cs-CZ" dirty="0" smtClean="0"/>
              <a:t>, 2012).</a:t>
            </a:r>
          </a:p>
          <a:p>
            <a:pPr>
              <a:buNone/>
            </a:pPr>
            <a:r>
              <a:rPr lang="cs-CZ" dirty="0" smtClean="0"/>
              <a:t>Úspěch či neúspěch v řešení konfliktu v dřívějších fázích ovlivňuje postup v dalších fázích (srov. roli traumatu).</a:t>
            </a:r>
          </a:p>
          <a:p>
            <a:pPr>
              <a:buNone/>
            </a:pPr>
            <a:r>
              <a:rPr lang="cs-CZ" dirty="0" smtClean="0"/>
              <a:t>Krizi jedinec, buď zdárně vyřeší, nebo ne. Buď získá specifickou ctnost (</a:t>
            </a:r>
            <a:r>
              <a:rPr lang="cs-CZ" i="1" dirty="0" err="1" smtClean="0"/>
              <a:t>virtue</a:t>
            </a:r>
            <a:r>
              <a:rPr lang="cs-CZ" dirty="0" smtClean="0"/>
              <a:t>) a dojde k růstu, anebo ne.</a:t>
            </a:r>
          </a:p>
          <a:p>
            <a:pPr>
              <a:buNone/>
            </a:pPr>
            <a:r>
              <a:rPr lang="cs-CZ" dirty="0" smtClean="0"/>
              <a:t>Jestliže je krize řešena neuspokojivě, je vývoj </a:t>
            </a:r>
            <a:r>
              <a:rPr lang="cs-CZ" b="1" dirty="0" smtClean="0"/>
              <a:t>identity</a:t>
            </a:r>
            <a:r>
              <a:rPr lang="cs-CZ" dirty="0" smtClean="0"/>
              <a:t> poškozen a je do něj ve značném stupni vtělena negativní komponenta, kterou může být například nedůvěra, stud, nejistota a další.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4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Psychosociální </a:t>
            </a:r>
            <a:r>
              <a:rPr lang="cs-CZ" dirty="0"/>
              <a:t>vývoj dle </a:t>
            </a:r>
            <a:r>
              <a:rPr lang="cs-CZ" dirty="0" err="1"/>
              <a:t>Eriksona</a:t>
            </a:r>
            <a:endParaRPr lang="cs-CZ" dirty="0"/>
          </a:p>
        </p:txBody>
      </p:sp>
      <p:graphicFrame>
        <p:nvGraphicFramePr>
          <p:cNvPr id="4" name="Group 4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841094"/>
              </p:ext>
            </p:extLst>
          </p:nvPr>
        </p:nvGraphicFramePr>
        <p:xfrm>
          <a:off x="251517" y="1628799"/>
          <a:ext cx="8640961" cy="5157556"/>
        </p:xfrm>
        <a:graphic>
          <a:graphicData uri="http://schemas.openxmlformats.org/drawingml/2006/table">
            <a:tbl>
              <a:tblPr/>
              <a:tblGrid>
                <a:gridCol w="2568487"/>
                <a:gridCol w="1337133"/>
                <a:gridCol w="1578447"/>
                <a:gridCol w="1578447"/>
                <a:gridCol w="1578447"/>
              </a:tblGrid>
              <a:tr h="556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NEMLUVNĚ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(novorozenecký + kojenecký věk)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 – 1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Důvěra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Nedůvěra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Naděje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Senzorické deformace a stažení se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matka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3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BATOLECÍ VĚK (rané dětství)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– 3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Autonomie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pochyby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Vůle a sebekontrola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Impulzivita a nutkavost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rodiče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PŘEDŠKOLNÍ VĚK (věk her)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– 6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Iniciativa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Pocit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Účel a zaměřenost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Nelítostnost a </a:t>
                      </a:r>
                      <a:r>
                        <a:rPr kumimoji="0" lang="cs-CZ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utlumenost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rodina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5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ŠKOLNÍ VĚK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– 12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Snaživost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Méněcennost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Kompetentnost a metodičnost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Omezenost a  netečnost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Škola, učitelé, přátelé, sousedi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3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OBDOBÍ DOSPÍVÁNÍ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(Adolescence)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– 19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Identita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Konfúze rolí (identity)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Poctivost a věrnost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Fanatismus a odmítání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vrstevníci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MLADÁ (raná) DOSPĚLOST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– 25 (30)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Intimita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 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Izolace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Láska a přijetí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Promiskuita a vyhýbavost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partner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3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DOSPĚLOST             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25(30) – 50 (60)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Generativita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Stagnace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Péče (starostlivost) a produkce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Rozplizlost a odmítavost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děti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7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STÁŘÍ (Zralý věk)     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50(60) +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Integrita „JÁ“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Zoufalství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Moudrost a odříkání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Domýšlivost a pohrdání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87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stádium – důvěra x nedůvěra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0-1 let (</a:t>
            </a:r>
            <a:r>
              <a:rPr lang="cs-CZ" b="1" dirty="0" smtClean="0"/>
              <a:t>orální fáze </a:t>
            </a:r>
            <a:r>
              <a:rPr lang="cs-CZ" dirty="0" smtClean="0"/>
              <a:t>dle Freuda) </a:t>
            </a:r>
          </a:p>
          <a:p>
            <a:pPr>
              <a:buNone/>
            </a:pPr>
            <a:r>
              <a:rPr lang="cs-CZ" dirty="0" smtClean="0"/>
              <a:t>cnost: </a:t>
            </a:r>
            <a:r>
              <a:rPr lang="cs-CZ" b="1" dirty="0" smtClean="0"/>
              <a:t>naděje</a:t>
            </a:r>
          </a:p>
          <a:p>
            <a:pPr>
              <a:buNone/>
            </a:pPr>
            <a:r>
              <a:rPr lang="cs-CZ" b="1" dirty="0" smtClean="0"/>
              <a:t>Otázka: </a:t>
            </a:r>
            <a:r>
              <a:rPr lang="cs-CZ" dirty="0" smtClean="0"/>
              <a:t>Mohu </a:t>
            </a:r>
            <a:r>
              <a:rPr lang="cs-CZ" dirty="0"/>
              <a:t>světu věřit?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Dítě získá základní </a:t>
            </a:r>
            <a:r>
              <a:rPr lang="cs-CZ" b="1" dirty="0" smtClean="0"/>
              <a:t>důvěru</a:t>
            </a:r>
            <a:r>
              <a:rPr lang="cs-CZ" dirty="0" smtClean="0"/>
              <a:t> v život a svět, která jej obrní proti prožívaným nejistotám. </a:t>
            </a:r>
          </a:p>
          <a:p>
            <a:pPr>
              <a:buNone/>
            </a:pPr>
            <a:r>
              <a:rPr lang="cs-CZ" dirty="0" smtClean="0"/>
              <a:t>Řešení jádrového </a:t>
            </a:r>
            <a:r>
              <a:rPr lang="cs-CZ" dirty="0"/>
              <a:t>konfliktu probíhá </a:t>
            </a:r>
            <a:r>
              <a:rPr lang="cs-CZ" dirty="0" smtClean="0"/>
              <a:t>ve vztahu k matce nebo ji zastupující osobě. Péče matky umožňuje kojenci získání naděje, že svět je, přes přechodná utrpení a neuspokojení, v podstatě dobrý. Nedostatek péče vede u dítěte (zcela závislého v uspokojování svých potřeb na okolí) k ustavení základní, v dalším životě přetrvávající nedůvěry k okolí jako ke zdroji ohrožení.</a:t>
            </a:r>
          </a:p>
          <a:p>
            <a:pPr>
              <a:buNone/>
            </a:pPr>
            <a:r>
              <a:rPr lang="cs-CZ" dirty="0" smtClean="0"/>
              <a:t>První demonstrací sociální důvěry dítěte je jeho bezstarostnost při krmení, hloubka jeho spánku, relaxace střev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03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55968" cy="4844008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 smtClean="0"/>
              <a:t>Hodí se maximum senzorického a zvláště tělesného kontaktu.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Hned od narození se rozvíjí pečování – </a:t>
            </a:r>
            <a:r>
              <a:rPr lang="cs-CZ" i="1" dirty="0" err="1" smtClean="0"/>
              <a:t>epimeletický</a:t>
            </a:r>
            <a:r>
              <a:rPr lang="cs-CZ" i="1" dirty="0" smtClean="0"/>
              <a:t> pud </a:t>
            </a:r>
            <a:r>
              <a:rPr lang="cs-CZ" dirty="0" smtClean="0"/>
              <a:t>rodiče</a:t>
            </a:r>
            <a:r>
              <a:rPr lang="cs-CZ" i="1" dirty="0" smtClean="0"/>
              <a:t> </a:t>
            </a:r>
            <a:r>
              <a:rPr lang="cs-CZ" dirty="0" smtClean="0"/>
              <a:t>(rodič naplňuje biologické potřeby dítěte).</a:t>
            </a:r>
          </a:p>
          <a:p>
            <a:pPr marL="137160" indent="0">
              <a:buNone/>
            </a:pPr>
            <a:r>
              <a:rPr lang="cs-CZ" dirty="0" smtClean="0"/>
              <a:t>Rodič rozeznává, kdy si chce dítě hrát, odpočívat, jíst, spát, být nerušeno.</a:t>
            </a:r>
          </a:p>
          <a:p>
            <a:pPr marL="137160" indent="0">
              <a:buNone/>
            </a:pPr>
            <a:r>
              <a:rPr lang="cs-CZ" dirty="0" smtClean="0"/>
              <a:t>Zhruba v 5 měsících přebírá pomalu iniciativu dítě: zaměřuje svoji pozornost, když čije něco zajímavého (např. hračku). </a:t>
            </a:r>
          </a:p>
          <a:p>
            <a:pPr marL="137160" indent="0">
              <a:buNone/>
            </a:pPr>
            <a:r>
              <a:rPr lang="cs-CZ" dirty="0" smtClean="0"/>
              <a:t>Dítě je již před prvním rokem ke své velké nelibosti omezováno celou řadou zákazů (většinou bezpečnostních).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98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</a:t>
            </a:r>
            <a:r>
              <a:rPr lang="cs-CZ" smtClean="0"/>
              <a:t>. stádium </a:t>
            </a:r>
            <a:r>
              <a:rPr lang="cs-CZ" dirty="0" smtClean="0"/>
              <a:t>– autonomie x stud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504056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600" dirty="0" smtClean="0"/>
              <a:t>1-3 roky (</a:t>
            </a:r>
            <a:r>
              <a:rPr lang="cs-CZ" sz="2600" b="1" dirty="0" smtClean="0"/>
              <a:t>anální fáze </a:t>
            </a:r>
            <a:r>
              <a:rPr lang="cs-CZ" sz="2600" dirty="0" smtClean="0"/>
              <a:t>dle Freuda)</a:t>
            </a:r>
          </a:p>
          <a:p>
            <a:pPr marL="137160" indent="0">
              <a:buNone/>
            </a:pPr>
            <a:r>
              <a:rPr lang="cs-CZ" sz="2600" dirty="0" smtClean="0"/>
              <a:t>cnost: </a:t>
            </a:r>
            <a:r>
              <a:rPr lang="cs-CZ" sz="2600" b="1" dirty="0" smtClean="0"/>
              <a:t>vůle</a:t>
            </a:r>
          </a:p>
          <a:p>
            <a:pPr marL="137160" indent="0">
              <a:buNone/>
            </a:pPr>
            <a:r>
              <a:rPr lang="cs-CZ" sz="2600" b="1" dirty="0" smtClean="0"/>
              <a:t>Otázka: </a:t>
            </a:r>
            <a:r>
              <a:rPr lang="cs-CZ" sz="2600" dirty="0" smtClean="0"/>
              <a:t>Je v pořádku být sám sebou</a:t>
            </a:r>
            <a:r>
              <a:rPr lang="en-US" sz="2600" dirty="0" smtClean="0"/>
              <a:t>?</a:t>
            </a:r>
            <a:r>
              <a:rPr lang="cs-CZ" sz="2600" dirty="0" smtClean="0"/>
              <a:t> </a:t>
            </a:r>
            <a:r>
              <a:rPr lang="en-US" sz="2600" dirty="0"/>
              <a:t>Is it OK to </a:t>
            </a:r>
            <a:r>
              <a:rPr lang="cs-CZ" sz="2600" dirty="0" err="1" smtClean="0"/>
              <a:t>be</a:t>
            </a:r>
            <a:r>
              <a:rPr lang="en-US" sz="2600" dirty="0" smtClean="0"/>
              <a:t> Me</a:t>
            </a:r>
            <a:r>
              <a:rPr lang="en-US" sz="2600" dirty="0"/>
              <a:t>?</a:t>
            </a:r>
            <a:endParaRPr lang="cs-CZ" sz="2600" dirty="0"/>
          </a:p>
          <a:p>
            <a:pPr marL="137160" indent="0">
              <a:buNone/>
            </a:pPr>
            <a:r>
              <a:rPr lang="cs-CZ" sz="2600" dirty="0" smtClean="0"/>
              <a:t>Dítě je samostatně pohyblivé, snaží se projevovat vlastní vůli – rozhoduje.</a:t>
            </a:r>
          </a:p>
          <a:p>
            <a:pPr marL="137160" indent="0">
              <a:buNone/>
            </a:pPr>
            <a:r>
              <a:rPr lang="cs-CZ" sz="2600" dirty="0" smtClean="0"/>
              <a:t>Dítě mnoho věcí chce, ale nedokáže je zvládnout – role trpělivého učícího rodiče.</a:t>
            </a:r>
          </a:p>
          <a:p>
            <a:pPr marL="137160" indent="0">
              <a:buNone/>
            </a:pPr>
            <a:r>
              <a:rPr lang="cs-CZ" sz="2600" dirty="0" smtClean="0"/>
              <a:t>Dítě si osvojuje hygienické návyky = klíčová kompetence, která ho (jako jedna z mnoha kompetencí) zbavuje </a:t>
            </a:r>
            <a:r>
              <a:rPr lang="cs-CZ" sz="2600" b="1" dirty="0" smtClean="0"/>
              <a:t>studu</a:t>
            </a:r>
            <a:r>
              <a:rPr lang="cs-CZ" sz="2600" dirty="0" smtClean="0"/>
              <a:t>.</a:t>
            </a:r>
          </a:p>
          <a:p>
            <a:pPr marL="137160" indent="0">
              <a:buNone/>
            </a:pPr>
            <a:r>
              <a:rPr lang="cs-CZ" sz="2600" dirty="0" smtClean="0"/>
              <a:t>Dítě hledá vyváženosti mezi zadržováním a pouštěním (konflikt máme i v mezilidské interakci - moc nebo málo zábran?).</a:t>
            </a:r>
          </a:p>
        </p:txBody>
      </p:sp>
    </p:spTree>
    <p:extLst>
      <p:ext uri="{BB962C8B-B14F-4D97-AF65-F5344CB8AC3E}">
        <p14:creationId xmlns:p14="http://schemas.microsoft.com/office/powerpoint/2010/main" val="1293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stádium – iniciativa x vina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3 – 6 let (</a:t>
            </a:r>
            <a:r>
              <a:rPr lang="cs-CZ" b="1" dirty="0" smtClean="0"/>
              <a:t>falická fáze </a:t>
            </a:r>
            <a:r>
              <a:rPr lang="cs-CZ" dirty="0" smtClean="0"/>
              <a:t>dle Freuda)</a:t>
            </a:r>
          </a:p>
          <a:p>
            <a:pPr marL="137160" indent="0">
              <a:buNone/>
            </a:pPr>
            <a:r>
              <a:rPr lang="cs-CZ" dirty="0" smtClean="0"/>
              <a:t>cnost: </a:t>
            </a:r>
            <a:r>
              <a:rPr lang="cs-CZ" b="1" dirty="0" smtClean="0"/>
              <a:t>cílevědomost</a:t>
            </a:r>
          </a:p>
          <a:p>
            <a:pPr marL="137160" indent="0"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en-US" dirty="0" smtClean="0"/>
              <a:t>Is it OK for Me to Do, Move, and Act?</a:t>
            </a:r>
            <a:endParaRPr lang="cs-CZ" dirty="0" smtClean="0"/>
          </a:p>
          <a:p>
            <a:r>
              <a:rPr lang="cs-CZ" dirty="0" smtClean="0"/>
              <a:t>Potvrzení vlastní iniciativy jako dobré, nebo naopak vyvolávání pocitů </a:t>
            </a:r>
            <a:r>
              <a:rPr lang="cs-CZ" b="1" dirty="0" smtClean="0"/>
              <a:t>viny</a:t>
            </a:r>
            <a:r>
              <a:rPr lang="cs-CZ" dirty="0" smtClean="0"/>
              <a:t> za to, co dítě dělá. </a:t>
            </a:r>
          </a:p>
          <a:p>
            <a:r>
              <a:rPr lang="cs-CZ" dirty="0" smtClean="0"/>
              <a:t>Probíhá ve vztahovém rámci celé vlastní </a:t>
            </a:r>
            <a:r>
              <a:rPr lang="cs-CZ" b="1" dirty="0" smtClean="0"/>
              <a:t>rodiny</a:t>
            </a:r>
            <a:r>
              <a:rPr lang="cs-CZ" dirty="0" smtClean="0"/>
              <a:t> nebo skupiny ji nahrazující. </a:t>
            </a:r>
          </a:p>
          <a:p>
            <a:r>
              <a:rPr lang="cs-CZ" dirty="0" smtClean="0"/>
              <a:t>Úspěšné vyrovnání se s konfliktem iniciativy podporuje vývoj osobnosti ve směru zaměřenosti a cílevědomosti vlastního úsilí. </a:t>
            </a:r>
          </a:p>
          <a:p>
            <a:r>
              <a:rPr lang="cs-CZ" dirty="0" smtClean="0"/>
              <a:t>Neúspěch vede k postojům rezignace a sebeobviňování za činy uskutečněné nebo </a:t>
            </a:r>
            <a:r>
              <a:rPr lang="cs-CZ" i="1" dirty="0" smtClean="0"/>
              <a:t>zamýšlené</a:t>
            </a:r>
            <a:r>
              <a:rPr lang="cs-CZ" dirty="0" smtClean="0"/>
              <a:t>. </a:t>
            </a:r>
          </a:p>
          <a:p>
            <a:r>
              <a:rPr lang="cs-CZ" dirty="0" smtClean="0"/>
              <a:t>Za hluboký konflikt v životě je považována nenávist vůči rodiči (který je modelem Superega), který se např. snažil uplatnit výchovná opatření s velkou agresí, kterou zdravé dítě nemůže tolerovat.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49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4. stádium – snaživost x méněcennost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800" dirty="0" smtClean="0"/>
              <a:t>6-12 let (</a:t>
            </a:r>
            <a:r>
              <a:rPr lang="cs-CZ" sz="2800" b="1" dirty="0" smtClean="0"/>
              <a:t>období latence </a:t>
            </a:r>
            <a:r>
              <a:rPr lang="cs-CZ" sz="2800" dirty="0" smtClean="0"/>
              <a:t>dle Freuda)</a:t>
            </a:r>
          </a:p>
          <a:p>
            <a:pPr marL="137160" indent="0">
              <a:buNone/>
            </a:pPr>
            <a:r>
              <a:rPr lang="cs-CZ" sz="2800" dirty="0" smtClean="0"/>
              <a:t>cnost: </a:t>
            </a:r>
            <a:r>
              <a:rPr lang="cs-CZ" sz="2800" b="1" dirty="0" smtClean="0"/>
              <a:t>(sebe)kompetence</a:t>
            </a:r>
          </a:p>
          <a:p>
            <a:pPr marL="137160" indent="0">
              <a:buNone/>
            </a:pPr>
            <a:r>
              <a:rPr lang="cs-CZ" sz="2800" b="1" dirty="0" smtClean="0"/>
              <a:t>Otázka</a:t>
            </a:r>
            <a:r>
              <a:rPr lang="cs-CZ" sz="2800" dirty="0" smtClean="0"/>
              <a:t>: </a:t>
            </a:r>
            <a:r>
              <a:rPr lang="en-US" sz="2800" dirty="0"/>
              <a:t>Can I Make it in the World of People and Things?</a:t>
            </a:r>
            <a:endParaRPr lang="cs-CZ" sz="2800" dirty="0" smtClean="0"/>
          </a:p>
          <a:p>
            <a:r>
              <a:rPr lang="cs-CZ" sz="2800" dirty="0" smtClean="0"/>
              <a:t>Mezi šestým rokem a počátkem dospívání je úkolem dítěte osvojit si dovednosti cílevědomě a úspěšně zacházet s předměty hmotného světa. </a:t>
            </a:r>
          </a:p>
          <a:p>
            <a:r>
              <a:rPr lang="cs-CZ" sz="2800" dirty="0" smtClean="0"/>
              <a:t>V tomto období přesahuje jeho zkušenost rámec rodinných vztahů a je vystaveno srovnávání a hodnocení v širším výběru školních a mimoškolních situací. </a:t>
            </a:r>
          </a:p>
        </p:txBody>
      </p:sp>
    </p:spTree>
    <p:extLst>
      <p:ext uri="{BB962C8B-B14F-4D97-AF65-F5344CB8AC3E}">
        <p14:creationId xmlns:p14="http://schemas.microsoft.com/office/powerpoint/2010/main" val="314086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1543</TotalTime>
  <Words>2489</Words>
  <Application>Microsoft Office PowerPoint</Application>
  <PresentationFormat>Předvádění na obrazovce (4:3)</PresentationFormat>
  <Paragraphs>197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Modul</vt:lpstr>
      <vt:lpstr>Vývojová psychologie  Psychosociální vývoj  dle E. Eriksona</vt:lpstr>
      <vt:lpstr>Psychosociální vývoj dle Eriksona</vt:lpstr>
      <vt:lpstr>Psychosociální vývoj dle Eriksona</vt:lpstr>
      <vt:lpstr>Psychosociální vývoj dle Eriksona</vt:lpstr>
      <vt:lpstr>1. stádium – důvěra x nedůvěra</vt:lpstr>
      <vt:lpstr>Prezentace aplikace PowerPoint</vt:lpstr>
      <vt:lpstr>2. stádium – autonomie x stud</vt:lpstr>
      <vt:lpstr>3. stádium – iniciativa x vina </vt:lpstr>
      <vt:lpstr>4. stádium – snaživost x méněcennost</vt:lpstr>
      <vt:lpstr>4. stádium</vt:lpstr>
      <vt:lpstr>4. stádium</vt:lpstr>
      <vt:lpstr>4. stádium</vt:lpstr>
      <vt:lpstr>5. stádium – identita x zmatení rolí</vt:lpstr>
      <vt:lpstr>5. stádium</vt:lpstr>
      <vt:lpstr>5. stádium</vt:lpstr>
      <vt:lpstr>5. stádium</vt:lpstr>
      <vt:lpstr>6. stádium – intimita x izolace</vt:lpstr>
      <vt:lpstr>6. stadium</vt:lpstr>
      <vt:lpstr>7. stádium – reprodukce x stagnace</vt:lpstr>
      <vt:lpstr>8. stádium – integrita ega x zoufalství</vt:lpstr>
      <vt:lpstr>DISKUZE</vt:lpstr>
      <vt:lpstr>Freudův strukturální model duše</vt:lpstr>
      <vt:lpstr>Naše zvíře: tělo, kůň, lev, čert</vt:lpstr>
      <vt:lpstr>Vlastní tvář a vlastní jméno</vt:lpstr>
      <vt:lpstr>Ego</vt:lpstr>
      <vt:lpstr>Prezentace aplikace PowerPoint</vt:lpstr>
      <vt:lpstr>Hlasy významných osob</vt:lpstr>
    </vt:vector>
  </TitlesOfParts>
  <Company>VUT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J.Krása</cp:lastModifiedBy>
  <cp:revision>120</cp:revision>
  <dcterms:created xsi:type="dcterms:W3CDTF">2015-08-25T14:26:28Z</dcterms:created>
  <dcterms:modified xsi:type="dcterms:W3CDTF">2018-12-13T11:17:38Z</dcterms:modified>
</cp:coreProperties>
</file>