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2"/>
  </p:notesMasterIdLst>
  <p:sldIdLst>
    <p:sldId id="256" r:id="rId2"/>
    <p:sldId id="334" r:id="rId3"/>
    <p:sldId id="291" r:id="rId4"/>
    <p:sldId id="292" r:id="rId5"/>
    <p:sldId id="271" r:id="rId6"/>
    <p:sldId id="272" r:id="rId7"/>
    <p:sldId id="333" r:id="rId8"/>
    <p:sldId id="293" r:id="rId9"/>
    <p:sldId id="294" r:id="rId10"/>
    <p:sldId id="310" r:id="rId11"/>
    <p:sldId id="299" r:id="rId12"/>
    <p:sldId id="331" r:id="rId13"/>
    <p:sldId id="335" r:id="rId14"/>
    <p:sldId id="311" r:id="rId15"/>
    <p:sldId id="319" r:id="rId16"/>
    <p:sldId id="312" r:id="rId17"/>
    <p:sldId id="313" r:id="rId18"/>
    <p:sldId id="314" r:id="rId19"/>
    <p:sldId id="315" r:id="rId20"/>
    <p:sldId id="316" r:id="rId21"/>
    <p:sldId id="330" r:id="rId22"/>
    <p:sldId id="295" r:id="rId23"/>
    <p:sldId id="296" r:id="rId24"/>
    <p:sldId id="332" r:id="rId25"/>
    <p:sldId id="297" r:id="rId26"/>
    <p:sldId id="298" r:id="rId27"/>
    <p:sldId id="300" r:id="rId28"/>
    <p:sldId id="301" r:id="rId29"/>
    <p:sldId id="320" r:id="rId30"/>
    <p:sldId id="325" r:id="rId31"/>
    <p:sldId id="329" r:id="rId32"/>
    <p:sldId id="326" r:id="rId33"/>
    <p:sldId id="327" r:id="rId34"/>
    <p:sldId id="328" r:id="rId35"/>
    <p:sldId id="321" r:id="rId36"/>
    <p:sldId id="302" r:id="rId37"/>
    <p:sldId id="322" r:id="rId38"/>
    <p:sldId id="336" r:id="rId39"/>
    <p:sldId id="337" r:id="rId40"/>
    <p:sldId id="338" r:id="rId4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108" d="100"/>
          <a:sy n="108" d="100"/>
        </p:scale>
        <p:origin x="10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C1A1AC-4684-41A1-B8A2-1B5C457DA7CF}" type="datetimeFigureOut">
              <a:rPr lang="cs-CZ" smtClean="0"/>
              <a:pPr/>
              <a:t>04.01.2021</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231FEE-3850-46E8-93CD-394E03BFD9BC}" type="slidenum">
              <a:rPr lang="cs-CZ" smtClean="0"/>
              <a:pPr/>
              <a:t>‹#›</a:t>
            </a:fld>
            <a:endParaRPr lang="cs-CZ"/>
          </a:p>
        </p:txBody>
      </p:sp>
    </p:spTree>
    <p:extLst>
      <p:ext uri="{BB962C8B-B14F-4D97-AF65-F5344CB8AC3E}">
        <p14:creationId xmlns:p14="http://schemas.microsoft.com/office/powerpoint/2010/main" val="16585643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Text Box 1025"/>
          <p:cNvSpPr txBox="1">
            <a:spLocks noChangeArrowheads="1"/>
          </p:cNvSpPr>
          <p:nvPr/>
        </p:nvSpPr>
        <p:spPr bwMode="auto">
          <a:xfrm>
            <a:off x="1192214" y="878641"/>
            <a:ext cx="4473575" cy="3164276"/>
          </a:xfrm>
          <a:prstGeom prst="rect">
            <a:avLst/>
          </a:prstGeom>
          <a:solidFill>
            <a:srgbClr val="FFFFFF"/>
          </a:solidFill>
          <a:ln w="9360">
            <a:solidFill>
              <a:srgbClr val="000000"/>
            </a:solidFill>
            <a:miter lim="800000"/>
            <a:headEnd/>
            <a:tailEnd/>
          </a:ln>
        </p:spPr>
        <p:txBody>
          <a:bodyPr wrap="none" lIns="84198" tIns="42099" rIns="84198" bIns="42099" anchor="ctr"/>
          <a:lstStyle/>
          <a:p>
            <a:endParaRPr lang="cs-CZ"/>
          </a:p>
        </p:txBody>
      </p:sp>
      <p:sp>
        <p:nvSpPr>
          <p:cNvPr id="31747" name="Rectangle 1026"/>
          <p:cNvSpPr>
            <a:spLocks noGrp="1" noChangeArrowheads="1"/>
          </p:cNvSpPr>
          <p:nvPr>
            <p:ph type="body"/>
          </p:nvPr>
        </p:nvSpPr>
        <p:spPr>
          <a:xfrm>
            <a:off x="1060451" y="4349420"/>
            <a:ext cx="4735513" cy="3510187"/>
          </a:xfrm>
          <a:noFill/>
          <a:ln/>
        </p:spPr>
        <p:txBody>
          <a:bodyPr wrap="none" anchor="ctr"/>
          <a:lstStyle/>
          <a:p>
            <a:endParaRPr lang="cs-CZ">
              <a:latin typeface="Times New Roman" pitchFamily="18" charset="0"/>
            </a:endParaRPr>
          </a:p>
        </p:txBody>
      </p:sp>
    </p:spTree>
    <p:extLst>
      <p:ext uri="{BB962C8B-B14F-4D97-AF65-F5344CB8AC3E}">
        <p14:creationId xmlns:p14="http://schemas.microsoft.com/office/powerpoint/2010/main" val="31496618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Text Box 1025"/>
          <p:cNvSpPr txBox="1">
            <a:spLocks noChangeArrowheads="1"/>
          </p:cNvSpPr>
          <p:nvPr/>
        </p:nvSpPr>
        <p:spPr bwMode="auto">
          <a:xfrm>
            <a:off x="1192214" y="878641"/>
            <a:ext cx="4473575" cy="3164276"/>
          </a:xfrm>
          <a:prstGeom prst="rect">
            <a:avLst/>
          </a:prstGeom>
          <a:solidFill>
            <a:srgbClr val="FFFFFF"/>
          </a:solidFill>
          <a:ln w="9360">
            <a:solidFill>
              <a:srgbClr val="000000"/>
            </a:solidFill>
            <a:miter lim="800000"/>
            <a:headEnd/>
            <a:tailEnd/>
          </a:ln>
        </p:spPr>
        <p:txBody>
          <a:bodyPr wrap="none" lIns="84198" tIns="42099" rIns="84198" bIns="42099" anchor="ctr"/>
          <a:lstStyle/>
          <a:p>
            <a:endParaRPr lang="cs-CZ"/>
          </a:p>
        </p:txBody>
      </p:sp>
      <p:sp>
        <p:nvSpPr>
          <p:cNvPr id="25603" name="Rectangle 1026"/>
          <p:cNvSpPr>
            <a:spLocks noGrp="1" noChangeArrowheads="1"/>
          </p:cNvSpPr>
          <p:nvPr>
            <p:ph type="body"/>
          </p:nvPr>
        </p:nvSpPr>
        <p:spPr>
          <a:xfrm>
            <a:off x="1060451" y="4349420"/>
            <a:ext cx="4735513" cy="3510187"/>
          </a:xfrm>
          <a:noFill/>
          <a:ln/>
        </p:spPr>
        <p:txBody>
          <a:bodyPr wrap="none" anchor="ctr"/>
          <a:lstStyle/>
          <a:p>
            <a:endParaRPr lang="cs-CZ">
              <a:latin typeface="Times New Roman" pitchFamily="18" charset="0"/>
            </a:endParaRPr>
          </a:p>
        </p:txBody>
      </p:sp>
    </p:spTree>
    <p:extLst>
      <p:ext uri="{BB962C8B-B14F-4D97-AF65-F5344CB8AC3E}">
        <p14:creationId xmlns:p14="http://schemas.microsoft.com/office/powerpoint/2010/main" val="15680077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Text Box 1025"/>
          <p:cNvSpPr txBox="1">
            <a:spLocks noChangeArrowheads="1"/>
          </p:cNvSpPr>
          <p:nvPr/>
        </p:nvSpPr>
        <p:spPr bwMode="auto">
          <a:xfrm>
            <a:off x="1192214" y="878641"/>
            <a:ext cx="4473575" cy="3164276"/>
          </a:xfrm>
          <a:prstGeom prst="rect">
            <a:avLst/>
          </a:prstGeom>
          <a:solidFill>
            <a:srgbClr val="FFFFFF"/>
          </a:solidFill>
          <a:ln w="9360">
            <a:solidFill>
              <a:srgbClr val="000000"/>
            </a:solidFill>
            <a:miter lim="800000"/>
            <a:headEnd/>
            <a:tailEnd/>
          </a:ln>
        </p:spPr>
        <p:txBody>
          <a:bodyPr wrap="none" lIns="84198" tIns="42099" rIns="84198" bIns="42099" anchor="ctr"/>
          <a:lstStyle/>
          <a:p>
            <a:endParaRPr lang="cs-CZ"/>
          </a:p>
        </p:txBody>
      </p:sp>
      <p:sp>
        <p:nvSpPr>
          <p:cNvPr id="26627" name="Rectangle 1026"/>
          <p:cNvSpPr>
            <a:spLocks noGrp="1" noChangeArrowheads="1"/>
          </p:cNvSpPr>
          <p:nvPr>
            <p:ph type="body"/>
          </p:nvPr>
        </p:nvSpPr>
        <p:spPr>
          <a:xfrm>
            <a:off x="1060451" y="4349420"/>
            <a:ext cx="4735513" cy="3510187"/>
          </a:xfrm>
          <a:noFill/>
          <a:ln/>
        </p:spPr>
        <p:txBody>
          <a:bodyPr wrap="none" anchor="ctr"/>
          <a:lstStyle/>
          <a:p>
            <a:endParaRPr lang="cs-CZ">
              <a:latin typeface="Times New Roman" pitchFamily="18" charset="0"/>
            </a:endParaRPr>
          </a:p>
        </p:txBody>
      </p:sp>
    </p:spTree>
    <p:extLst>
      <p:ext uri="{BB962C8B-B14F-4D97-AF65-F5344CB8AC3E}">
        <p14:creationId xmlns:p14="http://schemas.microsoft.com/office/powerpoint/2010/main" val="12332032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Text Box 1025"/>
          <p:cNvSpPr txBox="1">
            <a:spLocks noChangeArrowheads="1"/>
          </p:cNvSpPr>
          <p:nvPr/>
        </p:nvSpPr>
        <p:spPr bwMode="auto">
          <a:xfrm>
            <a:off x="1192214" y="878641"/>
            <a:ext cx="4473575" cy="3164276"/>
          </a:xfrm>
          <a:prstGeom prst="rect">
            <a:avLst/>
          </a:prstGeom>
          <a:solidFill>
            <a:srgbClr val="FFFFFF"/>
          </a:solidFill>
          <a:ln w="9360">
            <a:solidFill>
              <a:srgbClr val="000000"/>
            </a:solidFill>
            <a:miter lim="800000"/>
            <a:headEnd/>
            <a:tailEnd/>
          </a:ln>
        </p:spPr>
        <p:txBody>
          <a:bodyPr wrap="none" lIns="84198" tIns="42099" rIns="84198" bIns="42099" anchor="ctr"/>
          <a:lstStyle/>
          <a:p>
            <a:endParaRPr lang="cs-CZ"/>
          </a:p>
        </p:txBody>
      </p:sp>
      <p:sp>
        <p:nvSpPr>
          <p:cNvPr id="27651" name="Rectangle 1026"/>
          <p:cNvSpPr>
            <a:spLocks noGrp="1" noChangeArrowheads="1"/>
          </p:cNvSpPr>
          <p:nvPr>
            <p:ph type="body"/>
          </p:nvPr>
        </p:nvSpPr>
        <p:spPr>
          <a:xfrm>
            <a:off x="1060451" y="4349420"/>
            <a:ext cx="4735513" cy="3510187"/>
          </a:xfrm>
          <a:noFill/>
          <a:ln/>
        </p:spPr>
        <p:txBody>
          <a:bodyPr wrap="none" anchor="ctr"/>
          <a:lstStyle/>
          <a:p>
            <a:endParaRPr lang="cs-CZ">
              <a:latin typeface="Times New Roman" pitchFamily="18" charset="0"/>
            </a:endParaRPr>
          </a:p>
        </p:txBody>
      </p:sp>
    </p:spTree>
    <p:extLst>
      <p:ext uri="{BB962C8B-B14F-4D97-AF65-F5344CB8AC3E}">
        <p14:creationId xmlns:p14="http://schemas.microsoft.com/office/powerpoint/2010/main" val="2402376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Text Box 1025"/>
          <p:cNvSpPr txBox="1">
            <a:spLocks noChangeArrowheads="1"/>
          </p:cNvSpPr>
          <p:nvPr/>
        </p:nvSpPr>
        <p:spPr bwMode="auto">
          <a:xfrm>
            <a:off x="1192214" y="878641"/>
            <a:ext cx="4473575" cy="3164276"/>
          </a:xfrm>
          <a:prstGeom prst="rect">
            <a:avLst/>
          </a:prstGeom>
          <a:solidFill>
            <a:srgbClr val="FFFFFF"/>
          </a:solidFill>
          <a:ln w="9360">
            <a:solidFill>
              <a:srgbClr val="000000"/>
            </a:solidFill>
            <a:miter lim="800000"/>
            <a:headEnd/>
            <a:tailEnd/>
          </a:ln>
        </p:spPr>
        <p:txBody>
          <a:bodyPr wrap="none" lIns="84198" tIns="42099" rIns="84198" bIns="42099" anchor="ctr"/>
          <a:lstStyle/>
          <a:p>
            <a:endParaRPr lang="cs-CZ"/>
          </a:p>
        </p:txBody>
      </p:sp>
      <p:sp>
        <p:nvSpPr>
          <p:cNvPr id="28675" name="Rectangle 1026"/>
          <p:cNvSpPr>
            <a:spLocks noGrp="1" noChangeArrowheads="1"/>
          </p:cNvSpPr>
          <p:nvPr>
            <p:ph type="body"/>
          </p:nvPr>
        </p:nvSpPr>
        <p:spPr>
          <a:xfrm>
            <a:off x="1060451" y="4349420"/>
            <a:ext cx="4735513" cy="3510187"/>
          </a:xfrm>
          <a:noFill/>
          <a:ln/>
        </p:spPr>
        <p:txBody>
          <a:bodyPr wrap="none" anchor="ctr"/>
          <a:lstStyle/>
          <a:p>
            <a:endParaRPr lang="cs-CZ">
              <a:latin typeface="Times New Roman" pitchFamily="18" charset="0"/>
            </a:endParaRPr>
          </a:p>
        </p:txBody>
      </p:sp>
    </p:spTree>
    <p:extLst>
      <p:ext uri="{BB962C8B-B14F-4D97-AF65-F5344CB8AC3E}">
        <p14:creationId xmlns:p14="http://schemas.microsoft.com/office/powerpoint/2010/main" val="3723671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Text Box 1025"/>
          <p:cNvSpPr txBox="1">
            <a:spLocks noChangeArrowheads="1"/>
          </p:cNvSpPr>
          <p:nvPr/>
        </p:nvSpPr>
        <p:spPr bwMode="auto">
          <a:xfrm>
            <a:off x="1192214" y="878641"/>
            <a:ext cx="4473575" cy="3164276"/>
          </a:xfrm>
          <a:prstGeom prst="rect">
            <a:avLst/>
          </a:prstGeom>
          <a:solidFill>
            <a:srgbClr val="FFFFFF"/>
          </a:solidFill>
          <a:ln w="9360">
            <a:solidFill>
              <a:srgbClr val="000000"/>
            </a:solidFill>
            <a:miter lim="800000"/>
            <a:headEnd/>
            <a:tailEnd/>
          </a:ln>
        </p:spPr>
        <p:txBody>
          <a:bodyPr wrap="none" lIns="84198" tIns="42099" rIns="84198" bIns="42099" anchor="ctr"/>
          <a:lstStyle/>
          <a:p>
            <a:endParaRPr lang="cs-CZ"/>
          </a:p>
        </p:txBody>
      </p:sp>
      <p:sp>
        <p:nvSpPr>
          <p:cNvPr id="29699" name="Rectangle 1026"/>
          <p:cNvSpPr>
            <a:spLocks noGrp="1" noChangeArrowheads="1"/>
          </p:cNvSpPr>
          <p:nvPr>
            <p:ph type="body"/>
          </p:nvPr>
        </p:nvSpPr>
        <p:spPr>
          <a:xfrm>
            <a:off x="1060451" y="4349420"/>
            <a:ext cx="4735513" cy="3510187"/>
          </a:xfrm>
          <a:noFill/>
          <a:ln/>
        </p:spPr>
        <p:txBody>
          <a:bodyPr wrap="none" anchor="ctr"/>
          <a:lstStyle/>
          <a:p>
            <a:endParaRPr lang="cs-CZ">
              <a:latin typeface="Times New Roman" pitchFamily="18" charset="0"/>
            </a:endParaRPr>
          </a:p>
        </p:txBody>
      </p:sp>
    </p:spTree>
    <p:extLst>
      <p:ext uri="{BB962C8B-B14F-4D97-AF65-F5344CB8AC3E}">
        <p14:creationId xmlns:p14="http://schemas.microsoft.com/office/powerpoint/2010/main" val="36167818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Text Box 1025"/>
          <p:cNvSpPr txBox="1">
            <a:spLocks noChangeArrowheads="1"/>
          </p:cNvSpPr>
          <p:nvPr/>
        </p:nvSpPr>
        <p:spPr bwMode="auto">
          <a:xfrm>
            <a:off x="1192214" y="878641"/>
            <a:ext cx="4473575" cy="3164276"/>
          </a:xfrm>
          <a:prstGeom prst="rect">
            <a:avLst/>
          </a:prstGeom>
          <a:solidFill>
            <a:srgbClr val="FFFFFF"/>
          </a:solidFill>
          <a:ln w="9360">
            <a:solidFill>
              <a:srgbClr val="000000"/>
            </a:solidFill>
            <a:miter lim="800000"/>
            <a:headEnd/>
            <a:tailEnd/>
          </a:ln>
        </p:spPr>
        <p:txBody>
          <a:bodyPr wrap="none" lIns="84198" tIns="42099" rIns="84198" bIns="42099" anchor="ctr"/>
          <a:lstStyle/>
          <a:p>
            <a:endParaRPr lang="cs-CZ"/>
          </a:p>
        </p:txBody>
      </p:sp>
      <p:sp>
        <p:nvSpPr>
          <p:cNvPr id="30723" name="Rectangle 1026"/>
          <p:cNvSpPr>
            <a:spLocks noGrp="1" noChangeArrowheads="1"/>
          </p:cNvSpPr>
          <p:nvPr>
            <p:ph type="body"/>
          </p:nvPr>
        </p:nvSpPr>
        <p:spPr>
          <a:xfrm>
            <a:off x="1060451" y="4349420"/>
            <a:ext cx="4735513" cy="3510187"/>
          </a:xfrm>
          <a:noFill/>
          <a:ln/>
        </p:spPr>
        <p:txBody>
          <a:bodyPr wrap="none" anchor="ctr"/>
          <a:lstStyle/>
          <a:p>
            <a:endParaRPr lang="cs-CZ">
              <a:latin typeface="Times New Roman" pitchFamily="18" charset="0"/>
            </a:endParaRPr>
          </a:p>
        </p:txBody>
      </p:sp>
    </p:spTree>
    <p:extLst>
      <p:ext uri="{BB962C8B-B14F-4D97-AF65-F5344CB8AC3E}">
        <p14:creationId xmlns:p14="http://schemas.microsoft.com/office/powerpoint/2010/main" val="3805158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2">
        <a:schemeClr val="bg2"/>
      </p:bgRef>
    </p:bg>
    <p:spTree>
      <p:nvGrpSpPr>
        <p:cNvPr id="1" name=""/>
        <p:cNvGrpSpPr/>
        <p:nvPr/>
      </p:nvGrpSpPr>
      <p:grpSpPr>
        <a:xfrm>
          <a:off x="0" y="0"/>
          <a:ext cx="0" cy="0"/>
          <a:chOff x="0" y="0"/>
          <a:chExt cx="0" cy="0"/>
        </a:xfrm>
      </p:grpSpPr>
      <p:sp>
        <p:nvSpPr>
          <p:cNvPr id="9" name="Obdélník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cs-CZ"/>
              <a:t>Klepnutím lze upravit styl předlohy nadpisů.</a:t>
            </a:r>
            <a:endParaRPr kumimoji="0" lang="en-US"/>
          </a:p>
        </p:txBody>
      </p:sp>
      <p:sp>
        <p:nvSpPr>
          <p:cNvPr id="3" name="Podnadpis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cs-CZ"/>
              <a:t>Klepnutím lze upravit styl předlohy podnadpisů.</a:t>
            </a:r>
            <a:endParaRPr kumimoji="0" lang="en-US"/>
          </a:p>
        </p:txBody>
      </p:sp>
      <p:sp>
        <p:nvSpPr>
          <p:cNvPr id="4" name="Zástupný symbol pro datum 3"/>
          <p:cNvSpPr>
            <a:spLocks noGrp="1"/>
          </p:cNvSpPr>
          <p:nvPr>
            <p:ph type="dt" sz="half" idx="10"/>
          </p:nvPr>
        </p:nvSpPr>
        <p:spPr/>
        <p:txBody>
          <a:bodyPr/>
          <a:lstStyle/>
          <a:p>
            <a:fld id="{2FF8F1F2-49FA-4D45-959B-856363F29265}" type="datetimeFigureOut">
              <a:rPr lang="cs-CZ" smtClean="0"/>
              <a:pPr/>
              <a:t>04.01.2021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C65BC08-D8F8-4965-864D-023875C89B6B}" type="slidenum">
              <a:rPr lang="cs-CZ" smtClean="0"/>
              <a:pPr/>
              <a:t>‹#›</a:t>
            </a:fld>
            <a:endParaRPr lang="cs-CZ"/>
          </a:p>
        </p:txBody>
      </p:sp>
      <p:sp>
        <p:nvSpPr>
          <p:cNvPr id="10" name="Obdélník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2FF8F1F2-49FA-4D45-959B-856363F29265}" type="datetimeFigureOut">
              <a:rPr lang="cs-CZ" smtClean="0"/>
              <a:pPr/>
              <a:t>04.01.2021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C65BC08-D8F8-4965-864D-023875C89B6B}"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9" name="Obdélník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Obdélník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Svislý nadpis 1"/>
          <p:cNvSpPr>
            <a:spLocks noGrp="1"/>
          </p:cNvSpPr>
          <p:nvPr>
            <p:ph type="title" orient="vert"/>
          </p:nvPr>
        </p:nvSpPr>
        <p:spPr>
          <a:xfrm>
            <a:off x="6781800" y="274640"/>
            <a:ext cx="1905000" cy="5851525"/>
          </a:xfrm>
        </p:spPr>
        <p:txBody>
          <a:bodyPr vert="eaVert"/>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a:xfrm>
            <a:off x="457200" y="304800"/>
            <a:ext cx="6019800" cy="5851525"/>
          </a:xfrm>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2FF8F1F2-49FA-4D45-959B-856363F29265}" type="datetimeFigureOut">
              <a:rPr lang="cs-CZ" smtClean="0"/>
              <a:pPr/>
              <a:t>04.01.2021</a:t>
            </a:fld>
            <a:endParaRPr lang="cs-CZ"/>
          </a:p>
        </p:txBody>
      </p:sp>
      <p:sp>
        <p:nvSpPr>
          <p:cNvPr id="5" name="Zástupný symbol pro zápatí 4"/>
          <p:cNvSpPr>
            <a:spLocks noGrp="1"/>
          </p:cNvSpPr>
          <p:nvPr>
            <p:ph type="ftr" sz="quarter" idx="11"/>
          </p:nvPr>
        </p:nvSpPr>
        <p:spPr>
          <a:xfrm>
            <a:off x="2640597" y="6377459"/>
            <a:ext cx="3836404" cy="365125"/>
          </a:xfrm>
        </p:spPr>
        <p:txBody>
          <a:bodyPr/>
          <a:lstStyle/>
          <a:p>
            <a:endParaRPr lang="cs-CZ"/>
          </a:p>
        </p:txBody>
      </p:sp>
      <p:sp>
        <p:nvSpPr>
          <p:cNvPr id="6" name="Zástupný symbol pro číslo snímku 5"/>
          <p:cNvSpPr>
            <a:spLocks noGrp="1"/>
          </p:cNvSpPr>
          <p:nvPr>
            <p:ph type="sldNum" sz="quarter" idx="12"/>
          </p:nvPr>
        </p:nvSpPr>
        <p:spPr/>
        <p:txBody>
          <a:bodyPr/>
          <a:lstStyle/>
          <a:p>
            <a:fld id="{5C65BC08-D8F8-4965-864D-023875C89B6B}"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457200" y="1600200"/>
            <a:ext cx="4038600" cy="44958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4958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13"/>
          <p:cNvSpPr>
            <a:spLocks noGrp="1"/>
          </p:cNvSpPr>
          <p:nvPr>
            <p:ph type="dt" sz="half" idx="10"/>
          </p:nvPr>
        </p:nvSpPr>
        <p:spPr/>
        <p:txBody>
          <a:bodyPr/>
          <a:lstStyle>
            <a:lvl1pPr>
              <a:defRPr/>
            </a:lvl1pPr>
          </a:lstStyle>
          <a:p>
            <a:pPr>
              <a:defRPr/>
            </a:pPr>
            <a:endParaRPr lang="cs-CZ"/>
          </a:p>
        </p:txBody>
      </p:sp>
      <p:sp>
        <p:nvSpPr>
          <p:cNvPr id="6" name="Zástupný symbol pro zápatí 2"/>
          <p:cNvSpPr>
            <a:spLocks noGrp="1"/>
          </p:cNvSpPr>
          <p:nvPr>
            <p:ph type="ftr" sz="quarter" idx="11"/>
          </p:nvPr>
        </p:nvSpPr>
        <p:spPr/>
        <p:txBody>
          <a:bodyPr/>
          <a:lstStyle>
            <a:lvl1pPr>
              <a:defRPr/>
            </a:lvl1pPr>
          </a:lstStyle>
          <a:p>
            <a:pPr>
              <a:defRPr/>
            </a:pPr>
            <a:endParaRPr lang="cs-CZ"/>
          </a:p>
        </p:txBody>
      </p:sp>
      <p:sp>
        <p:nvSpPr>
          <p:cNvPr id="7" name="Zástupný symbol pro číslo snímku 22"/>
          <p:cNvSpPr>
            <a:spLocks noGrp="1"/>
          </p:cNvSpPr>
          <p:nvPr>
            <p:ph type="sldNum" sz="quarter" idx="12"/>
          </p:nvPr>
        </p:nvSpPr>
        <p:spPr/>
        <p:txBody>
          <a:bodyPr/>
          <a:lstStyle>
            <a:lvl1pPr>
              <a:defRPr/>
            </a:lvl1pPr>
          </a:lstStyle>
          <a:p>
            <a:fld id="{10DC6CCD-2BD0-4128-A4E9-E03104D95C9A}" type="slidenum">
              <a:rPr lang="cs-CZ" altLang="cs-CZ"/>
              <a:pPr/>
              <a:t>‹#›</a:t>
            </a:fld>
            <a:endParaRPr lang="cs-CZ" altLang="cs-CZ"/>
          </a:p>
        </p:txBody>
      </p:sp>
    </p:spTree>
    <p:extLst>
      <p:ext uri="{BB962C8B-B14F-4D97-AF65-F5344CB8AC3E}">
        <p14:creationId xmlns:p14="http://schemas.microsoft.com/office/powerpoint/2010/main" val="1930591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155448"/>
            <a:ext cx="8229600" cy="1252728"/>
          </a:xfrm>
        </p:spPr>
        <p:txBody>
          <a:bodyPr/>
          <a:lstStyle/>
          <a:p>
            <a:r>
              <a:rPr kumimoji="0" lang="cs-CZ"/>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2FF8F1F2-49FA-4D45-959B-856363F29265}" type="datetimeFigureOut">
              <a:rPr lang="cs-CZ" smtClean="0"/>
              <a:pPr/>
              <a:t>04.01.2021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C65BC08-D8F8-4965-864D-023875C89B6B}"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2">
        <a:schemeClr val="bg2"/>
      </p:bgRef>
    </p:bg>
    <p:spTree>
      <p:nvGrpSpPr>
        <p:cNvPr id="1" name=""/>
        <p:cNvGrpSpPr/>
        <p:nvPr/>
      </p:nvGrpSpPr>
      <p:grpSpPr>
        <a:xfrm>
          <a:off x="0" y="0"/>
          <a:ext cx="0" cy="0"/>
          <a:chOff x="0" y="0"/>
          <a:chExt cx="0" cy="0"/>
        </a:xfrm>
      </p:grpSpPr>
      <p:sp>
        <p:nvSpPr>
          <p:cNvPr id="9" name="Obdélník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Obdélník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cs-CZ"/>
              <a:t>Klepnutím lze upravit styly předlohy textu.</a:t>
            </a:r>
          </a:p>
        </p:txBody>
      </p:sp>
      <p:sp>
        <p:nvSpPr>
          <p:cNvPr id="4" name="Zástupný symbol pro datum 3"/>
          <p:cNvSpPr>
            <a:spLocks noGrp="1"/>
          </p:cNvSpPr>
          <p:nvPr>
            <p:ph type="dt" sz="half" idx="10"/>
          </p:nvPr>
        </p:nvSpPr>
        <p:spPr/>
        <p:txBody>
          <a:bodyPr/>
          <a:lstStyle/>
          <a:p>
            <a:fld id="{2FF8F1F2-49FA-4D45-959B-856363F29265}" type="datetimeFigureOut">
              <a:rPr lang="cs-CZ" smtClean="0"/>
              <a:pPr/>
              <a:t>04.01.2021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C65BC08-D8F8-4965-864D-023875C89B6B}"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obsah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obsah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p:txBody>
          <a:bodyPr/>
          <a:lstStyle/>
          <a:p>
            <a:fld id="{2FF8F1F2-49FA-4D45-959B-856363F29265}" type="datetimeFigureOut">
              <a:rPr lang="cs-CZ" smtClean="0"/>
              <a:pPr/>
              <a:t>04.01.2021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C65BC08-D8F8-4965-864D-023875C89B6B}"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extLst/>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cs-CZ"/>
              <a:t>Klepnutím lze upravit styly předlohy textu.</a:t>
            </a:r>
          </a:p>
        </p:txBody>
      </p:sp>
      <p:sp>
        <p:nvSpPr>
          <p:cNvPr id="4" name="Zástupný symbol pro obsah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text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cs-CZ"/>
              <a:t>Klepnutím lze upravit styly předlohy textu.</a:t>
            </a:r>
          </a:p>
        </p:txBody>
      </p:sp>
      <p:sp>
        <p:nvSpPr>
          <p:cNvPr id="6" name="Zástupný symbol pro obsah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7" name="Zástupný symbol pro datum 6"/>
          <p:cNvSpPr>
            <a:spLocks noGrp="1"/>
          </p:cNvSpPr>
          <p:nvPr>
            <p:ph type="dt" sz="half" idx="10"/>
          </p:nvPr>
        </p:nvSpPr>
        <p:spPr/>
        <p:txBody>
          <a:bodyPr/>
          <a:lstStyle/>
          <a:p>
            <a:fld id="{2FF8F1F2-49FA-4D45-959B-856363F29265}" type="datetimeFigureOut">
              <a:rPr lang="cs-CZ" smtClean="0"/>
              <a:pPr/>
              <a:t>04.01.2021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C65BC08-D8F8-4965-864D-023875C89B6B}"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datum 2"/>
          <p:cNvSpPr>
            <a:spLocks noGrp="1"/>
          </p:cNvSpPr>
          <p:nvPr>
            <p:ph type="dt" sz="half" idx="10"/>
          </p:nvPr>
        </p:nvSpPr>
        <p:spPr/>
        <p:txBody>
          <a:bodyPr/>
          <a:lstStyle/>
          <a:p>
            <a:fld id="{2FF8F1F2-49FA-4D45-959B-856363F29265}" type="datetimeFigureOut">
              <a:rPr lang="cs-CZ" smtClean="0"/>
              <a:pPr/>
              <a:t>04.01.2021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C65BC08-D8F8-4965-864D-023875C89B6B}"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FF8F1F2-49FA-4D45-959B-856363F29265}" type="datetimeFigureOut">
              <a:rPr lang="cs-CZ" smtClean="0"/>
              <a:pPr/>
              <a:t>04.01.2021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C65BC08-D8F8-4965-864D-023875C89B6B}"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cs-CZ"/>
              <a:t>Klepnutím lze upravit styl předlohy nadpisů.</a:t>
            </a:r>
            <a:endParaRPr kumimoji="0" lang="en-US"/>
          </a:p>
        </p:txBody>
      </p:sp>
      <p:sp>
        <p:nvSpPr>
          <p:cNvPr id="3" name="Zástupný symbol pro obsah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text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cs-CZ"/>
              <a:t>Klepnutím lze upravit styly předlohy textu.</a:t>
            </a:r>
          </a:p>
        </p:txBody>
      </p:sp>
      <p:sp>
        <p:nvSpPr>
          <p:cNvPr id="5" name="Zástupný symbol pro datum 4"/>
          <p:cNvSpPr>
            <a:spLocks noGrp="1"/>
          </p:cNvSpPr>
          <p:nvPr>
            <p:ph type="dt" sz="half" idx="10"/>
          </p:nvPr>
        </p:nvSpPr>
        <p:spPr/>
        <p:txBody>
          <a:bodyPr/>
          <a:lstStyle/>
          <a:p>
            <a:fld id="{2FF8F1F2-49FA-4D45-959B-856363F29265}" type="datetimeFigureOut">
              <a:rPr lang="cs-CZ" smtClean="0"/>
              <a:pPr/>
              <a:t>04.01.2021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C65BC08-D8F8-4965-864D-023875C89B6B}" type="slidenum">
              <a:rPr lang="cs-CZ" smtClean="0"/>
              <a:pPr/>
              <a:t>‹#›</a:t>
            </a:fld>
            <a:endParaRPr lang="cs-CZ"/>
          </a:p>
        </p:txBody>
      </p:sp>
      <p:sp>
        <p:nvSpPr>
          <p:cNvPr id="12" name="Obdélník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Obdélník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cs-CZ"/>
              <a:t>Klepnutím lze upravit styl předlohy nadpisů.</a:t>
            </a:r>
            <a:endParaRPr kumimoji="0" lang="en-US"/>
          </a:p>
        </p:txBody>
      </p:sp>
      <p:sp>
        <p:nvSpPr>
          <p:cNvPr id="3" name="Zástupný symbol pro obrázek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cs-CZ"/>
              <a:t>Klepnutím na ikonu přidáte obrázek.</a:t>
            </a:r>
            <a:endParaRPr kumimoji="0" lang="en-US" dirty="0"/>
          </a:p>
        </p:txBody>
      </p:sp>
      <p:sp>
        <p:nvSpPr>
          <p:cNvPr id="4" name="Zástupný symbol pro text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cs-CZ"/>
              <a:t>Klepnutím lze upravit styly předlohy textu.</a:t>
            </a:r>
          </a:p>
        </p:txBody>
      </p:sp>
      <p:sp>
        <p:nvSpPr>
          <p:cNvPr id="5" name="Zástupný symbol pro datum 4"/>
          <p:cNvSpPr>
            <a:spLocks noGrp="1"/>
          </p:cNvSpPr>
          <p:nvPr>
            <p:ph type="dt" sz="half" idx="10"/>
          </p:nvPr>
        </p:nvSpPr>
        <p:spPr>
          <a:xfrm>
            <a:off x="164592" y="1170432"/>
            <a:ext cx="2523744" cy="201168"/>
          </a:xfrm>
        </p:spPr>
        <p:txBody>
          <a:bodyPr/>
          <a:lstStyle/>
          <a:p>
            <a:fld id="{2FF8F1F2-49FA-4D45-959B-856363F29265}" type="datetimeFigureOut">
              <a:rPr lang="cs-CZ" smtClean="0"/>
              <a:pPr/>
              <a:t>04.01.2021</a:t>
            </a:fld>
            <a:endParaRPr lang="cs-CZ"/>
          </a:p>
        </p:txBody>
      </p:sp>
      <p:sp>
        <p:nvSpPr>
          <p:cNvPr id="11" name="Obdélník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Obdélník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Zástupný symbol pro zápatí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cs-CZ"/>
          </a:p>
        </p:txBody>
      </p:sp>
      <p:sp>
        <p:nvSpPr>
          <p:cNvPr id="7" name="Zástupný symbol pro číslo snímku 6"/>
          <p:cNvSpPr>
            <a:spLocks noGrp="1"/>
          </p:cNvSpPr>
          <p:nvPr>
            <p:ph type="sldNum" sz="quarter" idx="12"/>
          </p:nvPr>
        </p:nvSpPr>
        <p:spPr>
          <a:xfrm>
            <a:off x="8339328" y="1170432"/>
            <a:ext cx="733864" cy="201168"/>
          </a:xfrm>
        </p:spPr>
        <p:txBody>
          <a:bodyPr/>
          <a:lstStyle/>
          <a:p>
            <a:fld id="{5C65BC08-D8F8-4965-864D-023875C89B6B}"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Obdélník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Obdélník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Zástupný symbol pro nadpis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cs-CZ"/>
              <a:t>Klepnutím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4" name="Zástupný symbol pro datum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2FF8F1F2-49FA-4D45-959B-856363F29265}" type="datetimeFigureOut">
              <a:rPr lang="cs-CZ" smtClean="0"/>
              <a:pPr/>
              <a:t>04.01.2021</a:t>
            </a:fld>
            <a:endParaRPr lang="cs-CZ"/>
          </a:p>
        </p:txBody>
      </p:sp>
      <p:sp>
        <p:nvSpPr>
          <p:cNvPr id="5" name="Zástupný symbol pro zápatí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cs-CZ"/>
          </a:p>
        </p:txBody>
      </p:sp>
      <p:sp>
        <p:nvSpPr>
          <p:cNvPr id="6" name="Zástupný symbol pro číslo snímku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5C65BC08-D8F8-4965-864D-023875C89B6B}"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Vývoj ve školním věku</a:t>
            </a:r>
          </a:p>
        </p:txBody>
      </p:sp>
      <p:sp>
        <p:nvSpPr>
          <p:cNvPr id="3" name="Podnadpis 2"/>
          <p:cNvSpPr>
            <a:spLocks noGrp="1"/>
          </p:cNvSpPr>
          <p:nvPr>
            <p:ph type="subTitle" idx="1"/>
          </p:nvPr>
        </p:nvSpPr>
        <p:spPr/>
        <p:txBody>
          <a:bodyPr>
            <a:normAutofit/>
          </a:bodyPr>
          <a:lstStyle/>
          <a:p>
            <a:r>
              <a:rPr lang="cs-CZ" dirty="0"/>
              <a:t>Katedra psychologie, Pedagogická fakulta Masarykovy univerzity, Brno</a:t>
            </a:r>
          </a:p>
          <a:p>
            <a:endParaRPr lang="cs-CZ" dirty="0"/>
          </a:p>
          <a:p>
            <a:r>
              <a:rPr lang="cs-CZ" b="1" dirty="0"/>
              <a:t>Za poskytnutí materiálů děkuji doc. PhDr. Lence Lacinové, </a:t>
            </a:r>
            <a:r>
              <a:rPr lang="cs-CZ" b="1" dirty="0" err="1"/>
              <a:t>Ph.D</a:t>
            </a:r>
            <a:r>
              <a:rPr lang="cs-CZ" b="1" dirty="0"/>
              <a:t>. a Mgr. Tomášovi Kohoutkovi, </a:t>
            </a:r>
            <a:r>
              <a:rPr lang="cs-CZ" b="1" dirty="0" err="1"/>
              <a:t>Ph.D</a:t>
            </a:r>
            <a:r>
              <a:rPr lang="cs-CZ" b="1" dirty="0"/>
              <a:t>.</a:t>
            </a:r>
          </a:p>
          <a:p>
            <a:endParaRPr lang="cs-CZ" dirty="0"/>
          </a:p>
        </p:txBody>
      </p:sp>
    </p:spTree>
    <p:extLst>
      <p:ext uri="{BB962C8B-B14F-4D97-AF65-F5344CB8AC3E}">
        <p14:creationId xmlns:p14="http://schemas.microsoft.com/office/powerpoint/2010/main" val="20410225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idx="1"/>
          </p:nvPr>
        </p:nvSpPr>
        <p:spPr>
          <a:xfrm>
            <a:off x="440654" y="1628800"/>
            <a:ext cx="7837920" cy="5285180"/>
          </a:xfrm>
        </p:spPr>
        <p:txBody>
          <a:bodyPr wrap="square" lIns="82945" tIns="41473" rIns="82945" bIns="41473">
            <a:spAutoFit/>
          </a:bodyPr>
          <a:lstStyle/>
          <a:p>
            <a:r>
              <a:rPr lang="cs-CZ" sz="2600" dirty="0"/>
              <a:t>Dosažení určitého stupně </a:t>
            </a:r>
            <a:r>
              <a:rPr lang="cs-CZ" sz="2600" dirty="0" err="1"/>
              <a:t>lateralizace</a:t>
            </a:r>
            <a:r>
              <a:rPr lang="cs-CZ" sz="2600" dirty="0"/>
              <a:t> je důležitým vývojovým mezníkem, který se projeví nejen rozvojem motoriky končetin, ale má svůj význam i pro rozvoj řečových dovedností a pro úspěšné zvládnutí čtení a psaní.</a:t>
            </a:r>
          </a:p>
          <a:p>
            <a:r>
              <a:rPr lang="cs-CZ" sz="2600" dirty="0"/>
              <a:t>zkouška zaměřena na hodnocení laterality horních a dolních končetin, očí a uší. Vyšetřované dítě má pomůcky ve stejném dosahu pro obě ruce, aby nebylo stimulováno k preferenčnímu používání jedné končetiny…</a:t>
            </a:r>
          </a:p>
          <a:p>
            <a:r>
              <a:rPr lang="cs-CZ" sz="2600" i="1" dirty="0"/>
              <a:t>zkřížená lateralita – </a:t>
            </a:r>
            <a:r>
              <a:rPr lang="cs-CZ" sz="2600" dirty="0"/>
              <a:t>odlišná dominance ruky a oka (potíže při čtení i v různých činnostech vyžadujících senzomotorickou koordinaci).</a:t>
            </a:r>
          </a:p>
        </p:txBody>
      </p:sp>
      <p:sp>
        <p:nvSpPr>
          <p:cNvPr id="2" name="Nadpis 1"/>
          <p:cNvSpPr>
            <a:spLocks noGrp="1"/>
          </p:cNvSpPr>
          <p:nvPr>
            <p:ph type="title"/>
          </p:nvPr>
        </p:nvSpPr>
        <p:spPr/>
        <p:txBody>
          <a:bodyPr/>
          <a:lstStyle/>
          <a:p>
            <a:r>
              <a:rPr lang="cs-CZ" dirty="0"/>
              <a:t>TEST LATERALITY</a:t>
            </a:r>
          </a:p>
        </p:txBody>
      </p:sp>
    </p:spTree>
    <p:extLst>
      <p:ext uri="{BB962C8B-B14F-4D97-AF65-F5344CB8AC3E}">
        <p14:creationId xmlns:p14="http://schemas.microsoft.com/office/powerpoint/2010/main" val="135226569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Problémy</a:t>
            </a:r>
          </a:p>
        </p:txBody>
      </p:sp>
      <p:sp>
        <p:nvSpPr>
          <p:cNvPr id="3" name="Zástupný symbol pro obsah 2"/>
          <p:cNvSpPr>
            <a:spLocks noGrp="1"/>
          </p:cNvSpPr>
          <p:nvPr>
            <p:ph idx="1"/>
          </p:nvPr>
        </p:nvSpPr>
        <p:spPr>
          <a:xfrm>
            <a:off x="457200" y="1628801"/>
            <a:ext cx="8229600" cy="4968551"/>
          </a:xfrm>
        </p:spPr>
        <p:txBody>
          <a:bodyPr>
            <a:normAutofit lnSpcReduction="10000"/>
          </a:bodyPr>
          <a:lstStyle/>
          <a:p>
            <a:pPr>
              <a:buNone/>
            </a:pPr>
            <a:r>
              <a:rPr lang="cs-CZ" dirty="0"/>
              <a:t>Podrobná znalost typického vývoje dítěte školního věku, jeho </a:t>
            </a:r>
            <a:r>
              <a:rPr lang="pl-PL" dirty="0"/>
              <a:t>specifik a případných odchylek je podstatná zejména pro pracovníky pedagogicko psychologických poraden, školní a </a:t>
            </a:r>
            <a:r>
              <a:rPr lang="cs-CZ" dirty="0"/>
              <a:t>dětské klinické psychology, pracovníky dětských poradenských center.</a:t>
            </a:r>
          </a:p>
          <a:p>
            <a:pPr>
              <a:buNone/>
            </a:pPr>
            <a:endParaRPr lang="cs-CZ" dirty="0"/>
          </a:p>
          <a:p>
            <a:pPr>
              <a:buNone/>
            </a:pPr>
            <a:r>
              <a:rPr lang="cs-CZ" b="1" dirty="0"/>
              <a:t>Vyšetření školní zralosti dítěte</a:t>
            </a:r>
            <a:r>
              <a:rPr lang="cs-CZ" dirty="0"/>
              <a:t>, jehož závěr může být podkladem pro případný odklad školní docházky.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A44A90-8EB6-4746-93CC-257E1BD6B943}"/>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99E089CE-64CA-46F9-8688-0F479A25F5D2}"/>
              </a:ext>
            </a:extLst>
          </p:cNvPr>
          <p:cNvSpPr>
            <a:spLocks noGrp="1"/>
          </p:cNvSpPr>
          <p:nvPr>
            <p:ph idx="1"/>
          </p:nvPr>
        </p:nvSpPr>
        <p:spPr/>
        <p:txBody>
          <a:bodyPr/>
          <a:lstStyle/>
          <a:p>
            <a:r>
              <a:rPr lang="cs-CZ" dirty="0"/>
              <a:t>Kazuistika o </a:t>
            </a:r>
            <a:r>
              <a:rPr lang="cs-CZ" b="1" dirty="0"/>
              <a:t>dodatečném odkladu </a:t>
            </a:r>
            <a:r>
              <a:rPr lang="cs-CZ" dirty="0"/>
              <a:t>(=odložení povinné školní docházky na následující rok):</a:t>
            </a:r>
          </a:p>
          <a:p>
            <a:r>
              <a:rPr lang="cs-CZ" dirty="0"/>
              <a:t>(Jedlička, 2017, s. 139)</a:t>
            </a:r>
          </a:p>
        </p:txBody>
      </p:sp>
    </p:spTree>
    <p:extLst>
      <p:ext uri="{BB962C8B-B14F-4D97-AF65-F5344CB8AC3E}">
        <p14:creationId xmlns:p14="http://schemas.microsoft.com/office/powerpoint/2010/main" val="30276447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lnSpcReduction="10000"/>
          </a:bodyPr>
          <a:lstStyle/>
          <a:p>
            <a:pPr>
              <a:buNone/>
            </a:pPr>
            <a:r>
              <a:rPr lang="cs-CZ" dirty="0"/>
              <a:t>Potřeba diagnostiky a nápravy příčin </a:t>
            </a:r>
            <a:r>
              <a:rPr lang="cs-CZ" b="1" dirty="0"/>
              <a:t>školního neúspěchu</a:t>
            </a:r>
            <a:r>
              <a:rPr lang="cs-CZ" dirty="0"/>
              <a:t>. </a:t>
            </a:r>
          </a:p>
          <a:p>
            <a:pPr>
              <a:buNone/>
            </a:pPr>
            <a:r>
              <a:rPr lang="cs-CZ" dirty="0"/>
              <a:t>Příčinou školního neúspěchu může být snížená úroveň rozumových schopností nebo nerovnoměrné nadání. </a:t>
            </a:r>
          </a:p>
          <a:p>
            <a:pPr>
              <a:buNone/>
            </a:pPr>
            <a:r>
              <a:rPr lang="cs-CZ" dirty="0"/>
              <a:t>Příčiny neúspěchu mohou být též </a:t>
            </a:r>
            <a:r>
              <a:rPr lang="cs-CZ" dirty="0" err="1"/>
              <a:t>mimointelektové</a:t>
            </a:r>
            <a:r>
              <a:rPr lang="cs-CZ" dirty="0"/>
              <a:t>, způsobené vývojově podmíněnými změnami nebo nepříznivým somatickým či psychickým stavem dítěte, či problémy sociální.</a:t>
            </a:r>
          </a:p>
          <a:p>
            <a:endParaRPr lang="cs-CZ" dirty="0"/>
          </a:p>
        </p:txBody>
      </p:sp>
    </p:spTree>
    <p:extLst>
      <p:ext uri="{BB962C8B-B14F-4D97-AF65-F5344CB8AC3E}">
        <p14:creationId xmlns:p14="http://schemas.microsoft.com/office/powerpoint/2010/main" val="2369569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idx="1"/>
          </p:nvPr>
        </p:nvSpPr>
        <p:spPr>
          <a:xfrm>
            <a:off x="440654" y="1772816"/>
            <a:ext cx="7837920" cy="4762216"/>
          </a:xfrm>
        </p:spPr>
        <p:txBody>
          <a:bodyPr wrap="square" lIns="82945" tIns="41473" rIns="82945" bIns="41473">
            <a:spAutoFit/>
          </a:bodyPr>
          <a:lstStyle/>
          <a:p>
            <a:pPr>
              <a:lnSpc>
                <a:spcPct val="93000"/>
              </a:lnSpc>
              <a:buNone/>
              <a:tabLst>
                <a:tab pos="404604" algn="l"/>
                <a:tab pos="812088" algn="l"/>
                <a:tab pos="1219571" algn="l"/>
                <a:tab pos="1627055" algn="l"/>
                <a:tab pos="2034539" algn="l"/>
                <a:tab pos="2442023" algn="l"/>
                <a:tab pos="2849508" algn="l"/>
                <a:tab pos="3256991" algn="l"/>
                <a:tab pos="3664475" algn="l"/>
                <a:tab pos="4071957" algn="l"/>
                <a:tab pos="4479442" algn="l"/>
                <a:tab pos="4886925" algn="l"/>
                <a:tab pos="5294410" algn="l"/>
                <a:tab pos="5701893" algn="l"/>
                <a:tab pos="6109377" algn="l"/>
                <a:tab pos="6518301" algn="l"/>
                <a:tab pos="6924345" algn="l"/>
                <a:tab pos="7331828" algn="l"/>
                <a:tab pos="7739313" algn="l"/>
                <a:tab pos="8146796" algn="l"/>
              </a:tabLst>
            </a:pPr>
            <a:r>
              <a:rPr lang="cs-CZ" sz="2200" b="1" dirty="0" err="1">
                <a:latin typeface="Bookman Old Style" pitchFamily="18" charset="0"/>
              </a:rPr>
              <a:t>Stanford</a:t>
            </a:r>
            <a:r>
              <a:rPr lang="cs-CZ" sz="2200" b="1" dirty="0">
                <a:latin typeface="Bookman Old Style" pitchFamily="18" charset="0"/>
              </a:rPr>
              <a:t>-</a:t>
            </a:r>
            <a:r>
              <a:rPr lang="cs-CZ" sz="2200" b="1" dirty="0" err="1">
                <a:latin typeface="Bookman Old Style" pitchFamily="18" charset="0"/>
              </a:rPr>
              <a:t>Binetova</a:t>
            </a:r>
            <a:r>
              <a:rPr lang="cs-CZ" sz="2200" b="1" dirty="0">
                <a:latin typeface="Bookman Old Style" pitchFamily="18" charset="0"/>
              </a:rPr>
              <a:t> zkouška</a:t>
            </a:r>
            <a:r>
              <a:rPr lang="cs-CZ" sz="2200" dirty="0">
                <a:latin typeface="Bookman Old Style" pitchFamily="18" charset="0"/>
              </a:rPr>
              <a:t> – založena na vývojovém principu, užívá věkové standardy výkonů</a:t>
            </a:r>
          </a:p>
          <a:p>
            <a:pPr>
              <a:lnSpc>
                <a:spcPct val="93000"/>
              </a:lnSpc>
              <a:tabLst>
                <a:tab pos="404604" algn="l"/>
                <a:tab pos="812088" algn="l"/>
                <a:tab pos="1219571" algn="l"/>
                <a:tab pos="1627055" algn="l"/>
                <a:tab pos="2034539" algn="l"/>
                <a:tab pos="2442023" algn="l"/>
                <a:tab pos="2849508" algn="l"/>
                <a:tab pos="3256991" algn="l"/>
                <a:tab pos="3664475" algn="l"/>
                <a:tab pos="4071957" algn="l"/>
                <a:tab pos="4479442" algn="l"/>
                <a:tab pos="4886925" algn="l"/>
                <a:tab pos="5294410" algn="l"/>
                <a:tab pos="5701893" algn="l"/>
                <a:tab pos="6109377" algn="l"/>
                <a:tab pos="6518301" algn="l"/>
                <a:tab pos="6924345" algn="l"/>
                <a:tab pos="7331828" algn="l"/>
                <a:tab pos="7739313" algn="l"/>
                <a:tab pos="8146796" algn="l"/>
              </a:tabLst>
            </a:pPr>
            <a:r>
              <a:rPr lang="cs-CZ" sz="2200" dirty="0">
                <a:latin typeface="Bookman Old Style" pitchFamily="18" charset="0"/>
              </a:rPr>
              <a:t>důležitá je správná volba úrovně, na níž testování začínáme (dítě musí k zvládnutí problému vynaložit určité mentální úsilí, ale nesmí mít dojem, že úkol nelze zvládnout)</a:t>
            </a:r>
          </a:p>
          <a:p>
            <a:pPr>
              <a:lnSpc>
                <a:spcPct val="93000"/>
              </a:lnSpc>
              <a:tabLst>
                <a:tab pos="404604" algn="l"/>
                <a:tab pos="812088" algn="l"/>
                <a:tab pos="1219571" algn="l"/>
                <a:tab pos="1627055" algn="l"/>
                <a:tab pos="2034539" algn="l"/>
                <a:tab pos="2442023" algn="l"/>
                <a:tab pos="2849508" algn="l"/>
                <a:tab pos="3256991" algn="l"/>
                <a:tab pos="3664475" algn="l"/>
                <a:tab pos="4071957" algn="l"/>
                <a:tab pos="4479442" algn="l"/>
                <a:tab pos="4886925" algn="l"/>
                <a:tab pos="5294410" algn="l"/>
                <a:tab pos="5701893" algn="l"/>
                <a:tab pos="6109377" algn="l"/>
                <a:tab pos="6518301" algn="l"/>
                <a:tab pos="6924345" algn="l"/>
                <a:tab pos="7331828" algn="l"/>
                <a:tab pos="7739313" algn="l"/>
                <a:tab pos="8146796" algn="l"/>
              </a:tabLst>
            </a:pPr>
            <a:r>
              <a:rPr lang="cs-CZ" sz="2200" dirty="0">
                <a:latin typeface="Bookman Old Style" pitchFamily="18" charset="0"/>
              </a:rPr>
              <a:t>úkoly se rychle střídají a děti zaujmou</a:t>
            </a:r>
          </a:p>
          <a:p>
            <a:pPr>
              <a:lnSpc>
                <a:spcPct val="93000"/>
              </a:lnSpc>
              <a:tabLst>
                <a:tab pos="404604" algn="l"/>
                <a:tab pos="812088" algn="l"/>
                <a:tab pos="1219571" algn="l"/>
                <a:tab pos="1627055" algn="l"/>
                <a:tab pos="2034539" algn="l"/>
                <a:tab pos="2442023" algn="l"/>
                <a:tab pos="2849508" algn="l"/>
                <a:tab pos="3256991" algn="l"/>
                <a:tab pos="3664475" algn="l"/>
                <a:tab pos="4071957" algn="l"/>
                <a:tab pos="4479442" algn="l"/>
                <a:tab pos="4886925" algn="l"/>
                <a:tab pos="5294410" algn="l"/>
                <a:tab pos="5701893" algn="l"/>
                <a:tab pos="6109377" algn="l"/>
                <a:tab pos="6518301" algn="l"/>
                <a:tab pos="6924345" algn="l"/>
                <a:tab pos="7331828" algn="l"/>
                <a:tab pos="7739313" algn="l"/>
                <a:tab pos="8146796" algn="l"/>
              </a:tabLst>
            </a:pPr>
            <a:r>
              <a:rPr lang="cs-CZ" sz="2200" dirty="0">
                <a:latin typeface="Bookman Old Style" pitchFamily="18" charset="0"/>
              </a:rPr>
              <a:t>kvalitativně se analyzuje: </a:t>
            </a:r>
            <a:r>
              <a:rPr lang="cs-CZ" sz="2200" b="1" dirty="0">
                <a:latin typeface="Bookman Old Style" pitchFamily="18" charset="0"/>
              </a:rPr>
              <a:t>schopnost logického myšlení, úroveň řeči, paměťové složky, pozornost dítěte, úroveň </a:t>
            </a:r>
            <a:r>
              <a:rPr lang="cs-CZ" sz="2200" b="1" dirty="0" err="1">
                <a:latin typeface="Bookman Old Style" pitchFamily="18" charset="0"/>
              </a:rPr>
              <a:t>soc</a:t>
            </a:r>
            <a:r>
              <a:rPr lang="cs-CZ" sz="2200" b="1" dirty="0">
                <a:latin typeface="Bookman Old Style" pitchFamily="18" charset="0"/>
              </a:rPr>
              <a:t>. porozumění, specifické obtíže zrakové percepce, úroveň jemné motoriky a vývoj </a:t>
            </a:r>
            <a:r>
              <a:rPr lang="cs-CZ" sz="2200" b="1" dirty="0" err="1">
                <a:latin typeface="Bookman Old Style" pitchFamily="18" charset="0"/>
              </a:rPr>
              <a:t>senzomotorických</a:t>
            </a:r>
            <a:r>
              <a:rPr lang="cs-CZ" sz="2200" b="1" dirty="0">
                <a:latin typeface="Bookman Old Style" pitchFamily="18" charset="0"/>
              </a:rPr>
              <a:t> dovedností</a:t>
            </a:r>
          </a:p>
          <a:p>
            <a:pPr>
              <a:lnSpc>
                <a:spcPct val="93000"/>
              </a:lnSpc>
              <a:tabLst>
                <a:tab pos="404604" algn="l"/>
                <a:tab pos="812088" algn="l"/>
                <a:tab pos="1219571" algn="l"/>
                <a:tab pos="1627055" algn="l"/>
                <a:tab pos="2034539" algn="l"/>
                <a:tab pos="2442023" algn="l"/>
                <a:tab pos="2849508" algn="l"/>
                <a:tab pos="3256991" algn="l"/>
                <a:tab pos="3664475" algn="l"/>
                <a:tab pos="4071957" algn="l"/>
                <a:tab pos="4479442" algn="l"/>
                <a:tab pos="4886925" algn="l"/>
                <a:tab pos="5294410" algn="l"/>
                <a:tab pos="5701893" algn="l"/>
                <a:tab pos="6109377" algn="l"/>
                <a:tab pos="6518301" algn="l"/>
                <a:tab pos="6924345" algn="l"/>
                <a:tab pos="7331828" algn="l"/>
                <a:tab pos="7739313" algn="l"/>
                <a:tab pos="8146796" algn="l"/>
              </a:tabLst>
            </a:pPr>
            <a:r>
              <a:rPr lang="cs-CZ" sz="2200" dirty="0">
                <a:latin typeface="Bookman Old Style" pitchFamily="18" charset="0"/>
              </a:rPr>
              <a:t>nelze použít pro děti se smyslovými poruchami nebo poruchami řeči</a:t>
            </a:r>
            <a:endParaRPr lang="cs-CZ" sz="2200" dirty="0">
              <a:latin typeface="Bookman Old Style" pitchFamily="18" charset="0"/>
              <a:cs typeface="Arial" charset="0"/>
            </a:endParaRPr>
          </a:p>
        </p:txBody>
      </p:sp>
      <p:sp>
        <p:nvSpPr>
          <p:cNvPr id="2" name="Nadpis 1"/>
          <p:cNvSpPr>
            <a:spLocks noGrp="1"/>
          </p:cNvSpPr>
          <p:nvPr>
            <p:ph type="title"/>
          </p:nvPr>
        </p:nvSpPr>
        <p:spPr/>
        <p:txBody>
          <a:bodyPr>
            <a:normAutofit fontScale="90000"/>
          </a:bodyPr>
          <a:lstStyle/>
          <a:p>
            <a:r>
              <a:rPr lang="cs-CZ" dirty="0"/>
              <a:t>Diagnostické metody </a:t>
            </a:r>
            <a:br>
              <a:rPr lang="cs-CZ" dirty="0"/>
            </a:br>
            <a:r>
              <a:rPr lang="cs-CZ" dirty="0"/>
              <a:t>(dle dr. J. Lukase, PED MUNI)</a:t>
            </a:r>
          </a:p>
        </p:txBody>
      </p:sp>
    </p:spTree>
    <p:extLst>
      <p:ext uri="{BB962C8B-B14F-4D97-AF65-F5344CB8AC3E}">
        <p14:creationId xmlns:p14="http://schemas.microsoft.com/office/powerpoint/2010/main" val="287542239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27088" y="5876925"/>
            <a:ext cx="7870825" cy="855663"/>
          </a:xfrm>
        </p:spPr>
        <p:txBody>
          <a:bodyPr>
            <a:normAutofit/>
          </a:bodyPr>
          <a:lstStyle/>
          <a:p>
            <a:pPr eaLnBrk="1" fontAlgn="auto" hangingPunct="1">
              <a:spcAft>
                <a:spcPts val="0"/>
              </a:spcAft>
              <a:defRPr/>
            </a:pPr>
            <a:r>
              <a:rPr lang="cs-CZ" sz="3600" dirty="0">
                <a:solidFill>
                  <a:schemeClr val="tx1"/>
                </a:solidFill>
              </a:rPr>
              <a:t>Která z těchto dvojic tváří je nejhezčí?</a:t>
            </a:r>
          </a:p>
        </p:txBody>
      </p:sp>
      <p:pic>
        <p:nvPicPr>
          <p:cNvPr id="7171" name="Picture 4" descr="http://upload.wikimedia.org/wikipedia/commons/thumb/a/a8/Simon-Binet_Ugly_Face_Item_from_1911_journal.png/640px-Simon-Binet_Ugly_Face_Item_from_1911_journa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00338" y="260350"/>
            <a:ext cx="3606800" cy="547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997873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idx="1"/>
          </p:nvPr>
        </p:nvSpPr>
        <p:spPr>
          <a:xfrm>
            <a:off x="653040" y="1466124"/>
            <a:ext cx="7837920" cy="4491373"/>
          </a:xfrm>
        </p:spPr>
        <p:txBody>
          <a:bodyPr wrap="square" lIns="82945" tIns="41473" rIns="82945" bIns="41473">
            <a:spAutoFit/>
          </a:bodyPr>
          <a:lstStyle/>
          <a:p>
            <a:pPr>
              <a:lnSpc>
                <a:spcPct val="93000"/>
              </a:lnSpc>
              <a:buNone/>
              <a:tabLst>
                <a:tab pos="404604" algn="l"/>
                <a:tab pos="812088" algn="l"/>
                <a:tab pos="1219571" algn="l"/>
                <a:tab pos="1627055" algn="l"/>
                <a:tab pos="2034539" algn="l"/>
                <a:tab pos="2442023" algn="l"/>
                <a:tab pos="2849508" algn="l"/>
                <a:tab pos="3256991" algn="l"/>
                <a:tab pos="3664475" algn="l"/>
                <a:tab pos="4071957" algn="l"/>
                <a:tab pos="4479442" algn="l"/>
                <a:tab pos="4886925" algn="l"/>
                <a:tab pos="5294410" algn="l"/>
                <a:tab pos="5701893" algn="l"/>
                <a:tab pos="6109377" algn="l"/>
                <a:tab pos="6518301" algn="l"/>
                <a:tab pos="6924345" algn="l"/>
                <a:tab pos="7331828" algn="l"/>
                <a:tab pos="7739313" algn="l"/>
                <a:tab pos="8146796" algn="l"/>
              </a:tabLst>
            </a:pPr>
            <a:r>
              <a:rPr lang="cs-CZ" sz="2200" b="1" dirty="0" err="1">
                <a:latin typeface="Bookman Old Style" pitchFamily="18" charset="0"/>
              </a:rPr>
              <a:t>Wechslerovy</a:t>
            </a:r>
            <a:r>
              <a:rPr lang="cs-CZ" sz="2200" b="1" dirty="0">
                <a:latin typeface="Bookman Old Style" pitchFamily="18" charset="0"/>
              </a:rPr>
              <a:t> zkoušky inteligence</a:t>
            </a:r>
            <a:r>
              <a:rPr lang="cs-CZ" sz="2200" dirty="0">
                <a:latin typeface="Bookman Old Style" pitchFamily="18" charset="0"/>
              </a:rPr>
              <a:t> –inteligence složena z řady dílčích vzájemně nezávislých schopností, které nemusejí být rovnoměrně rozloženy</a:t>
            </a:r>
          </a:p>
          <a:p>
            <a:pPr>
              <a:lnSpc>
                <a:spcPct val="93000"/>
              </a:lnSpc>
              <a:tabLst>
                <a:tab pos="404604" algn="l"/>
                <a:tab pos="812088" algn="l"/>
                <a:tab pos="1219571" algn="l"/>
                <a:tab pos="1627055" algn="l"/>
                <a:tab pos="2034539" algn="l"/>
                <a:tab pos="2442023" algn="l"/>
                <a:tab pos="2849508" algn="l"/>
                <a:tab pos="3256991" algn="l"/>
                <a:tab pos="3664475" algn="l"/>
                <a:tab pos="4071957" algn="l"/>
                <a:tab pos="4479442" algn="l"/>
                <a:tab pos="4886925" algn="l"/>
                <a:tab pos="5294410" algn="l"/>
                <a:tab pos="5701893" algn="l"/>
                <a:tab pos="6109377" algn="l"/>
                <a:tab pos="6518301" algn="l"/>
                <a:tab pos="6924345" algn="l"/>
                <a:tab pos="7331828" algn="l"/>
                <a:tab pos="7739313" algn="l"/>
                <a:tab pos="8146796" algn="l"/>
              </a:tabLst>
            </a:pPr>
            <a:r>
              <a:rPr lang="cs-CZ" sz="2200" dirty="0">
                <a:latin typeface="Bookman Old Style" pitchFamily="18" charset="0"/>
              </a:rPr>
              <a:t>celkové IQ představuje index všeobecné mentální schopnosti. Je konstruováno jako IQ deviační, které vyjadřuje pozici jedince v jeho věkové skupině</a:t>
            </a:r>
          </a:p>
          <a:p>
            <a:pPr>
              <a:lnSpc>
                <a:spcPct val="93000"/>
              </a:lnSpc>
              <a:buNone/>
              <a:tabLst>
                <a:tab pos="404604" algn="l"/>
                <a:tab pos="812088" algn="l"/>
                <a:tab pos="1219571" algn="l"/>
                <a:tab pos="1627055" algn="l"/>
                <a:tab pos="2034539" algn="l"/>
                <a:tab pos="2442023" algn="l"/>
                <a:tab pos="2849508" algn="l"/>
                <a:tab pos="3256991" algn="l"/>
                <a:tab pos="3664475" algn="l"/>
                <a:tab pos="4071957" algn="l"/>
                <a:tab pos="4479442" algn="l"/>
                <a:tab pos="4886925" algn="l"/>
                <a:tab pos="5294410" algn="l"/>
                <a:tab pos="5701893" algn="l"/>
                <a:tab pos="6109377" algn="l"/>
                <a:tab pos="6518301" algn="l"/>
                <a:tab pos="6924345" algn="l"/>
                <a:tab pos="7331828" algn="l"/>
                <a:tab pos="7739313" algn="l"/>
                <a:tab pos="8146796" algn="l"/>
              </a:tabLst>
            </a:pPr>
            <a:r>
              <a:rPr lang="cs-CZ" sz="2200" b="1" dirty="0">
                <a:latin typeface="Bookman Old Style" pitchFamily="18" charset="0"/>
              </a:rPr>
              <a:t>PDW – Pražský dětský </a:t>
            </a:r>
            <a:r>
              <a:rPr lang="cs-CZ" sz="2200" b="1" dirty="0" err="1">
                <a:latin typeface="Bookman Old Style" pitchFamily="18" charset="0"/>
              </a:rPr>
              <a:t>Wechsler</a:t>
            </a:r>
            <a:r>
              <a:rPr lang="cs-CZ" sz="2200" dirty="0">
                <a:latin typeface="Bookman Old Style" pitchFamily="18" charset="0"/>
              </a:rPr>
              <a:t>: položky upraveny tak, aby odpovídaly našemu kulturnímu prostředí</a:t>
            </a:r>
          </a:p>
          <a:p>
            <a:pPr>
              <a:lnSpc>
                <a:spcPct val="93000"/>
              </a:lnSpc>
              <a:tabLst>
                <a:tab pos="404604" algn="l"/>
                <a:tab pos="812088" algn="l"/>
                <a:tab pos="1219571" algn="l"/>
                <a:tab pos="1627055" algn="l"/>
                <a:tab pos="2034539" algn="l"/>
                <a:tab pos="2442023" algn="l"/>
                <a:tab pos="2849508" algn="l"/>
                <a:tab pos="3256991" algn="l"/>
                <a:tab pos="3664475" algn="l"/>
                <a:tab pos="4071957" algn="l"/>
                <a:tab pos="4479442" algn="l"/>
                <a:tab pos="4886925" algn="l"/>
                <a:tab pos="5294410" algn="l"/>
                <a:tab pos="5701893" algn="l"/>
                <a:tab pos="6109377" algn="l"/>
                <a:tab pos="6518301" algn="l"/>
                <a:tab pos="6924345" algn="l"/>
                <a:tab pos="7331828" algn="l"/>
                <a:tab pos="7739313" algn="l"/>
                <a:tab pos="8146796" algn="l"/>
              </a:tabLst>
            </a:pPr>
            <a:r>
              <a:rPr lang="cs-CZ" sz="2200" dirty="0">
                <a:latin typeface="Bookman Old Style" pitchFamily="18" charset="0"/>
              </a:rPr>
              <a:t>nevýhodou je i zkouškový přístup, kdy postupujeme od jednoduchých otázek ke stále těžším a složitějším (unavuje a nudí nebo vzbuzuje strach ze selhání vedoucí k nejrůznějším </a:t>
            </a:r>
            <a:r>
              <a:rPr lang="cs-CZ" sz="2200" i="1" dirty="0">
                <a:latin typeface="Bookman Old Style" pitchFamily="18" charset="0"/>
              </a:rPr>
              <a:t>obranám</a:t>
            </a:r>
            <a:r>
              <a:rPr lang="cs-CZ" sz="2200" dirty="0">
                <a:latin typeface="Bookman Old Style" pitchFamily="18" charset="0"/>
              </a:rPr>
              <a:t>, což zkreslí výsledek testu)</a:t>
            </a:r>
            <a:endParaRPr lang="en-GB" sz="2200" dirty="0">
              <a:latin typeface="Bookman Old Style" pitchFamily="18" charset="0"/>
              <a:cs typeface="Arial" charset="0"/>
            </a:endParaRPr>
          </a:p>
        </p:txBody>
      </p:sp>
      <p:sp>
        <p:nvSpPr>
          <p:cNvPr id="2" name="Nadpis 1"/>
          <p:cNvSpPr>
            <a:spLocks noGrp="1"/>
          </p:cNvSpPr>
          <p:nvPr>
            <p:ph type="title"/>
          </p:nvPr>
        </p:nvSpPr>
        <p:spPr/>
        <p:txBody>
          <a:bodyPr/>
          <a:lstStyle/>
          <a:p>
            <a:r>
              <a:rPr lang="cs-CZ" dirty="0"/>
              <a:t>Inteligenční testy 2</a:t>
            </a:r>
          </a:p>
        </p:txBody>
      </p:sp>
    </p:spTree>
    <p:extLst>
      <p:ext uri="{BB962C8B-B14F-4D97-AF65-F5344CB8AC3E}">
        <p14:creationId xmlns:p14="http://schemas.microsoft.com/office/powerpoint/2010/main" val="406125206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idx="1"/>
          </p:nvPr>
        </p:nvSpPr>
        <p:spPr>
          <a:xfrm>
            <a:off x="440654" y="1628800"/>
            <a:ext cx="7837920" cy="4806203"/>
          </a:xfrm>
        </p:spPr>
        <p:txBody>
          <a:bodyPr wrap="square" lIns="82945" tIns="41473" rIns="82945" bIns="41473">
            <a:spAutoFit/>
          </a:bodyPr>
          <a:lstStyle/>
          <a:p>
            <a:pPr>
              <a:lnSpc>
                <a:spcPct val="93000"/>
              </a:lnSpc>
              <a:buNone/>
              <a:tabLst>
                <a:tab pos="404604" algn="l"/>
                <a:tab pos="812088" algn="l"/>
                <a:tab pos="1219571" algn="l"/>
                <a:tab pos="1627055" algn="l"/>
                <a:tab pos="2034539" algn="l"/>
                <a:tab pos="2442023" algn="l"/>
                <a:tab pos="2849508" algn="l"/>
                <a:tab pos="3256991" algn="l"/>
                <a:tab pos="3664475" algn="l"/>
                <a:tab pos="4071957" algn="l"/>
                <a:tab pos="4479442" algn="l"/>
                <a:tab pos="4886925" algn="l"/>
                <a:tab pos="5294410" algn="l"/>
                <a:tab pos="5701893" algn="l"/>
                <a:tab pos="6109377" algn="l"/>
                <a:tab pos="6518301" algn="l"/>
                <a:tab pos="6924345" algn="l"/>
                <a:tab pos="7331828" algn="l"/>
                <a:tab pos="7739313" algn="l"/>
                <a:tab pos="8146796" algn="l"/>
              </a:tabLst>
            </a:pPr>
            <a:r>
              <a:rPr lang="cs-CZ" sz="2200" b="1" dirty="0">
                <a:latin typeface="Bookman Old Style" pitchFamily="18" charset="0"/>
              </a:rPr>
              <a:t>Obrázkový inteligenční test </a:t>
            </a:r>
            <a:r>
              <a:rPr lang="cs-CZ" sz="2200" dirty="0">
                <a:latin typeface="Bookman Old Style" pitchFamily="18" charset="0"/>
              </a:rPr>
              <a:t>(J. A. </a:t>
            </a:r>
            <a:r>
              <a:rPr lang="cs-CZ" sz="2200" dirty="0" err="1">
                <a:latin typeface="Bookman Old Style" pitchFamily="18" charset="0"/>
              </a:rPr>
              <a:t>Stuart</a:t>
            </a:r>
            <a:r>
              <a:rPr lang="cs-CZ" sz="2200" dirty="0">
                <a:latin typeface="Bookman Old Style" pitchFamily="18" charset="0"/>
              </a:rPr>
              <a:t>) – jde o krátký neverbální test</a:t>
            </a:r>
          </a:p>
          <a:p>
            <a:pPr>
              <a:lnSpc>
                <a:spcPct val="93000"/>
              </a:lnSpc>
              <a:tabLst>
                <a:tab pos="404604" algn="l"/>
                <a:tab pos="812088" algn="l"/>
                <a:tab pos="1219571" algn="l"/>
                <a:tab pos="1627055" algn="l"/>
                <a:tab pos="2034539" algn="l"/>
                <a:tab pos="2442023" algn="l"/>
                <a:tab pos="2849508" algn="l"/>
                <a:tab pos="3256991" algn="l"/>
                <a:tab pos="3664475" algn="l"/>
                <a:tab pos="4071957" algn="l"/>
                <a:tab pos="4479442" algn="l"/>
                <a:tab pos="4886925" algn="l"/>
                <a:tab pos="5294410" algn="l"/>
                <a:tab pos="5701893" algn="l"/>
                <a:tab pos="6109377" algn="l"/>
                <a:tab pos="6518301" algn="l"/>
                <a:tab pos="6924345" algn="l"/>
                <a:tab pos="7331828" algn="l"/>
                <a:tab pos="7739313" algn="l"/>
                <a:tab pos="8146796" algn="l"/>
              </a:tabLst>
            </a:pPr>
            <a:r>
              <a:rPr lang="cs-CZ" sz="2200" dirty="0">
                <a:latin typeface="Bookman Old Style" pitchFamily="18" charset="0"/>
              </a:rPr>
              <a:t>obsahuje 3 typy úkolů: </a:t>
            </a:r>
            <a:r>
              <a:rPr lang="cs-CZ" sz="2200" b="1" dirty="0">
                <a:latin typeface="Bookman Old Style" pitchFamily="18" charset="0"/>
              </a:rPr>
              <a:t>eliminace</a:t>
            </a:r>
            <a:r>
              <a:rPr lang="cs-CZ" sz="2200" dirty="0">
                <a:latin typeface="Bookman Old Style" pitchFamily="18" charset="0"/>
              </a:rPr>
              <a:t> (vyloučení obrázku, který k ostatním logicky nepatří), </a:t>
            </a:r>
            <a:r>
              <a:rPr lang="cs-CZ" sz="2200" b="1" dirty="0">
                <a:latin typeface="Bookman Old Style" pitchFamily="18" charset="0"/>
              </a:rPr>
              <a:t>řady</a:t>
            </a:r>
            <a:r>
              <a:rPr lang="cs-CZ" sz="2200" dirty="0">
                <a:latin typeface="Bookman Old Style" pitchFamily="18" charset="0"/>
              </a:rPr>
              <a:t> (vyžadují pochopení logické následnosti nebo principu střídání), </a:t>
            </a:r>
            <a:r>
              <a:rPr lang="cs-CZ" sz="2200" b="1" dirty="0">
                <a:latin typeface="Bookman Old Style" pitchFamily="18" charset="0"/>
              </a:rPr>
              <a:t>obrázkové analogie</a:t>
            </a:r>
            <a:r>
              <a:rPr lang="cs-CZ" sz="2200" dirty="0">
                <a:latin typeface="Bookman Old Style" pitchFamily="18" charset="0"/>
              </a:rPr>
              <a:t>. </a:t>
            </a:r>
          </a:p>
          <a:p>
            <a:pPr>
              <a:lnSpc>
                <a:spcPct val="93000"/>
              </a:lnSpc>
              <a:tabLst>
                <a:tab pos="404604" algn="l"/>
                <a:tab pos="812088" algn="l"/>
                <a:tab pos="1219571" algn="l"/>
                <a:tab pos="1627055" algn="l"/>
                <a:tab pos="2034539" algn="l"/>
                <a:tab pos="2442023" algn="l"/>
                <a:tab pos="2849508" algn="l"/>
                <a:tab pos="3256991" algn="l"/>
                <a:tab pos="3664475" algn="l"/>
                <a:tab pos="4071957" algn="l"/>
                <a:tab pos="4479442" algn="l"/>
                <a:tab pos="4886925" algn="l"/>
                <a:tab pos="5294410" algn="l"/>
                <a:tab pos="5701893" algn="l"/>
                <a:tab pos="6109377" algn="l"/>
                <a:tab pos="6518301" algn="l"/>
                <a:tab pos="6924345" algn="l"/>
                <a:tab pos="7331828" algn="l"/>
                <a:tab pos="7739313" algn="l"/>
                <a:tab pos="8146796" algn="l"/>
              </a:tabLst>
            </a:pPr>
            <a:r>
              <a:rPr lang="cs-CZ" sz="2200" dirty="0">
                <a:latin typeface="Bookman Old Style" pitchFamily="18" charset="0"/>
              </a:rPr>
              <a:t>kromě schopnosti neverbálního úsudku a tvoření vztahů vyžaduje i dostatečnou zralost vizuální percepce. Je použitelný u dětí s poruchami řeči a poruchami motoriky</a:t>
            </a:r>
          </a:p>
          <a:p>
            <a:pPr>
              <a:lnSpc>
                <a:spcPct val="93000"/>
              </a:lnSpc>
              <a:buNone/>
              <a:tabLst>
                <a:tab pos="404604" algn="l"/>
                <a:tab pos="812088" algn="l"/>
                <a:tab pos="1219571" algn="l"/>
                <a:tab pos="1627055" algn="l"/>
                <a:tab pos="2034539" algn="l"/>
                <a:tab pos="2442023" algn="l"/>
                <a:tab pos="2849508" algn="l"/>
                <a:tab pos="3256991" algn="l"/>
                <a:tab pos="3664475" algn="l"/>
                <a:tab pos="4071957" algn="l"/>
                <a:tab pos="4479442" algn="l"/>
                <a:tab pos="4886925" algn="l"/>
                <a:tab pos="5294410" algn="l"/>
                <a:tab pos="5701893" algn="l"/>
                <a:tab pos="6109377" algn="l"/>
                <a:tab pos="6518301" algn="l"/>
                <a:tab pos="6924345" algn="l"/>
                <a:tab pos="7331828" algn="l"/>
                <a:tab pos="7739313" algn="l"/>
                <a:tab pos="8146796" algn="l"/>
              </a:tabLst>
            </a:pPr>
            <a:endParaRPr lang="cs-CZ" sz="2200" dirty="0">
              <a:latin typeface="Bookman Old Style" pitchFamily="18" charset="0"/>
            </a:endParaRPr>
          </a:p>
          <a:p>
            <a:pPr>
              <a:lnSpc>
                <a:spcPct val="93000"/>
              </a:lnSpc>
              <a:buNone/>
              <a:tabLst>
                <a:tab pos="404604" algn="l"/>
                <a:tab pos="812088" algn="l"/>
                <a:tab pos="1219571" algn="l"/>
                <a:tab pos="1627055" algn="l"/>
                <a:tab pos="2034539" algn="l"/>
                <a:tab pos="2442023" algn="l"/>
                <a:tab pos="2849508" algn="l"/>
                <a:tab pos="3256991" algn="l"/>
                <a:tab pos="3664475" algn="l"/>
                <a:tab pos="4071957" algn="l"/>
                <a:tab pos="4479442" algn="l"/>
                <a:tab pos="4886925" algn="l"/>
                <a:tab pos="5294410" algn="l"/>
                <a:tab pos="5701893" algn="l"/>
                <a:tab pos="6109377" algn="l"/>
                <a:tab pos="6518301" algn="l"/>
                <a:tab pos="6924345" algn="l"/>
                <a:tab pos="7331828" algn="l"/>
                <a:tab pos="7739313" algn="l"/>
                <a:tab pos="8146796" algn="l"/>
              </a:tabLst>
            </a:pPr>
            <a:r>
              <a:rPr lang="cs-CZ" sz="2200" b="1" u="sng" dirty="0">
                <a:latin typeface="Bookman Old Style" pitchFamily="18" charset="0"/>
                <a:cs typeface="Arial" charset="0"/>
              </a:rPr>
              <a:t>SON-R 2,5-7</a:t>
            </a:r>
            <a:r>
              <a:rPr lang="cs-CZ" sz="2200" u="sng" dirty="0">
                <a:latin typeface="Bookman Old Style" pitchFamily="18" charset="0"/>
                <a:cs typeface="Arial" charset="0"/>
              </a:rPr>
              <a:t> </a:t>
            </a:r>
            <a:r>
              <a:rPr lang="cs-CZ" sz="2200" dirty="0">
                <a:latin typeface="Bookman Old Style" pitchFamily="18" charset="0"/>
                <a:cs typeface="Arial" charset="0"/>
              </a:rPr>
              <a:t>– neverbální test, </a:t>
            </a:r>
            <a:r>
              <a:rPr lang="cs-CZ" sz="2200" b="1" dirty="0">
                <a:latin typeface="Bookman Old Style" pitchFamily="18" charset="0"/>
              </a:rPr>
              <a:t>složený ze 6 </a:t>
            </a:r>
            <a:r>
              <a:rPr lang="cs-CZ" sz="2200" b="1" dirty="0" err="1">
                <a:latin typeface="Bookman Old Style" pitchFamily="18" charset="0"/>
              </a:rPr>
              <a:t>subtestů</a:t>
            </a:r>
            <a:r>
              <a:rPr lang="cs-CZ" sz="2200" dirty="0">
                <a:latin typeface="Bookman Old Style" pitchFamily="18" charset="0"/>
              </a:rPr>
              <a:t> (Mozaiky, Kategorie, Skládanky, Analogie, Situace, Vzory)</a:t>
            </a:r>
          </a:p>
          <a:p>
            <a:pPr>
              <a:lnSpc>
                <a:spcPct val="93000"/>
              </a:lnSpc>
              <a:tabLst>
                <a:tab pos="404604" algn="l"/>
                <a:tab pos="812088" algn="l"/>
                <a:tab pos="1219571" algn="l"/>
                <a:tab pos="1627055" algn="l"/>
                <a:tab pos="2034539" algn="l"/>
                <a:tab pos="2442023" algn="l"/>
                <a:tab pos="2849508" algn="l"/>
                <a:tab pos="3256991" algn="l"/>
                <a:tab pos="3664475" algn="l"/>
                <a:tab pos="4071957" algn="l"/>
                <a:tab pos="4479442" algn="l"/>
                <a:tab pos="4886925" algn="l"/>
                <a:tab pos="5294410" algn="l"/>
                <a:tab pos="5701893" algn="l"/>
                <a:tab pos="6109377" algn="l"/>
                <a:tab pos="6518301" algn="l"/>
                <a:tab pos="6924345" algn="l"/>
                <a:tab pos="7331828" algn="l"/>
                <a:tab pos="7739313" algn="l"/>
                <a:tab pos="8146796" algn="l"/>
              </a:tabLst>
            </a:pPr>
            <a:r>
              <a:rPr lang="cs-CZ" sz="2200" dirty="0">
                <a:latin typeface="Bookman Old Style" pitchFamily="18" charset="0"/>
              </a:rPr>
              <a:t>blíží se tzv. „</a:t>
            </a:r>
            <a:r>
              <a:rPr lang="cs-CZ" sz="2200" i="1" dirty="0" err="1">
                <a:latin typeface="Bookman Old Style" pitchFamily="18" charset="0"/>
              </a:rPr>
              <a:t>culture</a:t>
            </a:r>
            <a:r>
              <a:rPr lang="cs-CZ" sz="2200" i="1" dirty="0">
                <a:latin typeface="Bookman Old Style" pitchFamily="18" charset="0"/>
              </a:rPr>
              <a:t> fair</a:t>
            </a:r>
            <a:r>
              <a:rPr lang="cs-CZ" sz="2200" dirty="0">
                <a:latin typeface="Bookman Old Style" pitchFamily="18" charset="0"/>
              </a:rPr>
              <a:t>“ testům</a:t>
            </a:r>
            <a:endParaRPr lang="en-GB" sz="2200" dirty="0">
              <a:latin typeface="Bookman Old Style" pitchFamily="18" charset="0"/>
            </a:endParaRPr>
          </a:p>
        </p:txBody>
      </p:sp>
      <p:sp>
        <p:nvSpPr>
          <p:cNvPr id="2" name="Nadpis 1"/>
          <p:cNvSpPr>
            <a:spLocks noGrp="1"/>
          </p:cNvSpPr>
          <p:nvPr>
            <p:ph type="title"/>
          </p:nvPr>
        </p:nvSpPr>
        <p:spPr/>
        <p:txBody>
          <a:bodyPr/>
          <a:lstStyle/>
          <a:p>
            <a:r>
              <a:rPr lang="cs-CZ" dirty="0"/>
              <a:t>Inteligenční testy 3</a:t>
            </a:r>
          </a:p>
        </p:txBody>
      </p:sp>
    </p:spTree>
    <p:extLst>
      <p:ext uri="{BB962C8B-B14F-4D97-AF65-F5344CB8AC3E}">
        <p14:creationId xmlns:p14="http://schemas.microsoft.com/office/powerpoint/2010/main" val="133422754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idx="1"/>
          </p:nvPr>
        </p:nvSpPr>
        <p:spPr>
          <a:xfrm>
            <a:off x="440654" y="1533835"/>
            <a:ext cx="7837920" cy="5324165"/>
          </a:xfrm>
        </p:spPr>
        <p:txBody>
          <a:bodyPr wrap="square" lIns="82945" tIns="41473" rIns="82945" bIns="41473">
            <a:spAutoFit/>
          </a:bodyPr>
          <a:lstStyle/>
          <a:p>
            <a:pPr>
              <a:lnSpc>
                <a:spcPct val="93000"/>
              </a:lnSpc>
              <a:buNone/>
              <a:tabLst>
                <a:tab pos="404604" algn="l"/>
                <a:tab pos="812088" algn="l"/>
                <a:tab pos="1219571" algn="l"/>
                <a:tab pos="1627055" algn="l"/>
                <a:tab pos="2034539" algn="l"/>
                <a:tab pos="2442023" algn="l"/>
                <a:tab pos="2849508" algn="l"/>
                <a:tab pos="3256991" algn="l"/>
                <a:tab pos="3664475" algn="l"/>
                <a:tab pos="4071957" algn="l"/>
                <a:tab pos="4479442" algn="l"/>
                <a:tab pos="4886925" algn="l"/>
                <a:tab pos="5294410" algn="l"/>
                <a:tab pos="5701893" algn="l"/>
                <a:tab pos="6109377" algn="l"/>
                <a:tab pos="6518301" algn="l"/>
                <a:tab pos="6924345" algn="l"/>
                <a:tab pos="7331828" algn="l"/>
                <a:tab pos="7739313" algn="l"/>
                <a:tab pos="8146796" algn="l"/>
              </a:tabLst>
            </a:pPr>
            <a:r>
              <a:rPr lang="cs-CZ" sz="2200" b="1" dirty="0">
                <a:latin typeface="Bookman Old Style" pitchFamily="18" charset="0"/>
              </a:rPr>
              <a:t>Vývojový test zrakového vnímání</a:t>
            </a:r>
            <a:r>
              <a:rPr lang="cs-CZ" sz="2200" dirty="0">
                <a:latin typeface="Bookman Old Style" pitchFamily="18" charset="0"/>
              </a:rPr>
              <a:t>: hodnocení úrovně zrakového vnímání dětí, které měly nějaké potíže v učení. </a:t>
            </a:r>
          </a:p>
          <a:p>
            <a:pPr>
              <a:lnSpc>
                <a:spcPct val="93000"/>
              </a:lnSpc>
              <a:tabLst>
                <a:tab pos="404604" algn="l"/>
                <a:tab pos="812088" algn="l"/>
                <a:tab pos="1219571" algn="l"/>
                <a:tab pos="1627055" algn="l"/>
                <a:tab pos="2034539" algn="l"/>
                <a:tab pos="2442023" algn="l"/>
                <a:tab pos="2849508" algn="l"/>
                <a:tab pos="3256991" algn="l"/>
                <a:tab pos="3664475" algn="l"/>
                <a:tab pos="4071957" algn="l"/>
                <a:tab pos="4479442" algn="l"/>
                <a:tab pos="4886925" algn="l"/>
                <a:tab pos="5294410" algn="l"/>
                <a:tab pos="5701893" algn="l"/>
                <a:tab pos="6109377" algn="l"/>
                <a:tab pos="6518301" algn="l"/>
                <a:tab pos="6924345" algn="l"/>
                <a:tab pos="7331828" algn="l"/>
                <a:tab pos="7739313" algn="l"/>
                <a:tab pos="8146796" algn="l"/>
              </a:tabLst>
            </a:pPr>
            <a:r>
              <a:rPr lang="cs-CZ" sz="2200" dirty="0">
                <a:latin typeface="Bookman Old Style" pitchFamily="18" charset="0"/>
              </a:rPr>
              <a:t>metoda členěna do </a:t>
            </a:r>
            <a:r>
              <a:rPr lang="cs-CZ" sz="2200" dirty="0" err="1">
                <a:latin typeface="Bookman Old Style" pitchFamily="18" charset="0"/>
              </a:rPr>
              <a:t>subtestů</a:t>
            </a:r>
            <a:r>
              <a:rPr lang="cs-CZ" sz="2200" dirty="0">
                <a:latin typeface="Bookman Old Style" pitchFamily="18" charset="0"/>
              </a:rPr>
              <a:t>, které lze použít i samostatně. </a:t>
            </a:r>
          </a:p>
          <a:p>
            <a:pPr>
              <a:lnSpc>
                <a:spcPct val="93000"/>
              </a:lnSpc>
              <a:tabLst>
                <a:tab pos="404604" algn="l"/>
                <a:tab pos="812088" algn="l"/>
                <a:tab pos="1219571" algn="l"/>
                <a:tab pos="1627055" algn="l"/>
                <a:tab pos="2034539" algn="l"/>
                <a:tab pos="2442023" algn="l"/>
                <a:tab pos="2849508" algn="l"/>
                <a:tab pos="3256991" algn="l"/>
                <a:tab pos="3664475" algn="l"/>
                <a:tab pos="4071957" algn="l"/>
                <a:tab pos="4479442" algn="l"/>
                <a:tab pos="4886925" algn="l"/>
                <a:tab pos="5294410" algn="l"/>
                <a:tab pos="5701893" algn="l"/>
                <a:tab pos="6109377" algn="l"/>
                <a:tab pos="6518301" algn="l"/>
                <a:tab pos="6924345" algn="l"/>
                <a:tab pos="7331828" algn="l"/>
                <a:tab pos="7739313" algn="l"/>
                <a:tab pos="8146796" algn="l"/>
              </a:tabLst>
            </a:pPr>
            <a:r>
              <a:rPr lang="cs-CZ" sz="2200" dirty="0">
                <a:latin typeface="Bookman Old Style" pitchFamily="18" charset="0"/>
              </a:rPr>
              <a:t>součástí testu je testovací sešit, záznamový arch, demonstrační karty (trojúhelník, čtverec a další tvary) a 3 šablony k vyhodnocení výsledků + obyčejné i barevné tužky. </a:t>
            </a:r>
          </a:p>
          <a:p>
            <a:pPr>
              <a:lnSpc>
                <a:spcPct val="93000"/>
              </a:lnSpc>
              <a:tabLst>
                <a:tab pos="404604" algn="l"/>
                <a:tab pos="812088" algn="l"/>
                <a:tab pos="1219571" algn="l"/>
                <a:tab pos="1627055" algn="l"/>
                <a:tab pos="2034539" algn="l"/>
                <a:tab pos="2442023" algn="l"/>
                <a:tab pos="2849508" algn="l"/>
                <a:tab pos="3256991" algn="l"/>
                <a:tab pos="3664475" algn="l"/>
                <a:tab pos="4071957" algn="l"/>
                <a:tab pos="4479442" algn="l"/>
                <a:tab pos="4886925" algn="l"/>
                <a:tab pos="5294410" algn="l"/>
                <a:tab pos="5701893" algn="l"/>
                <a:tab pos="6109377" algn="l"/>
                <a:tab pos="6518301" algn="l"/>
                <a:tab pos="6924345" algn="l"/>
                <a:tab pos="7331828" algn="l"/>
                <a:tab pos="7739313" algn="l"/>
                <a:tab pos="8146796" algn="l"/>
              </a:tabLst>
            </a:pPr>
            <a:r>
              <a:rPr lang="cs-CZ" sz="2200" dirty="0" err="1">
                <a:latin typeface="Bookman Old Style" pitchFamily="18" charset="0"/>
              </a:rPr>
              <a:t>subtesty</a:t>
            </a:r>
            <a:r>
              <a:rPr lang="cs-CZ" sz="2200" dirty="0">
                <a:latin typeface="Bookman Old Style" pitchFamily="18" charset="0"/>
              </a:rPr>
              <a:t> měří dílčí schopnosti: </a:t>
            </a:r>
            <a:r>
              <a:rPr lang="cs-CZ" sz="2200" b="1" dirty="0" err="1">
                <a:latin typeface="Bookman Old Style" pitchFamily="18" charset="0"/>
              </a:rPr>
              <a:t>vizuomotorická</a:t>
            </a:r>
            <a:r>
              <a:rPr lang="cs-CZ" sz="2200" b="1" dirty="0">
                <a:latin typeface="Bookman Old Style" pitchFamily="18" charset="0"/>
              </a:rPr>
              <a:t> koordinace</a:t>
            </a:r>
            <a:r>
              <a:rPr lang="cs-CZ" sz="2200" dirty="0">
                <a:latin typeface="Bookman Old Style" pitchFamily="18" charset="0"/>
              </a:rPr>
              <a:t> (spojování bodů), </a:t>
            </a:r>
            <a:r>
              <a:rPr lang="cs-CZ" sz="2200" b="1" dirty="0">
                <a:latin typeface="Bookman Old Style" pitchFamily="18" charset="0"/>
              </a:rPr>
              <a:t>figura-pozadí</a:t>
            </a:r>
            <a:r>
              <a:rPr lang="cs-CZ" sz="2200" dirty="0">
                <a:latin typeface="Bookman Old Style" pitchFamily="18" charset="0"/>
              </a:rPr>
              <a:t>, </a:t>
            </a:r>
            <a:r>
              <a:rPr lang="cs-CZ" sz="2200" b="1" dirty="0">
                <a:latin typeface="Bookman Old Style" pitchFamily="18" charset="0"/>
              </a:rPr>
              <a:t>konstantnost tvaru, poloha v prostoru </a:t>
            </a:r>
            <a:r>
              <a:rPr lang="cs-CZ" sz="2200" dirty="0">
                <a:latin typeface="Bookman Old Style" pitchFamily="18" charset="0"/>
              </a:rPr>
              <a:t>(</a:t>
            </a:r>
            <a:r>
              <a:rPr lang="cs-CZ" sz="2200" i="1" dirty="0">
                <a:latin typeface="Bookman Old Style" pitchFamily="18" charset="0"/>
              </a:rPr>
              <a:t>dítě má rozlišit, které tvary jsou obrácené a otočené</a:t>
            </a:r>
            <a:r>
              <a:rPr lang="cs-CZ" sz="2200" dirty="0">
                <a:latin typeface="Bookman Old Style" pitchFamily="18" charset="0"/>
              </a:rPr>
              <a:t>), </a:t>
            </a:r>
            <a:r>
              <a:rPr lang="cs-CZ" sz="2200" b="1" dirty="0">
                <a:latin typeface="Bookman Old Style" pitchFamily="18" charset="0"/>
              </a:rPr>
              <a:t>prostorové vztahy </a:t>
            </a:r>
            <a:r>
              <a:rPr lang="cs-CZ" sz="2200" dirty="0">
                <a:latin typeface="Bookman Old Style" pitchFamily="18" charset="0"/>
              </a:rPr>
              <a:t>(</a:t>
            </a:r>
            <a:r>
              <a:rPr lang="cs-CZ" sz="2200" i="1" dirty="0">
                <a:latin typeface="Bookman Old Style" pitchFamily="18" charset="0"/>
              </a:rPr>
              <a:t>dítě má obkreslit určité geometrické tvary, které jsou zakresleny do soustavy teček</a:t>
            </a:r>
            <a:r>
              <a:rPr lang="cs-CZ" sz="2200" dirty="0">
                <a:latin typeface="Bookman Old Style" pitchFamily="18" charset="0"/>
              </a:rPr>
              <a:t>)</a:t>
            </a:r>
            <a:endParaRPr lang="en-GB" sz="2200" dirty="0">
              <a:latin typeface="Bookman Old Style" pitchFamily="18" charset="0"/>
            </a:endParaRPr>
          </a:p>
        </p:txBody>
      </p:sp>
      <p:sp>
        <p:nvSpPr>
          <p:cNvPr id="2" name="Nadpis 1"/>
          <p:cNvSpPr>
            <a:spLocks noGrp="1"/>
          </p:cNvSpPr>
          <p:nvPr>
            <p:ph type="title"/>
          </p:nvPr>
        </p:nvSpPr>
        <p:spPr/>
        <p:txBody>
          <a:bodyPr/>
          <a:lstStyle/>
          <a:p>
            <a:r>
              <a:rPr lang="cs-CZ" dirty="0"/>
              <a:t>Percepční testy 1</a:t>
            </a:r>
          </a:p>
        </p:txBody>
      </p:sp>
    </p:spTree>
    <p:extLst>
      <p:ext uri="{BB962C8B-B14F-4D97-AF65-F5344CB8AC3E}">
        <p14:creationId xmlns:p14="http://schemas.microsoft.com/office/powerpoint/2010/main" val="200482191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idx="1"/>
          </p:nvPr>
        </p:nvSpPr>
        <p:spPr>
          <a:xfrm>
            <a:off x="440654" y="1772816"/>
            <a:ext cx="7837920" cy="3750016"/>
          </a:xfrm>
        </p:spPr>
        <p:txBody>
          <a:bodyPr wrap="square" lIns="82945" tIns="41473" rIns="82945" bIns="41473">
            <a:spAutoFit/>
          </a:bodyPr>
          <a:lstStyle/>
          <a:p>
            <a:pPr>
              <a:lnSpc>
                <a:spcPct val="93000"/>
              </a:lnSpc>
              <a:buNone/>
              <a:tabLst>
                <a:tab pos="404604" algn="l"/>
                <a:tab pos="812088" algn="l"/>
                <a:tab pos="1219571" algn="l"/>
                <a:tab pos="1627055" algn="l"/>
                <a:tab pos="2034539" algn="l"/>
                <a:tab pos="2442023" algn="l"/>
                <a:tab pos="2849508" algn="l"/>
                <a:tab pos="3256991" algn="l"/>
                <a:tab pos="3664475" algn="l"/>
                <a:tab pos="4071957" algn="l"/>
                <a:tab pos="4479442" algn="l"/>
                <a:tab pos="4886925" algn="l"/>
                <a:tab pos="5294410" algn="l"/>
                <a:tab pos="5701893" algn="l"/>
                <a:tab pos="6109377" algn="l"/>
                <a:tab pos="6518301" algn="l"/>
                <a:tab pos="6924345" algn="l"/>
                <a:tab pos="7331828" algn="l"/>
                <a:tab pos="7739313" algn="l"/>
                <a:tab pos="8146796" algn="l"/>
              </a:tabLst>
            </a:pPr>
            <a:r>
              <a:rPr lang="cs-CZ" sz="2200" b="1" dirty="0">
                <a:latin typeface="Bookman Old Style" pitchFamily="18" charset="0"/>
              </a:rPr>
              <a:t>Zkouška sluchové diferenciace </a:t>
            </a:r>
            <a:r>
              <a:rPr lang="cs-CZ" sz="2200" dirty="0">
                <a:latin typeface="Bookman Old Style" pitchFamily="18" charset="0"/>
              </a:rPr>
              <a:t>(</a:t>
            </a:r>
            <a:r>
              <a:rPr lang="cs-CZ" sz="2200" dirty="0" err="1">
                <a:latin typeface="Bookman Old Style" pitchFamily="18" charset="0"/>
              </a:rPr>
              <a:t>Wepman</a:t>
            </a:r>
            <a:r>
              <a:rPr lang="cs-CZ" sz="2200" dirty="0">
                <a:latin typeface="Bookman Old Style" pitchFamily="18" charset="0"/>
              </a:rPr>
              <a:t>): zkouška slouží k posouzení schopnosti dětí sluchově rozlišovat zvuky mluvené řeči. </a:t>
            </a:r>
          </a:p>
          <a:p>
            <a:pPr>
              <a:lnSpc>
                <a:spcPct val="93000"/>
              </a:lnSpc>
              <a:tabLst>
                <a:tab pos="404604" algn="l"/>
                <a:tab pos="812088" algn="l"/>
                <a:tab pos="1219571" algn="l"/>
                <a:tab pos="1627055" algn="l"/>
                <a:tab pos="2034539" algn="l"/>
                <a:tab pos="2442023" algn="l"/>
                <a:tab pos="2849508" algn="l"/>
                <a:tab pos="3256991" algn="l"/>
                <a:tab pos="3664475" algn="l"/>
                <a:tab pos="4071957" algn="l"/>
                <a:tab pos="4479442" algn="l"/>
                <a:tab pos="4886925" algn="l"/>
                <a:tab pos="5294410" algn="l"/>
                <a:tab pos="5701893" algn="l"/>
                <a:tab pos="6109377" algn="l"/>
                <a:tab pos="6518301" algn="l"/>
                <a:tab pos="6924345" algn="l"/>
                <a:tab pos="7331828" algn="l"/>
                <a:tab pos="7739313" algn="l"/>
                <a:tab pos="8146796" algn="l"/>
              </a:tabLst>
            </a:pPr>
            <a:r>
              <a:rPr lang="cs-CZ" sz="2200" dirty="0">
                <a:latin typeface="Bookman Old Style" pitchFamily="18" charset="0"/>
              </a:rPr>
              <a:t>dítě má rozlišovat, zda dvojice bezesmyslných slov je stejná, či nikoli. Podněty se mohou lišit nanejvýš v jedné hlásce. </a:t>
            </a:r>
          </a:p>
          <a:p>
            <a:pPr>
              <a:lnSpc>
                <a:spcPct val="93000"/>
              </a:lnSpc>
              <a:tabLst>
                <a:tab pos="404604" algn="l"/>
                <a:tab pos="812088" algn="l"/>
                <a:tab pos="1219571" algn="l"/>
                <a:tab pos="1627055" algn="l"/>
                <a:tab pos="2034539" algn="l"/>
                <a:tab pos="2442023" algn="l"/>
                <a:tab pos="2849508" algn="l"/>
                <a:tab pos="3256991" algn="l"/>
                <a:tab pos="3664475" algn="l"/>
                <a:tab pos="4071957" algn="l"/>
                <a:tab pos="4479442" algn="l"/>
                <a:tab pos="4886925" algn="l"/>
                <a:tab pos="5294410" algn="l"/>
                <a:tab pos="5701893" algn="l"/>
                <a:tab pos="6109377" algn="l"/>
                <a:tab pos="6518301" algn="l"/>
                <a:tab pos="6924345" algn="l"/>
                <a:tab pos="7331828" algn="l"/>
                <a:tab pos="7739313" algn="l"/>
                <a:tab pos="8146796" algn="l"/>
              </a:tabLst>
            </a:pPr>
            <a:r>
              <a:rPr lang="cs-CZ" sz="2200" dirty="0">
                <a:latin typeface="Bookman Old Style" pitchFamily="18" charset="0"/>
              </a:rPr>
              <a:t>doporučuje se uvést zkoušku jako hru, kterou si teď zahrajeme. Hodnocení je pouze kvalitativní. </a:t>
            </a:r>
          </a:p>
          <a:p>
            <a:pPr>
              <a:lnSpc>
                <a:spcPct val="93000"/>
              </a:lnSpc>
              <a:tabLst>
                <a:tab pos="404604" algn="l"/>
                <a:tab pos="812088" algn="l"/>
                <a:tab pos="1219571" algn="l"/>
                <a:tab pos="1627055" algn="l"/>
                <a:tab pos="2034539" algn="l"/>
                <a:tab pos="2442023" algn="l"/>
                <a:tab pos="2849508" algn="l"/>
                <a:tab pos="3256991" algn="l"/>
                <a:tab pos="3664475" algn="l"/>
                <a:tab pos="4071957" algn="l"/>
                <a:tab pos="4479442" algn="l"/>
                <a:tab pos="4886925" algn="l"/>
                <a:tab pos="5294410" algn="l"/>
                <a:tab pos="5701893" algn="l"/>
                <a:tab pos="6109377" algn="l"/>
                <a:tab pos="6518301" algn="l"/>
                <a:tab pos="6924345" algn="l"/>
                <a:tab pos="7331828" algn="l"/>
                <a:tab pos="7739313" algn="l"/>
                <a:tab pos="8146796" algn="l"/>
              </a:tabLst>
            </a:pPr>
            <a:r>
              <a:rPr lang="cs-CZ" sz="2200" dirty="0">
                <a:latin typeface="Bookman Old Style" pitchFamily="18" charset="0"/>
              </a:rPr>
              <a:t>metoda je vhodná jako součást testové baterie, hodí se k diagnostice školských potíží a jako podklad pro volbu adekvátních nápravných cvičení.</a:t>
            </a:r>
            <a:endParaRPr lang="en-GB" sz="2200" dirty="0">
              <a:latin typeface="Bookman Old Style" pitchFamily="18" charset="0"/>
            </a:endParaRPr>
          </a:p>
        </p:txBody>
      </p:sp>
      <p:sp>
        <p:nvSpPr>
          <p:cNvPr id="2" name="Nadpis 1"/>
          <p:cNvSpPr>
            <a:spLocks noGrp="1"/>
          </p:cNvSpPr>
          <p:nvPr>
            <p:ph type="title"/>
          </p:nvPr>
        </p:nvSpPr>
        <p:spPr/>
        <p:txBody>
          <a:bodyPr/>
          <a:lstStyle/>
          <a:p>
            <a:r>
              <a:rPr lang="cs-CZ" dirty="0"/>
              <a:t>Percepční testy 2</a:t>
            </a:r>
          </a:p>
        </p:txBody>
      </p:sp>
    </p:spTree>
    <p:extLst>
      <p:ext uri="{BB962C8B-B14F-4D97-AF65-F5344CB8AC3E}">
        <p14:creationId xmlns:p14="http://schemas.microsoft.com/office/powerpoint/2010/main" val="147991701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 </a:t>
            </a:r>
            <a:r>
              <a:rPr lang="cs-CZ" dirty="0" err="1"/>
              <a:t>optometristy</a:t>
            </a:r>
            <a:r>
              <a:rPr lang="cs-CZ" dirty="0"/>
              <a:t>:</a:t>
            </a:r>
          </a:p>
        </p:txBody>
      </p:sp>
      <p:sp>
        <p:nvSpPr>
          <p:cNvPr id="3" name="Zástupný symbol pro obsah 2"/>
          <p:cNvSpPr>
            <a:spLocks noGrp="1"/>
          </p:cNvSpPr>
          <p:nvPr>
            <p:ph idx="1"/>
          </p:nvPr>
        </p:nvSpPr>
        <p:spPr/>
        <p:txBody>
          <a:bodyPr/>
          <a:lstStyle/>
          <a:p>
            <a:pPr marL="118872" indent="0">
              <a:buNone/>
            </a:pPr>
            <a:r>
              <a:rPr lang="cs-CZ" dirty="0"/>
              <a:t>5. úkol:</a:t>
            </a:r>
          </a:p>
          <a:p>
            <a:r>
              <a:rPr lang="cs-CZ" dirty="0"/>
              <a:t>Vyhledejte informace o ADHD.</a:t>
            </a:r>
          </a:p>
          <a:p>
            <a:r>
              <a:rPr lang="cs-CZ" dirty="0"/>
              <a:t>Vypište příčiny, projevy a způsoby nápravy ADHD.</a:t>
            </a:r>
          </a:p>
          <a:p>
            <a:r>
              <a:rPr lang="cs-CZ" dirty="0"/>
              <a:t>Rozsah 1–2 normostrany</a:t>
            </a:r>
          </a:p>
        </p:txBody>
      </p:sp>
    </p:spTree>
    <p:extLst>
      <p:ext uri="{BB962C8B-B14F-4D97-AF65-F5344CB8AC3E}">
        <p14:creationId xmlns:p14="http://schemas.microsoft.com/office/powerpoint/2010/main" val="10095432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idx="1"/>
          </p:nvPr>
        </p:nvSpPr>
        <p:spPr>
          <a:xfrm>
            <a:off x="440654" y="1556792"/>
            <a:ext cx="7837920" cy="4823515"/>
          </a:xfrm>
        </p:spPr>
        <p:txBody>
          <a:bodyPr wrap="square" lIns="82945" tIns="41473" rIns="82945" bIns="41473">
            <a:spAutoFit/>
          </a:bodyPr>
          <a:lstStyle/>
          <a:p>
            <a:pPr>
              <a:buFont typeface="Wingdings 2" pitchFamily="18" charset="2"/>
              <a:buNone/>
            </a:pPr>
            <a:r>
              <a:rPr lang="cs-CZ" sz="2200" b="1" dirty="0">
                <a:latin typeface="Bookman Old Style" pitchFamily="18" charset="0"/>
              </a:rPr>
              <a:t>Zkouška sluchové analýzy a syntézy</a:t>
            </a:r>
            <a:r>
              <a:rPr lang="cs-CZ" sz="2200" dirty="0">
                <a:latin typeface="Bookman Old Style" pitchFamily="18" charset="0"/>
              </a:rPr>
              <a:t>: hodnocení úrovně schopnosti rozkládat slova na hlásky a naopak, z hlásek skládat slova. </a:t>
            </a:r>
          </a:p>
          <a:p>
            <a:r>
              <a:rPr lang="cs-CZ" sz="2200" dirty="0">
                <a:latin typeface="Bookman Old Style" pitchFamily="18" charset="0"/>
              </a:rPr>
              <a:t>určeno k diagnostice poruch čtení a psaní</a:t>
            </a:r>
          </a:p>
          <a:p>
            <a:r>
              <a:rPr lang="cs-CZ" sz="2200" dirty="0">
                <a:latin typeface="Bookman Old Style" pitchFamily="18" charset="0"/>
              </a:rPr>
              <a:t>ve zkoušce </a:t>
            </a:r>
            <a:r>
              <a:rPr lang="cs-CZ" sz="2200" b="1" dirty="0">
                <a:latin typeface="Bookman Old Style" pitchFamily="18" charset="0"/>
              </a:rPr>
              <a:t>sluchové analýzy </a:t>
            </a:r>
            <a:r>
              <a:rPr lang="cs-CZ" sz="2200" dirty="0">
                <a:latin typeface="Bookman Old Style" pitchFamily="18" charset="0"/>
              </a:rPr>
              <a:t>má dítě poznat, z jakých hlásek je dané slovo složeno a určit jejich správné pořadí. Ve zkoušce </a:t>
            </a:r>
            <a:r>
              <a:rPr lang="cs-CZ" sz="2200" b="1" dirty="0">
                <a:latin typeface="Bookman Old Style" pitchFamily="18" charset="0"/>
              </a:rPr>
              <a:t>sluchové syntézy </a:t>
            </a:r>
            <a:r>
              <a:rPr lang="cs-CZ" sz="2200" dirty="0">
                <a:latin typeface="Bookman Old Style" pitchFamily="18" charset="0"/>
              </a:rPr>
              <a:t>má dítě z izolovaně prezentovaných hlásek složit slovo. Je možné využít kvalitativní analýzy a zaměřit se na zjištění nejčastějšího typu chyb, tj. hláskových skupin, které mu činí největší potíže. </a:t>
            </a:r>
          </a:p>
          <a:p>
            <a:r>
              <a:rPr lang="cs-CZ" sz="2200" dirty="0">
                <a:latin typeface="Bookman Old Style" pitchFamily="18" charset="0"/>
              </a:rPr>
              <a:t>diagnostika školní zralosti, vyšetření dětí školsky neúspěšných a dětí s podezřením na SPU, dá se použít i u dětí s organickým postižením CNS.</a:t>
            </a:r>
          </a:p>
        </p:txBody>
      </p:sp>
      <p:sp>
        <p:nvSpPr>
          <p:cNvPr id="2" name="Nadpis 1"/>
          <p:cNvSpPr>
            <a:spLocks noGrp="1"/>
          </p:cNvSpPr>
          <p:nvPr>
            <p:ph type="title"/>
          </p:nvPr>
        </p:nvSpPr>
        <p:spPr/>
        <p:txBody>
          <a:bodyPr/>
          <a:lstStyle/>
          <a:p>
            <a:r>
              <a:rPr lang="cs-CZ" dirty="0"/>
              <a:t>Percepční testy 3</a:t>
            </a:r>
          </a:p>
        </p:txBody>
      </p:sp>
    </p:spTree>
    <p:extLst>
      <p:ext uri="{BB962C8B-B14F-4D97-AF65-F5344CB8AC3E}">
        <p14:creationId xmlns:p14="http://schemas.microsoft.com/office/powerpoint/2010/main" val="168800207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8183F5-80F4-483A-B1F4-0E2A7BDF59A4}"/>
              </a:ext>
            </a:extLst>
          </p:cNvPr>
          <p:cNvSpPr>
            <a:spLocks noGrp="1"/>
          </p:cNvSpPr>
          <p:nvPr>
            <p:ph type="title"/>
          </p:nvPr>
        </p:nvSpPr>
        <p:spPr/>
        <p:txBody>
          <a:bodyPr/>
          <a:lstStyle/>
          <a:p>
            <a:r>
              <a:rPr lang="cs-CZ" dirty="0"/>
              <a:t>Škola a socializace</a:t>
            </a:r>
          </a:p>
        </p:txBody>
      </p:sp>
      <p:sp>
        <p:nvSpPr>
          <p:cNvPr id="3" name="Zástupný obsah 2">
            <a:extLst>
              <a:ext uri="{FF2B5EF4-FFF2-40B4-BE49-F238E27FC236}">
                <a16:creationId xmlns:a16="http://schemas.microsoft.com/office/drawing/2014/main" id="{CBDB2FE9-AA73-47C1-B40E-2E0BA4D4B379}"/>
              </a:ext>
            </a:extLst>
          </p:cNvPr>
          <p:cNvSpPr>
            <a:spLocks noGrp="1"/>
          </p:cNvSpPr>
          <p:nvPr>
            <p:ph idx="1"/>
          </p:nvPr>
        </p:nvSpPr>
        <p:spPr/>
        <p:txBody>
          <a:bodyPr/>
          <a:lstStyle/>
          <a:p>
            <a:r>
              <a:rPr lang="cs-CZ" dirty="0"/>
              <a:t>Škola je prostředkem sekundární socializace.</a:t>
            </a:r>
          </a:p>
          <a:p>
            <a:r>
              <a:rPr lang="cs-CZ" dirty="0"/>
              <a:t>Na rozdíl od rodiny je škola institucí, kde se dítě krom dovedností a znalostí učí také tomu, aby bylo schopno se přizpůsobovat </a:t>
            </a:r>
            <a:r>
              <a:rPr lang="cs-CZ" b="1" dirty="0"/>
              <a:t>neosobním nárokům </a:t>
            </a:r>
            <a:r>
              <a:rPr lang="cs-CZ" dirty="0"/>
              <a:t>a </a:t>
            </a:r>
            <a:r>
              <a:rPr lang="cs-CZ" b="1" dirty="0"/>
              <a:t>všeobecně platným společenským požadavkům</a:t>
            </a:r>
            <a:r>
              <a:rPr lang="cs-CZ" dirty="0"/>
              <a:t>. (Jedlička, 2017, s. 129)</a:t>
            </a:r>
          </a:p>
          <a:p>
            <a:endParaRPr lang="cs-CZ" dirty="0"/>
          </a:p>
        </p:txBody>
      </p:sp>
    </p:spTree>
    <p:extLst>
      <p:ext uri="{BB962C8B-B14F-4D97-AF65-F5344CB8AC3E}">
        <p14:creationId xmlns:p14="http://schemas.microsoft.com/office/powerpoint/2010/main" val="15912030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Motorický vývoj</a:t>
            </a:r>
          </a:p>
        </p:txBody>
      </p:sp>
      <p:sp>
        <p:nvSpPr>
          <p:cNvPr id="3" name="Zástupný symbol pro obsah 2"/>
          <p:cNvSpPr>
            <a:spLocks noGrp="1"/>
          </p:cNvSpPr>
          <p:nvPr>
            <p:ph idx="1"/>
          </p:nvPr>
        </p:nvSpPr>
        <p:spPr/>
        <p:txBody>
          <a:bodyPr>
            <a:normAutofit fontScale="92500" lnSpcReduction="20000"/>
          </a:bodyPr>
          <a:lstStyle/>
          <a:p>
            <a:pPr>
              <a:buNone/>
            </a:pPr>
            <a:r>
              <a:rPr lang="cs-CZ" dirty="0"/>
              <a:t>Na velmi dobré úrovni je celková koordinace pohybů.</a:t>
            </a:r>
          </a:p>
          <a:p>
            <a:pPr>
              <a:buNone/>
            </a:pPr>
            <a:r>
              <a:rPr lang="pl-PL" dirty="0"/>
              <a:t>Obratnost a výkonnost jsou i důležitou složkou </a:t>
            </a:r>
            <a:r>
              <a:rPr lang="cs-CZ" dirty="0"/>
              <a:t>sebehodnocení dítěte a důležitým faktorem postavení školního dítěte v rámci vrstevnické skupiny.</a:t>
            </a:r>
          </a:p>
          <a:p>
            <a:pPr>
              <a:buNone/>
            </a:pPr>
            <a:r>
              <a:rPr lang="cs-CZ" dirty="0"/>
              <a:t>Fyzická nedostatečnost pak naopak bývá terčem posměchu a příčinou odmítnutí vrstevníky</a:t>
            </a:r>
          </a:p>
          <a:p>
            <a:pPr>
              <a:buNone/>
            </a:pPr>
            <a:r>
              <a:rPr lang="cs-CZ" dirty="0"/>
              <a:t>Kolem 10. (11.) roku nabývá fyzický růst dítěte nejvyšší intenzity.</a:t>
            </a:r>
          </a:p>
          <a:p>
            <a:pPr>
              <a:buNone/>
            </a:pPr>
            <a:r>
              <a:rPr lang="cs-CZ" dirty="0"/>
              <a:t>Děti v tomto věku bývají snadněji unavitelné, ale</a:t>
            </a:r>
          </a:p>
          <a:p>
            <a:pPr>
              <a:buNone/>
            </a:pPr>
            <a:r>
              <a:rPr lang="cs-CZ" dirty="0"/>
              <a:t>jejich síly se rychle regenerují.</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Kognitivní vývoj</a:t>
            </a:r>
          </a:p>
        </p:txBody>
      </p:sp>
      <p:sp>
        <p:nvSpPr>
          <p:cNvPr id="3" name="Zástupný symbol pro obsah 2"/>
          <p:cNvSpPr>
            <a:spLocks noGrp="1"/>
          </p:cNvSpPr>
          <p:nvPr>
            <p:ph idx="1"/>
          </p:nvPr>
        </p:nvSpPr>
        <p:spPr/>
        <p:txBody>
          <a:bodyPr>
            <a:normAutofit fontScale="85000" lnSpcReduction="10000"/>
          </a:bodyPr>
          <a:lstStyle/>
          <a:p>
            <a:pPr>
              <a:buNone/>
            </a:pPr>
            <a:r>
              <a:rPr lang="cs-CZ" dirty="0"/>
              <a:t>Mladší školní věk je obdobím „</a:t>
            </a:r>
            <a:r>
              <a:rPr lang="cs-CZ" b="1" dirty="0"/>
              <a:t>střízlivého realismu“.</a:t>
            </a:r>
          </a:p>
          <a:p>
            <a:r>
              <a:rPr lang="cs-CZ" dirty="0"/>
              <a:t>Dítě již dobře rozlišuje mezi fantazii a realitou.</a:t>
            </a:r>
          </a:p>
          <a:p>
            <a:r>
              <a:rPr lang="cs-CZ" dirty="0"/>
              <a:t>Realita jej velmi zajímá, což se projevuje i v jeho zájmech.</a:t>
            </a:r>
          </a:p>
          <a:p>
            <a:r>
              <a:rPr lang="cs-CZ" dirty="0"/>
              <a:t>Rádo se zabývá věcmi konkrétními, názornými. Obvykle ochotně pomůže s činnostmi, jež přinášejí viditelné výsledky – vyrábění nějakých věcí, vaření, opravování, stavění, sbírání (nikoli hledání) hub apod.</a:t>
            </a:r>
          </a:p>
          <a:p>
            <a:r>
              <a:rPr lang="cs-CZ" dirty="0"/>
              <a:t>E. </a:t>
            </a:r>
            <a:r>
              <a:rPr lang="cs-CZ" dirty="0" err="1"/>
              <a:t>Erikson</a:t>
            </a:r>
            <a:r>
              <a:rPr lang="cs-CZ" dirty="0"/>
              <a:t> upozornil, že nikdy není v člověku více zvídavé nedočkavosti, touhy po znalostech a připravenosti učit se tak rád a tak rychle jako právě v mladém školním věku.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B762BF-D790-43CD-9237-1DBB2D08C384}"/>
              </a:ext>
            </a:extLst>
          </p:cNvPr>
          <p:cNvSpPr>
            <a:spLocks noGrp="1"/>
          </p:cNvSpPr>
          <p:nvPr>
            <p:ph type="title"/>
          </p:nvPr>
        </p:nvSpPr>
        <p:spPr/>
        <p:txBody>
          <a:bodyPr>
            <a:normAutofit/>
          </a:bodyPr>
          <a:lstStyle/>
          <a:p>
            <a:r>
              <a:rPr lang="cs-CZ" dirty="0"/>
              <a:t>Kognitivní vývoj - pozornost</a:t>
            </a:r>
          </a:p>
        </p:txBody>
      </p:sp>
      <p:sp>
        <p:nvSpPr>
          <p:cNvPr id="3" name="Zástupný obsah 2">
            <a:extLst>
              <a:ext uri="{FF2B5EF4-FFF2-40B4-BE49-F238E27FC236}">
                <a16:creationId xmlns:a16="http://schemas.microsoft.com/office/drawing/2014/main" id="{D3618A93-3E81-42DD-B85E-BB0B8AE140A8}"/>
              </a:ext>
            </a:extLst>
          </p:cNvPr>
          <p:cNvSpPr>
            <a:spLocks noGrp="1"/>
          </p:cNvSpPr>
          <p:nvPr>
            <p:ph idx="1"/>
          </p:nvPr>
        </p:nvSpPr>
        <p:spPr/>
        <p:txBody>
          <a:bodyPr/>
          <a:lstStyle/>
          <a:p>
            <a:pPr>
              <a:buNone/>
            </a:pPr>
            <a:r>
              <a:rPr lang="cs-CZ" b="1" dirty="0"/>
              <a:t>Pozornost v tomto věku je již dostatečně zralá, aby ji </a:t>
            </a:r>
            <a:r>
              <a:rPr lang="cs-CZ" dirty="0"/>
              <a:t>dítě bylo schopno zaměřit (a udržet) i na méně </a:t>
            </a:r>
            <a:r>
              <a:rPr lang="pl-PL" dirty="0"/>
              <a:t>zajímavý podnět, než jakým je hra (jak tomu bylo </a:t>
            </a:r>
            <a:r>
              <a:rPr lang="cs-CZ" dirty="0"/>
              <a:t>v předškolním věku).</a:t>
            </a:r>
          </a:p>
          <a:p>
            <a:r>
              <a:rPr lang="it-IT" dirty="0"/>
              <a:t>Zvyšuje se intenzita, stabilita i rozsah pozornosti.</a:t>
            </a:r>
          </a:p>
          <a:p>
            <a:r>
              <a:rPr lang="cs-CZ" dirty="0"/>
              <a:t>Díky schopnosti zaměřovat svou pozornost si školák dokáže lépe všímat detailů.</a:t>
            </a:r>
          </a:p>
          <a:p>
            <a:endParaRPr lang="cs-CZ" dirty="0"/>
          </a:p>
        </p:txBody>
      </p:sp>
    </p:spTree>
    <p:extLst>
      <p:ext uri="{BB962C8B-B14F-4D97-AF65-F5344CB8AC3E}">
        <p14:creationId xmlns:p14="http://schemas.microsoft.com/office/powerpoint/2010/main" val="37179706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Kognitivní vývoj – myšlení</a:t>
            </a:r>
          </a:p>
        </p:txBody>
      </p:sp>
      <p:sp>
        <p:nvSpPr>
          <p:cNvPr id="3" name="Zástupný symbol pro obsah 2"/>
          <p:cNvSpPr>
            <a:spLocks noGrp="1"/>
          </p:cNvSpPr>
          <p:nvPr>
            <p:ph idx="1"/>
          </p:nvPr>
        </p:nvSpPr>
        <p:spPr>
          <a:xfrm>
            <a:off x="457200" y="1775191"/>
            <a:ext cx="8229600" cy="4822161"/>
          </a:xfrm>
        </p:spPr>
        <p:txBody>
          <a:bodyPr>
            <a:normAutofit fontScale="77500" lnSpcReduction="20000"/>
          </a:bodyPr>
          <a:lstStyle/>
          <a:p>
            <a:pPr>
              <a:buNone/>
            </a:pPr>
            <a:r>
              <a:rPr lang="cs-CZ" dirty="0"/>
              <a:t>Myšlení dítěte školního věku se od myšlení předškoláka kvalitativně liší.</a:t>
            </a:r>
          </a:p>
          <a:p>
            <a:pPr>
              <a:buNone/>
            </a:pPr>
            <a:r>
              <a:rPr lang="cs-CZ" dirty="0"/>
              <a:t>Školák by již měl být ve svém myšlení schopen </a:t>
            </a:r>
            <a:r>
              <a:rPr lang="cs-CZ" b="1" dirty="0"/>
              <a:t>decentrace (tj. vnímání více aspektů problému).</a:t>
            </a:r>
          </a:p>
          <a:p>
            <a:pPr>
              <a:buNone/>
            </a:pPr>
            <a:r>
              <a:rPr lang="cs-CZ" dirty="0"/>
              <a:t>V 7 až 8 letech by mělo dítě zvládat </a:t>
            </a:r>
            <a:r>
              <a:rPr lang="cs-CZ" b="1" dirty="0"/>
              <a:t>klasifikaci </a:t>
            </a:r>
            <a:r>
              <a:rPr lang="cs-CZ" dirty="0"/>
              <a:t>a</a:t>
            </a:r>
            <a:r>
              <a:rPr lang="cs-CZ" b="1" dirty="0"/>
              <a:t> </a:t>
            </a:r>
            <a:r>
              <a:rPr lang="cs-CZ" dirty="0"/>
              <a:t>třídění předmětů alespoň podle dvou znaků.</a:t>
            </a:r>
          </a:p>
          <a:p>
            <a:pPr>
              <a:buNone/>
            </a:pPr>
            <a:r>
              <a:rPr lang="cs-CZ" dirty="0"/>
              <a:t>Mělo by si osvojit schopnosti: seřazení prvků podle nějakého </a:t>
            </a:r>
            <a:r>
              <a:rPr lang="cs-CZ" b="1" dirty="0"/>
              <a:t>pravidla </a:t>
            </a:r>
            <a:r>
              <a:rPr lang="cs-CZ" dirty="0"/>
              <a:t>(například od nejmenšího k největšímu) a zahrnutí (inkluze – tedy zařazení prvku do třídy).</a:t>
            </a:r>
          </a:p>
          <a:p>
            <a:pPr>
              <a:buNone/>
            </a:pPr>
            <a:r>
              <a:rPr lang="cs-CZ" dirty="0"/>
              <a:t>V poznávání světa a porozumění vztahům mezi věcmi by již mělo rozumět pravidlu </a:t>
            </a:r>
            <a:r>
              <a:rPr lang="cs-CZ" b="1" dirty="0"/>
              <a:t>konzervace </a:t>
            </a:r>
            <a:r>
              <a:rPr lang="cs-CZ" dirty="0"/>
              <a:t>(uchování množství, objemu… změnou viditelných znaků věci nedochází ke změně její podstaty) a reverzibility (vratnosti určitých změn).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Emoční vývoj</a:t>
            </a:r>
            <a:br>
              <a:rPr lang="cs-CZ" dirty="0"/>
            </a:br>
            <a:endParaRPr lang="cs-CZ" dirty="0"/>
          </a:p>
        </p:txBody>
      </p:sp>
      <p:sp>
        <p:nvSpPr>
          <p:cNvPr id="3" name="Zástupný symbol pro obsah 2"/>
          <p:cNvSpPr>
            <a:spLocks noGrp="1"/>
          </p:cNvSpPr>
          <p:nvPr>
            <p:ph idx="1"/>
          </p:nvPr>
        </p:nvSpPr>
        <p:spPr/>
        <p:txBody>
          <a:bodyPr/>
          <a:lstStyle/>
          <a:p>
            <a:pPr>
              <a:buNone/>
            </a:pPr>
            <a:r>
              <a:rPr lang="cs-CZ" dirty="0"/>
              <a:t>Z hlediska vývoje emocí je pro mladší školní věk (oproti předškolnímu věku) charakteristická především větší stabilita citů.</a:t>
            </a:r>
          </a:p>
          <a:p>
            <a:pPr>
              <a:buNone/>
            </a:pPr>
            <a:r>
              <a:rPr lang="cs-CZ" dirty="0"/>
              <a:t>Převládající pozitivní valence emocí .</a:t>
            </a:r>
          </a:p>
          <a:p>
            <a:pPr>
              <a:buNone/>
            </a:pPr>
            <a:r>
              <a:rPr lang="cs-CZ" dirty="0"/>
              <a:t>Emoce v tomto věku mají spíše nižší intenzitu.</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Vývoj identity</a:t>
            </a:r>
          </a:p>
        </p:txBody>
      </p:sp>
      <p:sp>
        <p:nvSpPr>
          <p:cNvPr id="3" name="Zástupný symbol pro obsah 2"/>
          <p:cNvSpPr>
            <a:spLocks noGrp="1"/>
          </p:cNvSpPr>
          <p:nvPr>
            <p:ph idx="1"/>
          </p:nvPr>
        </p:nvSpPr>
        <p:spPr/>
        <p:txBody>
          <a:bodyPr>
            <a:normAutofit fontScale="85000" lnSpcReduction="20000"/>
          </a:bodyPr>
          <a:lstStyle/>
          <a:p>
            <a:pPr>
              <a:buNone/>
            </a:pPr>
            <a:r>
              <a:rPr lang="cs-CZ" dirty="0"/>
              <a:t>Identita dítěte a jeho hodnocení sebe samotného je do značné míry závislé na </a:t>
            </a:r>
            <a:r>
              <a:rPr lang="cs-CZ" b="1" dirty="0"/>
              <a:t>hodnocení okolí</a:t>
            </a:r>
            <a:r>
              <a:rPr lang="cs-CZ" dirty="0"/>
              <a:t>, zejména pak autorit (rodiče, učitelé).</a:t>
            </a:r>
          </a:p>
          <a:p>
            <a:pPr>
              <a:buNone/>
            </a:pPr>
            <a:r>
              <a:rPr lang="cs-CZ" dirty="0"/>
              <a:t>Rozšiřuje se počet „významných druhých“.</a:t>
            </a:r>
          </a:p>
          <a:p>
            <a:pPr>
              <a:buNone/>
            </a:pPr>
            <a:r>
              <a:rPr lang="pt-BR" dirty="0"/>
              <a:t>S postupujícím věkem a začleňováním se do</a:t>
            </a:r>
            <a:r>
              <a:rPr lang="cs-CZ" dirty="0"/>
              <a:t> kolektivu hraje stále důležitější roli hodnocení ze strany vrstevníků.</a:t>
            </a:r>
          </a:p>
          <a:p>
            <a:pPr>
              <a:buNone/>
            </a:pPr>
            <a:r>
              <a:rPr lang="pt-BR" dirty="0"/>
              <a:t>Dítě přijímá a objevuje nové role a experimentuje</a:t>
            </a:r>
            <a:r>
              <a:rPr lang="cs-CZ" dirty="0"/>
              <a:t> s nimi (role kamaráda a spolužáka).</a:t>
            </a:r>
          </a:p>
          <a:p>
            <a:pPr>
              <a:buNone/>
            </a:pPr>
            <a:r>
              <a:rPr lang="cs-CZ" dirty="0"/>
              <a:t>Do utváření identity a sebepoznávání též vstupuje </a:t>
            </a:r>
            <a:r>
              <a:rPr lang="cs-CZ" b="1" dirty="0"/>
              <a:t>introspekce</a:t>
            </a:r>
            <a:r>
              <a:rPr lang="cs-CZ" dirty="0"/>
              <a:t> (díky zpětné vazbě z okolí si dítě osvojuje sebereflexi).</a:t>
            </a:r>
          </a:p>
          <a:p>
            <a:pPr>
              <a:buNone/>
            </a:pPr>
            <a:r>
              <a:rPr lang="cs-CZ" dirty="0"/>
              <a:t>Vzniká (zvláště u chlapců) touha po spolčování.</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Morální vývoj</a:t>
            </a:r>
          </a:p>
        </p:txBody>
      </p:sp>
      <p:sp>
        <p:nvSpPr>
          <p:cNvPr id="3" name="Zástupný symbol pro obsah 2"/>
          <p:cNvSpPr>
            <a:spLocks noGrp="1"/>
          </p:cNvSpPr>
          <p:nvPr>
            <p:ph idx="1"/>
          </p:nvPr>
        </p:nvSpPr>
        <p:spPr/>
        <p:txBody>
          <a:bodyPr/>
          <a:lstStyle/>
          <a:p>
            <a:pPr>
              <a:buNone/>
            </a:pPr>
            <a:r>
              <a:rPr lang="cs-CZ" dirty="0" smtClean="0"/>
              <a:t>Období </a:t>
            </a:r>
            <a:r>
              <a:rPr lang="cs-CZ" dirty="0"/>
              <a:t>striktního chápání morálky, pravidel a </a:t>
            </a:r>
            <a:r>
              <a:rPr lang="pl-PL" dirty="0"/>
              <a:t>společenských norem a lpění na jejich </a:t>
            </a:r>
            <a:r>
              <a:rPr lang="cs-CZ" dirty="0" smtClean="0"/>
              <a:t>dodržování (konvenční fáze).</a:t>
            </a:r>
            <a:endParaRPr lang="cs-CZ" dirty="0"/>
          </a:p>
          <a:p>
            <a:pPr>
              <a:buNone/>
            </a:pPr>
            <a:r>
              <a:rPr lang="cs-CZ" dirty="0" smtClean="0"/>
              <a:t>Později </a:t>
            </a:r>
            <a:r>
              <a:rPr lang="cs-CZ" dirty="0"/>
              <a:t>dítě přestane přejímat morálku autority nekriticky a striktně a začne do svého uvažování o morálnosti určitého chování </a:t>
            </a:r>
            <a:r>
              <a:rPr lang="it-IT" dirty="0"/>
              <a:t>zahrnovat i úmysl daného člověka a</a:t>
            </a:r>
            <a:r>
              <a:rPr lang="cs-CZ" dirty="0"/>
              <a:t> specifický význam konkrétní </a:t>
            </a:r>
            <a:r>
              <a:rPr lang="cs-CZ" dirty="0" smtClean="0"/>
              <a:t>situace (</a:t>
            </a:r>
            <a:r>
              <a:rPr lang="cs-CZ" dirty="0" err="1" smtClean="0"/>
              <a:t>postkonvenční</a:t>
            </a:r>
            <a:r>
              <a:rPr lang="cs-CZ" dirty="0" smtClean="0"/>
              <a:t> fáze).</a:t>
            </a:r>
            <a:endParaRPr lang="cs-CZ"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C54E65-8BBC-48DE-B112-A26029E612B4}"/>
              </a:ext>
            </a:extLst>
          </p:cNvPr>
          <p:cNvSpPr>
            <a:spLocks noGrp="1"/>
          </p:cNvSpPr>
          <p:nvPr>
            <p:ph type="title"/>
          </p:nvPr>
        </p:nvSpPr>
        <p:spPr/>
        <p:txBody>
          <a:bodyPr/>
          <a:lstStyle/>
          <a:p>
            <a:r>
              <a:rPr lang="cs-CZ" dirty="0"/>
              <a:t>Základní konflikt tohoto období </a:t>
            </a:r>
          </a:p>
        </p:txBody>
      </p:sp>
      <p:sp>
        <p:nvSpPr>
          <p:cNvPr id="3" name="Zástupný obsah 2">
            <a:extLst>
              <a:ext uri="{FF2B5EF4-FFF2-40B4-BE49-F238E27FC236}">
                <a16:creationId xmlns:a16="http://schemas.microsoft.com/office/drawing/2014/main" id="{443646F3-DD67-4076-AC00-01D91747172B}"/>
              </a:ext>
            </a:extLst>
          </p:cNvPr>
          <p:cNvSpPr>
            <a:spLocks noGrp="1"/>
          </p:cNvSpPr>
          <p:nvPr>
            <p:ph idx="1"/>
          </p:nvPr>
        </p:nvSpPr>
        <p:spPr/>
        <p:txBody>
          <a:bodyPr>
            <a:normAutofit fontScale="92500" lnSpcReduction="20000"/>
          </a:bodyPr>
          <a:lstStyle/>
          <a:p>
            <a:r>
              <a:rPr lang="cs-CZ" dirty="0"/>
              <a:t>Psychoanalyticky: </a:t>
            </a:r>
            <a:r>
              <a:rPr lang="cs-CZ" b="1" dirty="0" smtClean="0"/>
              <a:t>Ono</a:t>
            </a:r>
            <a:r>
              <a:rPr lang="cs-CZ" dirty="0" smtClean="0"/>
              <a:t> (id, pudovost</a:t>
            </a:r>
            <a:r>
              <a:rPr lang="cs-CZ" dirty="0"/>
              <a:t>) dítěte je omezováno ve prospěch kulturních norem. Ustavuje se pocit svědomí, soubor morálních pravidel a zábran představujících </a:t>
            </a:r>
            <a:r>
              <a:rPr lang="cs-CZ" b="1" dirty="0" err="1"/>
              <a:t>Nadjá</a:t>
            </a:r>
            <a:r>
              <a:rPr lang="cs-CZ" dirty="0"/>
              <a:t> </a:t>
            </a:r>
            <a:r>
              <a:rPr lang="cs-CZ" dirty="0" smtClean="0"/>
              <a:t>(</a:t>
            </a:r>
            <a:r>
              <a:rPr lang="cs-CZ" dirty="0"/>
              <a:t>Superego</a:t>
            </a:r>
            <a:r>
              <a:rPr lang="cs-CZ" dirty="0" smtClean="0"/>
              <a:t>).</a:t>
            </a:r>
            <a:endParaRPr lang="cs-CZ" dirty="0"/>
          </a:p>
          <a:p>
            <a:r>
              <a:rPr lang="cs-CZ" dirty="0"/>
              <a:t>Základní dilema mladšího školního věku je konflikt mezi „neprovokující konformitou a obdivuhodnou jedinečností“ (</a:t>
            </a:r>
            <a:r>
              <a:rPr lang="cs-CZ" dirty="0" err="1"/>
              <a:t>Štech</a:t>
            </a:r>
            <a:r>
              <a:rPr lang="cs-CZ" dirty="0"/>
              <a:t>, 1998; Jedlička, 2017, s. 114), mezi konformitou a tvořivou individualitou.</a:t>
            </a:r>
          </a:p>
          <a:p>
            <a:r>
              <a:rPr lang="cs-CZ" dirty="0"/>
              <a:t>Srov. vývoj tohoto konfliktu v totalitních režimech.</a:t>
            </a:r>
          </a:p>
          <a:p>
            <a:endParaRPr lang="cs-CZ" dirty="0"/>
          </a:p>
        </p:txBody>
      </p:sp>
    </p:spTree>
    <p:extLst>
      <p:ext uri="{BB962C8B-B14F-4D97-AF65-F5344CB8AC3E}">
        <p14:creationId xmlns:p14="http://schemas.microsoft.com/office/powerpoint/2010/main" val="65895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Vymezení</a:t>
            </a:r>
          </a:p>
        </p:txBody>
      </p:sp>
      <p:sp>
        <p:nvSpPr>
          <p:cNvPr id="3" name="Zástupný symbol pro obsah 2"/>
          <p:cNvSpPr>
            <a:spLocks noGrp="1"/>
          </p:cNvSpPr>
          <p:nvPr>
            <p:ph idx="1"/>
          </p:nvPr>
        </p:nvSpPr>
        <p:spPr/>
        <p:txBody>
          <a:bodyPr>
            <a:normAutofit fontScale="92500" lnSpcReduction="20000"/>
          </a:bodyPr>
          <a:lstStyle/>
          <a:p>
            <a:endParaRPr lang="cs-CZ" b="1" dirty="0"/>
          </a:p>
          <a:p>
            <a:pPr>
              <a:buNone/>
            </a:pPr>
            <a:r>
              <a:rPr lang="cs-CZ" b="1" dirty="0"/>
              <a:t>Mladší školní věk </a:t>
            </a:r>
            <a:r>
              <a:rPr lang="cs-CZ" dirty="0"/>
              <a:t>začíná nástupem do školy v 6 až</a:t>
            </a:r>
          </a:p>
          <a:p>
            <a:pPr>
              <a:buNone/>
            </a:pPr>
            <a:r>
              <a:rPr lang="cs-CZ" dirty="0"/>
              <a:t>7 letech a končí 5. třídou ZŠ (v 11 až 12 letech)</a:t>
            </a:r>
          </a:p>
          <a:p>
            <a:pPr>
              <a:buNone/>
            </a:pPr>
            <a:endParaRPr lang="cs-CZ" dirty="0"/>
          </a:p>
          <a:p>
            <a:pPr>
              <a:buNone/>
            </a:pPr>
            <a:r>
              <a:rPr lang="cs-CZ" b="1" dirty="0"/>
              <a:t>Starší školní věk </a:t>
            </a:r>
            <a:r>
              <a:rPr lang="cs-CZ" dirty="0"/>
              <a:t>začíná 6. a končí 9. třídou ZŠ</a:t>
            </a:r>
          </a:p>
          <a:p>
            <a:pPr>
              <a:buNone/>
            </a:pPr>
            <a:r>
              <a:rPr lang="cs-CZ" dirty="0"/>
              <a:t>(prima – kvarta víceletého gymnázia), tedy začíná</a:t>
            </a:r>
          </a:p>
          <a:p>
            <a:pPr>
              <a:buNone/>
            </a:pPr>
            <a:r>
              <a:rPr lang="en-US" dirty="0"/>
              <a:t>v 11 </a:t>
            </a:r>
            <a:r>
              <a:rPr lang="en-US" dirty="0" err="1"/>
              <a:t>až</a:t>
            </a:r>
            <a:r>
              <a:rPr lang="en-US" dirty="0"/>
              <a:t> 12 </a:t>
            </a:r>
            <a:r>
              <a:rPr lang="en-US" dirty="0" err="1"/>
              <a:t>letech</a:t>
            </a:r>
            <a:r>
              <a:rPr lang="en-US" dirty="0"/>
              <a:t> a </a:t>
            </a:r>
            <a:r>
              <a:rPr lang="en-US" dirty="0" err="1"/>
              <a:t>končí</a:t>
            </a:r>
            <a:r>
              <a:rPr lang="en-US" dirty="0"/>
              <a:t> (v 15 </a:t>
            </a:r>
            <a:r>
              <a:rPr lang="en-US" dirty="0" err="1"/>
              <a:t>až</a:t>
            </a:r>
            <a:r>
              <a:rPr lang="en-US" dirty="0"/>
              <a:t> 16 </a:t>
            </a:r>
            <a:r>
              <a:rPr lang="en-US" dirty="0" err="1"/>
              <a:t>letech</a:t>
            </a:r>
            <a:r>
              <a:rPr lang="en-US" dirty="0"/>
              <a:t> -</a:t>
            </a:r>
          </a:p>
          <a:p>
            <a:pPr>
              <a:buNone/>
            </a:pPr>
            <a:r>
              <a:rPr lang="cs-CZ" dirty="0"/>
              <a:t>adolescence)</a:t>
            </a:r>
          </a:p>
          <a:p>
            <a:pPr>
              <a:buNone/>
            </a:pPr>
            <a:endParaRPr lang="cs-CZ" i="1" dirty="0"/>
          </a:p>
          <a:p>
            <a:pPr>
              <a:buNone/>
            </a:pPr>
            <a:r>
              <a:rPr lang="cs-CZ" i="1" dirty="0"/>
              <a:t>(někteří autoři – Matějček – odlišují i střední školní</a:t>
            </a:r>
          </a:p>
          <a:p>
            <a:pPr>
              <a:buNone/>
            </a:pPr>
            <a:r>
              <a:rPr lang="cs-CZ" i="1" dirty="0"/>
              <a:t>věk, zhruba 3. – 5.třída, jako zvláštní a specifické</a:t>
            </a:r>
          </a:p>
          <a:p>
            <a:pPr>
              <a:buNone/>
            </a:pPr>
            <a:r>
              <a:rPr lang="cs-CZ" i="1" dirty="0"/>
              <a:t>období)</a:t>
            </a:r>
            <a:endParaRPr lang="cs-CZ" dirty="0"/>
          </a:p>
        </p:txBody>
      </p:sp>
    </p:spTree>
    <p:extLst>
      <p:ext uri="{BB962C8B-B14F-4D97-AF65-F5344CB8AC3E}">
        <p14:creationId xmlns:p14="http://schemas.microsoft.com/office/powerpoint/2010/main" val="17464664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D8FDC0-4D85-48A1-8083-E181E2399A7E}"/>
              </a:ext>
            </a:extLst>
          </p:cNvPr>
          <p:cNvSpPr>
            <a:spLocks noGrp="1"/>
          </p:cNvSpPr>
          <p:nvPr>
            <p:ph type="title"/>
          </p:nvPr>
        </p:nvSpPr>
        <p:spPr/>
        <p:txBody>
          <a:bodyPr/>
          <a:lstStyle/>
          <a:p>
            <a:r>
              <a:rPr lang="cs-CZ" dirty="0"/>
              <a:t>Učitelé a psychoanalýza </a:t>
            </a:r>
          </a:p>
        </p:txBody>
      </p:sp>
      <p:sp>
        <p:nvSpPr>
          <p:cNvPr id="3" name="Zástupný obsah 2">
            <a:extLst>
              <a:ext uri="{FF2B5EF4-FFF2-40B4-BE49-F238E27FC236}">
                <a16:creationId xmlns:a16="http://schemas.microsoft.com/office/drawing/2014/main" id="{3A452D5C-C5D8-4724-8106-8A0D091ED068}"/>
              </a:ext>
            </a:extLst>
          </p:cNvPr>
          <p:cNvSpPr>
            <a:spLocks noGrp="1"/>
          </p:cNvSpPr>
          <p:nvPr>
            <p:ph idx="1"/>
          </p:nvPr>
        </p:nvSpPr>
        <p:spPr/>
        <p:txBody>
          <a:bodyPr>
            <a:normAutofit fontScale="92500" lnSpcReduction="20000"/>
          </a:bodyPr>
          <a:lstStyle/>
          <a:p>
            <a:r>
              <a:rPr lang="cs-CZ" dirty="0"/>
              <a:t>„Panuje obecná shoda, že mezi učiteli by to měli být jen ti nejtrpělivější, nejlaskavější vychovatelé a velmi dobří didaktici, jimž lze bezpečně svěřit tak velký úkol, jakým je provázet malé lidské stvoření branou poznání… neboť osobnostně nevyrovnaní, náladoví, netrpěliví, příliš prestižní vzdělavatelé či </a:t>
            </a:r>
            <a:r>
              <a:rPr lang="cs-CZ" dirty="0" err="1"/>
              <a:t>diletantší</a:t>
            </a:r>
            <a:r>
              <a:rPr lang="cs-CZ" dirty="0"/>
              <a:t> pokusníci mohou nevhodným přístupem způsobit dlouhodobé škody ve vztahu dítěte ke škole, k učení, k důvěře v dospělé i v úctě k sobě samému.“ (Jedlička, 2017, s. 115)</a:t>
            </a:r>
          </a:p>
          <a:p>
            <a:r>
              <a:rPr lang="cs-CZ" dirty="0"/>
              <a:t>Př.: Jedlička, 2017, s. 144, s. 116</a:t>
            </a:r>
          </a:p>
        </p:txBody>
      </p:sp>
    </p:spTree>
    <p:extLst>
      <p:ext uri="{BB962C8B-B14F-4D97-AF65-F5344CB8AC3E}">
        <p14:creationId xmlns:p14="http://schemas.microsoft.com/office/powerpoint/2010/main" val="34684884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4843C4-2F17-4897-91E0-A92A3F421344}"/>
              </a:ext>
            </a:extLst>
          </p:cNvPr>
          <p:cNvSpPr>
            <a:spLocks noGrp="1"/>
          </p:cNvSpPr>
          <p:nvPr>
            <p:ph type="title"/>
          </p:nvPr>
        </p:nvSpPr>
        <p:spPr/>
        <p:txBody>
          <a:bodyPr/>
          <a:lstStyle/>
          <a:p>
            <a:r>
              <a:rPr lang="cs-CZ" dirty="0"/>
              <a:t>Přenos a protipřenos</a:t>
            </a:r>
          </a:p>
        </p:txBody>
      </p:sp>
      <p:sp>
        <p:nvSpPr>
          <p:cNvPr id="3" name="Zástupný obsah 2">
            <a:extLst>
              <a:ext uri="{FF2B5EF4-FFF2-40B4-BE49-F238E27FC236}">
                <a16:creationId xmlns:a16="http://schemas.microsoft.com/office/drawing/2014/main" id="{3FB48178-B11A-4939-B890-FD79C3801C07}"/>
              </a:ext>
            </a:extLst>
          </p:cNvPr>
          <p:cNvSpPr>
            <a:spLocks noGrp="1"/>
          </p:cNvSpPr>
          <p:nvPr>
            <p:ph idx="1"/>
          </p:nvPr>
        </p:nvSpPr>
        <p:spPr/>
        <p:txBody>
          <a:bodyPr>
            <a:normAutofit fontScale="92500" lnSpcReduction="20000"/>
          </a:bodyPr>
          <a:lstStyle/>
          <a:p>
            <a:r>
              <a:rPr lang="cs-CZ" dirty="0"/>
              <a:t>Anna </a:t>
            </a:r>
            <a:r>
              <a:rPr lang="cs-CZ" dirty="0" err="1"/>
              <a:t>Freudová</a:t>
            </a:r>
            <a:r>
              <a:rPr lang="cs-CZ" dirty="0"/>
              <a:t> (v přednášce věnované vztahu mezi psychoanalýzou a pedagogikou): „Domnívám se, že máme právo vyžadovat, aby učitel nebo vychovatel znal své konflikty a naučil se je ovládat, dříve než začne vykonávat pedagogickou práci. Jinak mu chovanci slouží jen jako více nebo méně vhodný materiál , na němž by si odreagoval vlastní nevědomé a neřešené problémy.“ (dle Jedlička, 2017, s. 120)</a:t>
            </a:r>
          </a:p>
          <a:p>
            <a:r>
              <a:rPr lang="cs-CZ" dirty="0"/>
              <a:t>Pro pochopení těchto procesů jsou vhodné supervize, intervize, popř. </a:t>
            </a:r>
            <a:r>
              <a:rPr lang="cs-CZ" dirty="0" err="1"/>
              <a:t>balintovské</a:t>
            </a:r>
            <a:r>
              <a:rPr lang="cs-CZ" dirty="0"/>
              <a:t> skupiny.</a:t>
            </a:r>
          </a:p>
        </p:txBody>
      </p:sp>
    </p:spTree>
    <p:extLst>
      <p:ext uri="{BB962C8B-B14F-4D97-AF65-F5344CB8AC3E}">
        <p14:creationId xmlns:p14="http://schemas.microsoft.com/office/powerpoint/2010/main" val="6346244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67F504-93B6-477D-B700-707EC9059B5C}"/>
              </a:ext>
            </a:extLst>
          </p:cNvPr>
          <p:cNvSpPr>
            <a:spLocks noGrp="1"/>
          </p:cNvSpPr>
          <p:nvPr>
            <p:ph type="title"/>
          </p:nvPr>
        </p:nvSpPr>
        <p:spPr/>
        <p:txBody>
          <a:bodyPr/>
          <a:lstStyle/>
          <a:p>
            <a:r>
              <a:rPr lang="cs-CZ" dirty="0"/>
              <a:t>Přenos a protipřenos</a:t>
            </a:r>
          </a:p>
        </p:txBody>
      </p:sp>
      <p:sp>
        <p:nvSpPr>
          <p:cNvPr id="3" name="Zástupný obsah 2">
            <a:extLst>
              <a:ext uri="{FF2B5EF4-FFF2-40B4-BE49-F238E27FC236}">
                <a16:creationId xmlns:a16="http://schemas.microsoft.com/office/drawing/2014/main" id="{35594FA0-09F6-4B56-AE4B-A2686B40D787}"/>
              </a:ext>
            </a:extLst>
          </p:cNvPr>
          <p:cNvSpPr>
            <a:spLocks noGrp="1"/>
          </p:cNvSpPr>
          <p:nvPr>
            <p:ph idx="1"/>
          </p:nvPr>
        </p:nvSpPr>
        <p:spPr/>
        <p:txBody>
          <a:bodyPr>
            <a:normAutofit fontScale="85000" lnSpcReduction="10000"/>
          </a:bodyPr>
          <a:lstStyle/>
          <a:p>
            <a:r>
              <a:rPr lang="cs-CZ" dirty="0"/>
              <a:t>Termíny původně z psychoanalytické terapeutické praxe, které však fungují v každé pomáhající profesi a vlastně i v každém mezilidském vztahu.</a:t>
            </a:r>
          </a:p>
          <a:p>
            <a:r>
              <a:rPr lang="cs-CZ" dirty="0"/>
              <a:t>DEF: „Přenos je stav, kdy pacient promítá svá očekávání a s nimi spojené pocity a fantazie na analytika… [dojde k] </a:t>
            </a:r>
            <a:r>
              <a:rPr lang="cs-CZ" b="1" dirty="0"/>
              <a:t>přemístění emocí </a:t>
            </a:r>
            <a:r>
              <a:rPr lang="cs-CZ" dirty="0"/>
              <a:t>prožívaných jedincem kdysi v </a:t>
            </a:r>
            <a:r>
              <a:rPr lang="cs-CZ" b="1" dirty="0"/>
              <a:t>minulosti</a:t>
            </a:r>
            <a:r>
              <a:rPr lang="cs-CZ" dirty="0"/>
              <a:t> (např. v raném dětství) na citově důležitou postavu v současnosti, jež je vzhledem k </a:t>
            </a:r>
            <a:r>
              <a:rPr lang="cs-CZ" b="1" dirty="0"/>
              <a:t>přítomné situaci nepřiměřené</a:t>
            </a:r>
            <a:r>
              <a:rPr lang="cs-CZ" dirty="0"/>
              <a:t> či zcela nevhodné.“ (Jedlička, 2017, s. 118)</a:t>
            </a:r>
          </a:p>
          <a:p>
            <a:r>
              <a:rPr lang="cs-CZ" dirty="0"/>
              <a:t>Srov. přenos </a:t>
            </a:r>
            <a:r>
              <a:rPr lang="cs-CZ" b="1" dirty="0" err="1"/>
              <a:t>attachmentu</a:t>
            </a:r>
            <a:r>
              <a:rPr lang="cs-CZ" dirty="0"/>
              <a:t>, resp. </a:t>
            </a:r>
            <a:r>
              <a:rPr lang="cs-CZ" b="1" dirty="0"/>
              <a:t>vnitřní model fungování</a:t>
            </a:r>
            <a:r>
              <a:rPr lang="cs-CZ" dirty="0"/>
              <a:t> .</a:t>
            </a:r>
          </a:p>
        </p:txBody>
      </p:sp>
    </p:spTree>
    <p:extLst>
      <p:ext uri="{BB962C8B-B14F-4D97-AF65-F5344CB8AC3E}">
        <p14:creationId xmlns:p14="http://schemas.microsoft.com/office/powerpoint/2010/main" val="8590867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5C78B8-868A-4384-8F9D-92EBCD41CB81}"/>
              </a:ext>
            </a:extLst>
          </p:cNvPr>
          <p:cNvSpPr>
            <a:spLocks noGrp="1"/>
          </p:cNvSpPr>
          <p:nvPr>
            <p:ph type="title"/>
          </p:nvPr>
        </p:nvSpPr>
        <p:spPr/>
        <p:txBody>
          <a:bodyPr/>
          <a:lstStyle/>
          <a:p>
            <a:r>
              <a:rPr lang="cs-CZ" dirty="0"/>
              <a:t>Přenos a protipřenos</a:t>
            </a:r>
          </a:p>
        </p:txBody>
      </p:sp>
      <p:sp>
        <p:nvSpPr>
          <p:cNvPr id="3" name="Zástupný obsah 2">
            <a:extLst>
              <a:ext uri="{FF2B5EF4-FFF2-40B4-BE49-F238E27FC236}">
                <a16:creationId xmlns:a16="http://schemas.microsoft.com/office/drawing/2014/main" id="{DFE9BECB-7156-47E4-B7C2-65ADC478930E}"/>
              </a:ext>
            </a:extLst>
          </p:cNvPr>
          <p:cNvSpPr>
            <a:spLocks noGrp="1"/>
          </p:cNvSpPr>
          <p:nvPr>
            <p:ph idx="1"/>
          </p:nvPr>
        </p:nvSpPr>
        <p:spPr>
          <a:xfrm>
            <a:off x="457200" y="1775191"/>
            <a:ext cx="8229600" cy="4822161"/>
          </a:xfrm>
        </p:spPr>
        <p:txBody>
          <a:bodyPr>
            <a:normAutofit fontScale="85000" lnSpcReduction="20000"/>
          </a:bodyPr>
          <a:lstStyle/>
          <a:p>
            <a:r>
              <a:rPr lang="cs-CZ" dirty="0"/>
              <a:t>Zcela jistě působí i ve vztahu žák – učitel.</a:t>
            </a:r>
          </a:p>
          <a:p>
            <a:r>
              <a:rPr lang="cs-CZ" dirty="0"/>
              <a:t>Žák má představu, že vychovatel bude stejně přísný (či rozmazlující), jako otec (nebo matka) v reakci na chování žáka. Na tuto (svoji) představu pak žák reaguje různě (rozpačitostí, úzkostí, zajíkáním, nemluvností, nejistotou, hostilitou, podbízivostí, koketerií, podlézáním apod.).</a:t>
            </a:r>
          </a:p>
          <a:p>
            <a:r>
              <a:rPr lang="cs-CZ" dirty="0"/>
              <a:t>Obecně jde často i o nevědomé (a i velmi subtilní) snahy </a:t>
            </a:r>
            <a:r>
              <a:rPr lang="cs-CZ" b="1" dirty="0"/>
              <a:t>manipulovat ostatními</a:t>
            </a:r>
            <a:r>
              <a:rPr lang="cs-CZ" dirty="0"/>
              <a:t>, nebo </a:t>
            </a:r>
            <a:r>
              <a:rPr lang="cs-CZ" b="1" dirty="0"/>
              <a:t>vyprovokovat situace</a:t>
            </a:r>
            <a:r>
              <a:rPr lang="cs-CZ" dirty="0"/>
              <a:t>, v nichž se skrytě opakují dřívější vztahy a zkušenosti. (Jedlička, 2017)</a:t>
            </a:r>
          </a:p>
          <a:p>
            <a:r>
              <a:rPr lang="cs-CZ" dirty="0"/>
              <a:t>Příklad vztahu rodiny ke škole: přenos situace z jednoho potomka na druhého.</a:t>
            </a:r>
          </a:p>
          <a:p>
            <a:endParaRPr lang="cs-CZ" dirty="0"/>
          </a:p>
        </p:txBody>
      </p:sp>
    </p:spTree>
    <p:extLst>
      <p:ext uri="{BB962C8B-B14F-4D97-AF65-F5344CB8AC3E}">
        <p14:creationId xmlns:p14="http://schemas.microsoft.com/office/powerpoint/2010/main" val="23761594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831C48-7664-4C74-9165-929536FA77B2}"/>
              </a:ext>
            </a:extLst>
          </p:cNvPr>
          <p:cNvSpPr>
            <a:spLocks noGrp="1"/>
          </p:cNvSpPr>
          <p:nvPr>
            <p:ph type="title"/>
          </p:nvPr>
        </p:nvSpPr>
        <p:spPr/>
        <p:txBody>
          <a:bodyPr/>
          <a:lstStyle/>
          <a:p>
            <a:r>
              <a:rPr lang="cs-CZ" dirty="0"/>
              <a:t>Přenos a protipřenos</a:t>
            </a:r>
          </a:p>
        </p:txBody>
      </p:sp>
      <p:sp>
        <p:nvSpPr>
          <p:cNvPr id="3" name="Zástupný obsah 2">
            <a:extLst>
              <a:ext uri="{FF2B5EF4-FFF2-40B4-BE49-F238E27FC236}">
                <a16:creationId xmlns:a16="http://schemas.microsoft.com/office/drawing/2014/main" id="{8B4AF356-BC09-4061-B770-796268028933}"/>
              </a:ext>
            </a:extLst>
          </p:cNvPr>
          <p:cNvSpPr>
            <a:spLocks noGrp="1"/>
          </p:cNvSpPr>
          <p:nvPr>
            <p:ph idx="1"/>
          </p:nvPr>
        </p:nvSpPr>
        <p:spPr/>
        <p:txBody>
          <a:bodyPr>
            <a:normAutofit fontScale="92500" lnSpcReduction="20000"/>
          </a:bodyPr>
          <a:lstStyle/>
          <a:p>
            <a:r>
              <a:rPr lang="cs-CZ" b="1" dirty="0"/>
              <a:t>Protipřenos</a:t>
            </a:r>
            <a:r>
              <a:rPr lang="cs-CZ" dirty="0"/>
              <a:t>: reakce analytika na přenos.</a:t>
            </a:r>
          </a:p>
          <a:p>
            <a:r>
              <a:rPr lang="cs-CZ" dirty="0"/>
              <a:t>Přenos i protipřenos jsou </a:t>
            </a:r>
            <a:r>
              <a:rPr lang="cs-CZ" b="1" dirty="0"/>
              <a:t>nevědomými procesy</a:t>
            </a:r>
            <a:r>
              <a:rPr lang="cs-CZ" dirty="0"/>
              <a:t>.</a:t>
            </a:r>
            <a:endParaRPr lang="cs-CZ" dirty="0"/>
          </a:p>
          <a:p>
            <a:endParaRPr lang="cs-CZ" dirty="0" smtClean="0"/>
          </a:p>
          <a:p>
            <a:r>
              <a:rPr lang="cs-CZ" dirty="0" smtClean="0"/>
              <a:t>Např</a:t>
            </a:r>
            <a:r>
              <a:rPr lang="cs-CZ" dirty="0"/>
              <a:t>.: Dospívající neustále narušuje výklad vtipy (projev vzdorovitosti vůči rodičům), na což učitel reaguje tvrdým potrestáním žáka (negativní otcovský komplex), protože ho situace emočně oslovila. Vychovatel reaguje nepřiměřeně, aniž by si toho byl plně vědom. </a:t>
            </a:r>
            <a:r>
              <a:rPr lang="cs-CZ" dirty="0" smtClean="0"/>
              <a:t>(</a:t>
            </a:r>
            <a:r>
              <a:rPr lang="cs-CZ" dirty="0"/>
              <a:t>Jedlička, 2017, s. 119)</a:t>
            </a:r>
          </a:p>
          <a:p>
            <a:r>
              <a:rPr lang="cs-CZ" dirty="0"/>
              <a:t>Srov. roli P&amp;PP při tzv. </a:t>
            </a:r>
            <a:r>
              <a:rPr lang="cs-CZ" b="1" dirty="0"/>
              <a:t>golem efektu</a:t>
            </a:r>
            <a:r>
              <a:rPr lang="cs-CZ" dirty="0"/>
              <a:t> a </a:t>
            </a:r>
            <a:r>
              <a:rPr lang="cs-CZ" b="1" dirty="0"/>
              <a:t>Pygmalion efektu</a:t>
            </a:r>
            <a:r>
              <a:rPr lang="cs-CZ" dirty="0"/>
              <a:t>.</a:t>
            </a:r>
          </a:p>
        </p:txBody>
      </p:sp>
    </p:spTree>
    <p:extLst>
      <p:ext uri="{BB962C8B-B14F-4D97-AF65-F5344CB8AC3E}">
        <p14:creationId xmlns:p14="http://schemas.microsoft.com/office/powerpoint/2010/main" val="33679506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2E0143-221A-495B-9134-FBB8EB48FE8D}"/>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D86E9A06-7420-465B-9205-4A0BA1AD8A41}"/>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8820824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normAutofit fontScale="90000"/>
          </a:bodyPr>
          <a:lstStyle/>
          <a:p>
            <a:pPr eaLnBrk="1" fontAlgn="auto" hangingPunct="1">
              <a:spcAft>
                <a:spcPts val="0"/>
              </a:spcAft>
              <a:defRPr/>
            </a:pPr>
            <a:r>
              <a:rPr lang="cs-CZ" sz="4000" dirty="0"/>
              <a:t>Starší školní věk (11-15) až fáze dospívání</a:t>
            </a:r>
            <a:br>
              <a:rPr lang="cs-CZ" sz="4000" dirty="0"/>
            </a:br>
            <a:r>
              <a:rPr lang="cs-CZ" sz="4000" dirty="0"/>
              <a:t>puberta a adolescence</a:t>
            </a:r>
          </a:p>
        </p:txBody>
      </p:sp>
      <p:sp>
        <p:nvSpPr>
          <p:cNvPr id="78855" name="Rectangle 7"/>
          <p:cNvSpPr>
            <a:spLocks noGrp="1" noChangeArrowheads="1"/>
          </p:cNvSpPr>
          <p:nvPr>
            <p:ph type="body" sz="half" idx="1"/>
          </p:nvPr>
        </p:nvSpPr>
        <p:spPr/>
        <p:txBody>
          <a:bodyPr>
            <a:normAutofit lnSpcReduction="10000"/>
          </a:bodyPr>
          <a:lstStyle/>
          <a:p>
            <a:pPr marL="548640" indent="-411480">
              <a:buClr>
                <a:schemeClr val="tx1">
                  <a:shade val="95000"/>
                </a:schemeClr>
              </a:buClr>
              <a:buFont typeface="Wingdings 2"/>
              <a:buChar char=""/>
              <a:defRPr/>
            </a:pPr>
            <a:r>
              <a:rPr lang="cs-CZ" sz="2400" dirty="0"/>
              <a:t>Puberta (nástup adolescence) je typická zejména hormonální změnou a jejími důsledky</a:t>
            </a:r>
          </a:p>
          <a:p>
            <a:pPr marL="548640" indent="-411480" eaLnBrk="1" fontAlgn="auto" hangingPunct="1">
              <a:spcAft>
                <a:spcPts val="0"/>
              </a:spcAft>
              <a:buClr>
                <a:schemeClr val="tx1">
                  <a:shade val="95000"/>
                </a:schemeClr>
              </a:buClr>
              <a:buFont typeface="Wingdings 2"/>
              <a:buChar char=""/>
              <a:defRPr/>
            </a:pPr>
            <a:r>
              <a:rPr lang="cs-CZ" sz="2400" dirty="0"/>
              <a:t>dokončování tělesného růstu</a:t>
            </a:r>
          </a:p>
          <a:p>
            <a:pPr marL="548640" indent="-411480" eaLnBrk="1" fontAlgn="auto" hangingPunct="1">
              <a:spcAft>
                <a:spcPts val="0"/>
              </a:spcAft>
              <a:buClr>
                <a:schemeClr val="tx1">
                  <a:shade val="95000"/>
                </a:schemeClr>
              </a:buClr>
              <a:buFont typeface="Wingdings 2"/>
              <a:buChar char=""/>
              <a:defRPr/>
            </a:pPr>
            <a:r>
              <a:rPr lang="cs-CZ" sz="2400" dirty="0"/>
              <a:t>dosažení pohlavní zralosti</a:t>
            </a:r>
          </a:p>
          <a:p>
            <a:pPr marL="548640" indent="-411480" eaLnBrk="1" fontAlgn="auto" hangingPunct="1">
              <a:spcAft>
                <a:spcPts val="0"/>
              </a:spcAft>
              <a:buClr>
                <a:schemeClr val="tx1">
                  <a:shade val="95000"/>
                </a:schemeClr>
              </a:buClr>
              <a:buFont typeface="Wingdings 2"/>
              <a:buChar char=""/>
              <a:defRPr/>
            </a:pPr>
            <a:r>
              <a:rPr lang="cs-CZ" sz="2400" dirty="0"/>
              <a:t>Vývoj jedince je obvykle nerovnoměrný po stránce anatomicko-fyziologické, intelektové, emocionální i sociální. </a:t>
            </a:r>
          </a:p>
          <a:p>
            <a:pPr marL="548640" indent="-411480" eaLnBrk="1" fontAlgn="auto" hangingPunct="1">
              <a:spcAft>
                <a:spcPts val="0"/>
              </a:spcAft>
              <a:buClr>
                <a:schemeClr val="tx1">
                  <a:shade val="95000"/>
                </a:schemeClr>
              </a:buClr>
              <a:buFont typeface="Wingdings 2"/>
              <a:buChar char=""/>
              <a:defRPr/>
            </a:pPr>
            <a:endParaRPr lang="cs-CZ" sz="2400" dirty="0"/>
          </a:p>
        </p:txBody>
      </p:sp>
      <p:pic>
        <p:nvPicPr>
          <p:cNvPr id="7172" name="Picture 6" descr="%C5%A1koln%C3%AD%20akademie%20055"/>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933950" y="1762125"/>
            <a:ext cx="3467100" cy="4171950"/>
          </a:xfrm>
          <a:noFill/>
        </p:spPr>
      </p:pic>
    </p:spTree>
    <p:extLst>
      <p:ext uri="{BB962C8B-B14F-4D97-AF65-F5344CB8AC3E}">
        <p14:creationId xmlns:p14="http://schemas.microsoft.com/office/powerpoint/2010/main" val="1479853928"/>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852FB6-9766-4C2D-974C-998B788FFD22}"/>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4AB7D813-63A5-4393-9CF8-0DFFFE087CE6}"/>
              </a:ext>
            </a:extLst>
          </p:cNvPr>
          <p:cNvSpPr>
            <a:spLocks noGrp="1"/>
          </p:cNvSpPr>
          <p:nvPr>
            <p:ph idx="1"/>
          </p:nvPr>
        </p:nvSpPr>
        <p:spPr>
          <a:xfrm>
            <a:off x="107504" y="1628800"/>
            <a:ext cx="8784976" cy="5040559"/>
          </a:xfrm>
        </p:spPr>
        <p:txBody>
          <a:bodyPr>
            <a:normAutofit fontScale="77500" lnSpcReduction="20000"/>
          </a:bodyPr>
          <a:lstStyle/>
          <a:p>
            <a:r>
              <a:rPr lang="cs-CZ" dirty="0"/>
              <a:t>Dochází k (významné) separaci od matky a rodičů vůbec (=konflikt; protože mj. rodiče dítě stále živí).</a:t>
            </a:r>
          </a:p>
          <a:p>
            <a:r>
              <a:rPr lang="cs-CZ" dirty="0"/>
              <a:t>Pohlavní pud vyvádí jedince z primární rodiny směrem k vlastní sekundární rodině. Nejprve směrem </a:t>
            </a:r>
            <a:r>
              <a:rPr lang="cs-CZ" b="1" dirty="0"/>
              <a:t>od</a:t>
            </a:r>
            <a:r>
              <a:rPr lang="cs-CZ" dirty="0"/>
              <a:t> původní rodiny. </a:t>
            </a:r>
          </a:p>
          <a:p>
            <a:r>
              <a:rPr lang="cs-CZ" dirty="0"/>
              <a:t>Jedinec je </a:t>
            </a:r>
            <a:r>
              <a:rPr lang="cs-CZ" dirty="0" smtClean="0"/>
              <a:t>navíc nucen </a:t>
            </a:r>
            <a:r>
              <a:rPr lang="cs-CZ" dirty="0"/>
              <a:t>hledat nové těžiště osobnosti, tzv. dospělou osobnost (oproti dětské osobnosti). </a:t>
            </a:r>
          </a:p>
          <a:p>
            <a:r>
              <a:rPr lang="cs-CZ" dirty="0"/>
              <a:t>Musí najít nový, harmonický (tj. příjemné pocity navozující) vztah k trojici: </a:t>
            </a:r>
            <a:r>
              <a:rPr lang="cs-CZ" b="1" dirty="0" smtClean="0"/>
              <a:t>Ono</a:t>
            </a:r>
            <a:r>
              <a:rPr lang="cs-CZ" dirty="0" smtClean="0"/>
              <a:t> </a:t>
            </a:r>
            <a:r>
              <a:rPr lang="cs-CZ" dirty="0"/>
              <a:t>(id; objevení se pohlavního pudu), k </a:t>
            </a:r>
            <a:r>
              <a:rPr lang="cs-CZ" b="1" dirty="0" smtClean="0"/>
              <a:t>Realitě</a:t>
            </a:r>
            <a:r>
              <a:rPr lang="cs-CZ" dirty="0" smtClean="0"/>
              <a:t> </a:t>
            </a:r>
            <a:r>
              <a:rPr lang="cs-CZ" dirty="0"/>
              <a:t>(srov. otevření metafyzického tázání zhruba s nástupem puberty) a k </a:t>
            </a:r>
            <a:r>
              <a:rPr lang="cs-CZ" b="1" dirty="0" err="1" smtClean="0"/>
              <a:t>Nadjá</a:t>
            </a:r>
            <a:r>
              <a:rPr lang="cs-CZ" dirty="0" smtClean="0"/>
              <a:t> </a:t>
            </a:r>
            <a:r>
              <a:rPr lang="cs-CZ" dirty="0"/>
              <a:t>(sociální okolí, normy a řád kultury a rodiny).</a:t>
            </a:r>
          </a:p>
          <a:p>
            <a:r>
              <a:rPr lang="cs-CZ" dirty="0"/>
              <a:t>Zvláště otevření nového (dříve jakž takž zpracovaného) konfliktu mezi </a:t>
            </a:r>
            <a:r>
              <a:rPr lang="cs-CZ" b="1" dirty="0" smtClean="0"/>
              <a:t>Ono</a:t>
            </a:r>
            <a:r>
              <a:rPr lang="cs-CZ" dirty="0" smtClean="0"/>
              <a:t> </a:t>
            </a:r>
            <a:r>
              <a:rPr lang="cs-CZ" dirty="0"/>
              <a:t>a </a:t>
            </a:r>
            <a:r>
              <a:rPr lang="cs-CZ" b="1" dirty="0" err="1" smtClean="0"/>
              <a:t>Nadjá</a:t>
            </a:r>
            <a:r>
              <a:rPr lang="cs-CZ" dirty="0" smtClean="0"/>
              <a:t> </a:t>
            </a:r>
            <a:r>
              <a:rPr lang="cs-CZ" dirty="0"/>
              <a:t>může vést k vyhrocení vztahů k rodičům a jiným autoritám. Konflikt může být tak velký, že vede k podobně vyhroceným situacím jako v období vzdoru. Boj probíhá v jiných kulisách a s novými zbraněmi.</a:t>
            </a:r>
          </a:p>
          <a:p>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7745156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74EB4B-E6EC-4BC9-9A2C-344FBE073BA3}"/>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B7DB9E8D-68D2-4013-8158-E7E2533223CC}"/>
              </a:ext>
            </a:extLst>
          </p:cNvPr>
          <p:cNvSpPr>
            <a:spLocks noGrp="1"/>
          </p:cNvSpPr>
          <p:nvPr>
            <p:ph idx="1"/>
          </p:nvPr>
        </p:nvSpPr>
        <p:spPr>
          <a:xfrm>
            <a:off x="457200" y="1775191"/>
            <a:ext cx="8229600" cy="4927361"/>
          </a:xfrm>
        </p:spPr>
        <p:txBody>
          <a:bodyPr>
            <a:normAutofit fontScale="92500" lnSpcReduction="20000"/>
          </a:bodyPr>
          <a:lstStyle/>
          <a:p>
            <a:r>
              <a:rPr lang="cs-CZ" dirty="0"/>
              <a:t>Důležitým cílem pohlavního dospívání je utvoření </a:t>
            </a:r>
            <a:r>
              <a:rPr lang="cs-CZ" i="1" dirty="0"/>
              <a:t>dospělé osobnosti</a:t>
            </a:r>
            <a:r>
              <a:rPr lang="cs-CZ" dirty="0"/>
              <a:t>.</a:t>
            </a:r>
          </a:p>
          <a:p>
            <a:r>
              <a:rPr lang="cs-CZ" dirty="0"/>
              <a:t>Dospělá osobnost je mnohem méně </a:t>
            </a:r>
            <a:r>
              <a:rPr lang="cs-CZ" dirty="0" err="1"/>
              <a:t>podrobivá</a:t>
            </a:r>
            <a:r>
              <a:rPr lang="cs-CZ" dirty="0"/>
              <a:t> dalším sociálním vlivům, protože na vlastní socializaci (péči o sebe) se </a:t>
            </a:r>
            <a:r>
              <a:rPr lang="cs-CZ" dirty="0"/>
              <a:t>již podílí hlavně </a:t>
            </a:r>
            <a:r>
              <a:rPr lang="cs-CZ" dirty="0"/>
              <a:t>jedinec sám.</a:t>
            </a:r>
          </a:p>
          <a:p>
            <a:r>
              <a:rPr lang="cs-CZ" dirty="0"/>
              <a:t>Dospělá osobnost je více účinná (umí pracovat a chtít), </a:t>
            </a:r>
            <a:r>
              <a:rPr lang="cs-CZ" dirty="0" smtClean="0"/>
              <a:t>kreativní</a:t>
            </a:r>
            <a:r>
              <a:rPr lang="cs-CZ" dirty="0"/>
              <a:t>, spontánní a sociálně přínosná.</a:t>
            </a:r>
          </a:p>
          <a:p>
            <a:endParaRPr lang="cs-CZ" dirty="0"/>
          </a:p>
          <a:p>
            <a:r>
              <a:rPr lang="cs-CZ" dirty="0"/>
              <a:t>Další vývojové období začíná s příchodem (prvního) dítěte.</a:t>
            </a:r>
          </a:p>
          <a:p>
            <a:r>
              <a:rPr lang="cs-CZ" dirty="0"/>
              <a:t>Další vývojové období začíná s příchodem vnoučat.</a:t>
            </a:r>
          </a:p>
        </p:txBody>
      </p:sp>
    </p:spTree>
    <p:extLst>
      <p:ext uri="{BB962C8B-B14F-4D97-AF65-F5344CB8AC3E}">
        <p14:creationId xmlns:p14="http://schemas.microsoft.com/office/powerpoint/2010/main" val="23725643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5EBA12-185D-4DD8-BB06-C63305148021}"/>
              </a:ext>
            </a:extLst>
          </p:cNvPr>
          <p:cNvSpPr>
            <a:spLocks noGrp="1"/>
          </p:cNvSpPr>
          <p:nvPr>
            <p:ph type="title"/>
          </p:nvPr>
        </p:nvSpPr>
        <p:spPr/>
        <p:txBody>
          <a:bodyPr/>
          <a:lstStyle/>
          <a:p>
            <a:r>
              <a:rPr lang="cs-CZ" dirty="0"/>
              <a:t>Závěrečný test</a:t>
            </a:r>
          </a:p>
        </p:txBody>
      </p:sp>
      <p:sp>
        <p:nvSpPr>
          <p:cNvPr id="3" name="Zástupný obsah 2">
            <a:extLst>
              <a:ext uri="{FF2B5EF4-FFF2-40B4-BE49-F238E27FC236}">
                <a16:creationId xmlns:a16="http://schemas.microsoft.com/office/drawing/2014/main" id="{2F7693D4-DC68-4C83-B1D4-FDD91CF751C5}"/>
              </a:ext>
            </a:extLst>
          </p:cNvPr>
          <p:cNvSpPr>
            <a:spLocks noGrp="1"/>
          </p:cNvSpPr>
          <p:nvPr>
            <p:ph idx="1"/>
          </p:nvPr>
        </p:nvSpPr>
        <p:spPr/>
        <p:txBody>
          <a:bodyPr/>
          <a:lstStyle/>
          <a:p>
            <a:r>
              <a:rPr lang="cs-CZ" dirty="0"/>
              <a:t>20 otázek s výběrem jedné správné možnosti.</a:t>
            </a:r>
          </a:p>
          <a:p>
            <a:r>
              <a:rPr lang="cs-CZ" dirty="0"/>
              <a:t>Otázky budou z probraného učiva.</a:t>
            </a:r>
          </a:p>
          <a:p>
            <a:r>
              <a:rPr lang="cs-CZ" dirty="0"/>
              <a:t>Termín testu?</a:t>
            </a:r>
          </a:p>
        </p:txBody>
      </p:sp>
    </p:spTree>
    <p:extLst>
      <p:ext uri="{BB962C8B-B14F-4D97-AF65-F5344CB8AC3E}">
        <p14:creationId xmlns:p14="http://schemas.microsoft.com/office/powerpoint/2010/main" val="422968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Mladší školní věk – kontext vývojových teorií</a:t>
            </a:r>
          </a:p>
        </p:txBody>
      </p:sp>
      <p:sp>
        <p:nvSpPr>
          <p:cNvPr id="3" name="Zástupný symbol pro obsah 2"/>
          <p:cNvSpPr>
            <a:spLocks noGrp="1"/>
          </p:cNvSpPr>
          <p:nvPr>
            <p:ph idx="1"/>
          </p:nvPr>
        </p:nvSpPr>
        <p:spPr/>
        <p:txBody>
          <a:bodyPr>
            <a:normAutofit fontScale="92500" lnSpcReduction="20000"/>
          </a:bodyPr>
          <a:lstStyle/>
          <a:p>
            <a:pPr>
              <a:buNone/>
            </a:pPr>
            <a:r>
              <a:rPr lang="cs-CZ" dirty="0"/>
              <a:t>Mladší školní věk se zhruba překrývá s </a:t>
            </a:r>
            <a:r>
              <a:rPr lang="cs-CZ" dirty="0" err="1"/>
              <a:t>Gesselovým</a:t>
            </a:r>
            <a:r>
              <a:rPr lang="cs-CZ" dirty="0"/>
              <a:t> obdobím dětství, které začíná v 5 a končí v 11 letech života.</a:t>
            </a:r>
          </a:p>
          <a:p>
            <a:pPr>
              <a:buNone/>
            </a:pPr>
            <a:endParaRPr lang="cs-CZ" dirty="0"/>
          </a:p>
          <a:p>
            <a:pPr>
              <a:buNone/>
            </a:pPr>
            <a:r>
              <a:rPr lang="cs-CZ" dirty="0"/>
              <a:t>Podle Václava Příhody je celý školní věk součástí </a:t>
            </a:r>
          </a:p>
          <a:p>
            <a:pPr>
              <a:buNone/>
            </a:pPr>
            <a:r>
              <a:rPr lang="cs-CZ" dirty="0"/>
              <a:t>tzv. druhého dětství, které končí až v patnácti letech.</a:t>
            </a:r>
          </a:p>
          <a:p>
            <a:pPr>
              <a:buNone/>
            </a:pPr>
            <a:r>
              <a:rPr lang="cs-CZ" dirty="0"/>
              <a:t> </a:t>
            </a:r>
            <a:r>
              <a:rPr lang="cs-CZ" b="1" dirty="0" err="1"/>
              <a:t>Freud</a:t>
            </a:r>
            <a:r>
              <a:rPr lang="cs-CZ" dirty="0"/>
              <a:t> – období latence</a:t>
            </a:r>
          </a:p>
          <a:p>
            <a:pPr>
              <a:buNone/>
            </a:pPr>
            <a:r>
              <a:rPr lang="cs-CZ" dirty="0"/>
              <a:t> </a:t>
            </a:r>
            <a:r>
              <a:rPr lang="cs-CZ" b="1" dirty="0" err="1"/>
              <a:t>Piaget</a:t>
            </a:r>
            <a:r>
              <a:rPr lang="cs-CZ" dirty="0"/>
              <a:t> – fáze konkrétních logických operací</a:t>
            </a:r>
          </a:p>
          <a:p>
            <a:pPr>
              <a:buNone/>
            </a:pPr>
            <a:r>
              <a:rPr lang="cs-CZ" dirty="0"/>
              <a:t> </a:t>
            </a:r>
            <a:r>
              <a:rPr lang="cs-CZ" b="1" dirty="0" err="1"/>
              <a:t>Erikson</a:t>
            </a:r>
            <a:r>
              <a:rPr lang="cs-CZ" dirty="0"/>
              <a:t> – konflikt: snaživosti a pocitů méněcennosti</a:t>
            </a:r>
          </a:p>
        </p:txBody>
      </p:sp>
    </p:spTree>
    <p:extLst>
      <p:ext uri="{BB962C8B-B14F-4D97-AF65-F5344CB8AC3E}">
        <p14:creationId xmlns:p14="http://schemas.microsoft.com/office/powerpoint/2010/main" val="134220210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B8AE3E-8732-4B0E-947A-0AACCDB85445}"/>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CC6CD749-D0B2-41E9-AC16-207704450CA2}"/>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35468506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Školní zralost a připravenost pro školu</a:t>
            </a:r>
          </a:p>
        </p:txBody>
      </p:sp>
      <p:sp>
        <p:nvSpPr>
          <p:cNvPr id="3" name="Zástupný symbol pro obsah 2"/>
          <p:cNvSpPr>
            <a:spLocks noGrp="1"/>
          </p:cNvSpPr>
          <p:nvPr>
            <p:ph idx="1"/>
          </p:nvPr>
        </p:nvSpPr>
        <p:spPr>
          <a:xfrm>
            <a:off x="251520" y="1775191"/>
            <a:ext cx="8568952" cy="4625609"/>
          </a:xfrm>
        </p:spPr>
        <p:txBody>
          <a:bodyPr>
            <a:normAutofit/>
          </a:bodyPr>
          <a:lstStyle/>
          <a:p>
            <a:pPr>
              <a:buNone/>
            </a:pPr>
            <a:r>
              <a:rPr lang="cs-CZ" dirty="0"/>
              <a:t>Oblasti: tělesná, mentální, citová a sociální</a:t>
            </a:r>
          </a:p>
          <a:p>
            <a:pPr>
              <a:buNone/>
            </a:pPr>
            <a:r>
              <a:rPr lang="cs-CZ" dirty="0"/>
              <a:t>Tělesný vývoj: </a:t>
            </a:r>
            <a:r>
              <a:rPr lang="cs-CZ" b="1" dirty="0"/>
              <a:t>zralost – </a:t>
            </a:r>
            <a:r>
              <a:rPr lang="cs-CZ" dirty="0"/>
              <a:t>pokud byla započata výměna mléčného chrupu, </a:t>
            </a:r>
          </a:p>
          <a:p>
            <a:pPr>
              <a:buNone/>
            </a:pPr>
            <a:r>
              <a:rPr lang="cs-CZ" dirty="0"/>
              <a:t>dokončuje-li se osifikace zápěstních kůstek (což umožňuje rozvoj jemné motoriky) a </a:t>
            </a:r>
          </a:p>
          <a:p>
            <a:pPr>
              <a:buNone/>
            </a:pPr>
            <a:r>
              <a:rPr lang="cs-CZ" dirty="0"/>
              <a:t>pokud došlo k celkovému protažení kostry – k tzv. první proměně tělesné stavby (první tvarová proměna) – role tzv. </a:t>
            </a:r>
            <a:r>
              <a:rPr lang="cs-CZ" b="1" dirty="0"/>
              <a:t>filipínské míry</a:t>
            </a:r>
            <a:r>
              <a:rPr lang="cs-CZ"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Školní zralost</a:t>
            </a:r>
          </a:p>
        </p:txBody>
      </p:sp>
      <p:sp>
        <p:nvSpPr>
          <p:cNvPr id="3" name="Zástupný symbol pro obsah 2"/>
          <p:cNvSpPr>
            <a:spLocks noGrp="1"/>
          </p:cNvSpPr>
          <p:nvPr>
            <p:ph idx="1"/>
          </p:nvPr>
        </p:nvSpPr>
        <p:spPr/>
        <p:txBody>
          <a:bodyPr/>
          <a:lstStyle/>
          <a:p>
            <a:pPr>
              <a:buNone/>
            </a:pPr>
            <a:r>
              <a:rPr lang="cs-CZ" dirty="0"/>
              <a:t>Dostatečná vyzrálost centrální nervové soustavy</a:t>
            </a:r>
          </a:p>
          <a:p>
            <a:pPr>
              <a:buNone/>
            </a:pPr>
            <a:r>
              <a:rPr lang="cs-CZ" b="1" dirty="0" err="1"/>
              <a:t>Lateralizace</a:t>
            </a:r>
            <a:r>
              <a:rPr lang="cs-CZ" dirty="0"/>
              <a:t> a rozvoj </a:t>
            </a:r>
            <a:r>
              <a:rPr lang="cs-CZ" dirty="0" err="1"/>
              <a:t>senzomotorické</a:t>
            </a:r>
            <a:r>
              <a:rPr lang="cs-CZ" dirty="0"/>
              <a:t> koordinace (ruka, oko, ucho, noha)</a:t>
            </a:r>
          </a:p>
          <a:p>
            <a:pPr>
              <a:buNone/>
            </a:pPr>
            <a:r>
              <a:rPr lang="cs-CZ" dirty="0"/>
              <a:t>Vyspělost zrakové a sluchové diferenciace a grafomotoriky.</a:t>
            </a:r>
          </a:p>
          <a:p>
            <a:pPr>
              <a:buNone/>
            </a:pPr>
            <a:endParaRPr lang="cs-CZ" b="1" dirty="0"/>
          </a:p>
          <a:p>
            <a:pPr>
              <a:buNone/>
            </a:pPr>
            <a:r>
              <a:rPr lang="cs-CZ" b="1" dirty="0"/>
              <a:t>Kresba dítěte </a:t>
            </a:r>
            <a:r>
              <a:rPr lang="cs-CZ" dirty="0"/>
              <a:t>zralého pro školní docházku by </a:t>
            </a:r>
            <a:r>
              <a:rPr lang="pt-BR" dirty="0"/>
              <a:t>měla být propracovaná a bohatá na detaily</a:t>
            </a:r>
            <a:r>
              <a:rPr lang="cs-CZ" dirty="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5" name="Zástupný symbol pro obsah 4"/>
          <p:cNvSpPr>
            <a:spLocks noGrp="1"/>
          </p:cNvSpPr>
          <p:nvPr>
            <p:ph idx="1"/>
          </p:nvPr>
        </p:nvSpPr>
        <p:spPr/>
        <p:txBody>
          <a:bodyPr/>
          <a:lstStyle/>
          <a:p>
            <a:endParaRPr lang="cs-CZ" dirty="0"/>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7828" y="0"/>
            <a:ext cx="7668344" cy="6959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ovéPole 6"/>
          <p:cNvSpPr txBox="1"/>
          <p:nvPr/>
        </p:nvSpPr>
        <p:spPr>
          <a:xfrm>
            <a:off x="6361094" y="6400800"/>
            <a:ext cx="2466020" cy="369332"/>
          </a:xfrm>
          <a:prstGeom prst="rect">
            <a:avLst/>
          </a:prstGeom>
          <a:noFill/>
        </p:spPr>
        <p:txBody>
          <a:bodyPr wrap="square" rtlCol="0">
            <a:spAutoFit/>
          </a:bodyPr>
          <a:lstStyle/>
          <a:p>
            <a:r>
              <a:rPr lang="cs-CZ" dirty="0"/>
              <a:t>Vágnerová, 2012, s. 189</a:t>
            </a:r>
          </a:p>
        </p:txBody>
      </p:sp>
    </p:spTree>
    <p:extLst>
      <p:ext uri="{BB962C8B-B14F-4D97-AF65-F5344CB8AC3E}">
        <p14:creationId xmlns:p14="http://schemas.microsoft.com/office/powerpoint/2010/main" val="3228472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Školní zralost</a:t>
            </a:r>
          </a:p>
        </p:txBody>
      </p:sp>
      <p:sp>
        <p:nvSpPr>
          <p:cNvPr id="3" name="Zástupný symbol pro obsah 2"/>
          <p:cNvSpPr>
            <a:spLocks noGrp="1"/>
          </p:cNvSpPr>
          <p:nvPr>
            <p:ph idx="1"/>
          </p:nvPr>
        </p:nvSpPr>
        <p:spPr/>
        <p:txBody>
          <a:bodyPr>
            <a:normAutofit fontScale="92500" lnSpcReduction="10000"/>
          </a:bodyPr>
          <a:lstStyle/>
          <a:p>
            <a:pPr>
              <a:buNone/>
            </a:pPr>
            <a:r>
              <a:rPr lang="cs-CZ" dirty="0"/>
              <a:t>Dítě by mělo být schopno:</a:t>
            </a:r>
          </a:p>
          <a:p>
            <a:r>
              <a:rPr lang="pl-PL" dirty="0"/>
              <a:t> odlišit </a:t>
            </a:r>
            <a:r>
              <a:rPr lang="pl-PL" b="1" dirty="0"/>
              <a:t>práci od hry a fantazii od reality</a:t>
            </a:r>
          </a:p>
          <a:p>
            <a:r>
              <a:rPr lang="cs-CZ" dirty="0"/>
              <a:t> zvládnout </a:t>
            </a:r>
            <a:r>
              <a:rPr lang="cs-CZ" b="1" dirty="0"/>
              <a:t>základní orientaci v prostoru a v čase</a:t>
            </a:r>
          </a:p>
          <a:p>
            <a:r>
              <a:rPr lang="cs-CZ" dirty="0"/>
              <a:t> znát základní </a:t>
            </a:r>
            <a:r>
              <a:rPr lang="cs-CZ" b="1" dirty="0"/>
              <a:t>informace o sobě</a:t>
            </a:r>
          </a:p>
          <a:p>
            <a:r>
              <a:rPr lang="cs-CZ" dirty="0"/>
              <a:t> rozlišit základní i doplňkové </a:t>
            </a:r>
            <a:r>
              <a:rPr lang="cs-CZ" b="1" dirty="0"/>
              <a:t>barvy</a:t>
            </a:r>
          </a:p>
          <a:p>
            <a:r>
              <a:rPr lang="cs-CZ" dirty="0"/>
              <a:t> </a:t>
            </a:r>
            <a:r>
              <a:rPr lang="cs-CZ" b="1" dirty="0"/>
              <a:t>roztřídit věci podle velikosti, množství a druhu</a:t>
            </a:r>
          </a:p>
          <a:p>
            <a:r>
              <a:rPr lang="cs-CZ" dirty="0"/>
              <a:t> umět </a:t>
            </a:r>
            <a:r>
              <a:rPr lang="cs-CZ" b="1" dirty="0"/>
              <a:t>napočítat do deseti až dvaceti</a:t>
            </a:r>
          </a:p>
          <a:p>
            <a:r>
              <a:rPr lang="cs-CZ" dirty="0"/>
              <a:t> </a:t>
            </a:r>
            <a:r>
              <a:rPr lang="cs-CZ" b="1" dirty="0"/>
              <a:t>záměrného zapamatování (třeba básničky).</a:t>
            </a: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Školní zralost/připravenost</a:t>
            </a:r>
            <a:br>
              <a:rPr lang="cs-CZ" dirty="0"/>
            </a:br>
            <a:endParaRPr lang="cs-CZ" dirty="0"/>
          </a:p>
        </p:txBody>
      </p:sp>
      <p:sp>
        <p:nvSpPr>
          <p:cNvPr id="3" name="Zástupný symbol pro obsah 2"/>
          <p:cNvSpPr>
            <a:spLocks noGrp="1"/>
          </p:cNvSpPr>
          <p:nvPr>
            <p:ph idx="1"/>
          </p:nvPr>
        </p:nvSpPr>
        <p:spPr/>
        <p:txBody>
          <a:bodyPr/>
          <a:lstStyle/>
          <a:p>
            <a:pPr>
              <a:buNone/>
            </a:pPr>
            <a:r>
              <a:rPr lang="cs-CZ" dirty="0"/>
              <a:t>Dítě by rovněž mělo být schopno:</a:t>
            </a:r>
          </a:p>
          <a:p>
            <a:r>
              <a:rPr lang="cs-CZ" dirty="0"/>
              <a:t> podřídit se </a:t>
            </a:r>
            <a:r>
              <a:rPr lang="cs-CZ" b="1" dirty="0"/>
              <a:t>autoritě učitele</a:t>
            </a:r>
          </a:p>
          <a:p>
            <a:r>
              <a:rPr lang="cs-CZ" dirty="0"/>
              <a:t> vyrovnat se se situací, kdy není jediným centrem pozornosti dospělé osoby</a:t>
            </a:r>
          </a:p>
          <a:p>
            <a:r>
              <a:rPr lang="cs-CZ" dirty="0"/>
              <a:t> alespoň </a:t>
            </a:r>
            <a:r>
              <a:rPr lang="cs-CZ" b="1" dirty="0"/>
              <a:t>deset minut vydržet u úkolu a dokončit </a:t>
            </a:r>
            <a:r>
              <a:rPr lang="cs-CZ" dirty="0"/>
              <a:t>ho.</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
  <a:themeElements>
    <a:clrScheme name="Modu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2110</TotalTime>
  <Words>2200</Words>
  <Application>Microsoft Office PowerPoint</Application>
  <PresentationFormat>Předvádění na obrazovce (4:3)</PresentationFormat>
  <Paragraphs>191</Paragraphs>
  <Slides>40</Slides>
  <Notes>7</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40</vt:i4>
      </vt:variant>
    </vt:vector>
  </HeadingPairs>
  <TitlesOfParts>
    <vt:vector size="49" baseType="lpstr">
      <vt:lpstr>Arial</vt:lpstr>
      <vt:lpstr>Bookman Old Style</vt:lpstr>
      <vt:lpstr>Calibri</vt:lpstr>
      <vt:lpstr>Corbel</vt:lpstr>
      <vt:lpstr>Times New Roman</vt:lpstr>
      <vt:lpstr>Wingdings</vt:lpstr>
      <vt:lpstr>Wingdings 2</vt:lpstr>
      <vt:lpstr>Wingdings 3</vt:lpstr>
      <vt:lpstr>Modul</vt:lpstr>
      <vt:lpstr>Vývoj ve školním věku</vt:lpstr>
      <vt:lpstr>Pro optometristy:</vt:lpstr>
      <vt:lpstr>Vymezení</vt:lpstr>
      <vt:lpstr>Mladší školní věk – kontext vývojových teorií</vt:lpstr>
      <vt:lpstr>Školní zralost a připravenost pro školu</vt:lpstr>
      <vt:lpstr>Školní zralost</vt:lpstr>
      <vt:lpstr>Prezentace aplikace PowerPoint</vt:lpstr>
      <vt:lpstr>Školní zralost</vt:lpstr>
      <vt:lpstr>Školní zralost/připravenost </vt:lpstr>
      <vt:lpstr>TEST LATERALITY</vt:lpstr>
      <vt:lpstr>Problémy</vt:lpstr>
      <vt:lpstr>Prezentace aplikace PowerPoint</vt:lpstr>
      <vt:lpstr>Prezentace aplikace PowerPoint</vt:lpstr>
      <vt:lpstr>Diagnostické metody  (dle dr. J. Lukase, PED MUNI)</vt:lpstr>
      <vt:lpstr>Která z těchto dvojic tváří je nejhezčí?</vt:lpstr>
      <vt:lpstr>Inteligenční testy 2</vt:lpstr>
      <vt:lpstr>Inteligenční testy 3</vt:lpstr>
      <vt:lpstr>Percepční testy 1</vt:lpstr>
      <vt:lpstr>Percepční testy 2</vt:lpstr>
      <vt:lpstr>Percepční testy 3</vt:lpstr>
      <vt:lpstr>Škola a socializace</vt:lpstr>
      <vt:lpstr>Motorický vývoj</vt:lpstr>
      <vt:lpstr>Kognitivní vývoj</vt:lpstr>
      <vt:lpstr>Kognitivní vývoj - pozornost</vt:lpstr>
      <vt:lpstr>Kognitivní vývoj – myšlení</vt:lpstr>
      <vt:lpstr>Emoční vývoj </vt:lpstr>
      <vt:lpstr>Vývoj identity</vt:lpstr>
      <vt:lpstr>Morální vývoj</vt:lpstr>
      <vt:lpstr>Základní konflikt tohoto období </vt:lpstr>
      <vt:lpstr>Učitelé a psychoanalýza </vt:lpstr>
      <vt:lpstr>Přenos a protipřenos</vt:lpstr>
      <vt:lpstr>Přenos a protipřenos</vt:lpstr>
      <vt:lpstr>Přenos a protipřenos</vt:lpstr>
      <vt:lpstr>Přenos a protipřenos</vt:lpstr>
      <vt:lpstr>Prezentace aplikace PowerPoint</vt:lpstr>
      <vt:lpstr>Starší školní věk (11-15) až fáze dospívání puberta a adolescence</vt:lpstr>
      <vt:lpstr>Prezentace aplikace PowerPoint</vt:lpstr>
      <vt:lpstr>Prezentace aplikace PowerPoint</vt:lpstr>
      <vt:lpstr>Závěrečný test</vt:lpstr>
      <vt:lpstr>Prezentace aplikace PowerPoint</vt:lpstr>
    </vt:vector>
  </TitlesOfParts>
  <Company>VUT Brno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 evoluce ve výuce psychologie</dc:title>
  <dc:creator>ucitel</dc:creator>
  <cp:lastModifiedBy>Jan Krása</cp:lastModifiedBy>
  <cp:revision>142</cp:revision>
  <dcterms:created xsi:type="dcterms:W3CDTF">2015-08-25T14:26:28Z</dcterms:created>
  <dcterms:modified xsi:type="dcterms:W3CDTF">2021-01-04T07:56:53Z</dcterms:modified>
</cp:coreProperties>
</file>