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9"/>
  </p:notesMasterIdLst>
  <p:handoutMasterIdLst>
    <p:handoutMasterId r:id="rId10"/>
  </p:handoutMasterIdLst>
  <p:sldIdLst>
    <p:sldId id="286" r:id="rId2"/>
    <p:sldId id="287" r:id="rId3"/>
    <p:sldId id="288" r:id="rId4"/>
    <p:sldId id="289" r:id="rId5"/>
    <p:sldId id="290" r:id="rId6"/>
    <p:sldId id="291" r:id="rId7"/>
    <p:sldId id="292" r:id="rId8"/>
  </p:sldIdLst>
  <p:sldSz cx="12192000" cy="6858000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52" autoAdjust="0"/>
    <p:restoredTop sz="95768" autoAdjust="0"/>
  </p:normalViewPr>
  <p:slideViewPr>
    <p:cSldViewPr snapToGrid="0">
      <p:cViewPr varScale="1">
        <p:scale>
          <a:sx n="107" d="100"/>
          <a:sy n="107" d="100"/>
        </p:scale>
        <p:origin x="666" y="10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8831" cy="49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932" y="0"/>
            <a:ext cx="2918831" cy="49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997"/>
            <a:ext cx="2918831" cy="49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932" y="9372997"/>
            <a:ext cx="2918831" cy="49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8831" cy="49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5373" y="0"/>
            <a:ext cx="2918831" cy="49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9375" y="739775"/>
            <a:ext cx="657701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577" y="4686499"/>
            <a:ext cx="5388610" cy="44398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1285"/>
            <a:ext cx="2918831" cy="49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5373" y="9371285"/>
            <a:ext cx="2918831" cy="49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600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MED slid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2" y="2014647"/>
            <a:ext cx="4106255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2E7788A-7319-4B13-B5BD-0D72FA9D7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A5357E-BDD5-4B2A-A76C-3124A3A014A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cap="all" dirty="0"/>
              <a:t>Etický kodex zdravotnického pracovníka nelékařských oborů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5B6494B-FB0F-47F8-BAF1-EEE1718D4C8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Věstník MZ ČR 7/2004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9996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C51664-FD19-4A3A-B9B2-E60E685C7F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191083"/>
            <a:ext cx="10753200" cy="451576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Etické zásady zdravotnického pracovníka nelékařských oborů 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7DB593E-F4A6-48A9-9120-D17AA90CE8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6517" y="1443319"/>
            <a:ext cx="11743765" cy="3429458"/>
          </a:xfrm>
        </p:spPr>
        <p:txBody>
          <a:bodyPr>
            <a:noAutofit/>
          </a:bodyPr>
          <a:lstStyle/>
          <a:p>
            <a:pPr lvl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1600" dirty="0"/>
              <a:t>Zdravotnický pracovník nelékařských oborů (dále jen „zdravotnický pracovník“) při své práci zachovává úctu k životu, respektuje lidská práva a důstojnost každého jednotlivce bez ohledu na věk, pohlaví, rasu, národnost, víru,  politické přesvědčení a sociální postavení.</a:t>
            </a:r>
            <a:r>
              <a:rPr lang="cs-CZ" sz="1600" i="1" u="sng" dirty="0"/>
              <a:t> </a:t>
            </a:r>
            <a:endParaRPr lang="cs-CZ" sz="1600" dirty="0"/>
          </a:p>
          <a:p>
            <a:pPr lvl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1600" dirty="0"/>
              <a:t>Zdravotnický pracovník dbá na dodržování Úmluvy o lidských právech a biomedicíně, na dodržování práv pacientů, tak jak jsou vyjádřena v Chartě práv pacientů a v Chartě práv hospitalizovaných dětí.  </a:t>
            </a:r>
          </a:p>
          <a:p>
            <a:pPr lvl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1600" dirty="0"/>
              <a:t>Zdravotnický pracovník je povinen přistupovat ke své práci s veškerou odbornou schopností, kterou má, s vědomím profesionální odpovědnosti za podporu zdraví, prevenci nemocí, za obnovu zdraví a zmírňování utrpení, za přispění  ke klidnému umírání a důstojné smrti. </a:t>
            </a:r>
          </a:p>
          <a:p>
            <a:pPr lvl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1600" dirty="0"/>
              <a:t>Zdravotnický pracovník poskytuje </a:t>
            </a:r>
            <a:r>
              <a:rPr lang="cs-CZ" sz="1600" i="1" dirty="0"/>
              <a:t> </a:t>
            </a:r>
            <a:r>
              <a:rPr lang="cs-CZ" sz="1600" dirty="0"/>
              <a:t>zdravotní péči</a:t>
            </a:r>
            <a:r>
              <a:rPr lang="cs-CZ" sz="1600" i="1" dirty="0"/>
              <a:t> </a:t>
            </a:r>
            <a:r>
              <a:rPr lang="cs-CZ" sz="1600" dirty="0"/>
              <a:t>jednotlivcům, rodinám, skupinám a spolupracuje s odborníky jiných oborů. Při poskytování zdravotní péče vždy nadřazuje zájmy těch, kterým poskytuje péči, nad zájmy své. </a:t>
            </a:r>
          </a:p>
          <a:p>
            <a:pPr lvl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1600" dirty="0"/>
              <a:t>Zdravotnický pracovník je povinen chránit informace  o těch, kterým poskytuje své služby, bez ohledu na způsob, jakým jsou tyto informace získávány, shromažďovány a uchovávány. Povinnou zdravotnickou dokumentaci vede pečlivě a pravdivě, chrání ji před zneužitím a znehodnocením. </a:t>
            </a:r>
          </a:p>
          <a:p>
            <a:pPr lvl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1600" dirty="0"/>
              <a:t>Zdravotnický pracovník aktivně prohlubuje znalosti  o právních předpisech platných pro jeho profesi a dodržuje je. 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1600" dirty="0"/>
              <a:t>Zdravotnický pracovník nesmí podřizovat poskytování zdravotní péče komerčním zájmům subjektů, působících v oblasti zdravotnictví</a:t>
            </a:r>
          </a:p>
        </p:txBody>
      </p:sp>
    </p:spTree>
    <p:extLst>
      <p:ext uri="{BB962C8B-B14F-4D97-AF65-F5344CB8AC3E}">
        <p14:creationId xmlns:p14="http://schemas.microsoft.com/office/powerpoint/2010/main" val="4008089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64DB78-2108-49A2-87FA-BBDBA259B5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271294"/>
            <a:ext cx="10753200" cy="451576"/>
          </a:xfrm>
        </p:spPr>
        <p:txBody>
          <a:bodyPr/>
          <a:lstStyle/>
          <a:p>
            <a:r>
              <a:rPr lang="cs-CZ" b="1" dirty="0"/>
              <a:t>Zdravotnický pracovník a spoluobčané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BFAA08C-F46B-47E9-A009-E6CBB4E7BD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983790"/>
            <a:ext cx="10753200" cy="4139998"/>
          </a:xfrm>
        </p:spPr>
        <p:txBody>
          <a:bodyPr>
            <a:noAutofit/>
          </a:bodyPr>
          <a:lstStyle/>
          <a:p>
            <a:pPr lvl="0"/>
            <a:r>
              <a:rPr lang="cs-CZ" sz="1600" dirty="0"/>
              <a:t>Zdravotnický pracovník při poskytování zdravotní péče respektuje životní hodnoty občanů, jejich životní zvyky, duchovní potřeby a náboženské přesvědčení a snaží se vytvářet podmínky zohledňující individuální potřeby jednotlivců.</a:t>
            </a:r>
          </a:p>
          <a:p>
            <a:pPr lvl="0"/>
            <a:r>
              <a:rPr lang="cs-CZ" sz="1600" dirty="0"/>
              <a:t>Zdravotnický pracovník v rozsahu své odbornosti a pravomocí poskytuje občanům informace, které jim pomáhají převzít spoluzodpovědnost za jejich zdravotní stav a případnou léčbu.</a:t>
            </a:r>
          </a:p>
          <a:p>
            <a:pPr lvl="0"/>
            <a:r>
              <a:rPr lang="cs-CZ" sz="1600" dirty="0"/>
              <a:t>Zdravotnický pracovník považuje informace o pacientech za důvěrné a je si vědom povinnosti zachovávat mlčenlivost o skutečnostech, o nichž se dozvěděl v souvislosti s výkonem svého povolání. </a:t>
            </a:r>
          </a:p>
          <a:p>
            <a:pPr lvl="0"/>
            <a:r>
              <a:rPr lang="cs-CZ" sz="1600" dirty="0"/>
              <a:t>Zdravotnický pracovník při poskytování zdravotní péče dbá v maximální možné míře o zajištění intimity. </a:t>
            </a:r>
          </a:p>
          <a:p>
            <a:pPr lvl="0"/>
            <a:r>
              <a:rPr lang="cs-CZ" sz="1600" dirty="0"/>
              <a:t>Zdravotnický pracovník nesmí zneužít ve vztahu k nemocnému jeho důvěru a závislost jakýmkoliv způsobem (PRO).</a:t>
            </a:r>
          </a:p>
          <a:p>
            <a:pPr lvl="0"/>
            <a:r>
              <a:rPr lang="cs-CZ" sz="1600" dirty="0"/>
              <a:t>Zdravotnický pracovník se snaží při poskytování zdravotní péče docílit vztahu založeného na  důvěře, který ctí práva pacienta, reaguje na aktuální rozpoložení pacienta, současně jsou respektována práva a povinnosti zdravotnického pracovníka jako poskytovatele zdravotní péče. </a:t>
            </a:r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800265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BD054F-774F-4FFC-8131-FA9E5B8EFF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70376"/>
            <a:ext cx="10753200" cy="451576"/>
          </a:xfrm>
        </p:spPr>
        <p:txBody>
          <a:bodyPr/>
          <a:lstStyle/>
          <a:p>
            <a:r>
              <a:rPr lang="cs-CZ" b="1" dirty="0"/>
              <a:t>Zdravotnický pracovník a praxe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A59C37-0F67-48B5-9B6A-3F70870026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09378"/>
            <a:ext cx="10753200" cy="4139998"/>
          </a:xfrm>
        </p:spPr>
        <p:txBody>
          <a:bodyPr>
            <a:noAutofit/>
          </a:bodyPr>
          <a:lstStyle/>
          <a:p>
            <a:pPr lvl="0"/>
            <a:r>
              <a:rPr lang="cs-CZ" sz="1600" dirty="0"/>
              <a:t>Zdravotnický pracovník poskytuje zdravotní péči v rozsahu své odbornosti a pravomocí, s potřebnou mírou  autoregulace a empatie.</a:t>
            </a:r>
          </a:p>
          <a:p>
            <a:pPr lvl="0"/>
            <a:r>
              <a:rPr lang="cs-CZ" sz="1600" dirty="0"/>
              <a:t>Zdravotnický pracovník aktivně usiluje o vlastní odborný, osobní a intelektuální růst po celou dobu svého profesionálního života a své nové znalosti a dovednosti se snaží využít v praxi.</a:t>
            </a:r>
          </a:p>
          <a:p>
            <a:pPr lvl="0"/>
            <a:r>
              <a:rPr lang="cs-CZ" sz="1600" dirty="0"/>
              <a:t>Zdravotnický pracovník usiluje o co nejvyšší kvalitu a úroveň poskytované zdravotní péče.</a:t>
            </a:r>
          </a:p>
          <a:p>
            <a:pPr lvl="0"/>
            <a:r>
              <a:rPr lang="cs-CZ" sz="1600" dirty="0"/>
              <a:t>Zdravotnický pracovník poskytne nezbytně nutnou zdravotní péči i nad rámec svých pravomocí, pokud ji nemůže poskytnout způsobilý zdravotnický pracovník a pokud nebezpečí, které plyne z prodlení, je větší než možné nebezpečí plynoucí z nedostatečných znalostí a dovedností zdravotnického pracovníka.</a:t>
            </a:r>
          </a:p>
          <a:p>
            <a:pPr lvl="0"/>
            <a:r>
              <a:rPr lang="cs-CZ" sz="1600" dirty="0"/>
              <a:t>Zdravotnický pracovník jedná a vystupuje tak, aby jeho chování přispělo k udržení prestiže a zvyšování společenského uznání zdravotnických povolání.  </a:t>
            </a:r>
          </a:p>
          <a:p>
            <a:pPr lvl="0"/>
            <a:r>
              <a:rPr lang="cs-CZ" sz="1600" dirty="0"/>
              <a:t>Zdravotnický pracovník při přebírání úkolu i při pověřování úkolem zodpovědně zvažuje  kvalifikaci svou i ostatních zdravotnických pracovníků.</a:t>
            </a:r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257622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70F521-E3B8-402D-B9A8-31C2BD2D9B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Zdravotnický pracovník a společnost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16D9473-A09E-45BD-99E4-48D2A5E1D5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Zdravotnický pracovník působí  na zdravotní uvědomění jednotlivců při poskytování zdravotní péče. Podle svých odborných schopností se podílí na podporování a šíření zásad zdravého života, zásad ochrany životního prostředí, objasňování problémů spojených s péčí o poškozené zdraví lidí. </a:t>
            </a:r>
          </a:p>
          <a:p>
            <a:pPr lvl="0"/>
            <a:endParaRPr lang="cs-CZ" dirty="0"/>
          </a:p>
          <a:p>
            <a:pPr lvl="0"/>
            <a:r>
              <a:rPr lang="cs-CZ" dirty="0"/>
              <a:t>Zdravotnický pracovník spolupracuje při těch aktivitách, které směřují ke zlepšení zdravotního a sociálního prostředí v životě lidí.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7837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7C948F-39D3-4E36-9D8B-A38E9E9AF5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Zdravotnický pracovník a spolupracovníci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3FF8A4-CA23-4BFE-99C3-C47C67DFE5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440990"/>
            <a:ext cx="10753200" cy="4139998"/>
          </a:xfrm>
        </p:spPr>
        <p:txBody>
          <a:bodyPr/>
          <a:lstStyle/>
          <a:p>
            <a:pPr lvl="0"/>
            <a:r>
              <a:rPr lang="cs-CZ" dirty="0"/>
              <a:t>Zdravotnický pracovník spolupracuje v rámci mezioborového  týmu s ostatními odborníky tak, aby byly splněny všechny cíle plánu komplexní zdravotní péče o pacienta.</a:t>
            </a:r>
          </a:p>
          <a:p>
            <a:pPr lvl="0"/>
            <a:r>
              <a:rPr lang="cs-CZ" dirty="0"/>
              <a:t>Zdravotnický pracovník respektuje znalosti a zkušenosti svých kolegů i spolupracovníků jiných odborností.</a:t>
            </a:r>
          </a:p>
          <a:p>
            <a:pPr lvl="0"/>
            <a:r>
              <a:rPr lang="cs-CZ" dirty="0"/>
              <a:t>Zdravotničtí pracovníci se navzájem podporují ve svých odborných rolích a aktivně rozvíjejí úctu k sobě i druhým.</a:t>
            </a:r>
          </a:p>
          <a:p>
            <a:pPr lvl="0"/>
            <a:r>
              <a:rPr lang="cs-CZ" dirty="0"/>
              <a:t>Zdravotnický pracovník  vystupuje, podle aktuální situace, jako ochránce pacienta, zejména</a:t>
            </a:r>
            <a:r>
              <a:rPr lang="cs-CZ" i="1" dirty="0"/>
              <a:t> </a:t>
            </a:r>
            <a:r>
              <a:rPr lang="cs-CZ" dirty="0"/>
              <a:t>pokud je péče o něho ohrožena nevhodným chováním nebo jednáním jiného zdravotníka či osoby</a:t>
            </a:r>
            <a:r>
              <a:rPr lang="cs-CZ" i="1" dirty="0"/>
              <a:t>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97582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407E0C-ECF5-4FE1-BE82-5E485F45BD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Zdravotnický pracovník a profese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99FE793-8C95-44C6-8179-38081E269D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Zdravotnický pracovník je odpovědný za  kvalitu jím poskytované zdravotní péče a za co nejvyšší odbornou úroveň svého vzdělávání.</a:t>
            </a:r>
          </a:p>
          <a:p>
            <a:pPr lvl="0"/>
            <a:r>
              <a:rPr lang="cs-CZ" dirty="0"/>
              <a:t>Zdravotnický pracovník dbá na udržování a zvyšování prestiže své profese.</a:t>
            </a:r>
          </a:p>
          <a:p>
            <a:pPr lvl="0"/>
            <a:r>
              <a:rPr lang="cs-CZ" dirty="0"/>
              <a:t>Zdravotnický pracovník se neustále snaží o rozvoj své profese, o rozvoj svého profesního zaměření a zvýšení své odborné úrovně.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5934531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med-prezentace-16-9-cz-v11.potx" id="{AF0F71E7-5DF4-4053-86E5-72B8973D7F64}" vid="{53024889-B6B7-4D78-8AB9-6C3BF509ADE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muni-med-prezentace-16-9-cz-v11</Template>
  <TotalTime>621</TotalTime>
  <Words>764</Words>
  <Application>Microsoft Office PowerPoint</Application>
  <PresentationFormat>Širokoúhlá obrazovka</PresentationFormat>
  <Paragraphs>37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Tahoma</vt:lpstr>
      <vt:lpstr>Wingdings</vt:lpstr>
      <vt:lpstr>Prezentace_MU_CZ</vt:lpstr>
      <vt:lpstr>Etický kodex zdravotnického pracovníka nelékařských oborů </vt:lpstr>
      <vt:lpstr>Etické zásady zdravotnického pracovníka nelékařských oborů  </vt:lpstr>
      <vt:lpstr>Zdravotnický pracovník a spoluobčané </vt:lpstr>
      <vt:lpstr>Zdravotnický pracovník a praxe </vt:lpstr>
      <vt:lpstr>Zdravotnický pracovník a společnost </vt:lpstr>
      <vt:lpstr>Zdravotnický pracovník a spolupracovníci </vt:lpstr>
      <vt:lpstr>Zdravotnický pracovník a profese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Dolanová Dana Mgr. Ph.D.</dc:creator>
  <cp:lastModifiedBy>Dolanová Dana Mgr. Ph.D.</cp:lastModifiedBy>
  <cp:revision>31</cp:revision>
  <cp:lastPrinted>2021-10-12T07:49:53Z</cp:lastPrinted>
  <dcterms:created xsi:type="dcterms:W3CDTF">2021-04-17T19:05:00Z</dcterms:created>
  <dcterms:modified xsi:type="dcterms:W3CDTF">2021-10-12T10:59:44Z</dcterms:modified>
</cp:coreProperties>
</file>