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1"/>
  </p:notesMasterIdLst>
  <p:handoutMasterIdLst>
    <p:handoutMasterId r:id="rId22"/>
  </p:handoutMasterIdLst>
  <p:sldIdLst>
    <p:sldId id="286" r:id="rId2"/>
    <p:sldId id="287" r:id="rId3"/>
    <p:sldId id="288" r:id="rId4"/>
    <p:sldId id="306"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Lst>
  <p:sldSz cx="12192000" cy="6858000"/>
  <p:notesSz cx="6735763" cy="9866313"/>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52" autoAdjust="0"/>
    <p:restoredTop sz="95768" autoAdjust="0"/>
  </p:normalViewPr>
  <p:slideViewPr>
    <p:cSldViewPr snapToGrid="0">
      <p:cViewPr varScale="1">
        <p:scale>
          <a:sx n="107" d="100"/>
          <a:sy n="107" d="100"/>
        </p:scale>
        <p:origin x="666" y="10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16932" y="0"/>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372997"/>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16932" y="9372997"/>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15373" y="0"/>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79375" y="739775"/>
            <a:ext cx="6577013" cy="37004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3577" y="4686499"/>
            <a:ext cx="5388610" cy="4439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371285"/>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15373" y="9371285"/>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zakonyprolidi.cz/cs/2011-372#f443854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zakonyprolidi.cz/cs/2011-372#f518323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zakonyprolidi.cz/cs/2011-372#f443854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zakonyprolidi.cz/cs/2011-372#f4438542"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akonyprolidi.cz/cs/2011-372#f4438546" TargetMode="External"/><Relationship Id="rId2" Type="http://schemas.openxmlformats.org/officeDocument/2006/relationships/hyperlink" Target="https://www.zakonyprolidi.cz/cs/2011-372#f443854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986C54-881D-4C70-B245-8E56EFB6F48D}"/>
              </a:ext>
            </a:extLst>
          </p:cNvPr>
          <p:cNvSpPr>
            <a:spLocks noGrp="1"/>
          </p:cNvSpPr>
          <p:nvPr>
            <p:ph type="ctrTitle"/>
          </p:nvPr>
        </p:nvSpPr>
        <p:spPr/>
        <p:txBody>
          <a:bodyPr/>
          <a:lstStyle/>
          <a:p>
            <a:r>
              <a:rPr lang="cs-CZ" dirty="0"/>
              <a:t>Práva a povinnosti pacientů</a:t>
            </a:r>
          </a:p>
        </p:txBody>
      </p:sp>
      <p:sp>
        <p:nvSpPr>
          <p:cNvPr id="3" name="Podnadpis 2">
            <a:extLst>
              <a:ext uri="{FF2B5EF4-FFF2-40B4-BE49-F238E27FC236}">
                <a16:creationId xmlns:a16="http://schemas.microsoft.com/office/drawing/2014/main" id="{ED5B9524-7804-48D7-AFE3-5603422EE8B0}"/>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31396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CBBFA5-2D4F-496A-BE43-3DE9CDC89E0D}"/>
              </a:ext>
            </a:extLst>
          </p:cNvPr>
          <p:cNvSpPr>
            <a:spLocks noGrp="1"/>
          </p:cNvSpPr>
          <p:nvPr>
            <p:ph type="title"/>
          </p:nvPr>
        </p:nvSpPr>
        <p:spPr>
          <a:xfrm>
            <a:off x="427290" y="235906"/>
            <a:ext cx="10753200" cy="451576"/>
          </a:xfrm>
        </p:spPr>
        <p:txBody>
          <a:bodyPr>
            <a:normAutofit fontScale="90000"/>
          </a:bodyPr>
          <a:lstStyle/>
          <a:p>
            <a:r>
              <a:rPr lang="cs-CZ" sz="3200" dirty="0"/>
              <a:t>§ 34 Poskytování zdravotních služeb se souhlasem</a:t>
            </a:r>
            <a:br>
              <a:rPr lang="cs-CZ" sz="3200" dirty="0"/>
            </a:br>
            <a:endParaRPr lang="cs-CZ" sz="3200" dirty="0"/>
          </a:p>
        </p:txBody>
      </p:sp>
      <p:sp>
        <p:nvSpPr>
          <p:cNvPr id="3" name="Zástupný obsah 2">
            <a:extLst>
              <a:ext uri="{FF2B5EF4-FFF2-40B4-BE49-F238E27FC236}">
                <a16:creationId xmlns:a16="http://schemas.microsoft.com/office/drawing/2014/main" id="{E7004858-745D-4655-9BC2-D00EC7B7401C}"/>
              </a:ext>
            </a:extLst>
          </p:cNvPr>
          <p:cNvSpPr>
            <a:spLocks noGrp="1"/>
          </p:cNvSpPr>
          <p:nvPr>
            <p:ph idx="1"/>
          </p:nvPr>
        </p:nvSpPr>
        <p:spPr>
          <a:xfrm>
            <a:off x="427290" y="849919"/>
            <a:ext cx="10926510" cy="4351338"/>
          </a:xfrm>
        </p:spPr>
        <p:txBody>
          <a:bodyPr>
            <a:noAutofit/>
          </a:bodyPr>
          <a:lstStyle/>
          <a:p>
            <a:pPr marL="0" indent="0" algn="just">
              <a:lnSpc>
                <a:spcPct val="100000"/>
              </a:lnSpc>
              <a:buNone/>
            </a:pPr>
            <a:r>
              <a:rPr lang="cs-CZ" sz="1400" b="1" dirty="0">
                <a:solidFill>
                  <a:srgbClr val="000000"/>
                </a:solidFill>
                <a:latin typeface="Arial" panose="020B0604020202020204" pitchFamily="34" charset="0"/>
              </a:rPr>
              <a:t>(1)</a:t>
            </a:r>
            <a:r>
              <a:rPr lang="cs-CZ" sz="1400" dirty="0">
                <a:solidFill>
                  <a:srgbClr val="000000"/>
                </a:solidFill>
                <a:latin typeface="Arial" panose="020B0604020202020204" pitchFamily="34" charset="0"/>
              </a:rPr>
              <a:t> Souhlas s poskytnutím zdravotních služeb (dále jen „souhlas“) se pokládá za</a:t>
            </a:r>
          </a:p>
          <a:p>
            <a:pPr marL="0" indent="0" algn="just">
              <a:lnSpc>
                <a:spcPct val="100000"/>
              </a:lnSpc>
              <a:buNone/>
            </a:pPr>
            <a:r>
              <a:rPr lang="cs-CZ" sz="1400" b="1" dirty="0">
                <a:solidFill>
                  <a:srgbClr val="000000"/>
                </a:solidFill>
                <a:latin typeface="Arial" panose="020B0604020202020204" pitchFamily="34" charset="0"/>
              </a:rPr>
              <a:t>a)</a:t>
            </a:r>
            <a:r>
              <a:rPr lang="cs-CZ" sz="1400" dirty="0">
                <a:solidFill>
                  <a:srgbClr val="000000"/>
                </a:solidFill>
                <a:latin typeface="Arial" panose="020B0604020202020204" pitchFamily="34" charset="0"/>
              </a:rPr>
              <a:t> svobodný, je-li dán bez jakéhokoliv nátlaku,</a:t>
            </a:r>
          </a:p>
          <a:p>
            <a:pPr marL="0" indent="0" algn="just">
              <a:lnSpc>
                <a:spcPct val="100000"/>
              </a:lnSpc>
              <a:buNone/>
            </a:pPr>
            <a:r>
              <a:rPr lang="cs-CZ" sz="1400" b="1" dirty="0">
                <a:solidFill>
                  <a:srgbClr val="000000"/>
                </a:solidFill>
                <a:latin typeface="Arial" panose="020B0604020202020204" pitchFamily="34" charset="0"/>
              </a:rPr>
              <a:t>b)</a:t>
            </a:r>
            <a:r>
              <a:rPr lang="cs-CZ" sz="1400" dirty="0">
                <a:solidFill>
                  <a:srgbClr val="000000"/>
                </a:solidFill>
                <a:latin typeface="Arial" panose="020B0604020202020204" pitchFamily="34" charset="0"/>
              </a:rPr>
              <a:t> informovaný, je-li pacientovi před vyslovením souhlasu podána informace podle § 31; souhlas se pokládá za informovaný také v případě, že se pacient podle § 32 odst. 1 podání informace vzdal.</a:t>
            </a:r>
          </a:p>
          <a:p>
            <a:pPr marL="0" indent="0" algn="just">
              <a:lnSpc>
                <a:spcPct val="100000"/>
              </a:lnSpc>
              <a:buNone/>
            </a:pPr>
            <a:r>
              <a:rPr lang="cs-CZ" sz="1400" b="1" dirty="0">
                <a:solidFill>
                  <a:srgbClr val="000000"/>
                </a:solidFill>
                <a:latin typeface="Arial" panose="020B0604020202020204" pitchFamily="34" charset="0"/>
              </a:rPr>
              <a:t>(2)</a:t>
            </a:r>
            <a:r>
              <a:rPr lang="cs-CZ" sz="1400" dirty="0">
                <a:solidFill>
                  <a:srgbClr val="000000"/>
                </a:solidFill>
                <a:latin typeface="Arial" panose="020B0604020202020204" pitchFamily="34" charset="0"/>
              </a:rPr>
              <a:t> Písemná forma souhlasu se vyžaduje, pokud tak stanoví jiný právní předpis</a:t>
            </a:r>
            <a:r>
              <a:rPr lang="cs-CZ" sz="1400" b="1" baseline="30000" dirty="0">
                <a:solidFill>
                  <a:srgbClr val="15679C"/>
                </a:solidFill>
                <a:latin typeface="Arial" panose="020B0604020202020204" pitchFamily="34" charset="0"/>
                <a:hlinkClick r:id="rId2">
                  <a:extLst>
                    <a:ext uri="{A12FA001-AC4F-418D-AE19-62706E023703}">
                      <ahyp:hlinkClr xmlns:ahyp="http://schemas.microsoft.com/office/drawing/2018/hyperlinkcolor" val="tx"/>
                    </a:ext>
                  </a:extLst>
                </a:hlinkClick>
              </a:rPr>
              <a:t>21</a:t>
            </a:r>
            <a:r>
              <a:rPr lang="cs-CZ" sz="1400" b="1" dirty="0">
                <a:solidFill>
                  <a:srgbClr val="15679C"/>
                </a:solidFill>
                <a:latin typeface="Arial" panose="020B0604020202020204" pitchFamily="34" charset="0"/>
                <a:hlinkClick r:id="rId2">
                  <a:extLst>
                    <a:ext uri="{A12FA001-AC4F-418D-AE19-62706E023703}">
                      <ahyp:hlinkClr xmlns:ahyp="http://schemas.microsoft.com/office/drawing/2018/hyperlinkcolor" val="tx"/>
                    </a:ext>
                  </a:extLst>
                </a:hlinkClick>
              </a:rPr>
              <a:t>)</a:t>
            </a:r>
            <a:r>
              <a:rPr lang="cs-CZ" sz="1400" dirty="0">
                <a:solidFill>
                  <a:srgbClr val="000000"/>
                </a:solidFill>
                <a:latin typeface="Arial" panose="020B0604020202020204" pitchFamily="34" charset="0"/>
              </a:rPr>
              <a:t> nebo pokud tak s ohledem na charakter poskytovaných zdravotních služeb určí poskytovatel. Souhlas s hospitalizací musí být vždy v písemné formě. Na vyžádání je pacientovi poskytnuta kopie písemné formy souhlasu.</a:t>
            </a:r>
          </a:p>
          <a:p>
            <a:pPr marL="0" indent="0" algn="just">
              <a:lnSpc>
                <a:spcPct val="100000"/>
              </a:lnSpc>
              <a:buNone/>
            </a:pPr>
            <a:r>
              <a:rPr lang="cs-CZ" sz="1400" b="1" dirty="0">
                <a:solidFill>
                  <a:srgbClr val="000000"/>
                </a:solidFill>
                <a:latin typeface="Arial" panose="020B0604020202020204" pitchFamily="34" charset="0"/>
              </a:rPr>
              <a:t>(3)</a:t>
            </a:r>
            <a:r>
              <a:rPr lang="cs-CZ" sz="1400" dirty="0">
                <a:solidFill>
                  <a:srgbClr val="000000"/>
                </a:solidFill>
                <a:latin typeface="Arial" panose="020B0604020202020204" pitchFamily="34" charset="0"/>
              </a:rPr>
              <a:t> Pacientovi, kterému byla podána informace o zdravotním stavu nebo se podání informace podle § 32 odst. 1 vzdal a který odmítá vyslovit souhlas s poskytnutím zdravotních služeb, nejde-li o případ, kdy lze zdravotní služby poskytnout bez souhlasu, je opakovaně podána informace o jeho zdravotním stavu v rozsahu a způsobem, ze kterého je zřejmé, že neposkytnutí zdravotních služeb může vážně poškodit jeho zdraví nebo ohrozit život. Jestliže pacient i nadále odmítá vyslovit souhlas, učiní o tom písemné prohlášení (revers).</a:t>
            </a:r>
          </a:p>
          <a:p>
            <a:pPr marL="0" indent="0" algn="just">
              <a:lnSpc>
                <a:spcPct val="100000"/>
              </a:lnSpc>
              <a:buNone/>
            </a:pPr>
            <a:r>
              <a:rPr lang="cs-CZ" sz="1400" b="1" dirty="0">
                <a:solidFill>
                  <a:srgbClr val="000000"/>
                </a:solidFill>
                <a:latin typeface="Arial" panose="020B0604020202020204" pitchFamily="34" charset="0"/>
              </a:rPr>
              <a:t>(4)</a:t>
            </a:r>
            <a:r>
              <a:rPr lang="cs-CZ" sz="1400" dirty="0">
                <a:solidFill>
                  <a:srgbClr val="000000"/>
                </a:solidFill>
                <a:latin typeface="Arial" panose="020B0604020202020204" pitchFamily="34" charset="0"/>
              </a:rPr>
              <a:t> Pacient může svůj souhlas s poskytnutím zdravotních služeb odvolat. Odvolání souhlasu není účinné, pokud již bylo započato provádění zdravotního výkonu, jehož přerušení může způsobit vážné poškození zdraví nebo ohrožení života pacienta.</a:t>
            </a:r>
          </a:p>
          <a:p>
            <a:pPr marL="0" indent="0" algn="just">
              <a:lnSpc>
                <a:spcPct val="100000"/>
              </a:lnSpc>
              <a:buNone/>
            </a:pPr>
            <a:r>
              <a:rPr lang="cs-CZ" sz="1400" b="1" dirty="0">
                <a:solidFill>
                  <a:srgbClr val="000000"/>
                </a:solidFill>
                <a:latin typeface="Arial" panose="020B0604020202020204" pitchFamily="34" charset="0"/>
              </a:rPr>
              <a:t>(5)</a:t>
            </a:r>
            <a:r>
              <a:rPr lang="cs-CZ" sz="1400" dirty="0">
                <a:solidFill>
                  <a:srgbClr val="000000"/>
                </a:solidFill>
                <a:latin typeface="Arial" panose="020B0604020202020204" pitchFamily="34" charset="0"/>
              </a:rPr>
              <a:t> Písemný souhlas, písemné odvolání souhlasu, popřípadě záznam o odvolání tohoto souhlasu, pokud pacient souhlas odvolal bez písemného vyjádření, písemné prohlášení o nesouhlasu s poskytnutím zdravotních služeb, popřípadě záznam o tomto nesouhlasu, pokud pacient odmítá učinit písemné prohlášení, je součástí zdravotnické dokumentace vedené o pacientovi; podepíše je pacient a zdravotnický pracovník. Odmítá-li pacient záznam podle věty první podepsat, zdravotnický pracovník tuto skutečnost do záznamu doplní; záznam podepíše zdravotnický pracovník a svědek.</a:t>
            </a:r>
          </a:p>
          <a:p>
            <a:pPr marL="0" indent="0" algn="just">
              <a:lnSpc>
                <a:spcPct val="100000"/>
              </a:lnSpc>
              <a:buNone/>
            </a:pPr>
            <a:r>
              <a:rPr lang="cs-CZ" sz="1400" b="1" dirty="0">
                <a:solidFill>
                  <a:srgbClr val="000000"/>
                </a:solidFill>
                <a:latin typeface="Arial" panose="020B0604020202020204" pitchFamily="34" charset="0"/>
              </a:rPr>
              <a:t>(6)</a:t>
            </a:r>
            <a:r>
              <a:rPr lang="cs-CZ" sz="1400" dirty="0">
                <a:solidFill>
                  <a:srgbClr val="000000"/>
                </a:solidFill>
                <a:latin typeface="Arial" panose="020B0604020202020204" pitchFamily="34" charset="0"/>
              </a:rPr>
              <a:t> Jestliže zdravotní stav pacienta nedovoluje vyjádření souhlasu, odvolání souhlasu nebo vyslovení nesouhlasu s poskytnutím zdravotních služeb požadovaným způsobem, zdravotnický pracovník zaznamená nepochybný projev vůle pacienta do zdravotnické dokumentace o něm vedené, uvede způsob, jakým pacient svou vůli projevil, a zdravotní důvody bránící pacientovi ve vyjádření požadovaným způsobem; záznam podepíše zdravotnický pracovník a svědek.</a:t>
            </a:r>
          </a:p>
          <a:p>
            <a:pPr marL="0" indent="0" algn="just">
              <a:lnSpc>
                <a:spcPct val="100000"/>
              </a:lnSpc>
              <a:buNone/>
            </a:pPr>
            <a:r>
              <a:rPr lang="cs-CZ" sz="1400" b="1" dirty="0">
                <a:solidFill>
                  <a:srgbClr val="000000"/>
                </a:solidFill>
                <a:latin typeface="Arial" panose="020B0604020202020204" pitchFamily="34" charset="0"/>
              </a:rPr>
              <a:t>(7)</a:t>
            </a:r>
            <a:r>
              <a:rPr lang="cs-CZ" sz="1400" dirty="0">
                <a:solidFill>
                  <a:srgbClr val="000000"/>
                </a:solidFill>
                <a:latin typeface="Arial" panose="020B0604020202020204" pitchFamily="34" charset="0"/>
              </a:rPr>
              <a:t> Jestliže pacient nemůže s ohledem na svůj zdravotní stav vyslovit souhlas s poskytováním zdravotních služeb, a nejde-li o zdravotní služby, které lze poskytnout bez souhlasu, vyžaduje se souhlas osoby určené pacientem podle § 33 odst. 1, není-li takové osoby nebo není-li dosažitelná, manžela nebo registrovaného partnera, není-li takové osoby nebo není-li dosažitelná, vyžaduje se souhlas rodiče, není-li takové osoby nebo není-li dosažitelná, vyžaduje se souhlas jiné svéprávné osoby blízké, pokud je známa.</a:t>
            </a:r>
          </a:p>
          <a:p>
            <a:pPr marL="0" indent="0">
              <a:lnSpc>
                <a:spcPct val="100000"/>
              </a:lnSpc>
              <a:buNone/>
            </a:pPr>
            <a:endParaRPr lang="cs-CZ" sz="1400" dirty="0"/>
          </a:p>
        </p:txBody>
      </p:sp>
    </p:spTree>
    <p:extLst>
      <p:ext uri="{BB962C8B-B14F-4D97-AF65-F5344CB8AC3E}">
        <p14:creationId xmlns:p14="http://schemas.microsoft.com/office/powerpoint/2010/main" val="669751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6C7EBD-FF55-443C-BB4B-2B0A7B0402A1}"/>
              </a:ext>
            </a:extLst>
          </p:cNvPr>
          <p:cNvSpPr>
            <a:spLocks noGrp="1"/>
          </p:cNvSpPr>
          <p:nvPr>
            <p:ph type="title"/>
          </p:nvPr>
        </p:nvSpPr>
        <p:spPr>
          <a:xfrm>
            <a:off x="504847" y="191083"/>
            <a:ext cx="10753200" cy="451576"/>
          </a:xfrm>
        </p:spPr>
        <p:txBody>
          <a:bodyPr/>
          <a:lstStyle/>
          <a:p>
            <a:r>
              <a:rPr lang="cs-CZ" sz="2900" dirty="0"/>
              <a:t>§ 35 Poskytování zdravotních služeb se souhlasem</a:t>
            </a:r>
          </a:p>
        </p:txBody>
      </p:sp>
      <p:sp>
        <p:nvSpPr>
          <p:cNvPr id="3" name="Zástupný obsah 2">
            <a:extLst>
              <a:ext uri="{FF2B5EF4-FFF2-40B4-BE49-F238E27FC236}">
                <a16:creationId xmlns:a16="http://schemas.microsoft.com/office/drawing/2014/main" id="{A5EA9C40-C4A3-41A5-834A-62BCBD062C42}"/>
              </a:ext>
            </a:extLst>
          </p:cNvPr>
          <p:cNvSpPr>
            <a:spLocks noGrp="1"/>
          </p:cNvSpPr>
          <p:nvPr>
            <p:ph idx="1"/>
          </p:nvPr>
        </p:nvSpPr>
        <p:spPr>
          <a:xfrm>
            <a:off x="504847" y="956896"/>
            <a:ext cx="10753200" cy="4139998"/>
          </a:xfrm>
        </p:spPr>
        <p:txBody>
          <a:bodyPr>
            <a:noAutofit/>
          </a:bodyPr>
          <a:lstStyle/>
          <a:p>
            <a:pPr marL="0" indent="0" algn="just">
              <a:lnSpc>
                <a:spcPct val="100000"/>
              </a:lnSpc>
              <a:buNone/>
            </a:pPr>
            <a:r>
              <a:rPr lang="cs-CZ" sz="1600" b="1" dirty="0">
                <a:solidFill>
                  <a:srgbClr val="000000"/>
                </a:solidFill>
                <a:latin typeface="Arial" panose="020B0604020202020204" pitchFamily="34" charset="0"/>
              </a:rPr>
              <a:t>1)</a:t>
            </a:r>
            <a:r>
              <a:rPr lang="cs-CZ" sz="1600" dirty="0">
                <a:solidFill>
                  <a:srgbClr val="000000"/>
                </a:solidFill>
                <a:latin typeface="Arial" panose="020B0604020202020204" pitchFamily="34" charset="0"/>
              </a:rPr>
              <a:t> Při poskytování zdravotních služeb nezletilému pacientovi je třeba zjistit jeho názor na poskytnutí zamýšlených zdravotních služeb, jestliže je to přiměřené rozumové a volní vyspělosti jeho věku. Tento názor musí být zohledněn jako faktor, jehož závažnost narůstá úměrně s věkem a stupněm rozumové a volní vyspělosti nezletilého pacienta. Pro vyslovení souhlasu s poskytnutím zdravotních služeb nezletilému pacientovi se použijí právní předpisy upravující svéprávnost fyzických osob</a:t>
            </a:r>
            <a:r>
              <a:rPr lang="cs-CZ" sz="1600" b="1" baseline="30000" dirty="0">
                <a:solidFill>
                  <a:srgbClr val="15679C"/>
                </a:solidFill>
                <a:latin typeface="Arial" panose="020B0604020202020204" pitchFamily="34" charset="0"/>
                <a:hlinkClick r:id="rId2">
                  <a:extLst>
                    <a:ext uri="{A12FA001-AC4F-418D-AE19-62706E023703}">
                      <ahyp:hlinkClr xmlns:ahyp="http://schemas.microsoft.com/office/drawing/2018/hyperlinkcolor" val="tx"/>
                    </a:ext>
                  </a:extLst>
                </a:hlinkClick>
              </a:rPr>
              <a:t>49</a:t>
            </a:r>
            <a:r>
              <a:rPr lang="cs-CZ" sz="1600" b="1" dirty="0">
                <a:solidFill>
                  <a:srgbClr val="15679C"/>
                </a:solidFill>
                <a:latin typeface="Arial" panose="020B0604020202020204" pitchFamily="34" charset="0"/>
                <a:hlinkClick r:id="rId2">
                  <a:extLst>
                    <a:ext uri="{A12FA001-AC4F-418D-AE19-62706E023703}">
                      <ahyp:hlinkClr xmlns:ahyp="http://schemas.microsoft.com/office/drawing/2018/hyperlinkcolor" val="tx"/>
                    </a:ext>
                  </a:extLst>
                </a:hlinkClick>
              </a:rPr>
              <a:t>)</a:t>
            </a:r>
            <a:r>
              <a:rPr lang="cs-CZ" sz="1600" dirty="0">
                <a:solidFill>
                  <a:srgbClr val="000000"/>
                </a:solidFill>
                <a:latin typeface="Arial" panose="020B0604020202020204" pitchFamily="34" charset="0"/>
              </a:rPr>
              <a:t> s tím, že nezletilému pacientovi lze zamýšlené zdravotní služby poskytnout na základě jeho souhlasu, jestliže je provedení takového úkonu přiměřené jeho rozumové a volní vyspělosti odpovídající jeho věku. Tím není dotčena možnost poskytování zdravotních služeb bez souhlasu.</a:t>
            </a:r>
          </a:p>
          <a:p>
            <a:pPr marL="0" indent="0" algn="just">
              <a:lnSpc>
                <a:spcPct val="100000"/>
              </a:lnSpc>
              <a:buNone/>
            </a:pPr>
            <a:r>
              <a:rPr lang="cs-CZ" sz="1600" b="1" dirty="0">
                <a:solidFill>
                  <a:srgbClr val="000000"/>
                </a:solidFill>
                <a:latin typeface="Arial" panose="020B0604020202020204" pitchFamily="34" charset="0"/>
              </a:rPr>
              <a:t>(2)</a:t>
            </a:r>
            <a:r>
              <a:rPr lang="cs-CZ" sz="1600" dirty="0">
                <a:solidFill>
                  <a:srgbClr val="000000"/>
                </a:solidFill>
                <a:latin typeface="Arial" panose="020B0604020202020204" pitchFamily="34" charset="0"/>
              </a:rPr>
              <a:t> Poskytnutí zdravotních služeb na základě souhlasu nezletilého pacienta nebrání tomu, aby ošetřující zdravotnický pracovník podal zákonnému zástupci informaci o poskytnutých zdravotních službách nebo zdravotním stavu nezletilého pacienta.</a:t>
            </a:r>
          </a:p>
          <a:p>
            <a:pPr marL="0" indent="0" algn="just">
              <a:lnSpc>
                <a:spcPct val="100000"/>
              </a:lnSpc>
              <a:buNone/>
            </a:pPr>
            <a:r>
              <a:rPr lang="cs-CZ" sz="1600" b="1" dirty="0">
                <a:solidFill>
                  <a:srgbClr val="000000"/>
                </a:solidFill>
                <a:latin typeface="Arial" panose="020B0604020202020204" pitchFamily="34" charset="0"/>
              </a:rPr>
              <a:t>(3)</a:t>
            </a:r>
            <a:r>
              <a:rPr lang="cs-CZ" sz="1600" dirty="0">
                <a:solidFill>
                  <a:srgbClr val="000000"/>
                </a:solidFill>
                <a:latin typeface="Arial" panose="020B0604020202020204" pitchFamily="34" charset="0"/>
              </a:rPr>
              <a:t> Jde-li o zdravotní služby, které spočívají v poskytnutí</a:t>
            </a:r>
          </a:p>
          <a:p>
            <a:pPr marL="0" indent="0" algn="just">
              <a:lnSpc>
                <a:spcPct val="100000"/>
              </a:lnSpc>
              <a:buNone/>
            </a:pPr>
            <a:r>
              <a:rPr lang="cs-CZ" sz="1600" b="1" dirty="0">
                <a:solidFill>
                  <a:srgbClr val="000000"/>
                </a:solidFill>
                <a:latin typeface="Arial" panose="020B0604020202020204" pitchFamily="34" charset="0"/>
              </a:rPr>
              <a:t>a)</a:t>
            </a:r>
            <a:r>
              <a:rPr lang="cs-CZ" sz="1600" dirty="0">
                <a:solidFill>
                  <a:srgbClr val="000000"/>
                </a:solidFill>
                <a:latin typeface="Arial" panose="020B0604020202020204" pitchFamily="34" charset="0"/>
              </a:rPr>
              <a:t> neodkladné péče, která není péčí podle § 38 odst. 4, nebo</a:t>
            </a:r>
          </a:p>
          <a:p>
            <a:pPr marL="0" indent="0" algn="just">
              <a:lnSpc>
                <a:spcPct val="100000"/>
              </a:lnSpc>
              <a:buNone/>
            </a:pPr>
            <a:r>
              <a:rPr lang="cs-CZ" sz="1600" b="1" dirty="0">
                <a:solidFill>
                  <a:srgbClr val="000000"/>
                </a:solidFill>
                <a:latin typeface="Arial" panose="020B0604020202020204" pitchFamily="34" charset="0"/>
              </a:rPr>
              <a:t>b)</a:t>
            </a:r>
            <a:r>
              <a:rPr lang="cs-CZ" sz="1600" dirty="0">
                <a:solidFill>
                  <a:srgbClr val="000000"/>
                </a:solidFill>
                <a:latin typeface="Arial" panose="020B0604020202020204" pitchFamily="34" charset="0"/>
              </a:rPr>
              <a:t> akutní péče, a</a:t>
            </a:r>
          </a:p>
          <a:p>
            <a:pPr marL="0" indent="0" algn="just">
              <a:lnSpc>
                <a:spcPct val="100000"/>
              </a:lnSpc>
              <a:buNone/>
            </a:pPr>
            <a:r>
              <a:rPr lang="cs-CZ" sz="1600" dirty="0">
                <a:solidFill>
                  <a:srgbClr val="000000"/>
                </a:solidFill>
                <a:latin typeface="Arial" panose="020B0604020202020204" pitchFamily="34" charset="0"/>
              </a:rPr>
              <a:t>souhlas zákonného zástupce nelze získat bez zbytečného odkladu, rozhodne o jejich poskytnutí ošetřující zdravotnický pracovník. To neplatí, lze-li zdravotní služby poskytnout podle odstavce 1 na základě souhlasu nezletilého pacienta.</a:t>
            </a:r>
          </a:p>
          <a:p>
            <a:pPr marL="0" indent="0" algn="just">
              <a:lnSpc>
                <a:spcPct val="100000"/>
              </a:lnSpc>
              <a:buNone/>
            </a:pPr>
            <a:r>
              <a:rPr lang="cs-CZ" sz="1600" b="1" dirty="0">
                <a:solidFill>
                  <a:srgbClr val="000000"/>
                </a:solidFill>
                <a:latin typeface="Arial" panose="020B0604020202020204" pitchFamily="34" charset="0"/>
              </a:rPr>
              <a:t>(4)</a:t>
            </a:r>
            <a:r>
              <a:rPr lang="cs-CZ" sz="1600" dirty="0">
                <a:solidFill>
                  <a:srgbClr val="000000"/>
                </a:solidFill>
                <a:latin typeface="Arial" panose="020B0604020202020204" pitchFamily="34" charset="0"/>
              </a:rPr>
              <a:t> Jde-li o pacienta s omezenou svéprávností, odstavce 1 až 3 se použijí obdobně s tím, že věk pacienta se nezohledňuje.</a:t>
            </a:r>
          </a:p>
          <a:p>
            <a:pPr marL="0" indent="0" algn="just">
              <a:lnSpc>
                <a:spcPct val="100000"/>
              </a:lnSpc>
              <a:buNone/>
            </a:pPr>
            <a:r>
              <a:rPr lang="cs-CZ" sz="1600" b="1" dirty="0">
                <a:solidFill>
                  <a:srgbClr val="000000"/>
                </a:solidFill>
                <a:latin typeface="Arial" panose="020B0604020202020204" pitchFamily="34" charset="0"/>
              </a:rPr>
              <a:t>(5)</a:t>
            </a:r>
            <a:r>
              <a:rPr lang="cs-CZ" sz="1600" dirty="0">
                <a:solidFill>
                  <a:srgbClr val="000000"/>
                </a:solidFill>
                <a:latin typeface="Arial" panose="020B0604020202020204" pitchFamily="34" charset="0"/>
              </a:rPr>
              <a:t> Jde-li o pacienta uvedeného v § 28 odst. 4, poskytovatel vyloučí, má-li podezření, že je tento pacient zneužíván nebo týrán, popřípadě, že je ohrožován jeho zdravý vývoj, přítomnost osob uvedených v § 28 odst. 3 písm. e) při poskytování zdravotních služeb, pokud jde o vyšetření za účelem vyloučení známek uvedených skutečností.</a:t>
            </a:r>
          </a:p>
          <a:p>
            <a:pPr marL="0" indent="0">
              <a:lnSpc>
                <a:spcPct val="100000"/>
              </a:lnSpc>
              <a:buNone/>
            </a:pPr>
            <a:endParaRPr lang="cs-CZ" sz="1600" dirty="0"/>
          </a:p>
        </p:txBody>
      </p:sp>
    </p:spTree>
    <p:extLst>
      <p:ext uri="{BB962C8B-B14F-4D97-AF65-F5344CB8AC3E}">
        <p14:creationId xmlns:p14="http://schemas.microsoft.com/office/powerpoint/2010/main" val="2734047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20444A-69A3-4D3C-A508-2E02346C044F}"/>
              </a:ext>
            </a:extLst>
          </p:cNvPr>
          <p:cNvSpPr>
            <a:spLocks noGrp="1"/>
          </p:cNvSpPr>
          <p:nvPr>
            <p:ph type="title"/>
          </p:nvPr>
        </p:nvSpPr>
        <p:spPr>
          <a:xfrm>
            <a:off x="838200" y="153193"/>
            <a:ext cx="10515600" cy="1325563"/>
          </a:xfrm>
        </p:spPr>
        <p:txBody>
          <a:bodyPr>
            <a:normAutofit/>
          </a:bodyPr>
          <a:lstStyle/>
          <a:p>
            <a:r>
              <a:rPr lang="cs-CZ" sz="2900" dirty="0"/>
              <a:t>§ 36 Dříve vyslovené přání</a:t>
            </a:r>
            <a:br>
              <a:rPr lang="cs-CZ" b="1" dirty="0">
                <a:solidFill>
                  <a:srgbClr val="08A8F8"/>
                </a:solidFill>
                <a:latin typeface="Arial" panose="020B0604020202020204" pitchFamily="34" charset="0"/>
              </a:rPr>
            </a:br>
            <a:endParaRPr lang="cs-CZ" dirty="0"/>
          </a:p>
        </p:txBody>
      </p:sp>
      <p:sp>
        <p:nvSpPr>
          <p:cNvPr id="3" name="Zástupný obsah 2">
            <a:extLst>
              <a:ext uri="{FF2B5EF4-FFF2-40B4-BE49-F238E27FC236}">
                <a16:creationId xmlns:a16="http://schemas.microsoft.com/office/drawing/2014/main" id="{50AF3E44-2EB3-458A-A13E-6F50065381AA}"/>
              </a:ext>
            </a:extLst>
          </p:cNvPr>
          <p:cNvSpPr>
            <a:spLocks noGrp="1"/>
          </p:cNvSpPr>
          <p:nvPr>
            <p:ph idx="1"/>
          </p:nvPr>
        </p:nvSpPr>
        <p:spPr>
          <a:xfrm>
            <a:off x="744197" y="952668"/>
            <a:ext cx="10515600" cy="5116437"/>
          </a:xfrm>
        </p:spPr>
        <p:txBody>
          <a:bodyPr>
            <a:noAutofit/>
          </a:bodyPr>
          <a:lstStyle/>
          <a:p>
            <a:pPr marL="0" indent="0" algn="just">
              <a:lnSpc>
                <a:spcPct val="100000"/>
              </a:lnSpc>
              <a:buNone/>
            </a:pPr>
            <a:r>
              <a:rPr lang="cs-CZ" sz="1400" b="1" dirty="0">
                <a:solidFill>
                  <a:srgbClr val="000000"/>
                </a:solidFill>
                <a:latin typeface="Arial" panose="020B0604020202020204" pitchFamily="34" charset="0"/>
              </a:rPr>
              <a:t>(1)</a:t>
            </a:r>
            <a:r>
              <a:rPr lang="cs-CZ" sz="1400" dirty="0">
                <a:solidFill>
                  <a:srgbClr val="000000"/>
                </a:solidFill>
                <a:latin typeface="Arial" panose="020B0604020202020204" pitchFamily="34" charset="0"/>
              </a:rPr>
              <a:t> Pacient může pro případ, kdy by se dostal do takového zdravotního stavu, ve kterém nebude schopen vyslovit souhlas nebo nesouhlas s poskytnutím zdravotních služeb a způsobem jejich poskytnutí, tento souhlas nebo nesouhlas předem vyslovit (dále jen „dříve vyslovené přání“).</a:t>
            </a:r>
          </a:p>
          <a:p>
            <a:pPr marL="0" indent="0" algn="just">
              <a:lnSpc>
                <a:spcPct val="100000"/>
              </a:lnSpc>
              <a:buNone/>
            </a:pPr>
            <a:r>
              <a:rPr lang="cs-CZ" sz="1400" b="1" dirty="0">
                <a:solidFill>
                  <a:srgbClr val="000000"/>
                </a:solidFill>
                <a:latin typeface="Arial" panose="020B0604020202020204" pitchFamily="34" charset="0"/>
              </a:rPr>
              <a:t>(2)</a:t>
            </a:r>
            <a:r>
              <a:rPr lang="cs-CZ" sz="1400" dirty="0">
                <a:solidFill>
                  <a:srgbClr val="000000"/>
                </a:solidFill>
                <a:latin typeface="Arial" panose="020B0604020202020204" pitchFamily="34" charset="0"/>
              </a:rPr>
              <a:t> Poskytovatel bude brát zřetel na dříve vyslovené přání pacienta, má-li ho k dispozici, a to za podmínky, že v době poskytování zdravotních služeb nastala předvídatelná situace, k níž se dříve vyslovené přání vztahuje, a pacient je v takovém zdravotním stavu, kdy není schopen vyslovit nový souhlas nebo nesouhlas. Bude respektováno jen takové dříve vyslovené přání, které bylo učiněno na základě písemného poučení pacienta o důsledcích jeho rozhodnutí, a to lékařem v oboru všeobecné praktické lékařství, u něhož je pacient registrován, nebo jiným ošetřujícím lékařem v oboru zdravotní péče, s níž dříve vyslovené přání souvisí.</a:t>
            </a:r>
          </a:p>
          <a:p>
            <a:pPr marL="0" indent="0" algn="just">
              <a:lnSpc>
                <a:spcPct val="100000"/>
              </a:lnSpc>
              <a:buNone/>
            </a:pPr>
            <a:r>
              <a:rPr lang="cs-CZ" sz="1400" b="1" dirty="0">
                <a:solidFill>
                  <a:srgbClr val="000000"/>
                </a:solidFill>
                <a:latin typeface="Arial" panose="020B0604020202020204" pitchFamily="34" charset="0"/>
              </a:rPr>
              <a:t>(3)</a:t>
            </a:r>
            <a:r>
              <a:rPr lang="cs-CZ" sz="1400" dirty="0">
                <a:solidFill>
                  <a:srgbClr val="000000"/>
                </a:solidFill>
                <a:latin typeface="Arial" panose="020B0604020202020204" pitchFamily="34" charset="0"/>
              </a:rPr>
              <a:t> Dříve vyslovené přání musí mít písemnou formu a musí být opatřeno úředně ověřeným podpisem pacienta. Součástí dříve vysloveného přání je písemné poučení podle odstavce 2.</a:t>
            </a:r>
          </a:p>
          <a:p>
            <a:pPr marL="0" indent="0" algn="just">
              <a:lnSpc>
                <a:spcPct val="100000"/>
              </a:lnSpc>
              <a:buNone/>
            </a:pPr>
            <a:r>
              <a:rPr lang="cs-CZ" sz="1400" b="1" dirty="0">
                <a:solidFill>
                  <a:srgbClr val="000000"/>
                </a:solidFill>
                <a:latin typeface="Arial" panose="020B0604020202020204" pitchFamily="34" charset="0"/>
              </a:rPr>
              <a:t>(4)</a:t>
            </a:r>
            <a:r>
              <a:rPr lang="cs-CZ" sz="1400" dirty="0">
                <a:solidFill>
                  <a:srgbClr val="000000"/>
                </a:solidFill>
                <a:latin typeface="Arial" panose="020B0604020202020204" pitchFamily="34" charset="0"/>
              </a:rPr>
              <a:t> Pacient může učinit dříve vyslovené přání též při přijetí do péče poskytovatelem nebo kdykoliv v průběhu hospitalizace, a to pro poskytování zdravotních služeb zajišťovaných tímto poskytovatelem. Takto vyslovené přání se zaznamená do zdravotnické dokumentace vedené o pacientovi; záznam podepíše pacient, zdravotnický pracovník a svědek; v tomto případě se nepostupuje podle odstavce 3.</a:t>
            </a:r>
          </a:p>
          <a:p>
            <a:pPr marL="0" indent="0" algn="just">
              <a:lnSpc>
                <a:spcPct val="100000"/>
              </a:lnSpc>
              <a:buNone/>
            </a:pPr>
            <a:r>
              <a:rPr lang="cs-CZ" sz="1400" b="1" dirty="0">
                <a:solidFill>
                  <a:srgbClr val="000000"/>
                </a:solidFill>
                <a:latin typeface="Arial" panose="020B0604020202020204" pitchFamily="34" charset="0"/>
              </a:rPr>
              <a:t>(5)</a:t>
            </a:r>
            <a:r>
              <a:rPr lang="cs-CZ" sz="1400" dirty="0">
                <a:solidFill>
                  <a:srgbClr val="000000"/>
                </a:solidFill>
                <a:latin typeface="Arial" panose="020B0604020202020204" pitchFamily="34" charset="0"/>
              </a:rPr>
              <a:t> Dříve vyslovené přání</a:t>
            </a:r>
          </a:p>
          <a:p>
            <a:pPr marL="0" indent="0" algn="just">
              <a:lnSpc>
                <a:spcPct val="100000"/>
              </a:lnSpc>
              <a:buNone/>
            </a:pPr>
            <a:r>
              <a:rPr lang="cs-CZ" sz="1400" b="1" dirty="0">
                <a:solidFill>
                  <a:srgbClr val="000000"/>
                </a:solidFill>
                <a:latin typeface="Arial" panose="020B0604020202020204" pitchFamily="34" charset="0"/>
              </a:rPr>
              <a:t>a)</a:t>
            </a:r>
            <a:r>
              <a:rPr lang="cs-CZ" sz="1400" dirty="0">
                <a:solidFill>
                  <a:srgbClr val="000000"/>
                </a:solidFill>
                <a:latin typeface="Arial" panose="020B0604020202020204" pitchFamily="34" charset="0"/>
              </a:rPr>
              <a:t> není třeba respektovat, pokud od doby jeho vyslovení došlo v poskytování zdravotních služeb, k nimž se toto přání vztahuje, k takovému vývoji, že lze důvodně předpokládat, že by pacient vyslovil souhlas s jejich poskytnutím; rozhodnutí o nerespektování dříve vysloveného přání pacienta a důvody, které k němu vedly, se zaznamenají do zdravotnické dokumentace vedené o pacientovi,</a:t>
            </a:r>
          </a:p>
          <a:p>
            <a:pPr marL="0" indent="0" algn="just">
              <a:lnSpc>
                <a:spcPct val="100000"/>
              </a:lnSpc>
              <a:buNone/>
            </a:pPr>
            <a:r>
              <a:rPr lang="cs-CZ" sz="1400" b="1" dirty="0">
                <a:solidFill>
                  <a:srgbClr val="000000"/>
                </a:solidFill>
                <a:latin typeface="Arial" panose="020B0604020202020204" pitchFamily="34" charset="0"/>
              </a:rPr>
              <a:t>b)</a:t>
            </a:r>
            <a:r>
              <a:rPr lang="cs-CZ" sz="1400" dirty="0">
                <a:solidFill>
                  <a:srgbClr val="000000"/>
                </a:solidFill>
                <a:latin typeface="Arial" panose="020B0604020202020204" pitchFamily="34" charset="0"/>
              </a:rPr>
              <a:t> nelze respektovat, pokud nabádá k takovým postupům, jejichž výsledkem je aktivní způsobení smrti,</a:t>
            </a:r>
          </a:p>
          <a:p>
            <a:pPr marL="0" indent="0" algn="just">
              <a:lnSpc>
                <a:spcPct val="100000"/>
              </a:lnSpc>
              <a:buNone/>
            </a:pPr>
            <a:r>
              <a:rPr lang="cs-CZ" sz="1400" b="1" dirty="0">
                <a:solidFill>
                  <a:srgbClr val="000000"/>
                </a:solidFill>
                <a:latin typeface="Arial" panose="020B0604020202020204" pitchFamily="34" charset="0"/>
              </a:rPr>
              <a:t>c)</a:t>
            </a:r>
            <a:r>
              <a:rPr lang="cs-CZ" sz="1400" dirty="0">
                <a:solidFill>
                  <a:srgbClr val="000000"/>
                </a:solidFill>
                <a:latin typeface="Arial" panose="020B0604020202020204" pitchFamily="34" charset="0"/>
              </a:rPr>
              <a:t> nelze respektovat, pokud by jeho splnění mohlo ohrozit jiné osoby,</a:t>
            </a:r>
          </a:p>
          <a:p>
            <a:pPr marL="0" indent="0" algn="just">
              <a:lnSpc>
                <a:spcPct val="100000"/>
              </a:lnSpc>
              <a:buNone/>
            </a:pPr>
            <a:r>
              <a:rPr lang="cs-CZ" sz="1400" b="1" dirty="0">
                <a:solidFill>
                  <a:srgbClr val="000000"/>
                </a:solidFill>
                <a:latin typeface="Arial" panose="020B0604020202020204" pitchFamily="34" charset="0"/>
              </a:rPr>
              <a:t>d)</a:t>
            </a:r>
            <a:r>
              <a:rPr lang="cs-CZ" sz="1400" dirty="0">
                <a:solidFill>
                  <a:srgbClr val="000000"/>
                </a:solidFill>
                <a:latin typeface="Arial" panose="020B0604020202020204" pitchFamily="34" charset="0"/>
              </a:rPr>
              <a:t> nelze respektovat, pokud byly v době, kdy poskytovatel neměl k dispozici dříve vyslovené přání, započaty takové zdravotní výkony, jejichž přerušení by vedlo k aktivnímu způsobení smrti.</a:t>
            </a:r>
          </a:p>
          <a:p>
            <a:pPr marL="0" indent="0" algn="just">
              <a:lnSpc>
                <a:spcPct val="100000"/>
              </a:lnSpc>
              <a:buNone/>
            </a:pPr>
            <a:r>
              <a:rPr lang="cs-CZ" sz="1400" b="1" dirty="0">
                <a:solidFill>
                  <a:srgbClr val="000000"/>
                </a:solidFill>
                <a:latin typeface="Arial" panose="020B0604020202020204" pitchFamily="34" charset="0"/>
              </a:rPr>
              <a:t>(6)</a:t>
            </a:r>
            <a:r>
              <a:rPr lang="cs-CZ" sz="1400" dirty="0">
                <a:solidFill>
                  <a:srgbClr val="000000"/>
                </a:solidFill>
                <a:latin typeface="Arial" panose="020B0604020202020204" pitchFamily="34" charset="0"/>
              </a:rPr>
              <a:t> Dříve vyslovené přání nelze uplatnit, jde-li o nezletilé pacienty nebo pacienty s omezenou svéprávností.</a:t>
            </a:r>
          </a:p>
          <a:p>
            <a:pPr marL="0" indent="0">
              <a:lnSpc>
                <a:spcPct val="100000"/>
              </a:lnSpc>
              <a:buNone/>
            </a:pPr>
            <a:endParaRPr lang="cs-CZ" sz="1400" dirty="0"/>
          </a:p>
        </p:txBody>
      </p:sp>
    </p:spTree>
    <p:extLst>
      <p:ext uri="{BB962C8B-B14F-4D97-AF65-F5344CB8AC3E}">
        <p14:creationId xmlns:p14="http://schemas.microsoft.com/office/powerpoint/2010/main" val="2279271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DEE982-FB11-4B3C-BE00-9DFBA8E9559B}"/>
              </a:ext>
            </a:extLst>
          </p:cNvPr>
          <p:cNvSpPr>
            <a:spLocks noGrp="1"/>
          </p:cNvSpPr>
          <p:nvPr>
            <p:ph type="title"/>
          </p:nvPr>
        </p:nvSpPr>
        <p:spPr>
          <a:xfrm>
            <a:off x="838200" y="365126"/>
            <a:ext cx="10515600" cy="933836"/>
          </a:xfrm>
        </p:spPr>
        <p:txBody>
          <a:bodyPr>
            <a:normAutofit/>
          </a:bodyPr>
          <a:lstStyle/>
          <a:p>
            <a:r>
              <a:rPr lang="cs-CZ" sz="2900" dirty="0"/>
              <a:t>§ 37 Utajený porod</a:t>
            </a:r>
          </a:p>
        </p:txBody>
      </p:sp>
      <p:sp>
        <p:nvSpPr>
          <p:cNvPr id="3" name="Zástupný obsah 2">
            <a:extLst>
              <a:ext uri="{FF2B5EF4-FFF2-40B4-BE49-F238E27FC236}">
                <a16:creationId xmlns:a16="http://schemas.microsoft.com/office/drawing/2014/main" id="{FF9BB7A4-2BDF-41FB-AC03-FF03CD4D1B5B}"/>
              </a:ext>
            </a:extLst>
          </p:cNvPr>
          <p:cNvSpPr>
            <a:spLocks noGrp="1"/>
          </p:cNvSpPr>
          <p:nvPr>
            <p:ph idx="1"/>
          </p:nvPr>
        </p:nvSpPr>
        <p:spPr/>
        <p:txBody>
          <a:bodyPr>
            <a:normAutofit fontScale="70000" lnSpcReduction="20000"/>
          </a:bodyPr>
          <a:lstStyle/>
          <a:p>
            <a:pPr marL="0" indent="0" algn="just">
              <a:lnSpc>
                <a:spcPct val="120000"/>
              </a:lnSpc>
              <a:buNone/>
            </a:pPr>
            <a:r>
              <a:rPr lang="cs-CZ" b="1" dirty="0">
                <a:solidFill>
                  <a:srgbClr val="000000"/>
                </a:solidFill>
                <a:latin typeface="Arial" panose="020B0604020202020204" pitchFamily="34" charset="0"/>
              </a:rPr>
              <a:t>(1)</a:t>
            </a:r>
            <a:r>
              <a:rPr lang="cs-CZ" dirty="0">
                <a:solidFill>
                  <a:srgbClr val="000000"/>
                </a:solidFill>
                <a:latin typeface="Arial" panose="020B0604020202020204" pitchFamily="34" charset="0"/>
              </a:rPr>
              <a:t> Žena s trvalým pobytem na území České republiky, nejedná-li se o ženu, jejímuž manželu svědčí domněnka otcovství</a:t>
            </a:r>
            <a:r>
              <a:rPr lang="cs-CZ" b="1" baseline="30000" dirty="0">
                <a:solidFill>
                  <a:srgbClr val="15679C"/>
                </a:solidFill>
                <a:latin typeface="Arial" panose="020B0604020202020204" pitchFamily="34" charset="0"/>
                <a:hlinkClick r:id="rId2">
                  <a:extLst>
                    <a:ext uri="{A12FA001-AC4F-418D-AE19-62706E023703}">
                      <ahyp:hlinkClr xmlns:ahyp="http://schemas.microsoft.com/office/drawing/2018/hyperlinkcolor" val="tx"/>
                    </a:ext>
                  </a:extLst>
                </a:hlinkClick>
              </a:rPr>
              <a:t>22</a:t>
            </a:r>
            <a:r>
              <a:rPr lang="cs-CZ" b="1" dirty="0">
                <a:solidFill>
                  <a:srgbClr val="15679C"/>
                </a:solidFill>
                <a:latin typeface="Arial" panose="020B0604020202020204" pitchFamily="34" charset="0"/>
                <a:hlinkClick r:id="rId2">
                  <a:extLst>
                    <a:ext uri="{A12FA001-AC4F-418D-AE19-62706E023703}">
                      <ahyp:hlinkClr xmlns:ahyp="http://schemas.microsoft.com/office/drawing/2018/hyperlinkcolor" val="tx"/>
                    </a:ext>
                  </a:extLst>
                </a:hlinkClick>
              </a:rPr>
              <a:t>)</a:t>
            </a:r>
            <a:r>
              <a:rPr lang="cs-CZ" dirty="0">
                <a:solidFill>
                  <a:srgbClr val="000000"/>
                </a:solidFill>
                <a:latin typeface="Arial" panose="020B0604020202020204" pitchFamily="34" charset="0"/>
              </a:rPr>
              <a:t>, má právo na utajení své osoby v souvislosti s porodem.</a:t>
            </a:r>
          </a:p>
          <a:p>
            <a:pPr marL="0" indent="0" algn="just">
              <a:lnSpc>
                <a:spcPct val="120000"/>
              </a:lnSpc>
              <a:buNone/>
            </a:pPr>
            <a:endParaRPr lang="cs-CZ" dirty="0">
              <a:solidFill>
                <a:srgbClr val="000000"/>
              </a:solidFill>
              <a:latin typeface="Arial" panose="020B0604020202020204" pitchFamily="34" charset="0"/>
            </a:endParaRPr>
          </a:p>
          <a:p>
            <a:pPr marL="0" indent="0" algn="just">
              <a:lnSpc>
                <a:spcPct val="120000"/>
              </a:lnSpc>
              <a:buNone/>
            </a:pPr>
            <a:r>
              <a:rPr lang="cs-CZ" b="1" dirty="0">
                <a:solidFill>
                  <a:srgbClr val="000000"/>
                </a:solidFill>
                <a:latin typeface="Arial" panose="020B0604020202020204" pitchFamily="34" charset="0"/>
              </a:rPr>
              <a:t>(2)</a:t>
            </a:r>
            <a:r>
              <a:rPr lang="cs-CZ" dirty="0">
                <a:solidFill>
                  <a:srgbClr val="000000"/>
                </a:solidFill>
                <a:latin typeface="Arial" panose="020B0604020202020204" pitchFamily="34" charset="0"/>
              </a:rPr>
              <a:t> Žena uvedená v odstavci 1, jestliže hodlá v souvislosti s porodem utajit svou totožnost, předloží poskytovateli poskytujícímu příslušné zdravotní služby písemnou žádost o utajení své totožnosti při porodu (dále jen „utajený porod“); součástí žádosti je prohlášení ženy, že nehodlá o dítě pečovat.</a:t>
            </a:r>
          </a:p>
          <a:p>
            <a:pPr marL="0" indent="0" algn="just">
              <a:lnSpc>
                <a:spcPct val="120000"/>
              </a:lnSpc>
              <a:buNone/>
            </a:pPr>
            <a:endParaRPr lang="cs-CZ" dirty="0">
              <a:solidFill>
                <a:srgbClr val="000000"/>
              </a:solidFill>
              <a:latin typeface="Arial" panose="020B0604020202020204" pitchFamily="34" charset="0"/>
            </a:endParaRPr>
          </a:p>
          <a:p>
            <a:pPr marL="0" indent="0" algn="just">
              <a:lnSpc>
                <a:spcPct val="120000"/>
              </a:lnSpc>
              <a:buNone/>
            </a:pPr>
            <a:r>
              <a:rPr lang="cs-CZ" b="1" dirty="0">
                <a:solidFill>
                  <a:srgbClr val="000000"/>
                </a:solidFill>
                <a:latin typeface="Arial" panose="020B0604020202020204" pitchFamily="34" charset="0"/>
              </a:rPr>
              <a:t>(3)</a:t>
            </a:r>
            <a:r>
              <a:rPr lang="cs-CZ" dirty="0">
                <a:solidFill>
                  <a:srgbClr val="000000"/>
                </a:solidFill>
                <a:latin typeface="Arial" panose="020B0604020202020204" pitchFamily="34" charset="0"/>
              </a:rPr>
              <a:t> Provedením utajeného porodu se rozumí takové postupy při poskytování zdravotních služeb ženě uvedené v odstavci 1 v souvislosti s těhotenstvím a porodem, které zachovají její anonymitu, s výjimkou postupů, které jsou potřebné k zajištění úhrady zdravotních služeb z veřejného zdravotního pojištění.</a:t>
            </a:r>
          </a:p>
          <a:p>
            <a:pPr marL="0" indent="0">
              <a:lnSpc>
                <a:spcPct val="120000"/>
              </a:lnSpc>
              <a:buNone/>
            </a:pPr>
            <a:endParaRPr lang="cs-CZ" dirty="0"/>
          </a:p>
        </p:txBody>
      </p:sp>
    </p:spTree>
    <p:extLst>
      <p:ext uri="{BB962C8B-B14F-4D97-AF65-F5344CB8AC3E}">
        <p14:creationId xmlns:p14="http://schemas.microsoft.com/office/powerpoint/2010/main" val="668258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DCE0F4-61F0-40D1-AE60-4B2C0C0255E7}"/>
              </a:ext>
            </a:extLst>
          </p:cNvPr>
          <p:cNvSpPr>
            <a:spLocks noGrp="1"/>
          </p:cNvSpPr>
          <p:nvPr>
            <p:ph type="title"/>
          </p:nvPr>
        </p:nvSpPr>
        <p:spPr>
          <a:xfrm>
            <a:off x="615297" y="185664"/>
            <a:ext cx="10738503" cy="754374"/>
          </a:xfrm>
        </p:spPr>
        <p:txBody>
          <a:bodyPr>
            <a:noAutofit/>
          </a:bodyPr>
          <a:lstStyle/>
          <a:p>
            <a:r>
              <a:rPr lang="cs-CZ" sz="2900" dirty="0"/>
              <a:t>§ 38 Hospitalizace pacienta a poskytování zdravotních služeb bez souhlasu a použití omezovacích prostředků</a:t>
            </a:r>
          </a:p>
        </p:txBody>
      </p:sp>
      <p:sp>
        <p:nvSpPr>
          <p:cNvPr id="3" name="Zástupný obsah 2">
            <a:extLst>
              <a:ext uri="{FF2B5EF4-FFF2-40B4-BE49-F238E27FC236}">
                <a16:creationId xmlns:a16="http://schemas.microsoft.com/office/drawing/2014/main" id="{5D578956-9696-4C99-93B1-65133040CC94}"/>
              </a:ext>
            </a:extLst>
          </p:cNvPr>
          <p:cNvSpPr>
            <a:spLocks noGrp="1"/>
          </p:cNvSpPr>
          <p:nvPr>
            <p:ph idx="1"/>
          </p:nvPr>
        </p:nvSpPr>
        <p:spPr>
          <a:xfrm>
            <a:off x="529483" y="1253331"/>
            <a:ext cx="10738503" cy="4351338"/>
          </a:xfrm>
        </p:spPr>
        <p:txBody>
          <a:bodyPr>
            <a:noAutofit/>
          </a:bodyPr>
          <a:lstStyle/>
          <a:p>
            <a:pPr marL="0" indent="0" algn="just">
              <a:lnSpc>
                <a:spcPct val="100000"/>
              </a:lnSpc>
              <a:buNone/>
            </a:pPr>
            <a:r>
              <a:rPr lang="cs-CZ" sz="1400" b="1" dirty="0">
                <a:solidFill>
                  <a:srgbClr val="000000"/>
                </a:solidFill>
                <a:latin typeface="Arial" panose="020B0604020202020204" pitchFamily="34" charset="0"/>
              </a:rPr>
              <a:t>(1)</a:t>
            </a:r>
            <a:r>
              <a:rPr lang="cs-CZ" sz="1400" dirty="0">
                <a:solidFill>
                  <a:srgbClr val="000000"/>
                </a:solidFill>
                <a:latin typeface="Arial" panose="020B0604020202020204" pitchFamily="34" charset="0"/>
              </a:rPr>
              <a:t> Pacienta lze bez souhlasu hospitalizovat, jestliže</a:t>
            </a:r>
          </a:p>
          <a:p>
            <a:pPr marL="0" indent="0" algn="just">
              <a:lnSpc>
                <a:spcPct val="100000"/>
              </a:lnSpc>
              <a:buNone/>
            </a:pPr>
            <a:r>
              <a:rPr lang="cs-CZ" sz="1400" b="1" dirty="0">
                <a:solidFill>
                  <a:srgbClr val="000000"/>
                </a:solidFill>
                <a:latin typeface="Arial" panose="020B0604020202020204" pitchFamily="34" charset="0"/>
              </a:rPr>
              <a:t>a)</a:t>
            </a:r>
            <a:r>
              <a:rPr lang="cs-CZ" sz="1400" dirty="0">
                <a:solidFill>
                  <a:srgbClr val="000000"/>
                </a:solidFill>
                <a:latin typeface="Arial" panose="020B0604020202020204" pitchFamily="34" charset="0"/>
              </a:rPr>
              <a:t> mu</a:t>
            </a:r>
          </a:p>
          <a:p>
            <a:pPr marL="0" indent="0" algn="just">
              <a:lnSpc>
                <a:spcPct val="100000"/>
              </a:lnSpc>
              <a:buNone/>
            </a:pPr>
            <a:r>
              <a:rPr lang="cs-CZ" sz="1400" b="1" dirty="0">
                <a:solidFill>
                  <a:srgbClr val="000000"/>
                </a:solidFill>
                <a:latin typeface="Arial" panose="020B0604020202020204" pitchFamily="34" charset="0"/>
              </a:rPr>
              <a:t>1.</a:t>
            </a:r>
            <a:r>
              <a:rPr lang="cs-CZ" sz="1400" dirty="0">
                <a:solidFill>
                  <a:srgbClr val="000000"/>
                </a:solidFill>
                <a:latin typeface="Arial" panose="020B0604020202020204" pitchFamily="34" charset="0"/>
              </a:rPr>
              <a:t> bylo pravomocným rozhodnutím soudu uloženo ochranné léčení formou lůžkové péče,</a:t>
            </a:r>
          </a:p>
          <a:p>
            <a:pPr marL="0" indent="0" algn="just">
              <a:lnSpc>
                <a:spcPct val="100000"/>
              </a:lnSpc>
              <a:buNone/>
            </a:pPr>
            <a:r>
              <a:rPr lang="cs-CZ" sz="1400" b="1" dirty="0">
                <a:solidFill>
                  <a:srgbClr val="000000"/>
                </a:solidFill>
                <a:latin typeface="Arial" panose="020B0604020202020204" pitchFamily="34" charset="0"/>
              </a:rPr>
              <a:t>2.</a:t>
            </a:r>
            <a:r>
              <a:rPr lang="cs-CZ" sz="1400" dirty="0">
                <a:solidFill>
                  <a:srgbClr val="000000"/>
                </a:solidFill>
                <a:latin typeface="Arial" panose="020B0604020202020204" pitchFamily="34" charset="0"/>
              </a:rPr>
              <a:t> je nařízena izolace, karanténa nebo léčení podle zákona o ochraně veřejného zdraví,</a:t>
            </a:r>
          </a:p>
          <a:p>
            <a:pPr marL="0" indent="0" algn="just">
              <a:lnSpc>
                <a:spcPct val="100000"/>
              </a:lnSpc>
              <a:buNone/>
            </a:pPr>
            <a:r>
              <a:rPr lang="cs-CZ" sz="1400" b="1" dirty="0">
                <a:solidFill>
                  <a:srgbClr val="000000"/>
                </a:solidFill>
                <a:latin typeface="Arial" panose="020B0604020202020204" pitchFamily="34" charset="0"/>
              </a:rPr>
              <a:t>3.</a:t>
            </a:r>
            <a:r>
              <a:rPr lang="cs-CZ" sz="1400" dirty="0">
                <a:solidFill>
                  <a:srgbClr val="000000"/>
                </a:solidFill>
                <a:latin typeface="Arial" panose="020B0604020202020204" pitchFamily="34" charset="0"/>
              </a:rPr>
              <a:t> je podle trestního řádu nebo zákona o zvláštních řízeních soudních nařízeno vyšetření zdravotního stavu,</a:t>
            </a:r>
          </a:p>
          <a:p>
            <a:pPr marL="0" indent="0" algn="just">
              <a:lnSpc>
                <a:spcPct val="100000"/>
              </a:lnSpc>
              <a:buNone/>
            </a:pPr>
            <a:r>
              <a:rPr lang="cs-CZ" sz="1400" b="1" dirty="0">
                <a:solidFill>
                  <a:srgbClr val="000000"/>
                </a:solidFill>
                <a:latin typeface="Arial" panose="020B0604020202020204" pitchFamily="34" charset="0"/>
              </a:rPr>
              <a:t>b)</a:t>
            </a:r>
            <a:r>
              <a:rPr lang="cs-CZ" sz="1400" dirty="0">
                <a:solidFill>
                  <a:srgbClr val="000000"/>
                </a:solidFill>
                <a:latin typeface="Arial" panose="020B0604020202020204" pitchFamily="34" charset="0"/>
              </a:rPr>
              <a:t> ohrožuje bezprostředně a závažným způsobem sebe nebo své okolí a jeví známky duševní poruchy nebo touto poruchou trpí nebo je pod vlivem návykové látky, pokud hrozbu pro pacienta nebo jeho okolí nelze odvrátit jinak, nebo</a:t>
            </a:r>
          </a:p>
          <a:p>
            <a:pPr marL="0" indent="0" algn="just">
              <a:lnSpc>
                <a:spcPct val="100000"/>
              </a:lnSpc>
              <a:buNone/>
            </a:pPr>
            <a:r>
              <a:rPr lang="cs-CZ" sz="1400" b="1" dirty="0">
                <a:solidFill>
                  <a:srgbClr val="000000"/>
                </a:solidFill>
                <a:latin typeface="Arial" panose="020B0604020202020204" pitchFamily="34" charset="0"/>
              </a:rPr>
              <a:t>c)</a:t>
            </a:r>
            <a:r>
              <a:rPr lang="cs-CZ" sz="1400" dirty="0">
                <a:solidFill>
                  <a:srgbClr val="000000"/>
                </a:solidFill>
                <a:latin typeface="Arial" panose="020B0604020202020204" pitchFamily="34" charset="0"/>
              </a:rPr>
              <a:t> jeho zdravotní stav vyžaduje poskytnutí neodkladné péče a zároveň neumožňuje, aby vyslovil souhlas.</a:t>
            </a:r>
          </a:p>
          <a:p>
            <a:pPr marL="0" indent="0" algn="just">
              <a:lnSpc>
                <a:spcPct val="100000"/>
              </a:lnSpc>
              <a:buNone/>
            </a:pPr>
            <a:r>
              <a:rPr lang="cs-CZ" sz="1400" b="1" dirty="0">
                <a:solidFill>
                  <a:srgbClr val="000000"/>
                </a:solidFill>
                <a:latin typeface="Arial" panose="020B0604020202020204" pitchFamily="34" charset="0"/>
              </a:rPr>
              <a:t>(2)</a:t>
            </a:r>
            <a:r>
              <a:rPr lang="cs-CZ" sz="1400" dirty="0">
                <a:solidFill>
                  <a:srgbClr val="000000"/>
                </a:solidFill>
                <a:latin typeface="Arial" panose="020B0604020202020204" pitchFamily="34" charset="0"/>
              </a:rPr>
              <a:t> Nezletilého pacienta nebo pacienta s omezenou svéprávností lze bez souhlasu zákonného zástupce nebo opatrovníka hospitalizovat též v případě, jde-li o podezření na týrání, zneužívání nebo zanedbávání.</a:t>
            </a:r>
          </a:p>
          <a:p>
            <a:pPr marL="0" indent="0" algn="just">
              <a:lnSpc>
                <a:spcPct val="100000"/>
              </a:lnSpc>
              <a:buNone/>
            </a:pPr>
            <a:r>
              <a:rPr lang="cs-CZ" sz="1400" b="1" dirty="0">
                <a:solidFill>
                  <a:srgbClr val="000000"/>
                </a:solidFill>
                <a:latin typeface="Arial" panose="020B0604020202020204" pitchFamily="34" charset="0"/>
              </a:rPr>
              <a:t>(3)</a:t>
            </a:r>
            <a:r>
              <a:rPr lang="cs-CZ" sz="1400" dirty="0">
                <a:solidFill>
                  <a:srgbClr val="000000"/>
                </a:solidFill>
                <a:latin typeface="Arial" panose="020B0604020202020204" pitchFamily="34" charset="0"/>
              </a:rPr>
              <a:t> Pacientovi lze bez jeho souhlasu poskytnout pouze neodkladnou péči, a to v případě</a:t>
            </a:r>
          </a:p>
          <a:p>
            <a:pPr marL="0" indent="0" algn="just">
              <a:lnSpc>
                <a:spcPct val="100000"/>
              </a:lnSpc>
              <a:buNone/>
            </a:pPr>
            <a:r>
              <a:rPr lang="cs-CZ" sz="1400" b="1" dirty="0">
                <a:solidFill>
                  <a:srgbClr val="000000"/>
                </a:solidFill>
                <a:latin typeface="Arial" panose="020B0604020202020204" pitchFamily="34" charset="0"/>
              </a:rPr>
              <a:t>a)</a:t>
            </a:r>
            <a:r>
              <a:rPr lang="cs-CZ" sz="1400" dirty="0">
                <a:solidFill>
                  <a:srgbClr val="000000"/>
                </a:solidFill>
                <a:latin typeface="Arial" panose="020B0604020202020204" pitchFamily="34" charset="0"/>
              </a:rPr>
              <a:t> kdy zdravotní stav neumožňuje pacientovi tento souhlas vyslovit; tím není dotčeno dříve vyslovené přání podle § 36, nebo</a:t>
            </a:r>
          </a:p>
          <a:p>
            <a:pPr marL="0" indent="0" algn="just">
              <a:lnSpc>
                <a:spcPct val="100000"/>
              </a:lnSpc>
              <a:buNone/>
            </a:pPr>
            <a:r>
              <a:rPr lang="cs-CZ" sz="1400" b="1" dirty="0">
                <a:solidFill>
                  <a:srgbClr val="000000"/>
                </a:solidFill>
                <a:latin typeface="Arial" panose="020B0604020202020204" pitchFamily="34" charset="0"/>
              </a:rPr>
              <a:t>b)</a:t>
            </a:r>
            <a:r>
              <a:rPr lang="cs-CZ" sz="1400" dirty="0">
                <a:solidFill>
                  <a:srgbClr val="000000"/>
                </a:solidFill>
                <a:latin typeface="Arial" panose="020B0604020202020204" pitchFamily="34" charset="0"/>
              </a:rPr>
              <a:t> léčby vážné duševní poruchy, pokud by v důsledku jejího neléčení došlo se vší pravděpodobností k vážnému poškození zdraví pacienta.</a:t>
            </a:r>
          </a:p>
          <a:p>
            <a:pPr marL="0" indent="0" algn="just">
              <a:lnSpc>
                <a:spcPct val="100000"/>
              </a:lnSpc>
              <a:buNone/>
            </a:pPr>
            <a:r>
              <a:rPr lang="cs-CZ" sz="1400" b="1" dirty="0">
                <a:solidFill>
                  <a:srgbClr val="000000"/>
                </a:solidFill>
                <a:latin typeface="Arial" panose="020B0604020202020204" pitchFamily="34" charset="0"/>
              </a:rPr>
              <a:t>(4)</a:t>
            </a:r>
            <a:r>
              <a:rPr lang="cs-CZ" sz="1400" dirty="0">
                <a:solidFill>
                  <a:srgbClr val="000000"/>
                </a:solidFill>
                <a:latin typeface="Arial" panose="020B0604020202020204" pitchFamily="34" charset="0"/>
              </a:rPr>
              <a:t> Nezletilému pacientovi nebo pacientovi s omezenou svéprávností lze bez souhlasu poskytnout neodkladnou péči, jde-li o</a:t>
            </a:r>
          </a:p>
          <a:p>
            <a:pPr marL="0" indent="0" algn="just">
              <a:lnSpc>
                <a:spcPct val="100000"/>
              </a:lnSpc>
              <a:buNone/>
            </a:pPr>
            <a:r>
              <a:rPr lang="cs-CZ" sz="1400" b="1" dirty="0">
                <a:solidFill>
                  <a:srgbClr val="000000"/>
                </a:solidFill>
                <a:latin typeface="Arial" panose="020B0604020202020204" pitchFamily="34" charset="0"/>
              </a:rPr>
              <a:t>a)</a:t>
            </a:r>
            <a:r>
              <a:rPr lang="cs-CZ" sz="1400" dirty="0">
                <a:solidFill>
                  <a:srgbClr val="000000"/>
                </a:solidFill>
                <a:latin typeface="Arial" panose="020B0604020202020204" pitchFamily="34" charset="0"/>
              </a:rPr>
              <a:t> případy podle odstavce 3 písm. b), nebo</a:t>
            </a:r>
          </a:p>
          <a:p>
            <a:pPr marL="0" indent="0" algn="just">
              <a:lnSpc>
                <a:spcPct val="100000"/>
              </a:lnSpc>
              <a:buNone/>
            </a:pPr>
            <a:r>
              <a:rPr lang="cs-CZ" sz="1400" b="1" dirty="0">
                <a:solidFill>
                  <a:srgbClr val="000000"/>
                </a:solidFill>
                <a:latin typeface="Arial" panose="020B0604020202020204" pitchFamily="34" charset="0"/>
              </a:rPr>
              <a:t>b)</a:t>
            </a:r>
            <a:r>
              <a:rPr lang="cs-CZ" sz="1400" dirty="0">
                <a:solidFill>
                  <a:srgbClr val="000000"/>
                </a:solidFill>
                <a:latin typeface="Arial" panose="020B0604020202020204" pitchFamily="34" charset="0"/>
              </a:rPr>
              <a:t> zdravotní služby nezbytné k záchraně života nebo zamezení vážného poškození zdraví.</a:t>
            </a:r>
          </a:p>
          <a:p>
            <a:pPr marL="0" indent="0" algn="just">
              <a:lnSpc>
                <a:spcPct val="100000"/>
              </a:lnSpc>
              <a:buNone/>
            </a:pPr>
            <a:r>
              <a:rPr lang="cs-CZ" sz="1400" b="1" dirty="0">
                <a:solidFill>
                  <a:srgbClr val="000000"/>
                </a:solidFill>
                <a:latin typeface="Arial" panose="020B0604020202020204" pitchFamily="34" charset="0"/>
              </a:rPr>
              <a:t>(5)</a:t>
            </a:r>
            <a:r>
              <a:rPr lang="cs-CZ" sz="1400" dirty="0">
                <a:solidFill>
                  <a:srgbClr val="000000"/>
                </a:solidFill>
                <a:latin typeface="Arial" panose="020B0604020202020204" pitchFamily="34" charset="0"/>
              </a:rPr>
              <a:t> Nezletilému pacientovi nebo pacientovi s omezenou svéprávností lze poskytnout neodkladnou péči bez souhlasu zákonného zástupce, pokud je u něj podezření na týrání, zneužívání nebo zanedbávání.</a:t>
            </a:r>
          </a:p>
          <a:p>
            <a:pPr marL="0" indent="0" algn="just">
              <a:lnSpc>
                <a:spcPct val="100000"/>
              </a:lnSpc>
              <a:buNone/>
            </a:pPr>
            <a:r>
              <a:rPr lang="cs-CZ" sz="1400" b="1" dirty="0">
                <a:solidFill>
                  <a:srgbClr val="000000"/>
                </a:solidFill>
                <a:latin typeface="Arial" panose="020B0604020202020204" pitchFamily="34" charset="0"/>
              </a:rPr>
              <a:t>(6)</a:t>
            </a:r>
            <a:r>
              <a:rPr lang="cs-CZ" sz="1400" dirty="0">
                <a:solidFill>
                  <a:srgbClr val="000000"/>
                </a:solidFill>
                <a:latin typeface="Arial" panose="020B0604020202020204" pitchFamily="34" charset="0"/>
              </a:rPr>
              <a:t> Poskytovatel je povinen o hospitalizaci podle odstavce 1 písm. b) nebo c) informovat osobu určenou podle § 33, není-li taková osoba, některou z osob blízkých, popřípadě osobu ze společné domácnosti, nebo zákonného zástupce pacienta, pokud jsou mu známy. Není-li mu žádná osoba podle věty první známa nebo ji nelze zastihnout, informuje Policii České republiky.</a:t>
            </a:r>
          </a:p>
          <a:p>
            <a:pPr marL="0" indent="0" algn="just">
              <a:lnSpc>
                <a:spcPct val="100000"/>
              </a:lnSpc>
              <a:buNone/>
            </a:pPr>
            <a:r>
              <a:rPr lang="cs-CZ" sz="1400" b="1" dirty="0">
                <a:solidFill>
                  <a:srgbClr val="000000"/>
                </a:solidFill>
                <a:latin typeface="Arial" panose="020B0604020202020204" pitchFamily="34" charset="0"/>
              </a:rPr>
              <a:t>(7)</a:t>
            </a:r>
            <a:r>
              <a:rPr lang="cs-CZ" sz="1400" dirty="0">
                <a:solidFill>
                  <a:srgbClr val="000000"/>
                </a:solidFill>
                <a:latin typeface="Arial" panose="020B0604020202020204" pitchFamily="34" charset="0"/>
              </a:rPr>
              <a:t> Bez souhlasu lze poskytnout též jiné zdravotní služby, stanoví-li tak zákon o ochraně veřejného zdraví, a záchytnou službu.</a:t>
            </a:r>
          </a:p>
          <a:p>
            <a:pPr marL="0" indent="0">
              <a:lnSpc>
                <a:spcPct val="100000"/>
              </a:lnSpc>
              <a:buNone/>
            </a:pPr>
            <a:endParaRPr lang="cs-CZ" sz="1400" dirty="0"/>
          </a:p>
        </p:txBody>
      </p:sp>
    </p:spTree>
    <p:extLst>
      <p:ext uri="{BB962C8B-B14F-4D97-AF65-F5344CB8AC3E}">
        <p14:creationId xmlns:p14="http://schemas.microsoft.com/office/powerpoint/2010/main" val="324924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567444-56FF-4D7B-8CA2-2C7C196FB1E5}"/>
              </a:ext>
            </a:extLst>
          </p:cNvPr>
          <p:cNvSpPr>
            <a:spLocks noGrp="1"/>
          </p:cNvSpPr>
          <p:nvPr>
            <p:ph type="title"/>
          </p:nvPr>
        </p:nvSpPr>
        <p:spPr>
          <a:xfrm>
            <a:off x="376014" y="194209"/>
            <a:ext cx="10515600" cy="874015"/>
          </a:xfrm>
        </p:spPr>
        <p:txBody>
          <a:bodyPr>
            <a:normAutofit fontScale="90000"/>
          </a:bodyPr>
          <a:lstStyle/>
          <a:p>
            <a:r>
              <a:rPr lang="cs-CZ" sz="2900" dirty="0"/>
              <a:t>§ 39 Hospitalizace pacienta a poskytování zdravotních služeb bez souhlasu a použití omezovacích prostředků</a:t>
            </a:r>
          </a:p>
        </p:txBody>
      </p:sp>
      <p:sp>
        <p:nvSpPr>
          <p:cNvPr id="3" name="Zástupný obsah 2">
            <a:extLst>
              <a:ext uri="{FF2B5EF4-FFF2-40B4-BE49-F238E27FC236}">
                <a16:creationId xmlns:a16="http://schemas.microsoft.com/office/drawing/2014/main" id="{22BFDE36-94D5-4843-A79D-89814F655387}"/>
              </a:ext>
            </a:extLst>
          </p:cNvPr>
          <p:cNvSpPr>
            <a:spLocks noGrp="1"/>
          </p:cNvSpPr>
          <p:nvPr>
            <p:ph idx="1"/>
          </p:nvPr>
        </p:nvSpPr>
        <p:spPr>
          <a:xfrm>
            <a:off x="376014" y="1167598"/>
            <a:ext cx="11206386" cy="4928401"/>
          </a:xfrm>
        </p:spPr>
        <p:txBody>
          <a:bodyPr>
            <a:noAutofit/>
          </a:bodyPr>
          <a:lstStyle/>
          <a:p>
            <a:pPr marL="0" indent="0" algn="just">
              <a:lnSpc>
                <a:spcPct val="100000"/>
              </a:lnSpc>
              <a:buNone/>
            </a:pPr>
            <a:r>
              <a:rPr lang="cs-CZ" sz="1100" b="1" dirty="0">
                <a:solidFill>
                  <a:srgbClr val="000000"/>
                </a:solidFill>
                <a:latin typeface="Arial" panose="020B0604020202020204" pitchFamily="34" charset="0"/>
              </a:rPr>
              <a:t>(1)</a:t>
            </a:r>
            <a:r>
              <a:rPr lang="cs-CZ" sz="1100" dirty="0">
                <a:solidFill>
                  <a:srgbClr val="000000"/>
                </a:solidFill>
                <a:latin typeface="Arial" panose="020B0604020202020204" pitchFamily="34" charset="0"/>
              </a:rPr>
              <a:t> K omezení volného pohybu pacienta při poskytování zdravotních služeb lze použít</a:t>
            </a:r>
          </a:p>
          <a:p>
            <a:pPr marL="0" indent="0" algn="just">
              <a:lnSpc>
                <a:spcPct val="100000"/>
              </a:lnSpc>
              <a:buNone/>
            </a:pPr>
            <a:r>
              <a:rPr lang="cs-CZ" sz="1100" b="1" dirty="0">
                <a:solidFill>
                  <a:srgbClr val="000000"/>
                </a:solidFill>
                <a:latin typeface="Arial" panose="020B0604020202020204" pitchFamily="34" charset="0"/>
              </a:rPr>
              <a:t>a)</a:t>
            </a:r>
            <a:r>
              <a:rPr lang="cs-CZ" sz="1100" dirty="0">
                <a:solidFill>
                  <a:srgbClr val="000000"/>
                </a:solidFill>
                <a:latin typeface="Arial" panose="020B0604020202020204" pitchFamily="34" charset="0"/>
              </a:rPr>
              <a:t> úchop pacienta zdravotnickými pracovníky nebo jinými osobami k tomu určenými poskytovatelem,</a:t>
            </a:r>
          </a:p>
          <a:p>
            <a:pPr marL="0" indent="0" algn="just">
              <a:lnSpc>
                <a:spcPct val="100000"/>
              </a:lnSpc>
              <a:buNone/>
            </a:pPr>
            <a:r>
              <a:rPr lang="cs-CZ" sz="1100" b="1" dirty="0">
                <a:solidFill>
                  <a:srgbClr val="000000"/>
                </a:solidFill>
                <a:latin typeface="Arial" panose="020B0604020202020204" pitchFamily="34" charset="0"/>
              </a:rPr>
              <a:t>b)</a:t>
            </a:r>
            <a:r>
              <a:rPr lang="cs-CZ" sz="1100" dirty="0">
                <a:solidFill>
                  <a:srgbClr val="000000"/>
                </a:solidFill>
                <a:latin typeface="Arial" panose="020B0604020202020204" pitchFamily="34" charset="0"/>
              </a:rPr>
              <a:t> omezení pacienta v pohybu ochrannými pásy nebo kurty,</a:t>
            </a:r>
          </a:p>
          <a:p>
            <a:pPr marL="0" indent="0" algn="just">
              <a:lnSpc>
                <a:spcPct val="100000"/>
              </a:lnSpc>
              <a:buNone/>
            </a:pPr>
            <a:r>
              <a:rPr lang="cs-CZ" sz="1100" b="1" dirty="0">
                <a:solidFill>
                  <a:srgbClr val="000000"/>
                </a:solidFill>
                <a:latin typeface="Arial" panose="020B0604020202020204" pitchFamily="34" charset="0"/>
              </a:rPr>
              <a:t>c)</a:t>
            </a:r>
            <a:r>
              <a:rPr lang="cs-CZ" sz="1100" dirty="0">
                <a:solidFill>
                  <a:srgbClr val="000000"/>
                </a:solidFill>
                <a:latin typeface="Arial" panose="020B0604020202020204" pitchFamily="34" charset="0"/>
              </a:rPr>
              <a:t> umístění pacienta v síťovém lůžku; to neplatí v případě poskytování záchytné služby,</a:t>
            </a:r>
          </a:p>
          <a:p>
            <a:pPr marL="0" indent="0" algn="just">
              <a:lnSpc>
                <a:spcPct val="100000"/>
              </a:lnSpc>
              <a:buNone/>
            </a:pPr>
            <a:r>
              <a:rPr lang="cs-CZ" sz="1100" b="1" dirty="0">
                <a:solidFill>
                  <a:srgbClr val="000000"/>
                </a:solidFill>
                <a:latin typeface="Arial" panose="020B0604020202020204" pitchFamily="34" charset="0"/>
              </a:rPr>
              <a:t>d)</a:t>
            </a:r>
            <a:r>
              <a:rPr lang="cs-CZ" sz="1100" dirty="0">
                <a:solidFill>
                  <a:srgbClr val="000000"/>
                </a:solidFill>
                <a:latin typeface="Arial" panose="020B0604020202020204" pitchFamily="34" charset="0"/>
              </a:rPr>
              <a:t> umístění pacienta v místnosti určené k bezpečnému pohybu,</a:t>
            </a:r>
          </a:p>
          <a:p>
            <a:pPr marL="0" indent="0" algn="just">
              <a:lnSpc>
                <a:spcPct val="100000"/>
              </a:lnSpc>
              <a:buNone/>
            </a:pPr>
            <a:r>
              <a:rPr lang="cs-CZ" sz="1100" b="1" dirty="0">
                <a:solidFill>
                  <a:srgbClr val="000000"/>
                </a:solidFill>
                <a:latin typeface="Arial" panose="020B0604020202020204" pitchFamily="34" charset="0"/>
              </a:rPr>
              <a:t>e)</a:t>
            </a:r>
            <a:r>
              <a:rPr lang="cs-CZ" sz="1100" dirty="0">
                <a:solidFill>
                  <a:srgbClr val="000000"/>
                </a:solidFill>
                <a:latin typeface="Arial" panose="020B0604020202020204" pitchFamily="34" charset="0"/>
              </a:rPr>
              <a:t> ochranný kabátek nebo vestu zamezující pohybu horních končetin pacienta,</a:t>
            </a:r>
          </a:p>
          <a:p>
            <a:pPr marL="0" indent="0" algn="just">
              <a:lnSpc>
                <a:spcPct val="100000"/>
              </a:lnSpc>
              <a:buNone/>
            </a:pPr>
            <a:r>
              <a:rPr lang="cs-CZ" sz="1100" b="1" dirty="0">
                <a:solidFill>
                  <a:srgbClr val="000000"/>
                </a:solidFill>
                <a:latin typeface="Arial" panose="020B0604020202020204" pitchFamily="34" charset="0"/>
              </a:rPr>
              <a:t>f)</a:t>
            </a:r>
            <a:r>
              <a:rPr lang="cs-CZ" sz="1100" dirty="0">
                <a:solidFill>
                  <a:srgbClr val="000000"/>
                </a:solidFill>
                <a:latin typeface="Arial" panose="020B0604020202020204" pitchFamily="34" charset="0"/>
              </a:rPr>
              <a:t> psychofarmaka, popřípadě jiné léčivé přípravky podávané parenterálně, které jsou vhodné k omezení volného pohybu pacienta při poskytování zdravotních služeb, pokud se nejedná o léčbu na žádost pacienta nebo soustavnou léčbu psychiatrické poruchy, nebo</a:t>
            </a:r>
          </a:p>
          <a:p>
            <a:pPr marL="0" indent="0" algn="just">
              <a:lnSpc>
                <a:spcPct val="100000"/>
              </a:lnSpc>
              <a:buNone/>
            </a:pPr>
            <a:r>
              <a:rPr lang="cs-CZ" sz="1100" b="1" dirty="0">
                <a:solidFill>
                  <a:srgbClr val="000000"/>
                </a:solidFill>
                <a:latin typeface="Arial" panose="020B0604020202020204" pitchFamily="34" charset="0"/>
              </a:rPr>
              <a:t>g)</a:t>
            </a:r>
            <a:r>
              <a:rPr lang="cs-CZ" sz="1100" dirty="0">
                <a:solidFill>
                  <a:srgbClr val="000000"/>
                </a:solidFill>
                <a:latin typeface="Arial" panose="020B0604020202020204" pitchFamily="34" charset="0"/>
              </a:rPr>
              <a:t> kombinaci prostředků uvedených v písmenech a) až f),</a:t>
            </a:r>
          </a:p>
          <a:p>
            <a:pPr marL="0" indent="0" algn="just">
              <a:lnSpc>
                <a:spcPct val="100000"/>
              </a:lnSpc>
              <a:buNone/>
            </a:pPr>
            <a:r>
              <a:rPr lang="cs-CZ" sz="1100" dirty="0">
                <a:solidFill>
                  <a:srgbClr val="000000"/>
                </a:solidFill>
                <a:latin typeface="Arial" panose="020B0604020202020204" pitchFamily="34" charset="0"/>
              </a:rPr>
              <a:t>(dále jen „omezovací prostředky“).</a:t>
            </a:r>
          </a:p>
          <a:p>
            <a:pPr marL="0" indent="0" algn="just">
              <a:lnSpc>
                <a:spcPct val="100000"/>
              </a:lnSpc>
              <a:buNone/>
            </a:pPr>
            <a:r>
              <a:rPr lang="cs-CZ" sz="1100" b="1" dirty="0">
                <a:solidFill>
                  <a:srgbClr val="000000"/>
                </a:solidFill>
                <a:latin typeface="Arial" panose="020B0604020202020204" pitchFamily="34" charset="0"/>
              </a:rPr>
              <a:t>(2)</a:t>
            </a:r>
            <a:r>
              <a:rPr lang="cs-CZ" sz="1100" dirty="0">
                <a:solidFill>
                  <a:srgbClr val="000000"/>
                </a:solidFill>
                <a:latin typeface="Arial" panose="020B0604020202020204" pitchFamily="34" charset="0"/>
              </a:rPr>
              <a:t> Omezovací prostředky lze použít</a:t>
            </a:r>
          </a:p>
          <a:p>
            <a:pPr marL="0" indent="0" algn="just">
              <a:lnSpc>
                <a:spcPct val="100000"/>
              </a:lnSpc>
              <a:buNone/>
            </a:pPr>
            <a:r>
              <a:rPr lang="cs-CZ" sz="1100" b="1" dirty="0">
                <a:solidFill>
                  <a:srgbClr val="000000"/>
                </a:solidFill>
                <a:latin typeface="Arial" panose="020B0604020202020204" pitchFamily="34" charset="0"/>
              </a:rPr>
              <a:t>a)</a:t>
            </a:r>
            <a:r>
              <a:rPr lang="cs-CZ" sz="1100" dirty="0">
                <a:solidFill>
                  <a:srgbClr val="000000"/>
                </a:solidFill>
                <a:latin typeface="Arial" panose="020B0604020202020204" pitchFamily="34" charset="0"/>
              </a:rPr>
              <a:t> pouze tehdy, je-li účelem jejich použití odvrácení bezprostředního ohrožení života, zdraví nebo bezpečnosti pacienta nebo jiných osob,</a:t>
            </a:r>
          </a:p>
          <a:p>
            <a:pPr marL="0" indent="0" algn="just">
              <a:lnSpc>
                <a:spcPct val="100000"/>
              </a:lnSpc>
              <a:buNone/>
            </a:pPr>
            <a:r>
              <a:rPr lang="cs-CZ" sz="1100" b="1" dirty="0">
                <a:solidFill>
                  <a:srgbClr val="000000"/>
                </a:solidFill>
                <a:latin typeface="Arial" panose="020B0604020202020204" pitchFamily="34" charset="0"/>
              </a:rPr>
              <a:t>b)</a:t>
            </a:r>
            <a:r>
              <a:rPr lang="cs-CZ" sz="1100" dirty="0">
                <a:solidFill>
                  <a:srgbClr val="000000"/>
                </a:solidFill>
                <a:latin typeface="Arial" panose="020B0604020202020204" pitchFamily="34" charset="0"/>
              </a:rPr>
              <a:t> pouze po dobu, po kterou trvají důvody jejich použití podle písmene a) a</a:t>
            </a:r>
          </a:p>
          <a:p>
            <a:pPr marL="0" indent="0" algn="just">
              <a:lnSpc>
                <a:spcPct val="100000"/>
              </a:lnSpc>
              <a:buNone/>
            </a:pPr>
            <a:r>
              <a:rPr lang="cs-CZ" sz="1100" b="1" dirty="0">
                <a:solidFill>
                  <a:srgbClr val="000000"/>
                </a:solidFill>
                <a:latin typeface="Arial" panose="020B0604020202020204" pitchFamily="34" charset="0"/>
              </a:rPr>
              <a:t>c)</a:t>
            </a:r>
            <a:r>
              <a:rPr lang="cs-CZ" sz="1100" dirty="0">
                <a:solidFill>
                  <a:srgbClr val="000000"/>
                </a:solidFill>
                <a:latin typeface="Arial" panose="020B0604020202020204" pitchFamily="34" charset="0"/>
              </a:rPr>
              <a:t> poté, co byl neúspěšně použit mírnější postup, než je použití omezovacích prostředků, s výjimkou případu, kdy použití mírnějšího postupu by zjevně nevedlo k dosažení účelu podle písmene a), přičemž musí být zvolen nejméně omezující prostředek odpovídající účelu jeho použití.</a:t>
            </a:r>
          </a:p>
          <a:p>
            <a:pPr marL="0" indent="0" algn="just">
              <a:lnSpc>
                <a:spcPct val="100000"/>
              </a:lnSpc>
              <a:buNone/>
            </a:pPr>
            <a:r>
              <a:rPr lang="cs-CZ" sz="1100" b="1" dirty="0">
                <a:solidFill>
                  <a:srgbClr val="000000"/>
                </a:solidFill>
                <a:latin typeface="Arial" panose="020B0604020202020204" pitchFamily="34" charset="0"/>
              </a:rPr>
              <a:t>(3)</a:t>
            </a:r>
            <a:r>
              <a:rPr lang="cs-CZ" sz="1100" dirty="0">
                <a:solidFill>
                  <a:srgbClr val="000000"/>
                </a:solidFill>
                <a:latin typeface="Arial" panose="020B0604020202020204" pitchFamily="34" charset="0"/>
              </a:rPr>
              <a:t> Poskytovatel je povinen zajistit, aby</a:t>
            </a:r>
          </a:p>
          <a:p>
            <a:pPr marL="0" indent="0" algn="just">
              <a:lnSpc>
                <a:spcPct val="100000"/>
              </a:lnSpc>
              <a:buNone/>
            </a:pPr>
            <a:r>
              <a:rPr lang="cs-CZ" sz="1100" b="1" dirty="0">
                <a:solidFill>
                  <a:srgbClr val="000000"/>
                </a:solidFill>
                <a:latin typeface="Arial" panose="020B0604020202020204" pitchFamily="34" charset="0"/>
              </a:rPr>
              <a:t>a)</a:t>
            </a:r>
            <a:r>
              <a:rPr lang="cs-CZ" sz="1100" dirty="0">
                <a:solidFill>
                  <a:srgbClr val="000000"/>
                </a:solidFill>
                <a:latin typeface="Arial" panose="020B0604020202020204" pitchFamily="34" charset="0"/>
              </a:rPr>
              <a:t> pacient, u kterého je omezovací prostředek použit, byl s ohledem na jeho zdravotní stav srozumitelně informován o důvodech použití omezovacího prostředku,</a:t>
            </a:r>
          </a:p>
          <a:p>
            <a:pPr marL="0" indent="0" algn="just">
              <a:lnSpc>
                <a:spcPct val="100000"/>
              </a:lnSpc>
              <a:buNone/>
            </a:pPr>
            <a:r>
              <a:rPr lang="cs-CZ" sz="1100" b="1" dirty="0">
                <a:solidFill>
                  <a:srgbClr val="000000"/>
                </a:solidFill>
                <a:latin typeface="Arial" panose="020B0604020202020204" pitchFamily="34" charset="0"/>
              </a:rPr>
              <a:t>b)</a:t>
            </a:r>
            <a:r>
              <a:rPr lang="cs-CZ" sz="1100" dirty="0">
                <a:solidFill>
                  <a:srgbClr val="000000"/>
                </a:solidFill>
                <a:latin typeface="Arial" panose="020B0604020202020204" pitchFamily="34" charset="0"/>
              </a:rPr>
              <a:t> zákonný zástupce nebo opatrovník pacienta byl o použití omezovacích prostředků uvedených v odstavci 1 písm. b), c), d) nebo e) bez zbytečného odkladu informován; sdělení zákonnému zástupci pacienta se zaznamená do zdravotnické dokumentace vedené o pacientovi, záznam podepíše zdravotnický pracovník a zákonný zástupce nebo opatrovník,</a:t>
            </a:r>
          </a:p>
          <a:p>
            <a:pPr marL="0" indent="0" algn="just">
              <a:lnSpc>
                <a:spcPct val="100000"/>
              </a:lnSpc>
              <a:buNone/>
            </a:pPr>
            <a:r>
              <a:rPr lang="cs-CZ" sz="1100" b="1" dirty="0">
                <a:solidFill>
                  <a:srgbClr val="000000"/>
                </a:solidFill>
                <a:latin typeface="Arial" panose="020B0604020202020204" pitchFamily="34" charset="0"/>
              </a:rPr>
              <a:t>c)</a:t>
            </a:r>
            <a:r>
              <a:rPr lang="cs-CZ" sz="1100" dirty="0">
                <a:solidFill>
                  <a:srgbClr val="000000"/>
                </a:solidFill>
                <a:latin typeface="Arial" panose="020B0604020202020204" pitchFamily="34" charset="0"/>
              </a:rPr>
              <a:t> pacient po dobu použití omezovacího prostředku byl pod dohledem zdravotnických pracovníků; dohled musí odpovídat závažnosti zdravotního stavu pacienta a zároveň musí být přijata taková opatření, která zabrání poškození zdraví pacienta,</a:t>
            </a:r>
          </a:p>
          <a:p>
            <a:pPr marL="0" indent="0" algn="just">
              <a:lnSpc>
                <a:spcPct val="100000"/>
              </a:lnSpc>
              <a:buNone/>
            </a:pPr>
            <a:r>
              <a:rPr lang="cs-CZ" sz="1100" b="1" dirty="0">
                <a:solidFill>
                  <a:srgbClr val="000000"/>
                </a:solidFill>
                <a:latin typeface="Arial" panose="020B0604020202020204" pitchFamily="34" charset="0"/>
              </a:rPr>
              <a:t>d)</a:t>
            </a:r>
            <a:r>
              <a:rPr lang="cs-CZ" sz="1100" dirty="0">
                <a:solidFill>
                  <a:srgbClr val="000000"/>
                </a:solidFill>
                <a:latin typeface="Arial" panose="020B0604020202020204" pitchFamily="34" charset="0"/>
              </a:rPr>
              <a:t> použití omezovacího prostředku indikoval vždy lékař; ve výjimečných případech, vyžadujících neodkladné řešení, může použití omezovacích prostředků indikovat i jiný zdravotnický pracovník nelékařského povolání, který je přítomen; lékař musí být o takovém použití omezovacího prostředku neprodleně informován a musí potvrdit odůvodněnost omezení,</a:t>
            </a:r>
          </a:p>
          <a:p>
            <a:pPr marL="0" indent="0" algn="just">
              <a:lnSpc>
                <a:spcPct val="100000"/>
              </a:lnSpc>
              <a:buNone/>
            </a:pPr>
            <a:r>
              <a:rPr lang="cs-CZ" sz="1100" b="1" dirty="0">
                <a:solidFill>
                  <a:srgbClr val="000000"/>
                </a:solidFill>
                <a:latin typeface="Arial" panose="020B0604020202020204" pitchFamily="34" charset="0"/>
              </a:rPr>
              <a:t>e)</a:t>
            </a:r>
            <a:r>
              <a:rPr lang="cs-CZ" sz="1100" dirty="0">
                <a:solidFill>
                  <a:srgbClr val="000000"/>
                </a:solidFill>
                <a:latin typeface="Arial" panose="020B0604020202020204" pitchFamily="34" charset="0"/>
              </a:rPr>
              <a:t> každé použití omezovacího prostředku, včetně důvodu jeho použití, bylo zaznamenáno do zdravotnické dokumentace vedené o pacientovi.</a:t>
            </a:r>
          </a:p>
          <a:p>
            <a:pPr marL="0" indent="0" algn="just">
              <a:lnSpc>
                <a:spcPct val="100000"/>
              </a:lnSpc>
              <a:buNone/>
            </a:pPr>
            <a:r>
              <a:rPr lang="cs-CZ" sz="1100" b="1" dirty="0">
                <a:solidFill>
                  <a:srgbClr val="000000"/>
                </a:solidFill>
                <a:latin typeface="Arial" panose="020B0604020202020204" pitchFamily="34" charset="0"/>
              </a:rPr>
              <a:t>(4)</a:t>
            </a:r>
            <a:r>
              <a:rPr lang="cs-CZ" sz="1100" dirty="0">
                <a:solidFill>
                  <a:srgbClr val="000000"/>
                </a:solidFill>
                <a:latin typeface="Arial" panose="020B0604020202020204" pitchFamily="34" charset="0"/>
              </a:rPr>
              <a:t> Poskytovatel je povinen vést centrální evidenci použití omezovacích prostředků, která obsahuje souhrnné údaje o počtech případů použití omezovacích prostředků za kalendářní rok, a to pro každý omezovací prostředek zvlášť; identifikační údaje pacientů, u kterých byly omezovací prostředky použity, se v centrální evidenci neuvádějí. Použití omezovacího prostředku se zaznamená do centrální evidence nejpozději do 60 dnů ode dne jeho použití.</a:t>
            </a:r>
          </a:p>
          <a:p>
            <a:pPr marL="0" indent="0">
              <a:lnSpc>
                <a:spcPct val="100000"/>
              </a:lnSpc>
              <a:buNone/>
            </a:pPr>
            <a:endParaRPr lang="cs-CZ" sz="1100" dirty="0"/>
          </a:p>
        </p:txBody>
      </p:sp>
    </p:spTree>
    <p:extLst>
      <p:ext uri="{BB962C8B-B14F-4D97-AF65-F5344CB8AC3E}">
        <p14:creationId xmlns:p14="http://schemas.microsoft.com/office/powerpoint/2010/main" val="558642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E5DD86-309B-4D73-9BEB-7BF082B4946C}"/>
              </a:ext>
            </a:extLst>
          </p:cNvPr>
          <p:cNvSpPr>
            <a:spLocks noGrp="1"/>
          </p:cNvSpPr>
          <p:nvPr>
            <p:ph type="title"/>
          </p:nvPr>
        </p:nvSpPr>
        <p:spPr>
          <a:xfrm>
            <a:off x="845506" y="334518"/>
            <a:ext cx="10753200" cy="451576"/>
          </a:xfrm>
        </p:spPr>
        <p:txBody>
          <a:bodyPr>
            <a:normAutofit fontScale="90000"/>
          </a:bodyPr>
          <a:lstStyle/>
          <a:p>
            <a:r>
              <a:rPr lang="cs-CZ" sz="2600" dirty="0"/>
              <a:t>§ 40 Hospitalizace pacienta a poskytování zdravotních služeb bez souhlasu a použití omezovacích prostředků</a:t>
            </a:r>
          </a:p>
        </p:txBody>
      </p:sp>
      <p:sp>
        <p:nvSpPr>
          <p:cNvPr id="3" name="Zástupný obsah 2">
            <a:extLst>
              <a:ext uri="{FF2B5EF4-FFF2-40B4-BE49-F238E27FC236}">
                <a16:creationId xmlns:a16="http://schemas.microsoft.com/office/drawing/2014/main" id="{E4AD78FE-F930-4C52-B3B8-5EFC2791A45A}"/>
              </a:ext>
            </a:extLst>
          </p:cNvPr>
          <p:cNvSpPr>
            <a:spLocks noGrp="1"/>
          </p:cNvSpPr>
          <p:nvPr>
            <p:ph idx="1"/>
          </p:nvPr>
        </p:nvSpPr>
        <p:spPr/>
        <p:txBody>
          <a:bodyPr>
            <a:normAutofit fontScale="77500" lnSpcReduction="20000"/>
          </a:bodyPr>
          <a:lstStyle/>
          <a:p>
            <a:pPr marL="0" indent="0" algn="just">
              <a:buNone/>
            </a:pPr>
            <a:r>
              <a:rPr lang="cs-CZ" b="1" dirty="0">
                <a:solidFill>
                  <a:srgbClr val="000000"/>
                </a:solidFill>
                <a:latin typeface="Arial" panose="020B0604020202020204" pitchFamily="34" charset="0"/>
              </a:rPr>
              <a:t>(1)</a:t>
            </a:r>
            <a:r>
              <a:rPr lang="cs-CZ" dirty="0">
                <a:solidFill>
                  <a:srgbClr val="000000"/>
                </a:solidFill>
                <a:latin typeface="Arial" panose="020B0604020202020204" pitchFamily="34" charset="0"/>
              </a:rPr>
              <a:t> Poskytovatel oznámí soudu do 24 hodin</a:t>
            </a:r>
          </a:p>
          <a:p>
            <a:pPr marL="0" indent="0" algn="just">
              <a:buNone/>
            </a:pPr>
            <a:r>
              <a:rPr lang="cs-CZ" b="1" dirty="0">
                <a:solidFill>
                  <a:srgbClr val="000000"/>
                </a:solidFill>
                <a:latin typeface="Arial" panose="020B0604020202020204" pitchFamily="34" charset="0"/>
              </a:rPr>
              <a:t>a)</a:t>
            </a:r>
            <a:r>
              <a:rPr lang="cs-CZ" dirty="0">
                <a:solidFill>
                  <a:srgbClr val="000000"/>
                </a:solidFill>
                <a:latin typeface="Arial" panose="020B0604020202020204" pitchFamily="34" charset="0"/>
              </a:rPr>
              <a:t> hospitalizaci pacienta podle § 38 odst. 1 písm. b) a c); obdobně se postupuje, jestliže pacient, zákonný zástupce nebo opatrovník pacienta souhlas odvolal a nadále existují důvody pro hospitalizaci bez souhlasu,</a:t>
            </a:r>
          </a:p>
          <a:p>
            <a:pPr marL="0" indent="0" algn="just">
              <a:buNone/>
            </a:pPr>
            <a:r>
              <a:rPr lang="cs-CZ" b="1" dirty="0">
                <a:solidFill>
                  <a:srgbClr val="000000"/>
                </a:solidFill>
                <a:latin typeface="Arial" panose="020B0604020202020204" pitchFamily="34" charset="0"/>
              </a:rPr>
              <a:t>b)</a:t>
            </a:r>
            <a:r>
              <a:rPr lang="cs-CZ" dirty="0">
                <a:solidFill>
                  <a:srgbClr val="000000"/>
                </a:solidFill>
                <a:latin typeface="Arial" panose="020B0604020202020204" pitchFamily="34" charset="0"/>
              </a:rPr>
              <a:t> dodatečné omezení pacienta, který byl hospitalizován na základě souhlasu, ve volném pohybu podle § 39 odst. 1 písm. b) až g) nebo styku s vnějším světem až v průběhu léčení.</a:t>
            </a:r>
          </a:p>
          <a:p>
            <a:pPr marL="0" indent="0" algn="just">
              <a:buNone/>
            </a:pPr>
            <a:r>
              <a:rPr lang="cs-CZ" b="1" dirty="0">
                <a:solidFill>
                  <a:srgbClr val="000000"/>
                </a:solidFill>
                <a:latin typeface="Arial" panose="020B0604020202020204" pitchFamily="34" charset="0"/>
              </a:rPr>
              <a:t>(2)</a:t>
            </a:r>
            <a:r>
              <a:rPr lang="cs-CZ" dirty="0">
                <a:solidFill>
                  <a:srgbClr val="000000"/>
                </a:solidFill>
                <a:latin typeface="Arial" panose="020B0604020202020204" pitchFamily="34" charset="0"/>
              </a:rPr>
              <a:t> Hospitalizace a dodatečné omezení pacienta se soudu neoznamuje, jestliže byl souhlas ve lhůtě do 24 hodin prokazatelným způsobem dodatečně vysloven.</a:t>
            </a:r>
          </a:p>
          <a:p>
            <a:pPr marL="0" indent="0">
              <a:buNone/>
            </a:pPr>
            <a:endParaRPr lang="cs-CZ" dirty="0"/>
          </a:p>
        </p:txBody>
      </p:sp>
    </p:spTree>
    <p:extLst>
      <p:ext uri="{BB962C8B-B14F-4D97-AF65-F5344CB8AC3E}">
        <p14:creationId xmlns:p14="http://schemas.microsoft.com/office/powerpoint/2010/main" val="414020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42DC83-A424-4B52-961E-1979503663EF}"/>
              </a:ext>
            </a:extLst>
          </p:cNvPr>
          <p:cNvSpPr>
            <a:spLocks noGrp="1"/>
          </p:cNvSpPr>
          <p:nvPr>
            <p:ph type="title"/>
          </p:nvPr>
        </p:nvSpPr>
        <p:spPr>
          <a:xfrm>
            <a:off x="561688" y="94991"/>
            <a:ext cx="10753200" cy="451576"/>
          </a:xfrm>
        </p:spPr>
        <p:txBody>
          <a:bodyPr/>
          <a:lstStyle/>
          <a:p>
            <a:r>
              <a:rPr lang="cs-CZ" sz="2300" dirty="0"/>
              <a:t>§ 41 </a:t>
            </a:r>
            <a:r>
              <a:rPr lang="it-IT" sz="2300" dirty="0"/>
              <a:t>Povinnosti pacienta a jiných osob</a:t>
            </a:r>
            <a:br>
              <a:rPr lang="it-IT" b="1" dirty="0">
                <a:solidFill>
                  <a:srgbClr val="08A8F8"/>
                </a:solidFill>
                <a:latin typeface="Arial" panose="020B0604020202020204" pitchFamily="34" charset="0"/>
              </a:rPr>
            </a:br>
            <a:endParaRPr lang="cs-CZ" dirty="0"/>
          </a:p>
        </p:txBody>
      </p:sp>
      <p:sp>
        <p:nvSpPr>
          <p:cNvPr id="3" name="Zástupný obsah 2">
            <a:extLst>
              <a:ext uri="{FF2B5EF4-FFF2-40B4-BE49-F238E27FC236}">
                <a16:creationId xmlns:a16="http://schemas.microsoft.com/office/drawing/2014/main" id="{FE95277E-9C44-4A64-A44A-A1C1CDB2E519}"/>
              </a:ext>
            </a:extLst>
          </p:cNvPr>
          <p:cNvSpPr>
            <a:spLocks noGrp="1"/>
          </p:cNvSpPr>
          <p:nvPr>
            <p:ph idx="1"/>
          </p:nvPr>
        </p:nvSpPr>
        <p:spPr>
          <a:xfrm>
            <a:off x="522776" y="682072"/>
            <a:ext cx="10831023" cy="4912185"/>
          </a:xfrm>
        </p:spPr>
        <p:txBody>
          <a:bodyPr>
            <a:noAutofit/>
          </a:bodyPr>
          <a:lstStyle/>
          <a:p>
            <a:pPr marL="0" indent="0" algn="just">
              <a:lnSpc>
                <a:spcPct val="100000"/>
              </a:lnSpc>
              <a:buNone/>
            </a:pPr>
            <a:r>
              <a:rPr lang="cs-CZ" sz="1400" b="1" dirty="0">
                <a:solidFill>
                  <a:srgbClr val="000000"/>
                </a:solidFill>
                <a:latin typeface="Arial" panose="020B0604020202020204" pitchFamily="34" charset="0"/>
              </a:rPr>
              <a:t>(1)</a:t>
            </a:r>
            <a:r>
              <a:rPr lang="cs-CZ" sz="1400" dirty="0">
                <a:solidFill>
                  <a:srgbClr val="000000"/>
                </a:solidFill>
                <a:latin typeface="Arial" panose="020B0604020202020204" pitchFamily="34" charset="0"/>
              </a:rPr>
              <a:t> Pacient je při poskytování zdravotních služeb povinen</a:t>
            </a:r>
          </a:p>
          <a:p>
            <a:pPr marL="444500" indent="0" algn="just">
              <a:lnSpc>
                <a:spcPct val="100000"/>
              </a:lnSpc>
              <a:buNone/>
            </a:pPr>
            <a:r>
              <a:rPr lang="cs-CZ" sz="1400" b="1" dirty="0">
                <a:solidFill>
                  <a:srgbClr val="000000"/>
                </a:solidFill>
                <a:latin typeface="Arial" panose="020B0604020202020204" pitchFamily="34" charset="0"/>
              </a:rPr>
              <a:t>a)</a:t>
            </a:r>
            <a:r>
              <a:rPr lang="cs-CZ" sz="1400" dirty="0">
                <a:solidFill>
                  <a:srgbClr val="000000"/>
                </a:solidFill>
                <a:latin typeface="Arial" panose="020B0604020202020204" pitchFamily="34" charset="0"/>
              </a:rPr>
              <a:t> dodržovat navržený individuální léčebný postup, pokud s poskytováním zdravotních služeb vyslovil souhlas,</a:t>
            </a:r>
          </a:p>
          <a:p>
            <a:pPr marL="444500" indent="0" algn="just">
              <a:lnSpc>
                <a:spcPct val="100000"/>
              </a:lnSpc>
              <a:buNone/>
            </a:pPr>
            <a:r>
              <a:rPr lang="cs-CZ" sz="1400" b="1" dirty="0">
                <a:solidFill>
                  <a:srgbClr val="000000"/>
                </a:solidFill>
                <a:latin typeface="Arial" panose="020B0604020202020204" pitchFamily="34" charset="0"/>
              </a:rPr>
              <a:t>b)</a:t>
            </a:r>
            <a:r>
              <a:rPr lang="cs-CZ" sz="1400" dirty="0">
                <a:solidFill>
                  <a:srgbClr val="000000"/>
                </a:solidFill>
                <a:latin typeface="Arial" panose="020B0604020202020204" pitchFamily="34" charset="0"/>
              </a:rPr>
              <a:t> řídit se vnitřním řádem,</a:t>
            </a:r>
          </a:p>
          <a:p>
            <a:pPr marL="444500" indent="0" algn="just">
              <a:lnSpc>
                <a:spcPct val="100000"/>
              </a:lnSpc>
              <a:buNone/>
            </a:pPr>
            <a:r>
              <a:rPr lang="cs-CZ" sz="1400" b="1" dirty="0">
                <a:solidFill>
                  <a:srgbClr val="000000"/>
                </a:solidFill>
                <a:latin typeface="Arial" panose="020B0604020202020204" pitchFamily="34" charset="0"/>
              </a:rPr>
              <a:t>c)</a:t>
            </a:r>
            <a:r>
              <a:rPr lang="cs-CZ" sz="1400" dirty="0">
                <a:solidFill>
                  <a:srgbClr val="000000"/>
                </a:solidFill>
                <a:latin typeface="Arial" panose="020B0604020202020204" pitchFamily="34" charset="0"/>
              </a:rPr>
              <a:t> uhradit poskytovateli cenu poskytnutých zdravotních služeb nehrazených nebo částečně hrazených z veřejného zdravotního pojištění nebo jiných zdrojů, které mu byly poskytnuty s jeho souhlasem,</a:t>
            </a:r>
          </a:p>
          <a:p>
            <a:pPr marL="444500" indent="0" algn="just">
              <a:lnSpc>
                <a:spcPct val="100000"/>
              </a:lnSpc>
              <a:buNone/>
            </a:pPr>
            <a:r>
              <a:rPr lang="cs-CZ" sz="1400" b="1" dirty="0">
                <a:solidFill>
                  <a:srgbClr val="000000"/>
                </a:solidFill>
                <a:latin typeface="Arial" panose="020B0604020202020204" pitchFamily="34" charset="0"/>
              </a:rPr>
              <a:t>d)</a:t>
            </a:r>
            <a:r>
              <a:rPr lang="cs-CZ" sz="1400" dirty="0">
                <a:solidFill>
                  <a:srgbClr val="000000"/>
                </a:solidFill>
                <a:latin typeface="Arial" panose="020B0604020202020204" pitchFamily="34" charset="0"/>
              </a:rPr>
              <a:t> pravdivě informovat ošetřujícího zdravotnického pracovníka o dosavadním vývoji zdravotního stavu, včetně informací o infekčních nemocech</a:t>
            </a:r>
            <a:r>
              <a:rPr lang="cs-CZ" sz="1400" b="1" baseline="30000" dirty="0">
                <a:solidFill>
                  <a:srgbClr val="15679C"/>
                </a:solidFill>
                <a:latin typeface="Arial" panose="020B0604020202020204" pitchFamily="34" charset="0"/>
                <a:hlinkClick r:id="rId2">
                  <a:extLst>
                    <a:ext uri="{A12FA001-AC4F-418D-AE19-62706E023703}">
                      <ahyp:hlinkClr xmlns:ahyp="http://schemas.microsoft.com/office/drawing/2018/hyperlinkcolor" val="tx"/>
                    </a:ext>
                  </a:extLst>
                </a:hlinkClick>
              </a:rPr>
              <a:t>16</a:t>
            </a:r>
            <a:r>
              <a:rPr lang="cs-CZ" sz="1400" b="1" dirty="0">
                <a:solidFill>
                  <a:srgbClr val="15679C"/>
                </a:solidFill>
                <a:latin typeface="Arial" panose="020B0604020202020204" pitchFamily="34" charset="0"/>
                <a:hlinkClick r:id="rId2">
                  <a:extLst>
                    <a:ext uri="{A12FA001-AC4F-418D-AE19-62706E023703}">
                      <ahyp:hlinkClr xmlns:ahyp="http://schemas.microsoft.com/office/drawing/2018/hyperlinkcolor" val="tx"/>
                    </a:ext>
                  </a:extLst>
                </a:hlinkClick>
              </a:rPr>
              <a:t>)</a:t>
            </a:r>
            <a:r>
              <a:rPr lang="cs-CZ" sz="1400" dirty="0">
                <a:solidFill>
                  <a:srgbClr val="000000"/>
                </a:solidFill>
                <a:latin typeface="Arial" panose="020B0604020202020204" pitchFamily="34" charset="0"/>
              </a:rPr>
              <a:t>, o zdravotních službách poskytovaných jinými poskytovateli, o užívání léčivých přípravků, včetně užívání návykových látek, a dalších skutečnostech podstatných pro poskytování zdravotních služeb,</a:t>
            </a:r>
          </a:p>
          <a:p>
            <a:pPr marL="444500" indent="0" algn="just">
              <a:lnSpc>
                <a:spcPct val="100000"/>
              </a:lnSpc>
              <a:buNone/>
            </a:pPr>
            <a:r>
              <a:rPr lang="cs-CZ" sz="1400" b="1" dirty="0">
                <a:solidFill>
                  <a:srgbClr val="000000"/>
                </a:solidFill>
                <a:latin typeface="Arial" panose="020B0604020202020204" pitchFamily="34" charset="0"/>
              </a:rPr>
              <a:t>e)</a:t>
            </a:r>
            <a:r>
              <a:rPr lang="cs-CZ" sz="1400" dirty="0">
                <a:solidFill>
                  <a:srgbClr val="000000"/>
                </a:solidFill>
                <a:latin typeface="Arial" panose="020B0604020202020204" pitchFamily="34" charset="0"/>
              </a:rPr>
              <a:t> nepožívat během hospitalizace alkohol nebo jiné návykové látky a podrobit se na základě rozhodnutí ošetřujícího lékaře v odůvodněných případech vyšetřením za účelem prokázání, zda je nebo není pod vlivem alkoholu nebo jiných návykových látek.</a:t>
            </a:r>
          </a:p>
          <a:p>
            <a:pPr marL="0" indent="0" algn="just">
              <a:lnSpc>
                <a:spcPct val="100000"/>
              </a:lnSpc>
              <a:buNone/>
            </a:pPr>
            <a:r>
              <a:rPr lang="cs-CZ" sz="1400" b="1" dirty="0">
                <a:solidFill>
                  <a:srgbClr val="000000"/>
                </a:solidFill>
                <a:latin typeface="Arial" panose="020B0604020202020204" pitchFamily="34" charset="0"/>
              </a:rPr>
              <a:t>(2)</a:t>
            </a:r>
            <a:r>
              <a:rPr lang="cs-CZ" sz="1400" dirty="0">
                <a:solidFill>
                  <a:srgbClr val="000000"/>
                </a:solidFill>
                <a:latin typeface="Arial" panose="020B0604020202020204" pitchFamily="34" charset="0"/>
              </a:rPr>
              <a:t> Povinnosti podle odstavce 1 písm. c) a d) náleží zákonnému zástupci pacienta nebo opatrovníkovi. Zákonný zástupce nebo opatrovník pacienta je povinen vytvořit podmínky pro splnění povinností pacientem podle odstavce 1 písm. a), b) a e). Povinnosti podle odstavce 1 písm. a) a d), je-li pacient hospitalizován, se pro zákonného zástupce pacienta použijí přiměřeně; povinnost podle odstavce 1 písm. b), c) a e) platí i pro zákonného zástupce.</a:t>
            </a:r>
          </a:p>
          <a:p>
            <a:pPr marL="0" indent="0" algn="just">
              <a:lnSpc>
                <a:spcPct val="100000"/>
              </a:lnSpc>
              <a:buNone/>
            </a:pPr>
            <a:r>
              <a:rPr lang="cs-CZ" sz="1400" b="1" dirty="0">
                <a:solidFill>
                  <a:srgbClr val="000000"/>
                </a:solidFill>
                <a:latin typeface="Arial" panose="020B0604020202020204" pitchFamily="34" charset="0"/>
              </a:rPr>
              <a:t>(3)</a:t>
            </a:r>
            <a:r>
              <a:rPr lang="cs-CZ" sz="1400" dirty="0">
                <a:solidFill>
                  <a:srgbClr val="000000"/>
                </a:solidFill>
                <a:latin typeface="Arial" panose="020B0604020202020204" pitchFamily="34" charset="0"/>
              </a:rPr>
              <a:t> Pacient, zákonný zástupce nebo opatrovník pacienta, osoba určená pacientem, osoba blízká pacientovi nebo osoba ze společné domácnosti jsou povinni prokázat svou totožnost občanským průkazem, jestliže o to poskytovatel nebo zdravotnický pracovník, jehož prostřednictvím poskytovatel poskytuje pacientovi zdravotní služby, požádá. Povinnost prokázat se občanským průkazem má rovněž osoba, která uplatňuje podle tohoto zákona nebo jiného právního předpisu právo na informace o zdravotním stavu pacienta, a osoba, která hodlá hospitalizovaného pacienta navštívit a není osobou podle věty první. Jde-li o cizince, totožnost se prokazuje cestovním dokladem nebo jiným průkazem totožnosti. Má-li zdravotnický pracovník pochybnost, zda jde o osobu blízkou, osvědčí osoba blízká tuto skutečnost čestným prohlášením, ve kterém uvede své kontaktní údaje a číslo průkazu totožnosti; čestné prohlášení je součástí zdravotnické dokumentace vedené o pacientovi.</a:t>
            </a:r>
          </a:p>
          <a:p>
            <a:pPr marL="0" indent="0" algn="just">
              <a:lnSpc>
                <a:spcPct val="100000"/>
              </a:lnSpc>
              <a:buNone/>
            </a:pPr>
            <a:r>
              <a:rPr lang="cs-CZ" sz="1400" b="1" dirty="0">
                <a:solidFill>
                  <a:srgbClr val="000000"/>
                </a:solidFill>
                <a:latin typeface="Arial" panose="020B0604020202020204" pitchFamily="34" charset="0"/>
              </a:rPr>
              <a:t>(4)</a:t>
            </a:r>
            <a:r>
              <a:rPr lang="cs-CZ" sz="1400" dirty="0">
                <a:solidFill>
                  <a:srgbClr val="000000"/>
                </a:solidFill>
                <a:latin typeface="Arial" panose="020B0604020202020204" pitchFamily="34" charset="0"/>
              </a:rPr>
              <a:t> Jestliže pacient, zákonný zástupce nebo opatrovník pacienta odmítne prokázání totožnosti podle odstavce 3, může poskytovatel nebo zdravotnický pracovník odmítnout poskytnutí zdravotní služby, nejde-li o pacienta, kterému je třeba poskytnout neodkladnou péči. Odmítne-li prokázání totožnosti jiná osoba uvedená v odstavci 3, může poskytovatel nebo zdravotnický pracovník odmítnout této osobě poskytnutí požadované součinnosti nebo jí neumožnit návštěvu hospitalizovaného pacienta. To neplatí, potvrdí-li pacient totožnost osoby. O odmítnutí návštěvy poskytovatel nebo zdravotnický pracovník ihned informuje hospitalizovaného pacienta, popřípadě ihned po té, co sdělení této informace umožní zdravotní stav pacienta.</a:t>
            </a:r>
          </a:p>
          <a:p>
            <a:pPr>
              <a:lnSpc>
                <a:spcPct val="100000"/>
              </a:lnSpc>
            </a:pPr>
            <a:endParaRPr lang="cs-CZ" sz="1400" dirty="0"/>
          </a:p>
        </p:txBody>
      </p:sp>
    </p:spTree>
    <p:extLst>
      <p:ext uri="{BB962C8B-B14F-4D97-AF65-F5344CB8AC3E}">
        <p14:creationId xmlns:p14="http://schemas.microsoft.com/office/powerpoint/2010/main" val="4118087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AE547A-4794-42D3-AE61-4BEE92747397}"/>
              </a:ext>
            </a:extLst>
          </p:cNvPr>
          <p:cNvSpPr>
            <a:spLocks noGrp="1"/>
          </p:cNvSpPr>
          <p:nvPr>
            <p:ph type="title"/>
          </p:nvPr>
        </p:nvSpPr>
        <p:spPr>
          <a:xfrm>
            <a:off x="594494" y="370376"/>
            <a:ext cx="10753200" cy="451576"/>
          </a:xfrm>
        </p:spPr>
        <p:txBody>
          <a:bodyPr/>
          <a:lstStyle/>
          <a:p>
            <a:r>
              <a:rPr lang="cs-CZ" sz="2300" dirty="0"/>
              <a:t>§ 42 </a:t>
            </a:r>
            <a:r>
              <a:rPr lang="it-IT" sz="2300" dirty="0"/>
              <a:t>Povinnosti pacienta a jiných osob</a:t>
            </a:r>
            <a:endParaRPr lang="cs-CZ" sz="2300" dirty="0"/>
          </a:p>
        </p:txBody>
      </p:sp>
      <p:sp>
        <p:nvSpPr>
          <p:cNvPr id="3" name="Zástupný obsah 2">
            <a:extLst>
              <a:ext uri="{FF2B5EF4-FFF2-40B4-BE49-F238E27FC236}">
                <a16:creationId xmlns:a16="http://schemas.microsoft.com/office/drawing/2014/main" id="{D5DCC257-DA9A-4F06-97C2-E9695C50466D}"/>
              </a:ext>
            </a:extLst>
          </p:cNvPr>
          <p:cNvSpPr>
            <a:spLocks noGrp="1"/>
          </p:cNvSpPr>
          <p:nvPr>
            <p:ph idx="1"/>
          </p:nvPr>
        </p:nvSpPr>
        <p:spPr>
          <a:xfrm>
            <a:off x="719400" y="1028613"/>
            <a:ext cx="10753200" cy="4646045"/>
          </a:xfrm>
        </p:spPr>
        <p:txBody>
          <a:bodyPr>
            <a:normAutofit fontScale="92500" lnSpcReduction="20000"/>
          </a:bodyPr>
          <a:lstStyle/>
          <a:p>
            <a:pPr algn="just">
              <a:lnSpc>
                <a:spcPct val="120000"/>
              </a:lnSpc>
            </a:pPr>
            <a:r>
              <a:rPr lang="cs-CZ" sz="1800" dirty="0">
                <a:solidFill>
                  <a:srgbClr val="000000"/>
                </a:solidFill>
                <a:latin typeface="Arial" panose="020B0604020202020204" pitchFamily="34" charset="0"/>
              </a:rPr>
              <a:t>Práva a povinnosti zákonného zástupce podle</a:t>
            </a:r>
          </a:p>
          <a:p>
            <a:pPr marL="623888" indent="-265113" algn="just">
              <a:lnSpc>
                <a:spcPct val="120000"/>
              </a:lnSpc>
              <a:buNone/>
            </a:pPr>
            <a:r>
              <a:rPr lang="cs-CZ" sz="1800" b="1" dirty="0">
                <a:solidFill>
                  <a:srgbClr val="000000"/>
                </a:solidFill>
                <a:latin typeface="Arial" panose="020B0604020202020204" pitchFamily="34" charset="0"/>
              </a:rPr>
              <a:t>a)</a:t>
            </a:r>
            <a:r>
              <a:rPr lang="cs-CZ" sz="1800" dirty="0">
                <a:solidFill>
                  <a:srgbClr val="000000"/>
                </a:solidFill>
                <a:latin typeface="Arial" panose="020B0604020202020204" pitchFamily="34" charset="0"/>
              </a:rPr>
              <a:t> § 31 odst. 5,</a:t>
            </a:r>
          </a:p>
          <a:p>
            <a:pPr marL="623888" indent="-265113" algn="just">
              <a:lnSpc>
                <a:spcPct val="120000"/>
              </a:lnSpc>
              <a:buNone/>
            </a:pPr>
            <a:r>
              <a:rPr lang="cs-CZ" sz="1800" b="1" dirty="0">
                <a:solidFill>
                  <a:srgbClr val="000000"/>
                </a:solidFill>
                <a:latin typeface="Arial" panose="020B0604020202020204" pitchFamily="34" charset="0"/>
              </a:rPr>
              <a:t>b) </a:t>
            </a:r>
            <a:r>
              <a:rPr lang="cs-CZ" sz="1800" dirty="0">
                <a:solidFill>
                  <a:srgbClr val="000000"/>
                </a:solidFill>
                <a:latin typeface="Arial" panose="020B0604020202020204" pitchFamily="34" charset="0"/>
              </a:rPr>
              <a:t>jde-li o poskytnutí zdravotních služeb se souhlasem zákonného zástupce, jestliže hrozí nebezpečí z prodlení a nelze bez zbytečného odkladu získat vyjádření zákonného zástupce; do zdravotnické dokumentace vedené o pacientovi se zaznamenají důvody, pro které nebyl souhlas zákonného zástupce získán,</a:t>
            </a:r>
          </a:p>
          <a:p>
            <a:pPr marL="623888" indent="-265113" algn="just">
              <a:lnSpc>
                <a:spcPct val="120000"/>
              </a:lnSpc>
              <a:buNone/>
            </a:pPr>
            <a:r>
              <a:rPr lang="cs-CZ" sz="1800" b="1" dirty="0">
                <a:solidFill>
                  <a:srgbClr val="000000"/>
                </a:solidFill>
                <a:latin typeface="Arial" panose="020B0604020202020204" pitchFamily="34" charset="0"/>
              </a:rPr>
              <a:t>c)</a:t>
            </a:r>
            <a:r>
              <a:rPr lang="cs-CZ" sz="1800" dirty="0">
                <a:solidFill>
                  <a:srgbClr val="000000"/>
                </a:solidFill>
                <a:latin typeface="Arial" panose="020B0604020202020204" pitchFamily="34" charset="0"/>
              </a:rPr>
              <a:t> § 38 odst. 2, 5 a 6,</a:t>
            </a:r>
          </a:p>
          <a:p>
            <a:pPr marL="623888" indent="-265113" algn="just">
              <a:lnSpc>
                <a:spcPct val="120000"/>
              </a:lnSpc>
              <a:buNone/>
            </a:pPr>
            <a:r>
              <a:rPr lang="cs-CZ" sz="1800" b="1" dirty="0">
                <a:solidFill>
                  <a:srgbClr val="000000"/>
                </a:solidFill>
                <a:latin typeface="Arial" panose="020B0604020202020204" pitchFamily="34" charset="0"/>
              </a:rPr>
              <a:t>d)</a:t>
            </a:r>
            <a:r>
              <a:rPr lang="cs-CZ" sz="1800" dirty="0">
                <a:solidFill>
                  <a:srgbClr val="000000"/>
                </a:solidFill>
                <a:latin typeface="Arial" panose="020B0604020202020204" pitchFamily="34" charset="0"/>
              </a:rPr>
              <a:t> § 39 odst. 3 písm. b),</a:t>
            </a:r>
          </a:p>
          <a:p>
            <a:pPr marL="623888" indent="-265113" algn="just">
              <a:lnSpc>
                <a:spcPct val="120000"/>
              </a:lnSpc>
              <a:buNone/>
            </a:pPr>
            <a:r>
              <a:rPr lang="cs-CZ" sz="1800" b="1" dirty="0">
                <a:solidFill>
                  <a:srgbClr val="000000"/>
                </a:solidFill>
                <a:latin typeface="Arial" panose="020B0604020202020204" pitchFamily="34" charset="0"/>
              </a:rPr>
              <a:t>e)</a:t>
            </a:r>
            <a:r>
              <a:rPr lang="cs-CZ" sz="1800" dirty="0">
                <a:solidFill>
                  <a:srgbClr val="000000"/>
                </a:solidFill>
                <a:latin typeface="Arial" panose="020B0604020202020204" pitchFamily="34" charset="0"/>
              </a:rPr>
              <a:t> § 41 odst. 2 a 3,</a:t>
            </a:r>
          </a:p>
          <a:p>
            <a:pPr marL="623888" indent="-265113" algn="just">
              <a:lnSpc>
                <a:spcPct val="120000"/>
              </a:lnSpc>
              <a:buNone/>
            </a:pPr>
            <a:r>
              <a:rPr lang="cs-CZ" sz="1800" b="1" dirty="0">
                <a:solidFill>
                  <a:srgbClr val="000000"/>
                </a:solidFill>
                <a:latin typeface="Arial" panose="020B0604020202020204" pitchFamily="34" charset="0"/>
              </a:rPr>
              <a:t>f)</a:t>
            </a:r>
            <a:r>
              <a:rPr lang="cs-CZ" sz="1800" dirty="0">
                <a:solidFill>
                  <a:srgbClr val="000000"/>
                </a:solidFill>
                <a:latin typeface="Arial" panose="020B0604020202020204" pitchFamily="34" charset="0"/>
              </a:rPr>
              <a:t> § 47 odst. 1 písm. b) a</a:t>
            </a:r>
          </a:p>
          <a:p>
            <a:pPr marL="623888" indent="-265113" algn="just">
              <a:lnSpc>
                <a:spcPct val="120000"/>
              </a:lnSpc>
              <a:buNone/>
            </a:pPr>
            <a:r>
              <a:rPr lang="cs-CZ" sz="1800" b="1" dirty="0">
                <a:solidFill>
                  <a:srgbClr val="000000"/>
                </a:solidFill>
                <a:latin typeface="Arial" panose="020B0604020202020204" pitchFamily="34" charset="0"/>
              </a:rPr>
              <a:t>g)</a:t>
            </a:r>
            <a:r>
              <a:rPr lang="cs-CZ" sz="1800" dirty="0">
                <a:solidFill>
                  <a:srgbClr val="000000"/>
                </a:solidFill>
                <a:latin typeface="Arial" panose="020B0604020202020204" pitchFamily="34" charset="0"/>
              </a:rPr>
              <a:t> § 93 odst. 1</a:t>
            </a:r>
          </a:p>
          <a:p>
            <a:pPr marL="623888" indent="-265113" algn="just">
              <a:lnSpc>
                <a:spcPct val="120000"/>
              </a:lnSpc>
              <a:buNone/>
            </a:pPr>
            <a:endParaRPr lang="cs-CZ" sz="1800" dirty="0">
              <a:solidFill>
                <a:srgbClr val="000000"/>
              </a:solidFill>
              <a:latin typeface="Arial" panose="020B0604020202020204" pitchFamily="34" charset="0"/>
            </a:endParaRPr>
          </a:p>
          <a:p>
            <a:pPr algn="just">
              <a:lnSpc>
                <a:spcPct val="120000"/>
              </a:lnSpc>
            </a:pPr>
            <a:r>
              <a:rPr lang="cs-CZ" sz="1800" dirty="0">
                <a:solidFill>
                  <a:srgbClr val="000000"/>
                </a:solidFill>
                <a:latin typeface="Arial" panose="020B0604020202020204" pitchFamily="34" charset="0"/>
              </a:rPr>
              <a:t>náleží též pěstounovi nebo jiné pečující osobě, statutárnímu orgánu nebo jím pověřené osobě dětského domova pro děti do 3 let věku, školského zařízení pro výkon ústavní nebo ochranné výchovy nebo zařízení sociálních služeb poskytujících pobytové služby, byla-li soudem nařízena ústavní nebo uložena ochranná výchova, nebo zařízení pro děti vyžadující okamžitou pomoc, jde-li o děti svěřené do péče tohoto zařízení na základě rozhodnutí soudu.</a:t>
            </a:r>
          </a:p>
          <a:p>
            <a:pPr marL="0" indent="0">
              <a:lnSpc>
                <a:spcPct val="120000"/>
              </a:lnSpc>
              <a:buNone/>
            </a:pPr>
            <a:endParaRPr lang="cs-CZ" sz="1800" dirty="0"/>
          </a:p>
        </p:txBody>
      </p:sp>
    </p:spTree>
    <p:extLst>
      <p:ext uri="{BB962C8B-B14F-4D97-AF65-F5344CB8AC3E}">
        <p14:creationId xmlns:p14="http://schemas.microsoft.com/office/powerpoint/2010/main" val="2747584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3A352D-4B3E-433A-B683-7B79A2F052C9}"/>
              </a:ext>
            </a:extLst>
          </p:cNvPr>
          <p:cNvSpPr>
            <a:spLocks noGrp="1"/>
          </p:cNvSpPr>
          <p:nvPr>
            <p:ph type="title"/>
          </p:nvPr>
        </p:nvSpPr>
        <p:spPr>
          <a:xfrm>
            <a:off x="418744" y="307308"/>
            <a:ext cx="10682243" cy="504825"/>
          </a:xfrm>
        </p:spPr>
        <p:txBody>
          <a:bodyPr>
            <a:noAutofit/>
          </a:bodyPr>
          <a:lstStyle/>
          <a:p>
            <a:r>
              <a:rPr lang="cs-CZ" sz="3200" b="1" dirty="0"/>
              <a:t>Práva hospitalizovaných dětí / Charta práv hospitalizovaných dětí</a:t>
            </a:r>
            <a:endParaRPr lang="cs-CZ" sz="3200" dirty="0"/>
          </a:p>
        </p:txBody>
      </p:sp>
      <p:sp>
        <p:nvSpPr>
          <p:cNvPr id="3" name="Zástupný obsah 2">
            <a:extLst>
              <a:ext uri="{FF2B5EF4-FFF2-40B4-BE49-F238E27FC236}">
                <a16:creationId xmlns:a16="http://schemas.microsoft.com/office/drawing/2014/main" id="{D163F24F-F29E-4FCD-ABB4-A52A03B3CC92}"/>
              </a:ext>
            </a:extLst>
          </p:cNvPr>
          <p:cNvSpPr>
            <a:spLocks noGrp="1"/>
          </p:cNvSpPr>
          <p:nvPr>
            <p:ph idx="1"/>
          </p:nvPr>
        </p:nvSpPr>
        <p:spPr>
          <a:xfrm>
            <a:off x="634693" y="1325268"/>
            <a:ext cx="10466294" cy="4878308"/>
          </a:xfrm>
        </p:spPr>
        <p:txBody>
          <a:bodyPr>
            <a:noAutofit/>
          </a:bodyPr>
          <a:lstStyle/>
          <a:p>
            <a:pPr algn="just">
              <a:lnSpc>
                <a:spcPct val="100000"/>
              </a:lnSpc>
              <a:spcAft>
                <a:spcPts val="600"/>
              </a:spcAft>
              <a:buFont typeface="+mj-lt"/>
              <a:buAutoNum type="arabicPeriod"/>
            </a:pPr>
            <a:r>
              <a:rPr lang="cs-CZ" sz="1600" dirty="0">
                <a:solidFill>
                  <a:srgbClr val="393939"/>
                </a:solidFill>
                <a:latin typeface="pt_sans"/>
              </a:rPr>
              <a:t>Děti mají být do nemocnice přijímány jen tehdy, pokud péče, kterou vyžadují nemůže být stejně dobře poskytnuta v domácím ošetřování nebo při ambulantním docházení.</a:t>
            </a:r>
          </a:p>
          <a:p>
            <a:pPr algn="just">
              <a:lnSpc>
                <a:spcPct val="100000"/>
              </a:lnSpc>
              <a:spcAft>
                <a:spcPts val="600"/>
              </a:spcAft>
              <a:buFont typeface="+mj-lt"/>
              <a:buAutoNum type="arabicPeriod"/>
            </a:pPr>
            <a:r>
              <a:rPr lang="cs-CZ" sz="1600" dirty="0">
                <a:solidFill>
                  <a:srgbClr val="393939"/>
                </a:solidFill>
                <a:latin typeface="pt_sans"/>
              </a:rPr>
              <a:t>Děti v nemocnici mají právo na neustálý kontakt se svými rodiči a sourozenci. Tam, kde je to možné, by se mělo rodičům dostat pomoci a povzbuzení k tomu, aby s dítětem v nemocnici zůstali. Aby se na péči o své dítě mohli podílet, měli by rodiče být plně informováni o chodu oddělení a povzbuzováni k aktivní účasti na něm.</a:t>
            </a:r>
          </a:p>
          <a:p>
            <a:pPr algn="just">
              <a:lnSpc>
                <a:spcPct val="100000"/>
              </a:lnSpc>
              <a:spcAft>
                <a:spcPts val="600"/>
              </a:spcAft>
              <a:buFont typeface="+mj-lt"/>
              <a:buAutoNum type="arabicPeriod"/>
            </a:pPr>
            <a:r>
              <a:rPr lang="cs-CZ" sz="1600" dirty="0">
                <a:solidFill>
                  <a:srgbClr val="393939"/>
                </a:solidFill>
                <a:latin typeface="pt_sans"/>
              </a:rPr>
              <a:t>Děti a/nebo jejich rodiče mají právo na informace v takové podobě, jaká odpovídá jejich věku a chápání. Mají mít zároveň možnost otevřeně hovořit o svých potřebách s personálem.</a:t>
            </a:r>
          </a:p>
          <a:p>
            <a:pPr algn="just">
              <a:lnSpc>
                <a:spcPct val="100000"/>
              </a:lnSpc>
              <a:spcAft>
                <a:spcPts val="600"/>
              </a:spcAft>
              <a:buFont typeface="+mj-lt"/>
              <a:buAutoNum type="arabicPeriod"/>
            </a:pPr>
            <a:r>
              <a:rPr lang="cs-CZ" sz="1600" dirty="0">
                <a:solidFill>
                  <a:srgbClr val="393939"/>
                </a:solidFill>
                <a:latin typeface="pt_sans"/>
              </a:rPr>
              <a:t>Děti a/nebo jejich rodiče mají mít právo poučeně se podílet na veškerém rozhodování ohledně zdravotní péče, která je jim poskytována. Každé dítě má být chráněno před všemi zákroky, které pro jeho léčbu nejsou nezbytné, a před zbytečnými úkony, podniknutými pro zmírnění jeho fyzického nebo emocionálního rozrušení.</a:t>
            </a:r>
          </a:p>
          <a:p>
            <a:pPr algn="just">
              <a:lnSpc>
                <a:spcPct val="100000"/>
              </a:lnSpc>
              <a:spcAft>
                <a:spcPts val="600"/>
              </a:spcAft>
              <a:buFont typeface="+mj-lt"/>
              <a:buAutoNum type="arabicPeriod"/>
            </a:pPr>
            <a:r>
              <a:rPr lang="cs-CZ" sz="1600" dirty="0">
                <a:solidFill>
                  <a:srgbClr val="393939"/>
                </a:solidFill>
                <a:latin typeface="pt_sans"/>
              </a:rPr>
              <a:t>S dětmi se má zacházet s taktem a pochopením a neustále musí být respektováno jejich soukromí.</a:t>
            </a:r>
          </a:p>
          <a:p>
            <a:pPr algn="just">
              <a:lnSpc>
                <a:spcPct val="100000"/>
              </a:lnSpc>
              <a:spcAft>
                <a:spcPts val="600"/>
              </a:spcAft>
              <a:buFont typeface="+mj-lt"/>
              <a:buAutoNum type="arabicPeriod"/>
            </a:pPr>
            <a:r>
              <a:rPr lang="cs-CZ" sz="1600" dirty="0">
                <a:solidFill>
                  <a:srgbClr val="393939"/>
                </a:solidFill>
                <a:latin typeface="pt_sans"/>
              </a:rPr>
              <a:t>Dětem se má dostávat péče náležitě školeným personálem, který si je plně vědom fyzických i emocionálních potřeb dětí každé věkové skupiny.</a:t>
            </a:r>
          </a:p>
          <a:p>
            <a:pPr algn="just">
              <a:lnSpc>
                <a:spcPct val="100000"/>
              </a:lnSpc>
              <a:spcAft>
                <a:spcPts val="600"/>
              </a:spcAft>
              <a:buFont typeface="+mj-lt"/>
              <a:buAutoNum type="arabicPeriod"/>
            </a:pPr>
            <a:r>
              <a:rPr lang="cs-CZ" sz="1600" dirty="0">
                <a:solidFill>
                  <a:srgbClr val="393939"/>
                </a:solidFill>
                <a:latin typeface="pt_sans"/>
              </a:rPr>
              <a:t>Děti mají mít možnost nosit své vlastní oblečení a mít s sebou v nemocnici své věci.</a:t>
            </a:r>
          </a:p>
          <a:p>
            <a:pPr algn="just">
              <a:lnSpc>
                <a:spcPct val="100000"/>
              </a:lnSpc>
              <a:spcAft>
                <a:spcPts val="600"/>
              </a:spcAft>
              <a:buFont typeface="+mj-lt"/>
              <a:buAutoNum type="arabicPeriod"/>
            </a:pPr>
            <a:r>
              <a:rPr lang="cs-CZ" sz="1600" dirty="0">
                <a:solidFill>
                  <a:srgbClr val="393939"/>
                </a:solidFill>
                <a:latin typeface="pt_sans"/>
              </a:rPr>
              <a:t>O děti má být pečováno společně s jinými dětmi téže věkové skupiny.</a:t>
            </a:r>
          </a:p>
          <a:p>
            <a:pPr algn="just">
              <a:lnSpc>
                <a:spcPct val="100000"/>
              </a:lnSpc>
              <a:spcAft>
                <a:spcPts val="600"/>
              </a:spcAft>
              <a:buFont typeface="+mj-lt"/>
              <a:buAutoNum type="arabicPeriod"/>
            </a:pPr>
            <a:r>
              <a:rPr lang="cs-CZ" sz="1600" dirty="0">
                <a:solidFill>
                  <a:srgbClr val="393939"/>
                </a:solidFill>
                <a:latin typeface="pt_sans"/>
              </a:rPr>
              <a:t>Děti mají být v prostředí, které je zařízeno a vybaveno tak, aby odpovídalo jejich vývojovým potřebám a požadavkům a aby zároveň vyhovovalo bezpečnostním pravidlům a zásadám péče o děti.</a:t>
            </a:r>
          </a:p>
          <a:p>
            <a:pPr algn="just">
              <a:lnSpc>
                <a:spcPct val="100000"/>
              </a:lnSpc>
              <a:spcAft>
                <a:spcPts val="600"/>
              </a:spcAft>
              <a:buFont typeface="+mj-lt"/>
              <a:buAutoNum type="arabicPeriod"/>
            </a:pPr>
            <a:r>
              <a:rPr lang="cs-CZ" sz="1600" dirty="0">
                <a:solidFill>
                  <a:srgbClr val="393939"/>
                </a:solidFill>
                <a:latin typeface="pt_sans"/>
              </a:rPr>
              <a:t>Děti mají mít plnou příležitost ke hře, odpočinku a vzdělání, přizpůsobené jejich věku a zdravotnímu stavu.</a:t>
            </a:r>
          </a:p>
          <a:p>
            <a:pPr>
              <a:lnSpc>
                <a:spcPct val="100000"/>
              </a:lnSpc>
              <a:spcAft>
                <a:spcPts val="600"/>
              </a:spcAft>
            </a:pPr>
            <a:endParaRPr lang="cs-CZ" sz="1600" dirty="0"/>
          </a:p>
        </p:txBody>
      </p:sp>
      <p:sp>
        <p:nvSpPr>
          <p:cNvPr id="4" name="Obdélník 3">
            <a:extLst>
              <a:ext uri="{FF2B5EF4-FFF2-40B4-BE49-F238E27FC236}">
                <a16:creationId xmlns:a16="http://schemas.microsoft.com/office/drawing/2014/main" id="{3721931C-640A-45F1-BDE8-726F89100F8C}"/>
              </a:ext>
            </a:extLst>
          </p:cNvPr>
          <p:cNvSpPr/>
          <p:nvPr/>
        </p:nvSpPr>
        <p:spPr>
          <a:xfrm>
            <a:off x="7246834" y="6492875"/>
            <a:ext cx="4854012" cy="261610"/>
          </a:xfrm>
          <a:prstGeom prst="rect">
            <a:avLst/>
          </a:prstGeom>
        </p:spPr>
        <p:txBody>
          <a:bodyPr wrap="square">
            <a:spAutoFit/>
          </a:bodyPr>
          <a:lstStyle/>
          <a:p>
            <a:pPr algn="just"/>
            <a:r>
              <a:rPr lang="cs-CZ" sz="1100" i="1" dirty="0">
                <a:solidFill>
                  <a:srgbClr val="393939"/>
                </a:solidFill>
                <a:latin typeface="pt_sans"/>
              </a:rPr>
              <a:t>Schválila Centrální etická komise Ministerstva zdravotnictví ČR v roce 1993</a:t>
            </a:r>
            <a:endParaRPr lang="cs-CZ" sz="1100" dirty="0">
              <a:solidFill>
                <a:srgbClr val="393939"/>
              </a:solidFill>
              <a:latin typeface="pt_sans"/>
            </a:endParaRPr>
          </a:p>
        </p:txBody>
      </p:sp>
    </p:spTree>
    <p:extLst>
      <p:ext uri="{BB962C8B-B14F-4D97-AF65-F5344CB8AC3E}">
        <p14:creationId xmlns:p14="http://schemas.microsoft.com/office/powerpoint/2010/main" val="3747737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192E15-8E95-4504-B741-0D16FA54AD51}"/>
              </a:ext>
            </a:extLst>
          </p:cNvPr>
          <p:cNvSpPr>
            <a:spLocks noGrp="1"/>
          </p:cNvSpPr>
          <p:nvPr>
            <p:ph type="title"/>
          </p:nvPr>
        </p:nvSpPr>
        <p:spPr/>
        <p:txBody>
          <a:bodyPr/>
          <a:lstStyle/>
          <a:p>
            <a:r>
              <a:rPr lang="cs-CZ" dirty="0"/>
              <a:t>Práva a povinnosti pacientů (1)</a:t>
            </a:r>
          </a:p>
        </p:txBody>
      </p:sp>
      <p:sp>
        <p:nvSpPr>
          <p:cNvPr id="3" name="Zástupný obsah 2">
            <a:extLst>
              <a:ext uri="{FF2B5EF4-FFF2-40B4-BE49-F238E27FC236}">
                <a16:creationId xmlns:a16="http://schemas.microsoft.com/office/drawing/2014/main" id="{084B3B8D-DF35-4E2F-87BA-B76E83AD22A9}"/>
              </a:ext>
            </a:extLst>
          </p:cNvPr>
          <p:cNvSpPr>
            <a:spLocks noGrp="1"/>
          </p:cNvSpPr>
          <p:nvPr>
            <p:ph idx="1"/>
          </p:nvPr>
        </p:nvSpPr>
        <p:spPr>
          <a:xfrm>
            <a:off x="720000" y="1692002"/>
            <a:ext cx="10753200" cy="4278492"/>
          </a:xfrm>
        </p:spPr>
        <p:txBody>
          <a:bodyPr>
            <a:normAutofit/>
          </a:bodyPr>
          <a:lstStyle/>
          <a:p>
            <a:r>
              <a:rPr lang="cs-CZ" dirty="0"/>
              <a:t>Práva a povinnosti pacientů je oblast zdravotnictví, která si zaslouží velkou pozornost. Každý z nás se může někdy dostat do pozice pacienta a v takové situaci je užitečné být si vědom svých práv a povinností, jež jsou s touto pozicí spjaty.</a:t>
            </a:r>
          </a:p>
          <a:p>
            <a:endParaRPr lang="cs-CZ" dirty="0"/>
          </a:p>
          <a:p>
            <a:r>
              <a:rPr lang="cs-CZ" dirty="0"/>
              <a:t>Poskytování zdravotní péče je upraveno právními předpisy, které stanoví konkrétní práva a povinnosti jak poskytovatelům zdravotních služeb (lékaři, všeobecné sestry a další nelékařský personál), tak i pacientovi.</a:t>
            </a:r>
          </a:p>
          <a:p>
            <a:endParaRPr lang="cs-CZ" dirty="0"/>
          </a:p>
        </p:txBody>
      </p:sp>
    </p:spTree>
    <p:extLst>
      <p:ext uri="{BB962C8B-B14F-4D97-AF65-F5344CB8AC3E}">
        <p14:creationId xmlns:p14="http://schemas.microsoft.com/office/powerpoint/2010/main" val="1520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B2A92E-8122-4701-A25E-B9EC28969D9C}"/>
              </a:ext>
            </a:extLst>
          </p:cNvPr>
          <p:cNvSpPr>
            <a:spLocks noGrp="1"/>
          </p:cNvSpPr>
          <p:nvPr>
            <p:ph type="title"/>
          </p:nvPr>
        </p:nvSpPr>
        <p:spPr/>
        <p:txBody>
          <a:bodyPr/>
          <a:lstStyle/>
          <a:p>
            <a:r>
              <a:rPr lang="cs-CZ" dirty="0"/>
              <a:t>Práva a povinnosti pacientů (2)</a:t>
            </a:r>
          </a:p>
        </p:txBody>
      </p:sp>
      <p:sp>
        <p:nvSpPr>
          <p:cNvPr id="3" name="Zástupný obsah 2">
            <a:extLst>
              <a:ext uri="{FF2B5EF4-FFF2-40B4-BE49-F238E27FC236}">
                <a16:creationId xmlns:a16="http://schemas.microsoft.com/office/drawing/2014/main" id="{92D35B80-75B1-443F-981C-FE5BF37360BB}"/>
              </a:ext>
            </a:extLst>
          </p:cNvPr>
          <p:cNvSpPr>
            <a:spLocks noGrp="1"/>
          </p:cNvSpPr>
          <p:nvPr>
            <p:ph idx="1"/>
          </p:nvPr>
        </p:nvSpPr>
        <p:spPr/>
        <p:txBody>
          <a:bodyPr/>
          <a:lstStyle/>
          <a:p>
            <a:r>
              <a:rPr lang="cs-CZ" dirty="0"/>
              <a:t>práva a povinnosti jsou ukotveny v zákoně č. 372/2011 Sb., o zdravotních službách a podmínkách jejich poskytování, ve znění pozdějších předpisů. </a:t>
            </a:r>
          </a:p>
          <a:p>
            <a:endParaRPr lang="cs-CZ" dirty="0"/>
          </a:p>
          <a:p>
            <a:r>
              <a:rPr lang="cs-CZ" dirty="0"/>
              <a:t>Práv zakotvených v zákoně se lze právními prostředky domáhat, stejně tak lze uložené povinnosti vymáhat.</a:t>
            </a:r>
          </a:p>
          <a:p>
            <a:endParaRPr lang="cs-CZ" dirty="0"/>
          </a:p>
          <a:p>
            <a:r>
              <a:rPr lang="cs-CZ" dirty="0"/>
              <a:t>Pacientských práv a povinností se konkrétně týká ustanovení § </a:t>
            </a:r>
            <a:r>
              <a:rPr lang="cs-CZ"/>
              <a:t>28 zmiňovaného </a:t>
            </a:r>
            <a:r>
              <a:rPr lang="cs-CZ" dirty="0"/>
              <a:t>zákona o zdravotních službách.</a:t>
            </a:r>
          </a:p>
          <a:p>
            <a:endParaRPr lang="cs-CZ" dirty="0"/>
          </a:p>
        </p:txBody>
      </p:sp>
    </p:spTree>
    <p:extLst>
      <p:ext uri="{BB962C8B-B14F-4D97-AF65-F5344CB8AC3E}">
        <p14:creationId xmlns:p14="http://schemas.microsoft.com/office/powerpoint/2010/main" val="2430076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2F02588-28E2-4B04-996B-793FECDBCB07}"/>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7A04ADC-82FD-4374-BD31-130EA4AB3786}"/>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797352E1-F5EC-4DC9-9410-E4DDCC670783}"/>
              </a:ext>
            </a:extLst>
          </p:cNvPr>
          <p:cNvSpPr>
            <a:spLocks noGrp="1"/>
          </p:cNvSpPr>
          <p:nvPr>
            <p:ph type="title"/>
          </p:nvPr>
        </p:nvSpPr>
        <p:spPr>
          <a:xfrm>
            <a:off x="666000" y="152212"/>
            <a:ext cx="10753200" cy="451576"/>
          </a:xfrm>
        </p:spPr>
        <p:txBody>
          <a:bodyPr/>
          <a:lstStyle/>
          <a:p>
            <a:r>
              <a:rPr lang="cs-CZ" dirty="0"/>
              <a:t>§ 28 Práva pacienta</a:t>
            </a:r>
          </a:p>
        </p:txBody>
      </p:sp>
      <p:sp>
        <p:nvSpPr>
          <p:cNvPr id="5" name="Zástupný obsah 4">
            <a:extLst>
              <a:ext uri="{FF2B5EF4-FFF2-40B4-BE49-F238E27FC236}">
                <a16:creationId xmlns:a16="http://schemas.microsoft.com/office/drawing/2014/main" id="{FB8BF8BF-CA46-4381-93A5-5FF212232D59}"/>
              </a:ext>
            </a:extLst>
          </p:cNvPr>
          <p:cNvSpPr>
            <a:spLocks noGrp="1"/>
          </p:cNvSpPr>
          <p:nvPr>
            <p:ph idx="1"/>
          </p:nvPr>
        </p:nvSpPr>
        <p:spPr>
          <a:xfrm>
            <a:off x="540000" y="732778"/>
            <a:ext cx="10753200" cy="4139998"/>
          </a:xfrm>
        </p:spPr>
        <p:txBody>
          <a:bodyPr/>
          <a:lstStyle/>
          <a:p>
            <a:pPr marL="0" indent="0" algn="just">
              <a:lnSpc>
                <a:spcPct val="100000"/>
              </a:lnSpc>
              <a:buNone/>
            </a:pPr>
            <a:r>
              <a:rPr lang="cs-CZ" sz="1050" b="1" dirty="0">
                <a:solidFill>
                  <a:srgbClr val="000000"/>
                </a:solidFill>
                <a:latin typeface="Arial" panose="020B0604020202020204" pitchFamily="34" charset="0"/>
              </a:rPr>
              <a:t>(1)</a:t>
            </a:r>
            <a:r>
              <a:rPr lang="cs-CZ" sz="1050" dirty="0">
                <a:solidFill>
                  <a:srgbClr val="000000"/>
                </a:solidFill>
                <a:latin typeface="Arial" panose="020B0604020202020204" pitchFamily="34" charset="0"/>
              </a:rPr>
              <a:t> Zdravotní služby lze pacientovi poskytnout pouze s jeho svobodným a informovaným souhlasem, nestanoví-li tento zákon jinak.</a:t>
            </a:r>
          </a:p>
          <a:p>
            <a:pPr marL="0" indent="0" algn="just">
              <a:lnSpc>
                <a:spcPct val="100000"/>
              </a:lnSpc>
              <a:buNone/>
            </a:pPr>
            <a:r>
              <a:rPr lang="cs-CZ" sz="1050" b="1" dirty="0">
                <a:solidFill>
                  <a:srgbClr val="000000"/>
                </a:solidFill>
                <a:latin typeface="Arial" panose="020B0604020202020204" pitchFamily="34" charset="0"/>
              </a:rPr>
              <a:t>(2)</a:t>
            </a:r>
            <a:r>
              <a:rPr lang="cs-CZ" sz="1050" dirty="0">
                <a:solidFill>
                  <a:srgbClr val="000000"/>
                </a:solidFill>
                <a:latin typeface="Arial" panose="020B0604020202020204" pitchFamily="34" charset="0"/>
              </a:rPr>
              <a:t> Pacient má právo na poskytování zdravotních služeb na náležité odborné úrovni.</a:t>
            </a:r>
          </a:p>
          <a:p>
            <a:pPr marL="0" indent="0" algn="just">
              <a:lnSpc>
                <a:spcPct val="100000"/>
              </a:lnSpc>
              <a:buNone/>
            </a:pPr>
            <a:r>
              <a:rPr lang="cs-CZ" sz="1050" b="1" dirty="0">
                <a:solidFill>
                  <a:srgbClr val="000000"/>
                </a:solidFill>
                <a:latin typeface="Arial" panose="020B0604020202020204" pitchFamily="34" charset="0"/>
              </a:rPr>
              <a:t>(3)</a:t>
            </a:r>
            <a:r>
              <a:rPr lang="cs-CZ" sz="1050" dirty="0">
                <a:solidFill>
                  <a:srgbClr val="000000"/>
                </a:solidFill>
                <a:latin typeface="Arial" panose="020B0604020202020204" pitchFamily="34" charset="0"/>
              </a:rPr>
              <a:t> Pacient má při poskytování zdravotních služeb dále právo</a:t>
            </a:r>
          </a:p>
          <a:p>
            <a:pPr marL="0" indent="0" algn="just">
              <a:lnSpc>
                <a:spcPct val="100000"/>
              </a:lnSpc>
              <a:buNone/>
            </a:pPr>
            <a:r>
              <a:rPr lang="cs-CZ" sz="1050" b="1" dirty="0">
                <a:solidFill>
                  <a:srgbClr val="000000"/>
                </a:solidFill>
                <a:latin typeface="Arial" panose="020B0604020202020204" pitchFamily="34" charset="0"/>
              </a:rPr>
              <a:t>a)</a:t>
            </a:r>
            <a:r>
              <a:rPr lang="cs-CZ" sz="1050" dirty="0">
                <a:solidFill>
                  <a:srgbClr val="000000"/>
                </a:solidFill>
                <a:latin typeface="Arial" panose="020B0604020202020204" pitchFamily="34" charset="0"/>
              </a:rPr>
              <a:t> na úctu, důstojné zacházení, na ohleduplnost a respektování soukromí při poskytování zdravotních služeb v souladu s charakterem poskytovaných zdravotních služeb,</a:t>
            </a:r>
          </a:p>
          <a:p>
            <a:pPr marL="0" indent="0" algn="just">
              <a:lnSpc>
                <a:spcPct val="100000"/>
              </a:lnSpc>
              <a:buNone/>
            </a:pPr>
            <a:r>
              <a:rPr lang="cs-CZ" sz="1050" b="1" dirty="0">
                <a:solidFill>
                  <a:srgbClr val="000000"/>
                </a:solidFill>
                <a:latin typeface="Arial" panose="020B0604020202020204" pitchFamily="34" charset="0"/>
              </a:rPr>
              <a:t>b)</a:t>
            </a:r>
            <a:r>
              <a:rPr lang="cs-CZ" sz="1050" dirty="0">
                <a:solidFill>
                  <a:srgbClr val="000000"/>
                </a:solidFill>
                <a:latin typeface="Arial" panose="020B0604020202020204" pitchFamily="34" charset="0"/>
              </a:rPr>
              <a:t> zvolit si poskytovatele oprávněného k poskytnutí zdravotních služeb, které odpovídají zdravotním potřebám pacienta, a zdravotnické zařízení, pokud tento zákon nebo jiné právní předpisy nestanoví jinak,</a:t>
            </a:r>
          </a:p>
          <a:p>
            <a:pPr marL="0" indent="0" algn="just">
              <a:lnSpc>
                <a:spcPct val="100000"/>
              </a:lnSpc>
              <a:buNone/>
            </a:pPr>
            <a:r>
              <a:rPr lang="cs-CZ" sz="1050" b="1" dirty="0">
                <a:solidFill>
                  <a:srgbClr val="000000"/>
                </a:solidFill>
                <a:latin typeface="Arial" panose="020B0604020202020204" pitchFamily="34" charset="0"/>
              </a:rPr>
              <a:t>c)</a:t>
            </a:r>
            <a:r>
              <a:rPr lang="cs-CZ" sz="1050" dirty="0">
                <a:solidFill>
                  <a:srgbClr val="000000"/>
                </a:solidFill>
                <a:latin typeface="Arial" panose="020B0604020202020204" pitchFamily="34" charset="0"/>
              </a:rPr>
              <a:t> vyžádat si konzultační služby od jiného poskytovatele, popřípadě zdravotnického pracovníka, než který mu poskytuje zdravotní služby; to neplatí, jde-li o poskytování neodkladné péče nebo o osoby ve výkonu vazby, trestu odnětí svobody nebo zabezpečovací detence,</a:t>
            </a:r>
          </a:p>
          <a:p>
            <a:pPr marL="0" indent="0" algn="just">
              <a:lnSpc>
                <a:spcPct val="100000"/>
              </a:lnSpc>
              <a:buNone/>
            </a:pPr>
            <a:r>
              <a:rPr lang="cs-CZ" sz="1050" b="1" dirty="0">
                <a:solidFill>
                  <a:srgbClr val="000000"/>
                </a:solidFill>
                <a:latin typeface="Arial" panose="020B0604020202020204" pitchFamily="34" charset="0"/>
              </a:rPr>
              <a:t>d)</a:t>
            </a:r>
            <a:r>
              <a:rPr lang="cs-CZ" sz="1050" dirty="0">
                <a:solidFill>
                  <a:srgbClr val="000000"/>
                </a:solidFill>
                <a:latin typeface="Arial" panose="020B0604020202020204" pitchFamily="34" charset="0"/>
              </a:rPr>
              <a:t> být seznámen s vnitřním řádem zdravotnického zařízení lůžkové nebo jednodenní péče (dále jen „vnitřní řád“),</a:t>
            </a:r>
          </a:p>
          <a:p>
            <a:pPr marL="0" indent="0" algn="just">
              <a:lnSpc>
                <a:spcPct val="100000"/>
              </a:lnSpc>
              <a:buNone/>
            </a:pPr>
            <a:r>
              <a:rPr lang="cs-CZ" sz="1050" b="1" dirty="0">
                <a:solidFill>
                  <a:srgbClr val="000000"/>
                </a:solidFill>
                <a:latin typeface="Arial" panose="020B0604020202020204" pitchFamily="34" charset="0"/>
              </a:rPr>
              <a:t>e)</a:t>
            </a:r>
            <a:r>
              <a:rPr lang="cs-CZ" sz="1050" dirty="0">
                <a:solidFill>
                  <a:srgbClr val="000000"/>
                </a:solidFill>
                <a:latin typeface="Arial" panose="020B0604020202020204" pitchFamily="34" charset="0"/>
              </a:rPr>
              <a:t> na</a:t>
            </a:r>
          </a:p>
          <a:p>
            <a:pPr marL="0" indent="0" algn="just">
              <a:lnSpc>
                <a:spcPct val="100000"/>
              </a:lnSpc>
              <a:buNone/>
            </a:pPr>
            <a:r>
              <a:rPr lang="cs-CZ" sz="1050" b="1" dirty="0">
                <a:solidFill>
                  <a:srgbClr val="000000"/>
                </a:solidFill>
                <a:latin typeface="Arial" panose="020B0604020202020204" pitchFamily="34" charset="0"/>
              </a:rPr>
              <a:t>1.</a:t>
            </a:r>
            <a:r>
              <a:rPr lang="cs-CZ" sz="1050" dirty="0">
                <a:solidFill>
                  <a:srgbClr val="000000"/>
                </a:solidFill>
                <a:latin typeface="Arial" panose="020B0604020202020204" pitchFamily="34" charset="0"/>
              </a:rPr>
              <a:t> nepřetržitou přítomnost zákonného zástupce, popřípadě osoby určené zákonným zástupcem, pěstouna nebo jiné osoby, do jejíž péče byl pacient na základě rozhodnutí soudu nebo jiného orgánu svěřen, je-li nezletilou osobou,</a:t>
            </a:r>
          </a:p>
          <a:p>
            <a:pPr marL="0" indent="0" algn="just">
              <a:lnSpc>
                <a:spcPct val="100000"/>
              </a:lnSpc>
              <a:buNone/>
            </a:pPr>
            <a:r>
              <a:rPr lang="cs-CZ" sz="1050" b="1" dirty="0">
                <a:solidFill>
                  <a:srgbClr val="000000"/>
                </a:solidFill>
                <a:latin typeface="Arial" panose="020B0604020202020204" pitchFamily="34" charset="0"/>
              </a:rPr>
              <a:t>2.</a:t>
            </a:r>
            <a:r>
              <a:rPr lang="cs-CZ" sz="1050" dirty="0">
                <a:solidFill>
                  <a:srgbClr val="000000"/>
                </a:solidFill>
                <a:latin typeface="Arial" panose="020B0604020202020204" pitchFamily="34" charset="0"/>
              </a:rPr>
              <a:t> nepřetržitou přítomnost opatrovníka, popřípadě osoby určené opatrovníkem, je-li osobou, jejíž svéprávnost je omezena tak, že není způsobilá posoudit poskytnutí zdravotních služeb, popřípadě důsledky jejich poskytnutí (dále jen „pacient s omezenou svéprávností“),</a:t>
            </a:r>
          </a:p>
          <a:p>
            <a:pPr marL="0" indent="0" algn="just">
              <a:lnSpc>
                <a:spcPct val="100000"/>
              </a:lnSpc>
              <a:buNone/>
            </a:pPr>
            <a:r>
              <a:rPr lang="cs-CZ" sz="1050" b="1" dirty="0">
                <a:solidFill>
                  <a:srgbClr val="000000"/>
                </a:solidFill>
                <a:latin typeface="Arial" panose="020B0604020202020204" pitchFamily="34" charset="0"/>
              </a:rPr>
              <a:t>3.</a:t>
            </a:r>
            <a:r>
              <a:rPr lang="cs-CZ" sz="1050" dirty="0">
                <a:solidFill>
                  <a:srgbClr val="000000"/>
                </a:solidFill>
                <a:latin typeface="Arial" panose="020B0604020202020204" pitchFamily="34" charset="0"/>
              </a:rPr>
              <a:t> přítomnost osoby blízké nebo osoby určené pacientem,</a:t>
            </a:r>
          </a:p>
          <a:p>
            <a:pPr marL="0" indent="0" algn="just">
              <a:lnSpc>
                <a:spcPct val="100000"/>
              </a:lnSpc>
              <a:buNone/>
            </a:pPr>
            <a:r>
              <a:rPr lang="cs-CZ" sz="1050" dirty="0">
                <a:solidFill>
                  <a:srgbClr val="000000"/>
                </a:solidFill>
                <a:latin typeface="Arial" panose="020B0604020202020204" pitchFamily="34" charset="0"/>
              </a:rPr>
              <a:t>a to v souladu s jinými právními předpisy a vnitřním řádem, a nenaruší-li přítomnost těchto osob poskytnutí zdravotních služeb; to neplatí, jde-li o osoby ve výkonu vazby, trestu odnětí svobody nebo zabezpečovací detence; tím není dotčen § 47 odst. 1 písm. b),</a:t>
            </a:r>
          </a:p>
          <a:p>
            <a:pPr marL="0" indent="0" algn="just">
              <a:lnSpc>
                <a:spcPct val="100000"/>
              </a:lnSpc>
              <a:buNone/>
            </a:pPr>
            <a:r>
              <a:rPr lang="cs-CZ" sz="1050" b="1" dirty="0">
                <a:solidFill>
                  <a:srgbClr val="000000"/>
                </a:solidFill>
                <a:latin typeface="Arial" panose="020B0604020202020204" pitchFamily="34" charset="0"/>
              </a:rPr>
              <a:t>f)</a:t>
            </a:r>
            <a:r>
              <a:rPr lang="cs-CZ" sz="1050" dirty="0">
                <a:solidFill>
                  <a:srgbClr val="000000"/>
                </a:solidFill>
                <a:latin typeface="Arial" panose="020B0604020202020204" pitchFamily="34" charset="0"/>
              </a:rPr>
              <a:t> být předem informován o ceně poskytovaných zdravotních služeb nehrazených nebo částečně hrazených z veřejného zdravotního pojištění a o způsobu jejich úhrady, pokud to jeho zdravotní stav umožňuje,</a:t>
            </a:r>
          </a:p>
          <a:p>
            <a:pPr marL="0" indent="0" algn="just">
              <a:lnSpc>
                <a:spcPct val="100000"/>
              </a:lnSpc>
              <a:buNone/>
            </a:pPr>
            <a:r>
              <a:rPr lang="cs-CZ" sz="1050" b="1" dirty="0">
                <a:solidFill>
                  <a:srgbClr val="000000"/>
                </a:solidFill>
                <a:latin typeface="Arial" panose="020B0604020202020204" pitchFamily="34" charset="0"/>
              </a:rPr>
              <a:t>g)</a:t>
            </a:r>
            <a:r>
              <a:rPr lang="cs-CZ" sz="1050" dirty="0">
                <a:solidFill>
                  <a:srgbClr val="000000"/>
                </a:solidFill>
                <a:latin typeface="Arial" panose="020B0604020202020204" pitchFamily="34" charset="0"/>
              </a:rPr>
              <a:t> znát jméno, popřípadě jména, a příjmení zdravotnických pracovníků a jiných odborných pracovníků přímo zúčastněných na poskytování zdravotních služeb a osob připravujících se u poskytovatele na výkon zdravotnického povolání, které jsou při poskytování zdravotních služeb přítomny, popřípadě provádějí činnosti, které jsou součástí výuky,</a:t>
            </a:r>
          </a:p>
          <a:p>
            <a:pPr marL="0" indent="0" algn="just">
              <a:lnSpc>
                <a:spcPct val="100000"/>
              </a:lnSpc>
              <a:buNone/>
            </a:pPr>
            <a:r>
              <a:rPr lang="cs-CZ" sz="1050" b="1" dirty="0">
                <a:solidFill>
                  <a:srgbClr val="000000"/>
                </a:solidFill>
                <a:latin typeface="Arial" panose="020B0604020202020204" pitchFamily="34" charset="0"/>
              </a:rPr>
              <a:t>h)</a:t>
            </a:r>
            <a:r>
              <a:rPr lang="cs-CZ" sz="1050" dirty="0">
                <a:solidFill>
                  <a:srgbClr val="000000"/>
                </a:solidFill>
                <a:latin typeface="Arial" panose="020B0604020202020204" pitchFamily="34" charset="0"/>
              </a:rPr>
              <a:t> odmítnout přítomnost osob, které nejsou na poskytování zdravotních služeb přímo zúčastněny, a osob připravujících se na výkon povolání zdravotnického pracovníka,</a:t>
            </a:r>
          </a:p>
          <a:p>
            <a:pPr marL="0" indent="0" algn="just">
              <a:lnSpc>
                <a:spcPct val="100000"/>
              </a:lnSpc>
              <a:buNone/>
            </a:pPr>
            <a:r>
              <a:rPr lang="cs-CZ" sz="1050" b="1" dirty="0">
                <a:solidFill>
                  <a:srgbClr val="000000"/>
                </a:solidFill>
                <a:latin typeface="Arial" panose="020B0604020202020204" pitchFamily="34" charset="0"/>
              </a:rPr>
              <a:t>i)</a:t>
            </a:r>
            <a:r>
              <a:rPr lang="cs-CZ" sz="1050" dirty="0">
                <a:solidFill>
                  <a:srgbClr val="000000"/>
                </a:solidFill>
                <a:latin typeface="Arial" panose="020B0604020202020204" pitchFamily="34" charset="0"/>
              </a:rPr>
              <a:t> přijímat návštěvy ve zdravotnickém zařízení lůžkové nebo jednodenní péče, a to s ohledem na svůj zdravotní stav a v souladu s vnitřním řádem a způsobem, který neporušuje práva ostatních pacientů, pokud tento zákon nebo jiný právní předpis nestanoví jinak,</a:t>
            </a:r>
          </a:p>
          <a:p>
            <a:pPr marL="0" indent="0" algn="just">
              <a:lnSpc>
                <a:spcPct val="100000"/>
              </a:lnSpc>
              <a:buNone/>
            </a:pPr>
            <a:r>
              <a:rPr lang="cs-CZ" sz="1050" b="1" dirty="0">
                <a:solidFill>
                  <a:srgbClr val="000000"/>
                </a:solidFill>
                <a:latin typeface="Arial" panose="020B0604020202020204" pitchFamily="34" charset="0"/>
              </a:rPr>
              <a:t>j)</a:t>
            </a:r>
            <a:r>
              <a:rPr lang="cs-CZ" sz="1050" dirty="0">
                <a:solidFill>
                  <a:srgbClr val="000000"/>
                </a:solidFill>
                <a:latin typeface="Arial" panose="020B0604020202020204" pitchFamily="34" charset="0"/>
              </a:rPr>
              <a:t> přijímat ve zdravotnickém zařízení lůžkové nebo jednodenní péče duchovní péči a duchovní podporu od duchovních církví a náboženských společností registrovaných v České republice nebo od osob pověřených výkonem duchovenské činnosti (dále jen „duchovní“) v souladu s vnitřním řádem a způsobem, který neporušuje práva ostatních pacientů, a s ohledem na svůj zdravotní stav, nestanoví-li jiný právní předpis jinak; návštěvu duchovního nelze pacientovi odepřít v případech ohrožení jeho života nebo vážného poškození zdraví, nestanoví-li jiný právní předpis jinak,</a:t>
            </a:r>
          </a:p>
          <a:p>
            <a:pPr marL="0" indent="0" algn="just">
              <a:lnSpc>
                <a:spcPct val="100000"/>
              </a:lnSpc>
              <a:buNone/>
            </a:pPr>
            <a:r>
              <a:rPr lang="cs-CZ" sz="1050" b="1" dirty="0">
                <a:solidFill>
                  <a:srgbClr val="000000"/>
                </a:solidFill>
                <a:latin typeface="Arial" panose="020B0604020202020204" pitchFamily="34" charset="0"/>
              </a:rPr>
              <a:t>k)</a:t>
            </a:r>
            <a:r>
              <a:rPr lang="cs-CZ" sz="1050" dirty="0">
                <a:solidFill>
                  <a:srgbClr val="000000"/>
                </a:solidFill>
                <a:latin typeface="Arial" panose="020B0604020202020204" pitchFamily="34" charset="0"/>
              </a:rPr>
              <a:t> na poskytování zdravotních služeb v co nejméně omezujícím prostředí při zajištění kvality a bezpečí poskytovaných zdravotních služeb.</a:t>
            </a:r>
          </a:p>
          <a:p>
            <a:pPr marL="0" indent="0" algn="just">
              <a:lnSpc>
                <a:spcPct val="100000"/>
              </a:lnSpc>
              <a:buNone/>
            </a:pPr>
            <a:r>
              <a:rPr lang="cs-CZ" sz="1050" b="1" dirty="0">
                <a:solidFill>
                  <a:srgbClr val="000000"/>
                </a:solidFill>
                <a:latin typeface="Arial" panose="020B0604020202020204" pitchFamily="34" charset="0"/>
              </a:rPr>
              <a:t>(4)</a:t>
            </a:r>
            <a:r>
              <a:rPr lang="cs-CZ" sz="1050" dirty="0">
                <a:solidFill>
                  <a:srgbClr val="000000"/>
                </a:solidFill>
                <a:latin typeface="Arial" panose="020B0604020202020204" pitchFamily="34" charset="0"/>
              </a:rPr>
              <a:t> Pacient s omezenou svéprávností nebo který je nezletilý, může požadovat, aby při poskytování zdravotních služeb nebyla přítomna osoba podle odstavce 3 písm. e), uvádí-li, že jde o osobu, která ho týrá nebo jinak zneužívá či zanedbává. V tomto případě se postupuje podle § 35 odst. 5.</a:t>
            </a:r>
          </a:p>
          <a:p>
            <a:pPr marL="0" indent="0" algn="just">
              <a:lnSpc>
                <a:spcPct val="100000"/>
              </a:lnSpc>
              <a:buNone/>
            </a:pPr>
            <a:r>
              <a:rPr lang="cs-CZ" sz="1050" b="1" dirty="0">
                <a:solidFill>
                  <a:srgbClr val="000000"/>
                </a:solidFill>
                <a:latin typeface="Arial" panose="020B0604020202020204" pitchFamily="34" charset="0"/>
              </a:rPr>
              <a:t>(5)</a:t>
            </a:r>
            <a:r>
              <a:rPr lang="cs-CZ" sz="1050" dirty="0">
                <a:solidFill>
                  <a:srgbClr val="000000"/>
                </a:solidFill>
                <a:latin typeface="Arial" panose="020B0604020202020204" pitchFamily="34" charset="0"/>
              </a:rPr>
              <a:t> Práva pacienta uvedená v odstavci 3 písm. c), e), i) a j) nemůže uplatnit pacient, kterému je poskytována záchytná služba nebo který je povinen se podrobit odbornému lékařskému vyšetření podle zákona o ochraně zdraví před škodlivými účinky návykových látek. Tento pacient rovněž nemůže při uplatňování práva podle odstavce 3 písm. h) odmítnout přítomnost příslušníka Policie České republiky, příslušníka Vojenské policie, strážníka obecní policie nebo příslušníka Vězeňské služby České republiky (dále jen „Vězeňská služba“), který na žádost poskytovatele poskytuje součinnost při poskytování záchytné služby nebo při vyšetření podle věty první.</a:t>
            </a:r>
          </a:p>
          <a:p>
            <a:pPr marL="0" indent="0">
              <a:lnSpc>
                <a:spcPct val="100000"/>
              </a:lnSpc>
              <a:buNone/>
            </a:pPr>
            <a:endParaRPr lang="cs-CZ" sz="1050" dirty="0"/>
          </a:p>
          <a:p>
            <a:pPr>
              <a:lnSpc>
                <a:spcPct val="100000"/>
              </a:lnSpc>
            </a:pPr>
            <a:endParaRPr lang="cs-CZ" sz="1050" dirty="0"/>
          </a:p>
        </p:txBody>
      </p:sp>
    </p:spTree>
    <p:extLst>
      <p:ext uri="{BB962C8B-B14F-4D97-AF65-F5344CB8AC3E}">
        <p14:creationId xmlns:p14="http://schemas.microsoft.com/office/powerpoint/2010/main" val="730024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2E1876-1CE7-4D8E-915D-A9B1E666BA3E}"/>
              </a:ext>
            </a:extLst>
          </p:cNvPr>
          <p:cNvSpPr>
            <a:spLocks noGrp="1"/>
          </p:cNvSpPr>
          <p:nvPr>
            <p:ph type="title"/>
          </p:nvPr>
        </p:nvSpPr>
        <p:spPr>
          <a:xfrm>
            <a:off x="838200" y="365126"/>
            <a:ext cx="10515600" cy="594098"/>
          </a:xfrm>
        </p:spPr>
        <p:txBody>
          <a:bodyPr/>
          <a:lstStyle/>
          <a:p>
            <a:r>
              <a:rPr lang="cs-CZ" dirty="0"/>
              <a:t>§ 29 Práva pacienta</a:t>
            </a:r>
          </a:p>
        </p:txBody>
      </p:sp>
      <p:sp>
        <p:nvSpPr>
          <p:cNvPr id="3" name="Zástupný obsah 2">
            <a:extLst>
              <a:ext uri="{FF2B5EF4-FFF2-40B4-BE49-F238E27FC236}">
                <a16:creationId xmlns:a16="http://schemas.microsoft.com/office/drawing/2014/main" id="{C312A7F0-4BDC-45E5-99C2-22C3B79171CD}"/>
              </a:ext>
            </a:extLst>
          </p:cNvPr>
          <p:cNvSpPr>
            <a:spLocks noGrp="1"/>
          </p:cNvSpPr>
          <p:nvPr>
            <p:ph idx="1"/>
          </p:nvPr>
        </p:nvSpPr>
        <p:spPr>
          <a:xfrm>
            <a:off x="838200" y="1079729"/>
            <a:ext cx="10515600" cy="4698541"/>
          </a:xfrm>
        </p:spPr>
        <p:txBody>
          <a:bodyPr>
            <a:normAutofit fontScale="92500" lnSpcReduction="10000"/>
          </a:bodyPr>
          <a:lstStyle/>
          <a:p>
            <a:pPr marL="0" indent="0" algn="just">
              <a:lnSpc>
                <a:spcPct val="120000"/>
              </a:lnSpc>
              <a:buNone/>
            </a:pPr>
            <a:r>
              <a:rPr lang="cs-CZ" sz="1400" b="1" dirty="0">
                <a:solidFill>
                  <a:srgbClr val="000000"/>
                </a:solidFill>
                <a:latin typeface="Arial" panose="020B0604020202020204" pitchFamily="34" charset="0"/>
              </a:rPr>
              <a:t>(1)</a:t>
            </a:r>
            <a:r>
              <a:rPr lang="cs-CZ" sz="1400" dirty="0">
                <a:solidFill>
                  <a:srgbClr val="000000"/>
                </a:solidFill>
                <a:latin typeface="Arial" panose="020B0604020202020204" pitchFamily="34" charset="0"/>
              </a:rPr>
              <a:t> Volba poskytovatele a zdravotnického zařízení v případě nezletilých pacientů</a:t>
            </a:r>
          </a:p>
          <a:p>
            <a:pPr marL="0" indent="0" algn="just">
              <a:lnSpc>
                <a:spcPct val="120000"/>
              </a:lnSpc>
              <a:buNone/>
            </a:pPr>
            <a:r>
              <a:rPr lang="cs-CZ" sz="1400" b="1" dirty="0">
                <a:solidFill>
                  <a:srgbClr val="000000"/>
                </a:solidFill>
                <a:latin typeface="Arial" panose="020B0604020202020204" pitchFamily="34" charset="0"/>
              </a:rPr>
              <a:t>a)</a:t>
            </a:r>
            <a:r>
              <a:rPr lang="cs-CZ" sz="1400" dirty="0">
                <a:solidFill>
                  <a:srgbClr val="000000"/>
                </a:solidFill>
                <a:latin typeface="Arial" panose="020B0604020202020204" pitchFamily="34" charset="0"/>
              </a:rPr>
              <a:t> umístěných do dětských domovů pro děti do 3 let věku, do školských zařízení pro výkon ústavní nebo ochranné výchovy, do zařízení sociálních služeb poskytujících pobytové služby, byla-li soudem nařízena ústavní nebo uložena ochranná výchova, nebo dětí svěřených do péče zařízení pro děti vyžadující okamžitou pomoc na základě rozhodnutí soudu náleží statutárnímu orgánu tohoto zařízení,</a:t>
            </a:r>
          </a:p>
          <a:p>
            <a:pPr marL="0" indent="0" algn="just">
              <a:lnSpc>
                <a:spcPct val="120000"/>
              </a:lnSpc>
              <a:buNone/>
            </a:pPr>
            <a:r>
              <a:rPr lang="cs-CZ" sz="1400" b="1" dirty="0">
                <a:solidFill>
                  <a:srgbClr val="000000"/>
                </a:solidFill>
                <a:latin typeface="Arial" panose="020B0604020202020204" pitchFamily="34" charset="0"/>
              </a:rPr>
              <a:t>b)</a:t>
            </a:r>
            <a:r>
              <a:rPr lang="cs-CZ" sz="1400" dirty="0">
                <a:solidFill>
                  <a:srgbClr val="000000"/>
                </a:solidFill>
                <a:latin typeface="Arial" panose="020B0604020202020204" pitchFamily="34" charset="0"/>
              </a:rPr>
              <a:t> svěřených do pěstounské péče nebo do výchovy jiných osob náleží pěstounovi nebo jiné osobě, do jejíž péče byl pacient na základě rozhodnutí soudu nebo jiného orgánu svěřen (dále jen „pěstoun nebo jiná pečující osoba“),</a:t>
            </a:r>
          </a:p>
          <a:p>
            <a:pPr marL="0" indent="0" algn="just">
              <a:lnSpc>
                <a:spcPct val="120000"/>
              </a:lnSpc>
              <a:buNone/>
            </a:pPr>
            <a:r>
              <a:rPr lang="cs-CZ" sz="1400" b="1" dirty="0">
                <a:solidFill>
                  <a:srgbClr val="000000"/>
                </a:solidFill>
                <a:latin typeface="Arial" panose="020B0604020202020204" pitchFamily="34" charset="0"/>
              </a:rPr>
              <a:t>c)</a:t>
            </a:r>
            <a:r>
              <a:rPr lang="cs-CZ" sz="1400" dirty="0">
                <a:solidFill>
                  <a:srgbClr val="000000"/>
                </a:solidFill>
                <a:latin typeface="Arial" panose="020B0604020202020204" pitchFamily="34" charset="0"/>
              </a:rPr>
              <a:t> umístěných společně s matkou ve výkonu vazby nebo trestu odnětí svobody náleží Vězeňské službě.</a:t>
            </a:r>
          </a:p>
          <a:p>
            <a:pPr marL="0" indent="0" algn="just">
              <a:lnSpc>
                <a:spcPct val="120000"/>
              </a:lnSpc>
              <a:buNone/>
            </a:pPr>
            <a:endParaRPr lang="cs-CZ" sz="1400" b="1" dirty="0">
              <a:solidFill>
                <a:srgbClr val="000000"/>
              </a:solidFill>
              <a:latin typeface="Arial" panose="020B0604020202020204" pitchFamily="34" charset="0"/>
            </a:endParaRPr>
          </a:p>
          <a:p>
            <a:pPr marL="0" indent="0" algn="just">
              <a:lnSpc>
                <a:spcPct val="120000"/>
              </a:lnSpc>
              <a:buNone/>
            </a:pPr>
            <a:r>
              <a:rPr lang="cs-CZ" sz="1400" b="1" dirty="0">
                <a:solidFill>
                  <a:srgbClr val="000000"/>
                </a:solidFill>
                <a:latin typeface="Arial" panose="020B0604020202020204" pitchFamily="34" charset="0"/>
              </a:rPr>
              <a:t>(2)</a:t>
            </a:r>
            <a:r>
              <a:rPr lang="cs-CZ" sz="1400" dirty="0">
                <a:solidFill>
                  <a:srgbClr val="000000"/>
                </a:solidFill>
                <a:latin typeface="Arial" panose="020B0604020202020204" pitchFamily="34" charset="0"/>
              </a:rPr>
              <a:t> Možnost volby poskytovatele a zdravotnického zařízení se nevztahuje na</a:t>
            </a:r>
          </a:p>
          <a:p>
            <a:pPr marL="0" indent="0" algn="just">
              <a:lnSpc>
                <a:spcPct val="120000"/>
              </a:lnSpc>
              <a:buNone/>
            </a:pPr>
            <a:r>
              <a:rPr lang="cs-CZ" sz="1400" b="1" dirty="0">
                <a:solidFill>
                  <a:srgbClr val="000000"/>
                </a:solidFill>
                <a:latin typeface="Arial" panose="020B0604020202020204" pitchFamily="34" charset="0"/>
              </a:rPr>
              <a:t>a)</a:t>
            </a:r>
            <a:r>
              <a:rPr lang="cs-CZ" sz="1400" dirty="0">
                <a:solidFill>
                  <a:srgbClr val="000000"/>
                </a:solidFill>
                <a:latin typeface="Arial" panose="020B0604020202020204" pitchFamily="34" charset="0"/>
              </a:rPr>
              <a:t> zdravotnickou záchrannou službu a poskytovatele, ke kterému poskytovatel zdravotnické záchranné služby pacienta převáží,</a:t>
            </a:r>
          </a:p>
          <a:p>
            <a:pPr marL="0" indent="0" algn="just">
              <a:lnSpc>
                <a:spcPct val="120000"/>
              </a:lnSpc>
              <a:buNone/>
            </a:pPr>
            <a:r>
              <a:rPr lang="cs-CZ" sz="1400" b="1" dirty="0">
                <a:solidFill>
                  <a:srgbClr val="000000"/>
                </a:solidFill>
                <a:latin typeface="Arial" panose="020B0604020202020204" pitchFamily="34" charset="0"/>
              </a:rPr>
              <a:t>b)</a:t>
            </a:r>
            <a:r>
              <a:rPr lang="cs-CZ" sz="1400" dirty="0">
                <a:solidFill>
                  <a:srgbClr val="000000"/>
                </a:solidFill>
                <a:latin typeface="Arial" panose="020B0604020202020204" pitchFamily="34" charset="0"/>
              </a:rPr>
              <a:t> pracovnělékařské služby,</a:t>
            </a:r>
          </a:p>
          <a:p>
            <a:pPr marL="0" indent="0" algn="just">
              <a:lnSpc>
                <a:spcPct val="120000"/>
              </a:lnSpc>
              <a:buNone/>
            </a:pPr>
            <a:r>
              <a:rPr lang="cs-CZ" sz="1400" b="1" dirty="0">
                <a:solidFill>
                  <a:srgbClr val="000000"/>
                </a:solidFill>
                <a:latin typeface="Arial" panose="020B0604020202020204" pitchFamily="34" charset="0"/>
              </a:rPr>
              <a:t>c)</a:t>
            </a:r>
            <a:r>
              <a:rPr lang="cs-CZ" sz="1400" dirty="0">
                <a:solidFill>
                  <a:srgbClr val="000000"/>
                </a:solidFill>
                <a:latin typeface="Arial" panose="020B0604020202020204" pitchFamily="34" charset="0"/>
              </a:rPr>
              <a:t> nařízenou izolaci, karanténu nebo ochranné léčení,</a:t>
            </a:r>
          </a:p>
          <a:p>
            <a:pPr marL="0" indent="0" algn="just">
              <a:lnSpc>
                <a:spcPct val="120000"/>
              </a:lnSpc>
              <a:buNone/>
            </a:pPr>
            <a:r>
              <a:rPr lang="cs-CZ" sz="1400" b="1" dirty="0">
                <a:solidFill>
                  <a:srgbClr val="000000"/>
                </a:solidFill>
                <a:latin typeface="Arial" panose="020B0604020202020204" pitchFamily="34" charset="0"/>
              </a:rPr>
              <a:t>d)</a:t>
            </a:r>
            <a:r>
              <a:rPr lang="cs-CZ" sz="1400" dirty="0">
                <a:solidFill>
                  <a:srgbClr val="000000"/>
                </a:solidFill>
                <a:latin typeface="Arial" panose="020B0604020202020204" pitchFamily="34" charset="0"/>
              </a:rPr>
              <a:t> osoby umístěné v policejních celách zřízených u útvarů Policie České republiky; tyto osoby si mohou na své vlastní náklady přizvat k poskytnutí zdravotních služeb zvoleného zdravotnického pracovníka,</a:t>
            </a:r>
          </a:p>
          <a:p>
            <a:pPr marL="0" indent="0" algn="just">
              <a:lnSpc>
                <a:spcPct val="120000"/>
              </a:lnSpc>
              <a:buNone/>
            </a:pPr>
            <a:r>
              <a:rPr lang="cs-CZ" sz="1400" b="1" dirty="0">
                <a:solidFill>
                  <a:srgbClr val="000000"/>
                </a:solidFill>
                <a:latin typeface="Arial" panose="020B0604020202020204" pitchFamily="34" charset="0"/>
              </a:rPr>
              <a:t>e)</a:t>
            </a:r>
            <a:r>
              <a:rPr lang="cs-CZ" sz="1400" dirty="0">
                <a:solidFill>
                  <a:srgbClr val="000000"/>
                </a:solidFill>
                <a:latin typeface="Arial" panose="020B0604020202020204" pitchFamily="34" charset="0"/>
              </a:rPr>
              <a:t> osoby ve výkonu vazby, trestu odnětí svobody, zabezpečovací detence, v zařízení pro zajištění cizinců nebo v přijímacím středisku,</a:t>
            </a:r>
          </a:p>
          <a:p>
            <a:pPr marL="0" indent="0" algn="just">
              <a:lnSpc>
                <a:spcPct val="120000"/>
              </a:lnSpc>
              <a:buNone/>
            </a:pPr>
            <a:r>
              <a:rPr lang="cs-CZ" sz="1400" b="1" dirty="0">
                <a:solidFill>
                  <a:srgbClr val="000000"/>
                </a:solidFill>
                <a:latin typeface="Arial" panose="020B0604020202020204" pitchFamily="34" charset="0"/>
              </a:rPr>
              <a:t>f)</a:t>
            </a:r>
            <a:r>
              <a:rPr lang="cs-CZ" sz="1400" dirty="0">
                <a:solidFill>
                  <a:srgbClr val="000000"/>
                </a:solidFill>
                <a:latin typeface="Arial" panose="020B0604020202020204" pitchFamily="34" charset="0"/>
              </a:rPr>
              <a:t> osoby, jejichž zdravotní stav je posuzován pro účely poskytování služeb v oblasti zaměstnanosti</a:t>
            </a:r>
            <a:r>
              <a:rPr lang="cs-CZ" sz="1400" b="1" baseline="30000" dirty="0">
                <a:solidFill>
                  <a:srgbClr val="15679C"/>
                </a:solidFill>
                <a:latin typeface="Arial" panose="020B0604020202020204" pitchFamily="34" charset="0"/>
                <a:hlinkClick r:id="rId2">
                  <a:extLst>
                    <a:ext uri="{A12FA001-AC4F-418D-AE19-62706E023703}">
                      <ahyp:hlinkClr xmlns:ahyp="http://schemas.microsoft.com/office/drawing/2018/hyperlinkcolor" val="tx"/>
                    </a:ext>
                  </a:extLst>
                </a:hlinkClick>
              </a:rPr>
              <a:t>19</a:t>
            </a:r>
            <a:r>
              <a:rPr lang="cs-CZ" sz="1400" b="1" dirty="0">
                <a:solidFill>
                  <a:srgbClr val="15679C"/>
                </a:solidFill>
                <a:latin typeface="Arial" panose="020B0604020202020204" pitchFamily="34" charset="0"/>
                <a:hlinkClick r:id="rId2">
                  <a:extLst>
                    <a:ext uri="{A12FA001-AC4F-418D-AE19-62706E023703}">
                      <ahyp:hlinkClr xmlns:ahyp="http://schemas.microsoft.com/office/drawing/2018/hyperlinkcolor" val="tx"/>
                    </a:ext>
                  </a:extLst>
                </a:hlinkClick>
              </a:rPr>
              <a:t>)</a:t>
            </a:r>
            <a:r>
              <a:rPr lang="cs-CZ" sz="1400" dirty="0">
                <a:solidFill>
                  <a:srgbClr val="000000"/>
                </a:solidFill>
                <a:latin typeface="Arial" panose="020B0604020202020204" pitchFamily="34" charset="0"/>
              </a:rPr>
              <a:t> a pro účely sociálního zabezpečení</a:t>
            </a:r>
            <a:r>
              <a:rPr lang="cs-CZ" sz="1400" b="1" baseline="30000" dirty="0">
                <a:solidFill>
                  <a:srgbClr val="15679C"/>
                </a:solidFill>
                <a:latin typeface="Arial" panose="020B0604020202020204" pitchFamily="34" charset="0"/>
                <a:hlinkClick r:id="rId3">
                  <a:extLst>
                    <a:ext uri="{A12FA001-AC4F-418D-AE19-62706E023703}">
                      <ahyp:hlinkClr xmlns:ahyp="http://schemas.microsoft.com/office/drawing/2018/hyperlinkcolor" val="tx"/>
                    </a:ext>
                  </a:extLst>
                </a:hlinkClick>
              </a:rPr>
              <a:t>20</a:t>
            </a:r>
            <a:r>
              <a:rPr lang="cs-CZ" sz="1400" b="1" dirty="0">
                <a:solidFill>
                  <a:srgbClr val="15679C"/>
                </a:solidFill>
                <a:latin typeface="Arial" panose="020B0604020202020204" pitchFamily="34" charset="0"/>
                <a:hlinkClick r:id="rId3">
                  <a:extLst>
                    <a:ext uri="{A12FA001-AC4F-418D-AE19-62706E023703}">
                      <ahyp:hlinkClr xmlns:ahyp="http://schemas.microsoft.com/office/drawing/2018/hyperlinkcolor" val="tx"/>
                    </a:ext>
                  </a:extLst>
                </a:hlinkClick>
              </a:rPr>
              <a:t>)</a:t>
            </a:r>
            <a:r>
              <a:rPr lang="cs-CZ" sz="1400" dirty="0">
                <a:solidFill>
                  <a:srgbClr val="000000"/>
                </a:solidFill>
                <a:latin typeface="Arial" panose="020B0604020202020204" pitchFamily="34" charset="0"/>
              </a:rPr>
              <a:t>,</a:t>
            </a:r>
          </a:p>
          <a:p>
            <a:pPr marL="0" indent="0" algn="just">
              <a:lnSpc>
                <a:spcPct val="120000"/>
              </a:lnSpc>
              <a:buNone/>
            </a:pPr>
            <a:r>
              <a:rPr lang="cs-CZ" sz="1400" b="1" dirty="0">
                <a:solidFill>
                  <a:srgbClr val="000000"/>
                </a:solidFill>
                <a:latin typeface="Arial" panose="020B0604020202020204" pitchFamily="34" charset="0"/>
              </a:rPr>
              <a:t>g)</a:t>
            </a:r>
            <a:r>
              <a:rPr lang="cs-CZ" sz="1400" dirty="0">
                <a:solidFill>
                  <a:srgbClr val="000000"/>
                </a:solidFill>
                <a:latin typeface="Arial" panose="020B0604020202020204" pitchFamily="34" charset="0"/>
              </a:rPr>
              <a:t> vojáky v činné službě a vojáky v záloze zařazené v aktivní záloze za podmínek stanovených zákonem o vojácích z povolání,</a:t>
            </a:r>
          </a:p>
          <a:p>
            <a:pPr marL="0" indent="0" algn="just">
              <a:lnSpc>
                <a:spcPct val="120000"/>
              </a:lnSpc>
              <a:buNone/>
            </a:pPr>
            <a:r>
              <a:rPr lang="cs-CZ" sz="1400" b="1" dirty="0">
                <a:solidFill>
                  <a:srgbClr val="000000"/>
                </a:solidFill>
                <a:latin typeface="Arial" panose="020B0604020202020204" pitchFamily="34" charset="0"/>
              </a:rPr>
              <a:t>h)</a:t>
            </a:r>
            <a:r>
              <a:rPr lang="cs-CZ" sz="1400" dirty="0">
                <a:solidFill>
                  <a:srgbClr val="000000"/>
                </a:solidFill>
                <a:latin typeface="Arial" panose="020B0604020202020204" pitchFamily="34" charset="0"/>
              </a:rPr>
              <a:t> případy, kdy jiný právní předpis stanoví posuzujícího poskytovatele, nebo jde-li o určení poskytovatele osobou k tomu oprávněnou na základě jiného právního předpisu,</a:t>
            </a:r>
          </a:p>
          <a:p>
            <a:pPr marL="0" indent="0" algn="just">
              <a:lnSpc>
                <a:spcPct val="120000"/>
              </a:lnSpc>
              <a:buNone/>
            </a:pPr>
            <a:r>
              <a:rPr lang="cs-CZ" sz="1400" b="1" dirty="0">
                <a:solidFill>
                  <a:srgbClr val="000000"/>
                </a:solidFill>
                <a:latin typeface="Arial" panose="020B0604020202020204" pitchFamily="34" charset="0"/>
              </a:rPr>
              <a:t>i)</a:t>
            </a:r>
            <a:r>
              <a:rPr lang="cs-CZ" sz="1400" dirty="0">
                <a:solidFill>
                  <a:srgbClr val="000000"/>
                </a:solidFill>
                <a:latin typeface="Arial" panose="020B0604020202020204" pitchFamily="34" charset="0"/>
              </a:rPr>
              <a:t> záchytnou službu.</a:t>
            </a:r>
          </a:p>
          <a:p>
            <a:pPr marL="0" indent="0">
              <a:lnSpc>
                <a:spcPct val="120000"/>
              </a:lnSpc>
              <a:buNone/>
            </a:pPr>
            <a:endParaRPr lang="cs-CZ" sz="1400" dirty="0"/>
          </a:p>
        </p:txBody>
      </p:sp>
    </p:spTree>
    <p:extLst>
      <p:ext uri="{BB962C8B-B14F-4D97-AF65-F5344CB8AC3E}">
        <p14:creationId xmlns:p14="http://schemas.microsoft.com/office/powerpoint/2010/main" val="1101498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AFC3CE-2EF5-459B-8C99-ACFCBC601C1D}"/>
              </a:ext>
            </a:extLst>
          </p:cNvPr>
          <p:cNvSpPr>
            <a:spLocks noGrp="1"/>
          </p:cNvSpPr>
          <p:nvPr>
            <p:ph type="title"/>
          </p:nvPr>
        </p:nvSpPr>
        <p:spPr>
          <a:xfrm>
            <a:off x="720000" y="352447"/>
            <a:ext cx="10753200" cy="451576"/>
          </a:xfrm>
        </p:spPr>
        <p:txBody>
          <a:bodyPr/>
          <a:lstStyle/>
          <a:p>
            <a:r>
              <a:rPr lang="cs-CZ" dirty="0"/>
              <a:t>§ 30 Práva pacienta</a:t>
            </a:r>
          </a:p>
        </p:txBody>
      </p:sp>
      <p:sp>
        <p:nvSpPr>
          <p:cNvPr id="3" name="Zástupný obsah 2">
            <a:extLst>
              <a:ext uri="{FF2B5EF4-FFF2-40B4-BE49-F238E27FC236}">
                <a16:creationId xmlns:a16="http://schemas.microsoft.com/office/drawing/2014/main" id="{1F27C9D5-547C-4FD1-9154-5FFC400F0F60}"/>
              </a:ext>
            </a:extLst>
          </p:cNvPr>
          <p:cNvSpPr>
            <a:spLocks noGrp="1"/>
          </p:cNvSpPr>
          <p:nvPr>
            <p:ph idx="1"/>
          </p:nvPr>
        </p:nvSpPr>
        <p:spPr>
          <a:xfrm>
            <a:off x="720000" y="1317812"/>
            <a:ext cx="10753200" cy="4514188"/>
          </a:xfrm>
        </p:spPr>
        <p:txBody>
          <a:bodyPr>
            <a:normAutofit fontScale="70000" lnSpcReduction="20000"/>
          </a:bodyPr>
          <a:lstStyle/>
          <a:p>
            <a:pPr marL="72000" indent="0">
              <a:lnSpc>
                <a:spcPct val="120000"/>
              </a:lnSpc>
              <a:buNone/>
            </a:pPr>
            <a:r>
              <a:rPr lang="cs-CZ" b="1" dirty="0"/>
              <a:t>(1)</a:t>
            </a:r>
            <a:r>
              <a:rPr lang="cs-CZ" dirty="0"/>
              <a:t> Pacient se smyslovým postižením nebo s těžkými komunikačními problémy zapříčiněnými zdravotními důvody má při komunikaci související s poskytováním zdravotních služeb právo dorozumívat se způsobem pro něj srozumitelným a dorozumívacími prostředky, které si sám zvolí, včetně způsobů založených na tlumočení druhou osobou. V případě osob ve výkonu vazby, trestu odnětí svobody nebo zabezpečovací detence ustanoví tlumočníka Vězeňská služba.</a:t>
            </a:r>
          </a:p>
          <a:p>
            <a:pPr marL="72000" indent="0">
              <a:lnSpc>
                <a:spcPct val="120000"/>
              </a:lnSpc>
              <a:buNone/>
            </a:pPr>
            <a:r>
              <a:rPr lang="cs-CZ" b="1" dirty="0"/>
              <a:t>(2)</a:t>
            </a:r>
            <a:r>
              <a:rPr lang="cs-CZ" dirty="0"/>
              <a:t> Odstavec 1 věta druhá se použije obdobně, jde-li o tlumočení z cizího jazyka, s výjimkou slovenštiny.</a:t>
            </a:r>
          </a:p>
          <a:p>
            <a:pPr marL="72000" indent="0">
              <a:lnSpc>
                <a:spcPct val="120000"/>
              </a:lnSpc>
              <a:buNone/>
            </a:pPr>
            <a:r>
              <a:rPr lang="cs-CZ" b="1" dirty="0"/>
              <a:t>(3)</a:t>
            </a:r>
            <a:r>
              <a:rPr lang="cs-CZ" dirty="0"/>
              <a:t> Pacient se smyslovým nebo tělesným postižením, který využívá psa se speciálním výcvikem, má právo s ohledem na svůj aktuální zdravotní stav na doprovod a přítomnost psa u sebe ve zdravotnickém zařízení, a to způsobem stanoveným vnitřním řádem tak, aby nebyla porušována práva ostatních pacientů, nestanoví-li jiný právní předpis jinak; to neplatí, jde-li o osoby ve výkonu vazby, trestu odnětí svobody nebo zabezpečovací detence. Psem se speciálním výcvikem se pro potřeby věty první rozumí vodicí pes nebo asistenční pes.</a:t>
            </a:r>
          </a:p>
          <a:p>
            <a:endParaRPr lang="cs-CZ" dirty="0"/>
          </a:p>
        </p:txBody>
      </p:sp>
    </p:spTree>
    <p:extLst>
      <p:ext uri="{BB962C8B-B14F-4D97-AF65-F5344CB8AC3E}">
        <p14:creationId xmlns:p14="http://schemas.microsoft.com/office/powerpoint/2010/main" val="781033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591F1C-1B4E-43AC-BFCC-E43CDFE31BAE}"/>
              </a:ext>
            </a:extLst>
          </p:cNvPr>
          <p:cNvSpPr>
            <a:spLocks noGrp="1"/>
          </p:cNvSpPr>
          <p:nvPr>
            <p:ph type="title"/>
          </p:nvPr>
        </p:nvSpPr>
        <p:spPr>
          <a:xfrm>
            <a:off x="435836" y="470019"/>
            <a:ext cx="10917964" cy="1220669"/>
          </a:xfrm>
        </p:spPr>
        <p:txBody>
          <a:bodyPr>
            <a:normAutofit fontScale="90000"/>
          </a:bodyPr>
          <a:lstStyle/>
          <a:p>
            <a:r>
              <a:rPr lang="cs-CZ" sz="4400" dirty="0"/>
              <a:t>§ 31 Informace o zdravotním stavu pacienta a o navržených zdravotních službách</a:t>
            </a:r>
            <a:br>
              <a:rPr lang="cs-CZ" b="1" dirty="0">
                <a:solidFill>
                  <a:srgbClr val="08A8F8"/>
                </a:solidFill>
                <a:latin typeface="Arial" panose="020B0604020202020204" pitchFamily="34" charset="0"/>
              </a:rPr>
            </a:br>
            <a:endParaRPr lang="cs-CZ" dirty="0"/>
          </a:p>
        </p:txBody>
      </p:sp>
      <p:sp>
        <p:nvSpPr>
          <p:cNvPr id="3" name="Zástupný obsah 2">
            <a:extLst>
              <a:ext uri="{FF2B5EF4-FFF2-40B4-BE49-F238E27FC236}">
                <a16:creationId xmlns:a16="http://schemas.microsoft.com/office/drawing/2014/main" id="{09F1212F-DA64-41AA-89CA-EE0E261C608E}"/>
              </a:ext>
            </a:extLst>
          </p:cNvPr>
          <p:cNvSpPr>
            <a:spLocks noGrp="1"/>
          </p:cNvSpPr>
          <p:nvPr>
            <p:ph idx="1"/>
          </p:nvPr>
        </p:nvSpPr>
        <p:spPr>
          <a:xfrm>
            <a:off x="838200" y="1475248"/>
            <a:ext cx="10515600" cy="4351338"/>
          </a:xfrm>
        </p:spPr>
        <p:txBody>
          <a:bodyPr>
            <a:noAutofit/>
          </a:bodyPr>
          <a:lstStyle/>
          <a:p>
            <a:pPr marL="0" indent="0" algn="just">
              <a:lnSpc>
                <a:spcPct val="100000"/>
              </a:lnSpc>
              <a:buNone/>
            </a:pPr>
            <a:r>
              <a:rPr lang="cs-CZ" sz="1200" b="1" dirty="0">
                <a:solidFill>
                  <a:srgbClr val="000000"/>
                </a:solidFill>
                <a:latin typeface="Arial" panose="020B0604020202020204" pitchFamily="34" charset="0"/>
              </a:rPr>
              <a:t>(1)</a:t>
            </a:r>
            <a:r>
              <a:rPr lang="cs-CZ" sz="1200" dirty="0">
                <a:solidFill>
                  <a:srgbClr val="000000"/>
                </a:solidFill>
                <a:latin typeface="Arial" panose="020B0604020202020204" pitchFamily="34" charset="0"/>
              </a:rPr>
              <a:t> Poskytovatel je povinen</a:t>
            </a:r>
          </a:p>
          <a:p>
            <a:pPr marL="0" indent="0" algn="just">
              <a:lnSpc>
                <a:spcPct val="100000"/>
              </a:lnSpc>
              <a:buNone/>
            </a:pPr>
            <a:r>
              <a:rPr lang="cs-CZ" sz="1200" b="1" dirty="0">
                <a:solidFill>
                  <a:srgbClr val="000000"/>
                </a:solidFill>
                <a:latin typeface="Arial" panose="020B0604020202020204" pitchFamily="34" charset="0"/>
              </a:rPr>
              <a:t>a)</a:t>
            </a:r>
            <a:r>
              <a:rPr lang="cs-CZ" sz="1200" dirty="0">
                <a:solidFill>
                  <a:srgbClr val="000000"/>
                </a:solidFill>
                <a:latin typeface="Arial" panose="020B0604020202020204" pitchFamily="34" charset="0"/>
              </a:rPr>
              <a:t> zajistit, aby byl pacient srozumitelným způsobem v dostatečném rozsahu informován o svém zdravotním stavu a o navrženém individuálním léčebném postupu a všech jeho změnách (dále jen „informace o zdravotním stavu“),</a:t>
            </a:r>
          </a:p>
          <a:p>
            <a:pPr marL="0" indent="0" algn="just">
              <a:lnSpc>
                <a:spcPct val="100000"/>
              </a:lnSpc>
              <a:buNone/>
            </a:pPr>
            <a:r>
              <a:rPr lang="cs-CZ" sz="1200" b="1" dirty="0">
                <a:solidFill>
                  <a:srgbClr val="000000"/>
                </a:solidFill>
                <a:latin typeface="Arial" panose="020B0604020202020204" pitchFamily="34" charset="0"/>
              </a:rPr>
              <a:t>b)</a:t>
            </a:r>
            <a:r>
              <a:rPr lang="cs-CZ" sz="1200" dirty="0">
                <a:solidFill>
                  <a:srgbClr val="000000"/>
                </a:solidFill>
                <a:latin typeface="Arial" panose="020B0604020202020204" pitchFamily="34" charset="0"/>
              </a:rPr>
              <a:t> umožnit pacientovi nebo osobě určené pacientem klást doplňující otázky vztahující se k jeho zdravotnímu stavu a navrhovaným zdravotním službám, které musí být srozumitelně zodpovězeny.</a:t>
            </a:r>
          </a:p>
          <a:p>
            <a:pPr marL="0" indent="0" algn="just">
              <a:lnSpc>
                <a:spcPct val="100000"/>
              </a:lnSpc>
              <a:buNone/>
            </a:pPr>
            <a:r>
              <a:rPr lang="cs-CZ" sz="1200" b="1" dirty="0">
                <a:solidFill>
                  <a:srgbClr val="000000"/>
                </a:solidFill>
                <a:latin typeface="Arial" panose="020B0604020202020204" pitchFamily="34" charset="0"/>
              </a:rPr>
              <a:t>(2)</a:t>
            </a:r>
            <a:r>
              <a:rPr lang="cs-CZ" sz="1200" dirty="0">
                <a:solidFill>
                  <a:srgbClr val="000000"/>
                </a:solidFill>
                <a:latin typeface="Arial" panose="020B0604020202020204" pitchFamily="34" charset="0"/>
              </a:rPr>
              <a:t> Informace o zdravotním stavu podle odstavce 1 obsahuje údaje o</a:t>
            </a:r>
          </a:p>
          <a:p>
            <a:pPr marL="0" indent="0" algn="just">
              <a:lnSpc>
                <a:spcPct val="100000"/>
              </a:lnSpc>
              <a:buNone/>
            </a:pPr>
            <a:r>
              <a:rPr lang="cs-CZ" sz="1200" b="1" dirty="0">
                <a:solidFill>
                  <a:srgbClr val="000000"/>
                </a:solidFill>
                <a:latin typeface="Arial" panose="020B0604020202020204" pitchFamily="34" charset="0"/>
              </a:rPr>
              <a:t>a)</a:t>
            </a:r>
            <a:r>
              <a:rPr lang="cs-CZ" sz="1200" dirty="0">
                <a:solidFill>
                  <a:srgbClr val="000000"/>
                </a:solidFill>
                <a:latin typeface="Arial" panose="020B0604020202020204" pitchFamily="34" charset="0"/>
              </a:rPr>
              <a:t> příčině a původu nemoci, jsou-li známy, jejím stadiu a předpokládaném vývoji,</a:t>
            </a:r>
          </a:p>
          <a:p>
            <a:pPr marL="0" indent="0" algn="just">
              <a:lnSpc>
                <a:spcPct val="100000"/>
              </a:lnSpc>
              <a:buNone/>
            </a:pPr>
            <a:r>
              <a:rPr lang="cs-CZ" sz="1200" b="1" dirty="0">
                <a:solidFill>
                  <a:srgbClr val="000000"/>
                </a:solidFill>
                <a:latin typeface="Arial" panose="020B0604020202020204" pitchFamily="34" charset="0"/>
              </a:rPr>
              <a:t>b)</a:t>
            </a:r>
            <a:r>
              <a:rPr lang="cs-CZ" sz="1200" dirty="0">
                <a:solidFill>
                  <a:srgbClr val="000000"/>
                </a:solidFill>
                <a:latin typeface="Arial" panose="020B0604020202020204" pitchFamily="34" charset="0"/>
              </a:rPr>
              <a:t> účelu, povaze, předpokládaném přínosu, možných důsledcích a rizicích navrhovaných zdravotních služeb, včetně jednotlivých zdravotních výkonů,</a:t>
            </a:r>
          </a:p>
          <a:p>
            <a:pPr marL="0" indent="0" algn="just">
              <a:lnSpc>
                <a:spcPct val="100000"/>
              </a:lnSpc>
              <a:buNone/>
            </a:pPr>
            <a:r>
              <a:rPr lang="cs-CZ" sz="1200" b="1" dirty="0">
                <a:solidFill>
                  <a:srgbClr val="000000"/>
                </a:solidFill>
                <a:latin typeface="Arial" panose="020B0604020202020204" pitchFamily="34" charset="0"/>
              </a:rPr>
              <a:t>c)</a:t>
            </a:r>
            <a:r>
              <a:rPr lang="cs-CZ" sz="1200" dirty="0">
                <a:solidFill>
                  <a:srgbClr val="000000"/>
                </a:solidFill>
                <a:latin typeface="Arial" panose="020B0604020202020204" pitchFamily="34" charset="0"/>
              </a:rPr>
              <a:t> jiných možnostech poskytnutí zdravotních služeb, jejich vhodnosti, přínosech a rizicích pro pacienta,</a:t>
            </a:r>
          </a:p>
          <a:p>
            <a:pPr marL="0" indent="0" algn="just">
              <a:lnSpc>
                <a:spcPct val="100000"/>
              </a:lnSpc>
              <a:buNone/>
            </a:pPr>
            <a:r>
              <a:rPr lang="cs-CZ" sz="1200" b="1" dirty="0">
                <a:solidFill>
                  <a:srgbClr val="000000"/>
                </a:solidFill>
                <a:latin typeface="Arial" panose="020B0604020202020204" pitchFamily="34" charset="0"/>
              </a:rPr>
              <a:t>d)</a:t>
            </a:r>
            <a:r>
              <a:rPr lang="cs-CZ" sz="1200" dirty="0">
                <a:solidFill>
                  <a:srgbClr val="000000"/>
                </a:solidFill>
                <a:latin typeface="Arial" panose="020B0604020202020204" pitchFamily="34" charset="0"/>
              </a:rPr>
              <a:t> další potřebné léčbě,</a:t>
            </a:r>
          </a:p>
          <a:p>
            <a:pPr marL="0" indent="0" algn="just">
              <a:lnSpc>
                <a:spcPct val="100000"/>
              </a:lnSpc>
              <a:buNone/>
            </a:pPr>
            <a:r>
              <a:rPr lang="cs-CZ" sz="1200" b="1" dirty="0">
                <a:solidFill>
                  <a:srgbClr val="000000"/>
                </a:solidFill>
                <a:latin typeface="Arial" panose="020B0604020202020204" pitchFamily="34" charset="0"/>
              </a:rPr>
              <a:t>e)</a:t>
            </a:r>
            <a:r>
              <a:rPr lang="cs-CZ" sz="1200" dirty="0">
                <a:solidFill>
                  <a:srgbClr val="000000"/>
                </a:solidFill>
                <a:latin typeface="Arial" panose="020B0604020202020204" pitchFamily="34" charset="0"/>
              </a:rPr>
              <a:t> omezeních a doporučeních ve způsobu života s ohledem na zdravotní stav a</a:t>
            </a:r>
          </a:p>
          <a:p>
            <a:pPr marL="0" indent="0" algn="just">
              <a:lnSpc>
                <a:spcPct val="100000"/>
              </a:lnSpc>
              <a:buNone/>
            </a:pPr>
            <a:r>
              <a:rPr lang="cs-CZ" sz="1200" b="1" dirty="0">
                <a:solidFill>
                  <a:srgbClr val="000000"/>
                </a:solidFill>
                <a:latin typeface="Arial" panose="020B0604020202020204" pitchFamily="34" charset="0"/>
              </a:rPr>
              <a:t>f)</a:t>
            </a:r>
            <a:r>
              <a:rPr lang="cs-CZ" sz="1200" dirty="0">
                <a:solidFill>
                  <a:srgbClr val="000000"/>
                </a:solidFill>
                <a:latin typeface="Arial" panose="020B0604020202020204" pitchFamily="34" charset="0"/>
              </a:rPr>
              <a:t> možnosti</a:t>
            </a:r>
          </a:p>
          <a:p>
            <a:pPr marL="0" indent="0" algn="just">
              <a:lnSpc>
                <a:spcPct val="100000"/>
              </a:lnSpc>
              <a:buNone/>
            </a:pPr>
            <a:r>
              <a:rPr lang="cs-CZ" sz="1200" b="1" dirty="0">
                <a:solidFill>
                  <a:srgbClr val="000000"/>
                </a:solidFill>
                <a:latin typeface="Arial" panose="020B0604020202020204" pitchFamily="34" charset="0"/>
              </a:rPr>
              <a:t>1.</a:t>
            </a:r>
            <a:r>
              <a:rPr lang="cs-CZ" sz="1200" dirty="0">
                <a:solidFill>
                  <a:srgbClr val="000000"/>
                </a:solidFill>
                <a:latin typeface="Arial" panose="020B0604020202020204" pitchFamily="34" charset="0"/>
              </a:rPr>
              <a:t> vzdát se podání informace o zdravotním stavu podle § 32 a</a:t>
            </a:r>
          </a:p>
          <a:p>
            <a:pPr marL="0" indent="0" algn="just">
              <a:lnSpc>
                <a:spcPct val="100000"/>
              </a:lnSpc>
              <a:buNone/>
            </a:pPr>
            <a:r>
              <a:rPr lang="cs-CZ" sz="1200" b="1" dirty="0">
                <a:solidFill>
                  <a:srgbClr val="000000"/>
                </a:solidFill>
                <a:latin typeface="Arial" panose="020B0604020202020204" pitchFamily="34" charset="0"/>
              </a:rPr>
              <a:t>2.</a:t>
            </a:r>
            <a:r>
              <a:rPr lang="cs-CZ" sz="1200" dirty="0">
                <a:solidFill>
                  <a:srgbClr val="000000"/>
                </a:solidFill>
                <a:latin typeface="Arial" panose="020B0604020202020204" pitchFamily="34" charset="0"/>
              </a:rPr>
              <a:t> určit osoby podle § 32 a 33 nebo vyslovit zákaz o podávání informací o zdravotním stavu podle § 33.</a:t>
            </a:r>
          </a:p>
          <a:p>
            <a:pPr marL="0" indent="0" algn="just">
              <a:lnSpc>
                <a:spcPct val="100000"/>
              </a:lnSpc>
              <a:buNone/>
            </a:pPr>
            <a:r>
              <a:rPr lang="cs-CZ" sz="1200" dirty="0">
                <a:solidFill>
                  <a:srgbClr val="000000"/>
                </a:solidFill>
                <a:latin typeface="Arial" panose="020B0604020202020204" pitchFamily="34" charset="0"/>
              </a:rPr>
              <a:t>Informace o zdravotním stavu je pacientovi sdělena při přijetí do péče a dále vždy, je-li to s ohledem na poskytované zdravotní služby nebo zdravotní stav pacienta účelné.</a:t>
            </a:r>
          </a:p>
          <a:p>
            <a:pPr marL="0" indent="0" algn="just">
              <a:lnSpc>
                <a:spcPct val="100000"/>
              </a:lnSpc>
              <a:buNone/>
            </a:pPr>
            <a:r>
              <a:rPr lang="cs-CZ" sz="1200" b="1" dirty="0">
                <a:solidFill>
                  <a:srgbClr val="000000"/>
                </a:solidFill>
                <a:latin typeface="Arial" panose="020B0604020202020204" pitchFamily="34" charset="0"/>
              </a:rPr>
              <a:t>(3)</a:t>
            </a:r>
            <a:r>
              <a:rPr lang="cs-CZ" sz="1200" dirty="0">
                <a:solidFill>
                  <a:srgbClr val="000000"/>
                </a:solidFill>
                <a:latin typeface="Arial" panose="020B0604020202020204" pitchFamily="34" charset="0"/>
              </a:rPr>
              <a:t> Informaci o zdravotním stavu podává ošetřující zdravotnický pracovník způsobilý k poskytování zdravotních služeb, kterých se podání informace týká; ošetřující zdravotnický pracovník provede do zdravotnické dokumentace záznam o tom, že byla informace podána.</a:t>
            </a:r>
          </a:p>
          <a:p>
            <a:pPr marL="0" indent="0" algn="just">
              <a:lnSpc>
                <a:spcPct val="100000"/>
              </a:lnSpc>
              <a:buNone/>
            </a:pPr>
            <a:r>
              <a:rPr lang="cs-CZ" sz="1200" b="1" dirty="0">
                <a:solidFill>
                  <a:srgbClr val="000000"/>
                </a:solidFill>
                <a:latin typeface="Arial" panose="020B0604020202020204" pitchFamily="34" charset="0"/>
              </a:rPr>
              <a:t>(4)</a:t>
            </a:r>
            <a:r>
              <a:rPr lang="cs-CZ" sz="1200" dirty="0">
                <a:solidFill>
                  <a:srgbClr val="000000"/>
                </a:solidFill>
                <a:latin typeface="Arial" panose="020B0604020202020204" pitchFamily="34" charset="0"/>
              </a:rPr>
              <a:t> Informace o zdravotním stavu se nepodá pacientovi, který v důsledku svého zdravotního stavu není schopen poskytované informace vůbec vnímat.</a:t>
            </a:r>
          </a:p>
          <a:p>
            <a:pPr marL="0" indent="0" algn="just">
              <a:lnSpc>
                <a:spcPct val="100000"/>
              </a:lnSpc>
              <a:buNone/>
            </a:pPr>
            <a:r>
              <a:rPr lang="cs-CZ" sz="1200" b="1" dirty="0">
                <a:solidFill>
                  <a:srgbClr val="000000"/>
                </a:solidFill>
                <a:latin typeface="Arial" panose="020B0604020202020204" pitchFamily="34" charset="0"/>
              </a:rPr>
              <a:t>(5)</a:t>
            </a:r>
            <a:r>
              <a:rPr lang="cs-CZ" sz="1200" dirty="0">
                <a:solidFill>
                  <a:srgbClr val="000000"/>
                </a:solidFill>
                <a:latin typeface="Arial" panose="020B0604020202020204" pitchFamily="34" charset="0"/>
              </a:rPr>
              <a:t> Jde-li o nezletilého pacienta nebo pacienta s omezenou svéprávností, právo na informace o zdravotním stavu a právo klást otázky náleží zákonnému zástupci nebo opatrovníkovi pacienta a pacientovi, je-li k takovému úkonu přiměřeně rozumově a volně vyspělý.</a:t>
            </a:r>
          </a:p>
          <a:p>
            <a:pPr marL="0" indent="0" algn="just">
              <a:lnSpc>
                <a:spcPct val="100000"/>
              </a:lnSpc>
              <a:buNone/>
            </a:pPr>
            <a:r>
              <a:rPr lang="cs-CZ" sz="1200" b="1" dirty="0">
                <a:solidFill>
                  <a:srgbClr val="000000"/>
                </a:solidFill>
                <a:latin typeface="Arial" panose="020B0604020202020204" pitchFamily="34" charset="0"/>
              </a:rPr>
              <a:t>(6)</a:t>
            </a:r>
            <a:r>
              <a:rPr lang="cs-CZ" sz="1200" dirty="0">
                <a:solidFill>
                  <a:srgbClr val="000000"/>
                </a:solidFill>
                <a:latin typeface="Arial" panose="020B0604020202020204" pitchFamily="34" charset="0"/>
              </a:rPr>
              <a:t> Jestliže to zdravotní stav nebo povaha onemocnění pacienta vyžadují, je poskytovatel oprávněn sdělit osobám, které budou o pacienta osobně pečovat, informace, které jsou nezbytné k zajištění této péče nebo pro ochranu jejich zdraví.</a:t>
            </a:r>
          </a:p>
          <a:p>
            <a:pPr marL="0" indent="0">
              <a:lnSpc>
                <a:spcPct val="100000"/>
              </a:lnSpc>
              <a:buNone/>
            </a:pPr>
            <a:endParaRPr lang="cs-CZ" sz="1200" dirty="0"/>
          </a:p>
        </p:txBody>
      </p:sp>
    </p:spTree>
    <p:extLst>
      <p:ext uri="{BB962C8B-B14F-4D97-AF65-F5344CB8AC3E}">
        <p14:creationId xmlns:p14="http://schemas.microsoft.com/office/powerpoint/2010/main" val="723015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AD1A78-F0C8-4ED7-A5C3-C7A35908D7B8}"/>
              </a:ext>
            </a:extLst>
          </p:cNvPr>
          <p:cNvSpPr>
            <a:spLocks noGrp="1"/>
          </p:cNvSpPr>
          <p:nvPr>
            <p:ph type="title"/>
          </p:nvPr>
        </p:nvSpPr>
        <p:spPr/>
        <p:txBody>
          <a:bodyPr>
            <a:normAutofit fontScale="90000"/>
          </a:bodyPr>
          <a:lstStyle/>
          <a:p>
            <a:r>
              <a:rPr lang="cs-CZ" dirty="0"/>
              <a:t>§ 32 Informace o zdravotním stavu pacienta a o navržených zdravotních službách</a:t>
            </a:r>
          </a:p>
        </p:txBody>
      </p:sp>
      <p:sp>
        <p:nvSpPr>
          <p:cNvPr id="3" name="Zástupný obsah 2">
            <a:extLst>
              <a:ext uri="{FF2B5EF4-FFF2-40B4-BE49-F238E27FC236}">
                <a16:creationId xmlns:a16="http://schemas.microsoft.com/office/drawing/2014/main" id="{30C3BFB1-B518-4F49-8FE4-952EEC317DF4}"/>
              </a:ext>
            </a:extLst>
          </p:cNvPr>
          <p:cNvSpPr>
            <a:spLocks noGrp="1"/>
          </p:cNvSpPr>
          <p:nvPr>
            <p:ph idx="1"/>
          </p:nvPr>
        </p:nvSpPr>
        <p:spPr>
          <a:xfrm>
            <a:off x="719400" y="2113343"/>
            <a:ext cx="10753200" cy="4139998"/>
          </a:xfrm>
        </p:spPr>
        <p:txBody>
          <a:bodyPr>
            <a:normAutofit fontScale="55000" lnSpcReduction="20000"/>
          </a:bodyPr>
          <a:lstStyle/>
          <a:p>
            <a:pPr marL="0" indent="0" algn="just">
              <a:lnSpc>
                <a:spcPct val="120000"/>
              </a:lnSpc>
              <a:buNone/>
            </a:pPr>
            <a:r>
              <a:rPr lang="cs-CZ" b="1" dirty="0">
                <a:solidFill>
                  <a:srgbClr val="000000"/>
                </a:solidFill>
                <a:latin typeface="Arial" panose="020B0604020202020204" pitchFamily="34" charset="0"/>
              </a:rPr>
              <a:t>(1)</a:t>
            </a:r>
            <a:r>
              <a:rPr lang="cs-CZ" dirty="0">
                <a:solidFill>
                  <a:srgbClr val="000000"/>
                </a:solidFill>
                <a:latin typeface="Arial" panose="020B0604020202020204" pitchFamily="34" charset="0"/>
              </a:rPr>
              <a:t> Pacient se může vzdát podání informace o svém zdravotním stavu, popřípadě může určit, které osobě má být podána. Záznam o vzdání se podání informace o zdravotním stavu a určení osoby, které má být informace o zdravotním stavu podána, je součástí zdravotnické dokumentace vedené o pacientovi; záznam podepíše pacient a zdravotnický pracovník. K vzdání se podání informace o zdravotním stavu se nepřihlíží, jde-li o informaci, že pacient trpí infekční nemocí nebo jinou nemocí, v souvislosti s níž může ohrozit zdraví nebo život jiných osob.</a:t>
            </a:r>
          </a:p>
          <a:p>
            <a:pPr marL="0" indent="0" algn="just">
              <a:lnSpc>
                <a:spcPct val="120000"/>
              </a:lnSpc>
              <a:buNone/>
            </a:pPr>
            <a:r>
              <a:rPr lang="cs-CZ" b="1" dirty="0">
                <a:solidFill>
                  <a:srgbClr val="000000"/>
                </a:solidFill>
                <a:latin typeface="Arial" panose="020B0604020202020204" pitchFamily="34" charset="0"/>
              </a:rPr>
              <a:t>(2)</a:t>
            </a:r>
            <a:r>
              <a:rPr lang="cs-CZ" dirty="0">
                <a:solidFill>
                  <a:srgbClr val="000000"/>
                </a:solidFill>
                <a:latin typeface="Arial" panose="020B0604020202020204" pitchFamily="34" charset="0"/>
              </a:rPr>
              <a:t> Informace o nepříznivé diagnóze nebo prognóze zdravotního stavu pacienta může být v nezbytně nutném rozsahu a po dobu nezbytně nutnou zadržena, lze-li důvodně předpokládat, že by její podání mohlo pacientovi způsobit závažnou újmu na zdraví. Podle věty první nelze postupovat v případě, kdy</a:t>
            </a:r>
          </a:p>
          <a:p>
            <a:pPr marL="0" indent="0" algn="just">
              <a:lnSpc>
                <a:spcPct val="120000"/>
              </a:lnSpc>
              <a:buNone/>
            </a:pPr>
            <a:r>
              <a:rPr lang="cs-CZ" b="1" dirty="0">
                <a:solidFill>
                  <a:srgbClr val="000000"/>
                </a:solidFill>
                <a:latin typeface="Arial" panose="020B0604020202020204" pitchFamily="34" charset="0"/>
              </a:rPr>
              <a:t>a)</a:t>
            </a:r>
            <a:r>
              <a:rPr lang="cs-CZ" dirty="0">
                <a:solidFill>
                  <a:srgbClr val="000000"/>
                </a:solidFill>
                <a:latin typeface="Arial" panose="020B0604020202020204" pitchFamily="34" charset="0"/>
              </a:rPr>
              <a:t> informace o určité nemoci nebo predispozici k ní je jediným způsobem, jak pacientovi umožnit podniknout preventivní opatření nebo podstoupit včasnou léčbu,</a:t>
            </a:r>
          </a:p>
          <a:p>
            <a:pPr marL="0" indent="0" algn="just">
              <a:lnSpc>
                <a:spcPct val="120000"/>
              </a:lnSpc>
              <a:buNone/>
            </a:pPr>
            <a:r>
              <a:rPr lang="cs-CZ" b="1" dirty="0">
                <a:solidFill>
                  <a:srgbClr val="000000"/>
                </a:solidFill>
                <a:latin typeface="Arial" panose="020B0604020202020204" pitchFamily="34" charset="0"/>
              </a:rPr>
              <a:t>b)</a:t>
            </a:r>
            <a:r>
              <a:rPr lang="cs-CZ" dirty="0">
                <a:solidFill>
                  <a:srgbClr val="000000"/>
                </a:solidFill>
                <a:latin typeface="Arial" panose="020B0604020202020204" pitchFamily="34" charset="0"/>
              </a:rPr>
              <a:t> zdravotní stav pacienta představuje riziko pro jeho okolí,</a:t>
            </a:r>
          </a:p>
          <a:p>
            <a:pPr marL="0" indent="0" algn="just">
              <a:lnSpc>
                <a:spcPct val="120000"/>
              </a:lnSpc>
              <a:buNone/>
            </a:pPr>
            <a:r>
              <a:rPr lang="cs-CZ" b="1" dirty="0">
                <a:solidFill>
                  <a:srgbClr val="000000"/>
                </a:solidFill>
                <a:latin typeface="Arial" panose="020B0604020202020204" pitchFamily="34" charset="0"/>
              </a:rPr>
              <a:t>c)</a:t>
            </a:r>
            <a:r>
              <a:rPr lang="cs-CZ" dirty="0">
                <a:solidFill>
                  <a:srgbClr val="000000"/>
                </a:solidFill>
                <a:latin typeface="Arial" panose="020B0604020202020204" pitchFamily="34" charset="0"/>
              </a:rPr>
              <a:t> pacient žádá výslovně o přesnou a pravdivou informaci, aby si mohl zajistit osobní záležitosti.</a:t>
            </a:r>
          </a:p>
          <a:p>
            <a:pPr marL="0" indent="0" algn="just">
              <a:lnSpc>
                <a:spcPct val="120000"/>
              </a:lnSpc>
              <a:buNone/>
            </a:pPr>
            <a:r>
              <a:rPr lang="cs-CZ" b="1" dirty="0">
                <a:solidFill>
                  <a:srgbClr val="000000"/>
                </a:solidFill>
                <a:latin typeface="Arial" panose="020B0604020202020204" pitchFamily="34" charset="0"/>
              </a:rPr>
              <a:t>(3)</a:t>
            </a:r>
            <a:r>
              <a:rPr lang="cs-CZ" dirty="0">
                <a:solidFill>
                  <a:srgbClr val="000000"/>
                </a:solidFill>
                <a:latin typeface="Arial" panose="020B0604020202020204" pitchFamily="34" charset="0"/>
              </a:rPr>
              <a:t> Poskytovatel může v nezbytném rozsahu zadržet informaci o zdravotním stavu nezletilého pacienta jeho zákonnému zástupci, pěstounovi nebo jiné pečující osobě v případě podezření, že se tato osoba podílí na zneužívání nebo týrání nebo ohrožování zdravého vývoje tohoto nezletilého pacienta, lze-li předpokládat, že poskytnutím této informace by mohlo dojít k ohrožení pacienta. Obdobně se postupuje, jde-li o pacienta s omezenou svéprávností.</a:t>
            </a:r>
          </a:p>
          <a:p>
            <a:pPr marL="0" indent="0">
              <a:lnSpc>
                <a:spcPct val="120000"/>
              </a:lnSpc>
              <a:buNone/>
            </a:pPr>
            <a:endParaRPr lang="cs-CZ" dirty="0"/>
          </a:p>
        </p:txBody>
      </p:sp>
    </p:spTree>
    <p:extLst>
      <p:ext uri="{BB962C8B-B14F-4D97-AF65-F5344CB8AC3E}">
        <p14:creationId xmlns:p14="http://schemas.microsoft.com/office/powerpoint/2010/main" val="3731988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030296-3277-4FF4-8804-0874C71D4061}"/>
              </a:ext>
            </a:extLst>
          </p:cNvPr>
          <p:cNvSpPr>
            <a:spLocks noGrp="1"/>
          </p:cNvSpPr>
          <p:nvPr>
            <p:ph type="title"/>
          </p:nvPr>
        </p:nvSpPr>
        <p:spPr>
          <a:xfrm>
            <a:off x="720000" y="226941"/>
            <a:ext cx="10753200" cy="451576"/>
          </a:xfrm>
        </p:spPr>
        <p:txBody>
          <a:bodyPr>
            <a:normAutofit fontScale="90000"/>
          </a:bodyPr>
          <a:lstStyle/>
          <a:p>
            <a:r>
              <a:rPr lang="cs-CZ" sz="3600" dirty="0"/>
              <a:t>§ 33 Informace o zdravotním stavu pacienta a o navržených zdravotních službách</a:t>
            </a:r>
          </a:p>
        </p:txBody>
      </p:sp>
      <p:sp>
        <p:nvSpPr>
          <p:cNvPr id="3" name="Zástupný obsah 2">
            <a:extLst>
              <a:ext uri="{FF2B5EF4-FFF2-40B4-BE49-F238E27FC236}">
                <a16:creationId xmlns:a16="http://schemas.microsoft.com/office/drawing/2014/main" id="{DEEA7D65-A37C-4CE7-B5EC-0283B42A1684}"/>
              </a:ext>
            </a:extLst>
          </p:cNvPr>
          <p:cNvSpPr>
            <a:spLocks noGrp="1"/>
          </p:cNvSpPr>
          <p:nvPr>
            <p:ph idx="1"/>
          </p:nvPr>
        </p:nvSpPr>
        <p:spPr/>
        <p:txBody>
          <a:bodyPr>
            <a:normAutofit fontScale="47500" lnSpcReduction="20000"/>
          </a:bodyPr>
          <a:lstStyle/>
          <a:p>
            <a:pPr marL="0" indent="0" algn="just">
              <a:lnSpc>
                <a:spcPct val="120000"/>
              </a:lnSpc>
              <a:buNone/>
            </a:pPr>
            <a:r>
              <a:rPr lang="cs-CZ" b="1" dirty="0">
                <a:solidFill>
                  <a:srgbClr val="000000"/>
                </a:solidFill>
                <a:latin typeface="Arial" panose="020B0604020202020204" pitchFamily="34" charset="0"/>
              </a:rPr>
              <a:t>(1)</a:t>
            </a:r>
            <a:r>
              <a:rPr lang="cs-CZ" dirty="0">
                <a:solidFill>
                  <a:srgbClr val="000000"/>
                </a:solidFill>
                <a:latin typeface="Arial" panose="020B0604020202020204" pitchFamily="34" charset="0"/>
              </a:rPr>
              <a:t> Pacient může při přijetí do péče určit osoby, které mohou být informovány o jeho zdravotním stavu, a současně může určit, zda tyto osoby mohou nahlížet do zdravotnické dokumentace o něm vedené nebo do jiných zápisů vztahujících se k jeho zdravotnímu stavu, pořizovat si výpisy nebo kopie těchto dokumentů a zda mohou v případech podle § 34 odst. 7 vyslovit souhlas nebo nesouhlas s poskytnutím zdravotních služeb. Pacient může určit osoby nebo vyslovit zákaz poskytovat informace o zdravotním stavu kterékoliv osobě kdykoliv po přijetí do péče, rovněž může určení osoby nebo vyslovení zákazu poskytovat informace o zdravotním stavu kdykoliv odvolat. Záznam o vyjádření pacienta je součástí zdravotnické dokumentace o něm vedené; záznam podepíše pacient a zdravotnický pracovník. Součástí záznamu je rovněž sdělení pacienta, jakým způsobem mohou být informace o jeho zdravotním stavu sdělovány.</a:t>
            </a:r>
          </a:p>
          <a:p>
            <a:pPr marL="0" indent="0" algn="just">
              <a:lnSpc>
                <a:spcPct val="120000"/>
              </a:lnSpc>
              <a:buNone/>
            </a:pPr>
            <a:r>
              <a:rPr lang="cs-CZ" b="1" dirty="0">
                <a:solidFill>
                  <a:srgbClr val="000000"/>
                </a:solidFill>
                <a:latin typeface="Arial" panose="020B0604020202020204" pitchFamily="34" charset="0"/>
              </a:rPr>
              <a:t>(2)</a:t>
            </a:r>
            <a:r>
              <a:rPr lang="cs-CZ" dirty="0">
                <a:solidFill>
                  <a:srgbClr val="000000"/>
                </a:solidFill>
                <a:latin typeface="Arial" panose="020B0604020202020204" pitchFamily="34" charset="0"/>
              </a:rPr>
              <a:t> Zákaz podávání informací o zdravotním stavu vyslovený pacientem se nepoužije na podávání informací, popřípadě na sdělování údajů, které mohou být sděleny bez souhlasu pacienta podle tohoto zákona nebo jiných právních předpisů.</a:t>
            </a:r>
          </a:p>
          <a:p>
            <a:pPr marL="0" indent="0" algn="just">
              <a:lnSpc>
                <a:spcPct val="120000"/>
              </a:lnSpc>
              <a:buNone/>
            </a:pPr>
            <a:r>
              <a:rPr lang="cs-CZ" b="1" dirty="0">
                <a:solidFill>
                  <a:srgbClr val="000000"/>
                </a:solidFill>
                <a:latin typeface="Arial" panose="020B0604020202020204" pitchFamily="34" charset="0"/>
              </a:rPr>
              <a:t>(3)</a:t>
            </a:r>
            <a:r>
              <a:rPr lang="cs-CZ" dirty="0">
                <a:solidFill>
                  <a:srgbClr val="000000"/>
                </a:solidFill>
                <a:latin typeface="Arial" panose="020B0604020202020204" pitchFamily="34" charset="0"/>
              </a:rPr>
              <a:t> Jde-li o pacienta, který nemůže s ohledem na svůj zdravotní stav určit osoby podle odstavce 1, mají právo na informace o jeho aktuálním zdravotním stavu a na pořízení výpisů a kopií zdravotnické dokumentace vedené o pacientovi osoby blízké. Pokud pacient dříve vyslovil zákaz sdělovat informace o svém zdravotním stavu určitým osobám blízkým, lze informaci těmto osobám podat pouze v případě, že je to v zájmu ochrany jejich zdraví nebo ochrany zdraví další osoby, a to pouze v nezbytném rozsahu.</a:t>
            </a:r>
          </a:p>
          <a:p>
            <a:pPr marL="0" indent="0" algn="just">
              <a:lnSpc>
                <a:spcPct val="120000"/>
              </a:lnSpc>
              <a:buNone/>
            </a:pPr>
            <a:r>
              <a:rPr lang="cs-CZ" b="1" dirty="0">
                <a:solidFill>
                  <a:srgbClr val="000000"/>
                </a:solidFill>
                <a:latin typeface="Arial" panose="020B0604020202020204" pitchFamily="34" charset="0"/>
              </a:rPr>
              <a:t>(4)</a:t>
            </a:r>
            <a:r>
              <a:rPr lang="cs-CZ" dirty="0">
                <a:solidFill>
                  <a:srgbClr val="000000"/>
                </a:solidFill>
                <a:latin typeface="Arial" panose="020B0604020202020204" pitchFamily="34" charset="0"/>
              </a:rPr>
              <a:t> Osoby blízké zemřelému pacientovi, popřípadě další osoby určené pacientem, mají právo na 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Pokud zemřelý pacient za svého života vyslovil zákaz sdělovat informace o svém zdravotním stavu určitým osobám blízkým, lze informaci těmto osobám podat pouze v případě, že je to v zájmu ochrany jejich zdraví nebo ochrany zdraví další osoby, a to pouze v nezbytném rozsahu.</a:t>
            </a:r>
          </a:p>
          <a:p>
            <a:pPr marL="0" indent="0" algn="just">
              <a:lnSpc>
                <a:spcPct val="120000"/>
              </a:lnSpc>
              <a:buNone/>
            </a:pPr>
            <a:r>
              <a:rPr lang="cs-CZ" b="1" dirty="0">
                <a:solidFill>
                  <a:srgbClr val="000000"/>
                </a:solidFill>
                <a:latin typeface="Arial" panose="020B0604020202020204" pitchFamily="34" charset="0"/>
              </a:rPr>
              <a:t>(5)</a:t>
            </a:r>
            <a:r>
              <a:rPr lang="cs-CZ" dirty="0">
                <a:solidFill>
                  <a:srgbClr val="000000"/>
                </a:solidFill>
                <a:latin typeface="Arial" panose="020B0604020202020204" pitchFamily="34" charset="0"/>
              </a:rPr>
              <a:t> Právo na informace o zdravotním stavu pacienta, a to pouze v nezbytném rozsahu, mají rovněž osoby, které s pacientem přišly do styku a tyto informace jsou rozhodné pro ochranu jejich zdraví.</a:t>
            </a:r>
          </a:p>
          <a:p>
            <a:pPr marL="0" indent="0">
              <a:lnSpc>
                <a:spcPct val="120000"/>
              </a:lnSpc>
              <a:buNone/>
            </a:pPr>
            <a:endParaRPr lang="cs-CZ" dirty="0"/>
          </a:p>
        </p:txBody>
      </p:sp>
    </p:spTree>
    <p:extLst>
      <p:ext uri="{BB962C8B-B14F-4D97-AF65-F5344CB8AC3E}">
        <p14:creationId xmlns:p14="http://schemas.microsoft.com/office/powerpoint/2010/main" val="137125338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themeOverride>
</file>

<file path=docProps/app.xml><?xml version="1.0" encoding="utf-8"?>
<Properties xmlns="http://schemas.openxmlformats.org/officeDocument/2006/extended-properties" xmlns:vt="http://schemas.openxmlformats.org/officeDocument/2006/docPropsVTypes">
  <Template/>
  <TotalTime>424</TotalTime>
  <Words>5844</Words>
  <Application>Microsoft Office PowerPoint</Application>
  <PresentationFormat>Širokoúhlá obrazovka</PresentationFormat>
  <Paragraphs>198</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pt_sans</vt:lpstr>
      <vt:lpstr>Tahoma</vt:lpstr>
      <vt:lpstr>Wingdings</vt:lpstr>
      <vt:lpstr>Prezentace_MU_CZ</vt:lpstr>
      <vt:lpstr>Práva a povinnosti pacientů</vt:lpstr>
      <vt:lpstr>Práva a povinnosti pacientů (1)</vt:lpstr>
      <vt:lpstr>Práva a povinnosti pacientů (2)</vt:lpstr>
      <vt:lpstr>§ 28 Práva pacienta</vt:lpstr>
      <vt:lpstr>§ 29 Práva pacienta</vt:lpstr>
      <vt:lpstr>§ 30 Práva pacienta</vt:lpstr>
      <vt:lpstr>§ 31 Informace o zdravotním stavu pacienta a o navržených zdravotních službách </vt:lpstr>
      <vt:lpstr>§ 32 Informace o zdravotním stavu pacienta a o navržených zdravotních službách</vt:lpstr>
      <vt:lpstr>§ 33 Informace o zdravotním stavu pacienta a o navržených zdravotních službách</vt:lpstr>
      <vt:lpstr>§ 34 Poskytování zdravotních služeb se souhlasem </vt:lpstr>
      <vt:lpstr>§ 35 Poskytování zdravotních služeb se souhlasem</vt:lpstr>
      <vt:lpstr>§ 36 Dříve vyslovené přání </vt:lpstr>
      <vt:lpstr>§ 37 Utajený porod</vt:lpstr>
      <vt:lpstr>§ 38 Hospitalizace pacienta a poskytování zdravotních služeb bez souhlasu a použití omezovacích prostředků</vt:lpstr>
      <vt:lpstr>§ 39 Hospitalizace pacienta a poskytování zdravotních služeb bez souhlasu a použití omezovacích prostředků</vt:lpstr>
      <vt:lpstr>§ 40 Hospitalizace pacienta a poskytování zdravotních služeb bez souhlasu a použití omezovacích prostředků</vt:lpstr>
      <vt:lpstr>§ 41 Povinnosti pacienta a jiných osob </vt:lpstr>
      <vt:lpstr>§ 42 Povinnosti pacienta a jiných osob</vt:lpstr>
      <vt:lpstr>Práva hospitalizovaných dětí / Charta práv hospitalizovaných dětí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Dolanová Dana Mgr. Ph.D.</dc:creator>
  <cp:lastModifiedBy>Dolanová Dana Mgr. Ph.D.</cp:lastModifiedBy>
  <cp:revision>32</cp:revision>
  <cp:lastPrinted>2021-10-12T08:02:12Z</cp:lastPrinted>
  <dcterms:created xsi:type="dcterms:W3CDTF">2021-04-17T19:05:00Z</dcterms:created>
  <dcterms:modified xsi:type="dcterms:W3CDTF">2021-10-12T10:20:04Z</dcterms:modified>
</cp:coreProperties>
</file>