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49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9C5C8E5C-D480-4FF1-941A-14066563B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2A0C4A54-B523-40EC-9C47-F81A1A437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79758B6E-4A97-4CF9-8567-BDF98F8FD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3DC30-DA9A-4F85-A2F1-55AEAD070599}" type="slidenum">
              <a:rPr lang="en-GB" altLang="cs-CZ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C52F97E-4045-4CD5-95BF-CE0B9FEB0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1DA47-2C2F-4D4B-A311-264F791CD95D}" type="slidenum">
              <a:rPr lang="en-GB" altLang="cs-CZ"/>
              <a:pPr>
                <a:spcBef>
                  <a:spcPct val="0"/>
                </a:spcBef>
              </a:pPr>
              <a:t>11</a:t>
            </a:fld>
            <a:endParaRPr lang="en-GB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90156A3-A7A8-429A-9507-9CDDA4E31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233149-472A-4ABF-B7AF-4B2F49649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8E2AB76-DB7E-425D-AEDE-6FBCEC8E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FB2BF-8BE5-420F-A55C-02023414122B}" type="slidenum">
              <a:rPr lang="en-GB" altLang="cs-CZ"/>
              <a:pPr>
                <a:spcBef>
                  <a:spcPct val="0"/>
                </a:spcBef>
              </a:pPr>
              <a:t>12</a:t>
            </a:fld>
            <a:endParaRPr lang="en-GB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66243AA-1658-418E-A3B5-75335C278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B43EAD-9A6C-4043-9624-C70CC531D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A818066-7667-4D4D-AE35-053C2FACC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00CB17-EAA1-43B2-AB2F-79835376F9F2}" type="slidenum">
              <a:rPr lang="en-GB" altLang="cs-CZ"/>
              <a:pPr>
                <a:spcBef>
                  <a:spcPct val="0"/>
                </a:spcBef>
              </a:pPr>
              <a:t>13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6EDFB6-1BF0-4BB2-9505-B81B01A9B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7564602-5A67-4C9D-8754-70440BFA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43FC206-7B0A-411A-B935-2BD60496E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F248B-3216-4119-BA84-85825512CB97}" type="slidenum">
              <a:rPr lang="en-GB" altLang="cs-CZ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5C7BFCD-31E1-471C-A296-B1D386B58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E0E7E31-7774-427E-87E7-6B093CF1C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E609B34-B6CF-46F5-B5D6-EB9DCA2DD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3068-523F-4974-A652-F79DFDAB29EB}" type="slidenum">
              <a:rPr lang="en-GB" altLang="cs-CZ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5004527-4B5D-4BD0-AD49-A9740166B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AF998A6-00C7-4749-BFE0-FFD4D01F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707F629-6804-45BB-82F2-C0120D3B0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1FE7D-F883-419C-AB46-B6976E8ECC11}" type="slidenum">
              <a:rPr lang="en-GB" altLang="cs-CZ"/>
              <a:pPr>
                <a:spcBef>
                  <a:spcPct val="0"/>
                </a:spcBef>
              </a:pPr>
              <a:t>16</a:t>
            </a:fld>
            <a:endParaRPr lang="en-GB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B0123BD-63E8-48E5-8E2F-6E2613525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0D59022-1C23-4EC7-AF30-0F4D8CC13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DFE02F-11D0-4D4F-ACC8-975B5B94D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586A7-3259-4E9B-8612-1BB568636B26}" type="slidenum">
              <a:rPr lang="en-GB" altLang="cs-CZ"/>
              <a:pPr>
                <a:spcBef>
                  <a:spcPct val="0"/>
                </a:spcBef>
              </a:pPr>
              <a:t>17</a:t>
            </a:fld>
            <a:endParaRPr lang="en-GB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2F96DA2-1ECE-41CB-885C-1CD9957CE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708715B-38A1-4D88-AF45-AD0A23C0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0A39238-EBAA-4432-A3A9-F0E076793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C6608-05FA-42EE-AFD2-8293BFB92DF9}" type="slidenum">
              <a:rPr lang="en-GB" altLang="cs-CZ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DBC83DF-D7B3-408B-A01E-FE500583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F1BE510-4FF9-4633-A04B-D7129BEE5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31DCD4-CACE-4ED1-9161-F3E88312D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92CF8-3CA3-4470-8F53-8115076E1279}" type="slidenum">
              <a:rPr lang="en-GB" altLang="cs-CZ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CF6AC74-3CA2-4249-B4A6-51DE404AC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9FFA40B-5A2B-43D2-8CD0-0112082E0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EDD4380-208F-4B74-BC3F-43AC7C957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2294D-425F-4EF0-8DD1-268DD459BE99}" type="slidenum">
              <a:rPr lang="en-GB" altLang="cs-CZ"/>
              <a:pPr>
                <a:spcBef>
                  <a:spcPct val="0"/>
                </a:spcBef>
              </a:pPr>
              <a:t>21</a:t>
            </a:fld>
            <a:endParaRPr lang="en-GB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B72E565-8238-4AAB-91D8-EF621D30B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A9801D0-DA0D-4457-8DB7-BA58E3BA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AF3BE05-8B1C-4441-944F-120BAEC64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E70948-9BE1-4725-81FC-CEBD343061A2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C559697-5FCE-4654-9A0C-BE584803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4A8EF2F-906C-467A-A8E9-67277495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F670F62-2EED-4DAB-AE84-F97125656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43288-1BF3-42BC-815B-0C1E417099CF}" type="slidenum">
              <a:rPr lang="en-GB" altLang="cs-CZ"/>
              <a:pPr>
                <a:spcBef>
                  <a:spcPct val="0"/>
                </a:spcBef>
              </a:pPr>
              <a:t>22</a:t>
            </a:fld>
            <a:endParaRPr lang="en-GB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DD1080A-BA6D-4F71-BA1E-8FC88651A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CABCC6E-8902-499C-B1D1-21C46F99C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C9AB274-975C-428B-96A9-44076E587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55B1E-5FCF-4BE8-924A-55319EBF4B58}" type="slidenum">
              <a:rPr lang="en-GB" altLang="cs-CZ"/>
              <a:pPr>
                <a:spcBef>
                  <a:spcPct val="0"/>
                </a:spcBef>
              </a:pPr>
              <a:t>23</a:t>
            </a:fld>
            <a:endParaRPr lang="en-GB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15384-037C-4EB3-A328-8640A489A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380E7A9-1CB4-43CD-9CC9-4AFBA1F0D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84172FD-DE40-48EF-BC02-95F29C90A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D451A-1CC9-44FB-89F9-38E44E27E684}" type="slidenum">
              <a:rPr lang="en-GB" altLang="cs-CZ"/>
              <a:pPr>
                <a:spcBef>
                  <a:spcPct val="0"/>
                </a:spcBef>
              </a:pPr>
              <a:t>24</a:t>
            </a:fld>
            <a:endParaRPr lang="en-GB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6071147-2CD4-4C93-810C-822D5ABCF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9FFD29-13A5-489A-BD2C-53C3C8D02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EA83228-921E-4E3C-8EA0-81ACC0B8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E8EE5-49AC-48FB-9ED9-2A996DF0C0DF}" type="slidenum">
              <a:rPr lang="en-GB" altLang="cs-CZ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E22B078-5CC6-4D06-B29E-0D2DB422C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FCC3A52-7598-4143-B580-49F0B6D6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AE25256-8E74-4884-8D31-1E4398AAB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54BE7-28AC-4736-B776-DEC1246220B5}" type="slidenum">
              <a:rPr lang="en-GB" altLang="cs-CZ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335F783-9032-48EE-8DC3-B7C1C0CF7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F612125-6433-41A4-8D27-60C449EE0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C034FD9-42CE-486D-B37A-B4AA7268B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EF7B7-A014-48C1-A4C9-4D68F3BF6F29}" type="slidenum">
              <a:rPr lang="en-GB" altLang="cs-CZ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61FB40-8F0B-499E-83DF-85A2E5797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723752A-40EF-4489-AA65-93E08E73C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EA84CDA-15CE-42C0-B232-AAAA9D2E6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AC9DB-5FAE-4FAD-BAAF-F466E66CC691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70916EC-E752-439B-92F0-C5F5D654D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F40D100-F221-47AB-BF2A-517C9E2E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697C7F-F6A1-4625-817D-1D3A80B7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C68C5-8A5D-4E9B-A11C-3F008091AD42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D6F05E-836D-46AD-B185-4C04CEBA8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3150FD1-D617-4B84-B630-D3F014556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7E220E8-A59C-4821-A2C2-B6A7D2942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7A7476-E839-4009-ADAE-D3FBB5CD03E5}" type="slidenum">
              <a:rPr lang="en-GB" altLang="cs-CZ"/>
              <a:pPr>
                <a:spcBef>
                  <a:spcPct val="0"/>
                </a:spcBef>
              </a:pPr>
              <a:t>8</a:t>
            </a:fld>
            <a:endParaRPr lang="en-GB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77986CE-E529-4479-97B9-4BA2499C9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8393673-078D-46A8-97DC-350F96710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239D65F-AA9D-4031-B090-83124E187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AD9D1-0661-45C5-9DD9-D855BD9BF6AF}" type="slidenum">
              <a:rPr lang="en-GB" altLang="cs-CZ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68DDB1-4E6F-4957-97A3-6C30A46AC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1837268-F626-44A1-9359-EC4519BD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F189BFD-453E-49D9-A6B7-D448D9B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E52EF-C1B7-480B-B877-EDABB9F21C39}" type="slidenum">
              <a:rPr lang="en-GB" altLang="cs-CZ"/>
              <a:pPr>
                <a:spcBef>
                  <a:spcPct val="0"/>
                </a:spcBef>
              </a:pPr>
              <a:t>10</a:t>
            </a:fld>
            <a:endParaRPr lang="en-GB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F720727-AC86-4E45-BB2B-7034CB224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6CF01AD-0FDA-4BCC-8DC7-178DD1C5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1899C-7576-4EEB-A024-5D5E74B98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A51E0-06F2-44C7-8FA6-479AAE448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911C8-C908-4AF9-890B-AF2421182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C3C16-A3BD-47A3-A684-1E1349E9F4E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0092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D9E18-5924-4985-9364-5B793D145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F0823-FD15-49DA-BAFD-20C4321C4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B939D-1636-4E45-AC8A-14BEC7994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390E6-1317-4466-999B-304C5B02CBC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0358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C78C4-DC07-421B-8250-F99599D79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32AFF4-4C67-4DF1-A269-8367EFD30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9DEC7A-5FD4-4AD1-9E82-F0D38BD40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8E89-E8B4-4132-9B25-58DF5280CA2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24410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046F9-561E-4BE0-BFCF-C15CD3409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C64D3-5358-4869-B28A-AA26C2BB2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E0B1C-111F-4DCA-B564-19D6E4AE9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AB49-7EF6-4B6A-9804-31F22874167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6301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433" y="274638"/>
            <a:ext cx="11618384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BB483-FB87-472B-93DE-6A6B21131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35179-0C03-491A-A539-F2E9A34FB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1B8D8-2318-40AF-972C-BF7019F72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D18B-D9D4-41C9-8698-E6F8598FC01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96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433" y="274638"/>
            <a:ext cx="11618384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6A7129-B340-4956-B83B-5947453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EB13B7-6D13-48B7-BCAB-08177B900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7B8AE-A6BD-4777-949C-EFE9EBA2D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54530-A295-44B7-AECD-64531B7541D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73644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DD864-E276-412F-AAAD-51228643C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8C12D-9A4F-407F-B738-E260B5CA8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5283C-2291-4E8F-8B7D-DA0F8572F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9915F-2BDD-4242-918E-E3B5187EC8A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2273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ez názvu5 kopie">
            <a:extLst>
              <a:ext uri="{FF2B5EF4-FFF2-40B4-BE49-F238E27FC236}">
                <a16:creationId xmlns:a16="http://schemas.microsoft.com/office/drawing/2014/main" id="{E960A177-1983-4D49-8E82-B71B1BA17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B92EB512-6F1F-43A3-B405-A6B262DC2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25EBDE2-F323-4643-B0D3-2CF0A62AD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C73482B3-3B7C-4F74-A909-80BDB34ABD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C69A1D4-FD76-4A9C-B239-AA0F90676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DB142DE4-A36C-4627-A534-9E318DE4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F42FAA-C4E9-41ED-912A-CC75D5306C6D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heomed.de/Bilder/produkte/dialyser.jpg&amp;imgrefurl=http://www.rheomed.de/Englisch/produkte.htm&amp;h=1917&amp;w=2750&amp;sz=54&amp;tbnid=OF_rRvGknpAJ:&amp;tbnh=104&amp;tbnw=149&amp;start=1&amp;prev=/images%3Fq%3Ddialyser%26hl%3Dcs%26lr%3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australia.com.au/conquest/0204-insulin-pump-therapy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9.jpeg"/><Relationship Id="rId5" Type="http://schemas.openxmlformats.org/officeDocument/2006/relationships/hyperlink" Target="http://www.morganimplants.com/images/multiple-posterior-graphic.jpg" TargetMode="Externa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bzs.cz/Obrazky/defibrilator.jpg" TargetMode="External"/><Relationship Id="rId7" Type="http://schemas.openxmlformats.org/officeDocument/2006/relationships/hyperlink" Target="http://www.polymed.cz/sub/igmproducts/F14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1022" y="6251150"/>
            <a:ext cx="7920000" cy="252000"/>
          </a:xfrm>
        </p:spPr>
        <p:txBody>
          <a:bodyPr/>
          <a:lstStyle/>
          <a:p>
            <a:r>
              <a:rPr lang="cs-CZ" altLang="cs-CZ" sz="1200" b="1" dirty="0"/>
              <a:t> Biofyzikální ústav Lékařské fakulty</a:t>
            </a:r>
            <a:r>
              <a:rPr lang="en-GB" altLang="cs-CZ" sz="1200" b="1" dirty="0"/>
              <a:t> Masaryk</a:t>
            </a:r>
            <a:r>
              <a:rPr lang="cs-CZ" altLang="cs-CZ" sz="1200" b="1" dirty="0"/>
              <a:t>ovy univerzity, </a:t>
            </a:r>
            <a:r>
              <a:rPr lang="en-GB" altLang="cs-CZ" sz="1200" b="1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" y="4174276"/>
            <a:ext cx="11361600" cy="698497"/>
          </a:xfrm>
        </p:spPr>
        <p:txBody>
          <a:bodyPr/>
          <a:lstStyle/>
          <a:p>
            <a:r>
              <a:rPr lang="cs-CZ" altLang="cs-CZ" b="1" dirty="0"/>
              <a:t>Přístroje pro náhradu a podporu tělesných orgánů</a:t>
            </a:r>
            <a:endParaRPr lang="en-GB" altLang="cs-CZ" b="1" dirty="0"/>
          </a:p>
          <a:p>
            <a:endParaRPr lang="en-GB" dirty="0"/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7B31A9EB-297D-4D6D-B168-6BAC99A5A75C}"/>
              </a:ext>
            </a:extLst>
          </p:cNvPr>
          <p:cNvGrpSpPr>
            <a:grpSpLocks/>
          </p:cNvGrpSpPr>
          <p:nvPr/>
        </p:nvGrpSpPr>
        <p:grpSpPr bwMode="auto">
          <a:xfrm>
            <a:off x="6952870" y="90890"/>
            <a:ext cx="4911181" cy="2582861"/>
            <a:chOff x="612" y="1207"/>
            <a:chExt cx="3285" cy="1815"/>
          </a:xfrm>
        </p:grpSpPr>
        <p:pic>
          <p:nvPicPr>
            <p:cNvPr id="7" name="Picture 7" descr="Retinal Implant">
              <a:extLst>
                <a:ext uri="{FF2B5EF4-FFF2-40B4-BE49-F238E27FC236}">
                  <a16:creationId xmlns:a16="http://schemas.microsoft.com/office/drawing/2014/main" id="{0BB46A7B-58A0-46C7-800F-5FC41D3E8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207"/>
              <a:ext cx="1089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 ">
              <a:extLst>
                <a:ext uri="{FF2B5EF4-FFF2-40B4-BE49-F238E27FC236}">
                  <a16:creationId xmlns:a16="http://schemas.microsoft.com/office/drawing/2014/main" id="{FDD204F3-6888-4058-956C-62916DAA4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07"/>
              <a:ext cx="1244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heart0703">
              <a:extLst>
                <a:ext uri="{FF2B5EF4-FFF2-40B4-BE49-F238E27FC236}">
                  <a16:creationId xmlns:a16="http://schemas.microsoft.com/office/drawing/2014/main" id="{88EE9FCD-F3DB-4838-9F65-86959ECAB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071"/>
              <a:ext cx="95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biomechanical pancreas">
              <a:extLst>
                <a:ext uri="{FF2B5EF4-FFF2-40B4-BE49-F238E27FC236}">
                  <a16:creationId xmlns:a16="http://schemas.microsoft.com/office/drawing/2014/main" id="{F90358DF-6E8B-4DF3-9899-E6057F95D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07"/>
              <a:ext cx="113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7">
            <a:extLst>
              <a:ext uri="{FF2B5EF4-FFF2-40B4-BE49-F238E27FC236}">
                <a16:creationId xmlns:a16="http://schemas.microsoft.com/office/drawing/2014/main" id="{F8A0F4D9-157C-4CCF-9EA5-E03084B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7AAD1-15C5-468E-BD75-1AF276D5EB6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DFD2DA-109F-4FCD-97C4-F2487AB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274638"/>
            <a:ext cx="7441943" cy="663616"/>
          </a:xfrm>
        </p:spPr>
        <p:txBody>
          <a:bodyPr/>
          <a:lstStyle/>
          <a:p>
            <a:pPr eaLnBrk="1" hangingPunct="1"/>
            <a:r>
              <a:rPr lang="cs-CZ" altLang="cs-CZ" dirty="0"/>
              <a:t>Umělá ledvina - hemodialýza</a:t>
            </a:r>
          </a:p>
        </p:txBody>
      </p:sp>
      <p:pic>
        <p:nvPicPr>
          <p:cNvPr id="26628" name="Picture 7" descr="dialyser">
            <a:hlinkClick r:id="rId3"/>
            <a:extLst>
              <a:ext uri="{FF2B5EF4-FFF2-40B4-BE49-F238E27FC236}">
                <a16:creationId xmlns:a16="http://schemas.microsoft.com/office/drawing/2014/main" id="{763CECB3-9AAD-43A7-A312-A4455A7A94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700213"/>
            <a:ext cx="2665412" cy="186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6629" name="Text Box 14">
            <a:extLst>
              <a:ext uri="{FF2B5EF4-FFF2-40B4-BE49-F238E27FC236}">
                <a16:creationId xmlns:a16="http://schemas.microsoft.com/office/drawing/2014/main" id="{306AD7DA-1DA1-4641-B91F-03C50E7B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076701"/>
            <a:ext cx="273685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Nadbytečný objem krve lze redukovat podtlakem na straně dialyzačního roztoku</a:t>
            </a:r>
            <a:endParaRPr lang="en-GB" altLang="cs-CZ" sz="2000"/>
          </a:p>
        </p:txBody>
      </p:sp>
      <p:sp>
        <p:nvSpPr>
          <p:cNvPr id="26630" name="Rectangle 23">
            <a:extLst>
              <a:ext uri="{FF2B5EF4-FFF2-40B4-BE49-F238E27FC236}">
                <a16:creationId xmlns:a16="http://schemas.microsoft.com/office/drawing/2014/main" id="{6000C4E0-42A4-4562-854C-34659C521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6583364"/>
            <a:ext cx="7345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/>
              <a:t>According</a:t>
            </a:r>
            <a:r>
              <a:rPr lang="cs-CZ" altLang="cs-CZ" sz="1200"/>
              <a:t> to</a:t>
            </a:r>
            <a:r>
              <a:rPr lang="en-US" altLang="cs-CZ" sz="1200"/>
              <a:t>:</a:t>
            </a:r>
            <a:r>
              <a:rPr lang="cs-CZ" altLang="cs-CZ" sz="1200"/>
              <a:t> </a:t>
            </a:r>
            <a:r>
              <a:rPr lang="en-GB" altLang="cs-CZ" sz="1200"/>
              <a:t>www.renalpatients.co.uk/ haemodialysis.htm.</a:t>
            </a:r>
            <a:r>
              <a:rPr lang="cs-CZ" altLang="cs-CZ" sz="1200"/>
              <a:t>  </a:t>
            </a:r>
            <a:r>
              <a:rPr lang="en-GB" altLang="cs-CZ" sz="1200"/>
              <a:t>www.rheomed.de/Bilder/ produkte/dialyser.jpg</a:t>
            </a:r>
          </a:p>
        </p:txBody>
      </p:sp>
      <p:graphicFrame>
        <p:nvGraphicFramePr>
          <p:cNvPr id="26631" name="Object 24">
            <a:extLst>
              <a:ext uri="{FF2B5EF4-FFF2-40B4-BE49-F238E27FC236}">
                <a16:creationId xmlns:a16="http://schemas.microsoft.com/office/drawing/2014/main" id="{0AB82E5C-FAF1-4231-B1CD-7714A7F9869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03839" y="1446213"/>
          <a:ext cx="518477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4382112" imgH="3952381" progId="Paint.Picture">
                  <p:embed/>
                </p:oleObj>
              </mc:Choice>
              <mc:Fallback>
                <p:oleObj name="Rastrový obrázek" r:id="rId5" imgW="4382112" imgH="3952381" progId="Paint.Picture">
                  <p:embed/>
                  <p:pic>
                    <p:nvPicPr>
                      <p:cNvPr id="26631" name="Object 24">
                        <a:extLst>
                          <a:ext uri="{FF2B5EF4-FFF2-40B4-BE49-F238E27FC236}">
                            <a16:creationId xmlns:a16="http://schemas.microsoft.com/office/drawing/2014/main" id="{0AB82E5C-FAF1-4231-B1CD-7714A7F98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1446213"/>
                        <a:ext cx="5184775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7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48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763D2034-F49C-44BC-A927-2B0C58F8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196DA-2DD9-4357-80ED-D0B0CB7164E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A1C443-CAA1-4216-B479-87D6E6B07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184" y="347814"/>
            <a:ext cx="5285808" cy="606342"/>
          </a:xfrm>
        </p:spPr>
        <p:txBody>
          <a:bodyPr/>
          <a:lstStyle/>
          <a:p>
            <a:pPr eaLnBrk="1" hangingPunct="1"/>
            <a:r>
              <a:rPr lang="cs-CZ" altLang="cs-CZ" dirty="0"/>
              <a:t>Peritoneální dialýza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A25D99-5665-4F74-B94E-40195680D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6488" y="6586538"/>
            <a:ext cx="7021512" cy="27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200"/>
              <a:t>www.devicelink.com/ expo/awards02/98winQ.html.</a:t>
            </a:r>
            <a:r>
              <a:rPr lang="cs-CZ" altLang="cs-CZ" sz="1200"/>
              <a:t>  </a:t>
            </a:r>
            <a:r>
              <a:rPr lang="en-GB" altLang="cs-CZ" sz="1200"/>
              <a:t>www.healthyeatingliving.com/ Kidney_failure.htm.</a:t>
            </a:r>
          </a:p>
        </p:txBody>
      </p:sp>
      <p:pic>
        <p:nvPicPr>
          <p:cNvPr id="28677" name="Picture 5" descr="ww5rl64">
            <a:extLst>
              <a:ext uri="{FF2B5EF4-FFF2-40B4-BE49-F238E27FC236}">
                <a16:creationId xmlns:a16="http://schemas.microsoft.com/office/drawing/2014/main" id="{B0F7FFD4-2913-4293-A21B-2AF94CFD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41439"/>
            <a:ext cx="47529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mde2_r">
            <a:extLst>
              <a:ext uri="{FF2B5EF4-FFF2-40B4-BE49-F238E27FC236}">
                <a16:creationId xmlns:a16="http://schemas.microsoft.com/office/drawing/2014/main" id="{23458407-EBFD-421F-BAEC-9CBBC116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341438"/>
            <a:ext cx="17684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8">
            <a:extLst>
              <a:ext uri="{FF2B5EF4-FFF2-40B4-BE49-F238E27FC236}">
                <a16:creationId xmlns:a16="http://schemas.microsoft.com/office/drawing/2014/main" id="{416362C1-CA5F-40F4-87F8-9A174C953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5013326"/>
            <a:ext cx="8900009" cy="1015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Peritoneální dialýzu si pacient může provádět i doma. Do peritonea má trvale zavedený katétr, kterým si napouští a následně vypouští dialyzační roztok. Proces může být automatizován a pacient jej může absolvovat i ve spánku.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7682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6">
            <a:extLst>
              <a:ext uri="{FF2B5EF4-FFF2-40B4-BE49-F238E27FC236}">
                <a16:creationId xmlns:a16="http://schemas.microsoft.com/office/drawing/2014/main" id="{B05FEB1F-5602-4122-B6FD-4D23A07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CCA06-8198-40BF-93F7-85E7E350B61B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FCB517-DAB0-43C9-82BE-3420710A0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157" y="279388"/>
            <a:ext cx="3624109" cy="720725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Hemofiltra</a:t>
            </a:r>
            <a:r>
              <a:rPr lang="cs-CZ" altLang="cs-CZ" dirty="0" err="1"/>
              <a:t>ce</a:t>
            </a:r>
            <a:endParaRPr lang="en-GB" altLang="cs-CZ" dirty="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5E4FD44-1569-4FC8-94D7-7C02CEE48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88050" y="6570664"/>
            <a:ext cx="467995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200"/>
              <a:t>According to: </a:t>
            </a:r>
            <a:r>
              <a:rPr lang="en-GB" altLang="cs-CZ" sz="1200"/>
              <a:t>info-dialyse.de/.../ haemo_haemofiltration.php.</a:t>
            </a:r>
          </a:p>
        </p:txBody>
      </p:sp>
      <p:sp>
        <p:nvSpPr>
          <p:cNvPr id="30725" name="Text Box 12">
            <a:extLst>
              <a:ext uri="{FF2B5EF4-FFF2-40B4-BE49-F238E27FC236}">
                <a16:creationId xmlns:a16="http://schemas.microsoft.com/office/drawing/2014/main" id="{5CBE4651-9A98-42E8-93E3-01C78AD1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686" y="1974989"/>
            <a:ext cx="3182218" cy="286232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/>
              <a:t>Hemofiltrace</a:t>
            </a:r>
            <a:r>
              <a:rPr lang="cs-CZ" altLang="cs-CZ" sz="2000" dirty="0"/>
              <a:t> je alternativou dialýzy. Velmi užitečná je při některých otravách. </a:t>
            </a:r>
            <a:r>
              <a:rPr lang="cs-CZ" altLang="cs-CZ" sz="2000" dirty="0" err="1"/>
              <a:t>Hemofiltrát</a:t>
            </a:r>
            <a:r>
              <a:rPr lang="cs-CZ" altLang="cs-CZ" sz="2000" dirty="0"/>
              <a:t> s toxickými látkami je nahrazován náhradním roztokem přidávaným do krve v potřebném množství.</a:t>
            </a:r>
            <a:endParaRPr lang="en-GB" altLang="cs-CZ" sz="2000" dirty="0"/>
          </a:p>
        </p:txBody>
      </p:sp>
      <p:pic>
        <p:nvPicPr>
          <p:cNvPr id="30726" name="Picture 10" descr="hemofiltrace">
            <a:extLst>
              <a:ext uri="{FF2B5EF4-FFF2-40B4-BE49-F238E27FC236}">
                <a16:creationId xmlns:a16="http://schemas.microsoft.com/office/drawing/2014/main" id="{B47AC9A8-82E1-44B8-9D1B-5C4534C4BB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981076"/>
            <a:ext cx="6265862" cy="534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0B23EDE1-472F-40E3-A4F4-976EE414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0957A-E123-4FD4-8F5C-6216214CE3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A34136-A454-425B-9614-D5CA8228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228" y="260350"/>
            <a:ext cx="8990247" cy="582488"/>
          </a:xfrm>
        </p:spPr>
        <p:txBody>
          <a:bodyPr/>
          <a:lstStyle/>
          <a:p>
            <a:pPr eaLnBrk="1" hangingPunct="1"/>
            <a:r>
              <a:rPr lang="cs-CZ" altLang="cs-CZ" dirty="0"/>
              <a:t>Umělý pankreas – inzulínová pumpa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2BB9D84-E2F1-4E45-B116-2EFE60253A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43138" y="6524626"/>
            <a:ext cx="8424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>
                <a:hlinkClick r:id="rId3"/>
              </a:rPr>
              <a:t>http://www.diabetesaustralia.com.au/conquest/0204-insulin-pump-therapy.htm</a:t>
            </a:r>
            <a:r>
              <a:rPr lang="cs-CZ" altLang="cs-CZ" sz="1200"/>
              <a:t> </a:t>
            </a:r>
            <a:r>
              <a:rPr lang="en-GB" altLang="cs-CZ" sz="1200"/>
              <a:t>www.pnl.gov/ energyscience/06-01/ws.htm. </a:t>
            </a:r>
          </a:p>
        </p:txBody>
      </p:sp>
      <p:pic>
        <p:nvPicPr>
          <p:cNvPr id="32773" name="Picture 5" descr="biomechanical pancreas">
            <a:extLst>
              <a:ext uri="{FF2B5EF4-FFF2-40B4-BE49-F238E27FC236}">
                <a16:creationId xmlns:a16="http://schemas.microsoft.com/office/drawing/2014/main" id="{39C07585-32EB-43DD-94FE-6AF61E5E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3"/>
            <a:ext cx="31607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 descr="healthComp2">
            <a:extLst>
              <a:ext uri="{FF2B5EF4-FFF2-40B4-BE49-F238E27FC236}">
                <a16:creationId xmlns:a16="http://schemas.microsoft.com/office/drawing/2014/main" id="{9293760E-6A7A-4DD5-936E-62095145B8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5" name="AutoShape 9" descr="healthComp2">
            <a:extLst>
              <a:ext uri="{FF2B5EF4-FFF2-40B4-BE49-F238E27FC236}">
                <a16:creationId xmlns:a16="http://schemas.microsoft.com/office/drawing/2014/main" id="{4FB40DE0-6199-4772-85C7-7543C4304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2776" name="Picture 11" descr="insulin-pump">
            <a:extLst>
              <a:ext uri="{FF2B5EF4-FFF2-40B4-BE49-F238E27FC236}">
                <a16:creationId xmlns:a16="http://schemas.microsoft.com/office/drawing/2014/main" id="{548A7BDB-70AB-44EC-BC39-D716E01E6A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1709530"/>
            <a:ext cx="5437562" cy="377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C505B182-0E0C-448C-8EAA-51FFAE55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E4EEE-46D8-457A-9461-BAAB6DF4499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615E92-30CD-403D-81D4-E9738A6B2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667" y="211027"/>
            <a:ext cx="4530559" cy="631811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Sítnicový implantát</a:t>
            </a:r>
            <a:endParaRPr lang="en-GB" altLang="cs-CZ" sz="3600" dirty="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59DC54-7587-488C-AD33-9D8A72BD0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9600" y="6597650"/>
            <a:ext cx="37084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www.nmi.de/deutsch/ showprj.php3?id=3&amp;typ=1</a:t>
            </a:r>
          </a:p>
        </p:txBody>
      </p:sp>
      <p:pic>
        <p:nvPicPr>
          <p:cNvPr id="34821" name="Picture 5" descr="Retinal Implant">
            <a:extLst>
              <a:ext uri="{FF2B5EF4-FFF2-40B4-BE49-F238E27FC236}">
                <a16:creationId xmlns:a16="http://schemas.microsoft.com/office/drawing/2014/main" id="{BE8243EE-DFF0-4493-A6E2-6FA6568E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52513"/>
            <a:ext cx="51117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46">
            <a:extLst>
              <a:ext uri="{FF2B5EF4-FFF2-40B4-BE49-F238E27FC236}">
                <a16:creationId xmlns:a16="http://schemas.microsoft.com/office/drawing/2014/main" id="{2E0098EF-E811-4A23-8E62-D1F077DC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052514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D6141A32-B4A0-4430-A952-117645D4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39" y="5300664"/>
            <a:ext cx="9226136" cy="12144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i="1" dirty="0"/>
              <a:t>MPDA – </a:t>
            </a:r>
            <a:r>
              <a:rPr lang="cs-CZ" altLang="cs-CZ" sz="2100" i="1" dirty="0" err="1"/>
              <a:t>micro-photo-diode-array</a:t>
            </a:r>
            <a:endParaRPr lang="cs-CZ" altLang="cs-CZ" sz="2100" i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dirty="0"/>
              <a:t>Toto zařízení a jeho analogie je klinicky testováno. Mělo by umožnit základní orientaci v prostoru</a:t>
            </a:r>
            <a:r>
              <a:rPr lang="en-US" altLang="cs-CZ" sz="2100" dirty="0"/>
              <a:t>.</a:t>
            </a:r>
            <a:endParaRPr lang="en-GB" altLang="cs-CZ" sz="21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2A594C2-74CA-48DB-A04A-72A9E3140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6" y="3184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AD22AA96-16C6-4C62-A5AA-EA9AAA5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42612-5D28-485E-B5EE-9C7ABD71F19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874B820-6A35-4E06-9A89-6BD899D3D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301" y="252399"/>
            <a:ext cx="5372057" cy="685855"/>
          </a:xfrm>
        </p:spPr>
        <p:txBody>
          <a:bodyPr/>
          <a:lstStyle/>
          <a:p>
            <a:pPr eaLnBrk="1" hangingPunct="1"/>
            <a:r>
              <a:rPr lang="cs-CZ" altLang="cs-CZ" dirty="0"/>
              <a:t>Kochleární implantát</a:t>
            </a:r>
            <a:endParaRPr lang="en-GB" altLang="cs-CZ" dirty="0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DB16BE-55B5-4C4D-9208-0F99FE48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2209" y="5229225"/>
            <a:ext cx="9573370" cy="13525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Elektronický kochleární implantát může částečně nahradit </a:t>
            </a:r>
            <a:r>
              <a:rPr lang="en-GB" altLang="cs-CZ" sz="2000" dirty="0" err="1"/>
              <a:t>Corti</a:t>
            </a:r>
            <a:r>
              <a:rPr lang="cs-CZ" altLang="cs-CZ" sz="2000" dirty="0"/>
              <a:t>ho</a:t>
            </a:r>
            <a:r>
              <a:rPr lang="en-GB" altLang="cs-CZ" sz="2000" dirty="0"/>
              <a:t> org</a:t>
            </a:r>
            <a:r>
              <a:rPr lang="cs-CZ" altLang="cs-CZ" sz="2000" dirty="0"/>
              <a:t>á</a:t>
            </a:r>
            <a:r>
              <a:rPr lang="en-GB" altLang="cs-CZ" sz="2000" dirty="0"/>
              <a:t>n, </a:t>
            </a:r>
            <a:r>
              <a:rPr lang="cs-CZ" altLang="cs-CZ" sz="2000" dirty="0"/>
              <a:t>zvlášť u dětí, které mají neporušený sluchový nerv</a:t>
            </a:r>
            <a:r>
              <a:rPr lang="en-GB" altLang="cs-CZ" sz="2000" dirty="0"/>
              <a:t>. </a:t>
            </a:r>
            <a:r>
              <a:rPr lang="cs-CZ" altLang="cs-CZ" sz="2000" dirty="0"/>
              <a:t>Jde o elektrodový systém implantovaný do hlemýždě</a:t>
            </a:r>
            <a:r>
              <a:rPr lang="en-GB" altLang="cs-CZ" sz="2000" dirty="0"/>
              <a:t>, </a:t>
            </a:r>
            <a:r>
              <a:rPr lang="cs-CZ" altLang="cs-CZ" sz="2000" dirty="0"/>
              <a:t>který může stimulovat nervová vlákna pomocí impulsů generovaných v tzv. řečovém procesoru</a:t>
            </a:r>
            <a:r>
              <a:rPr lang="en-GB" altLang="cs-CZ" sz="2000" dirty="0"/>
              <a:t>.</a:t>
            </a:r>
            <a:r>
              <a:rPr lang="cs-CZ" altLang="cs-CZ" sz="2000" dirty="0"/>
              <a:t> Viz též přednášku o vyšetřování smyslů a korekci jejich vad.</a:t>
            </a:r>
          </a:p>
        </p:txBody>
      </p:sp>
      <p:pic>
        <p:nvPicPr>
          <p:cNvPr id="36869" name="Picture 4" descr="ear implant diagram">
            <a:extLst>
              <a:ext uri="{FF2B5EF4-FFF2-40B4-BE49-F238E27FC236}">
                <a16:creationId xmlns:a16="http://schemas.microsoft.com/office/drawing/2014/main" id="{CD5229FA-239A-42FD-B501-C962F9F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91" y="1053851"/>
            <a:ext cx="56880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>
            <a:extLst>
              <a:ext uri="{FF2B5EF4-FFF2-40B4-BE49-F238E27FC236}">
                <a16:creationId xmlns:a16="http://schemas.microsoft.com/office/drawing/2014/main" id="{8A0DC126-CC00-4E1D-9E5E-FC8408B6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4" y="6581776"/>
            <a:ext cx="3887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http://www.accessexcellence.org/AB/BA/biochip3.html</a:t>
            </a:r>
          </a:p>
        </p:txBody>
      </p:sp>
    </p:spTree>
    <p:extLst>
      <p:ext uri="{BB962C8B-B14F-4D97-AF65-F5344CB8AC3E}">
        <p14:creationId xmlns:p14="http://schemas.microsoft.com/office/powerpoint/2010/main" val="9314259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22F6E522-7261-418A-97C1-BD7705F7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F9320-0C31-4D5F-B49A-68B21265F41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9A3484-CBFE-4E6B-8905-CFF821022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788" y="274639"/>
            <a:ext cx="6780778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Náhrada kyčelního kloubu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6E68BD5-D6E2-41CB-9D8A-A2D5BBDD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4088" y="6597650"/>
            <a:ext cx="590391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http://www.orthogastonia.com/patient_ed/html_pages/hip/hip_hemiarthrooplasty.html</a:t>
            </a:r>
          </a:p>
        </p:txBody>
      </p:sp>
      <p:pic>
        <p:nvPicPr>
          <p:cNvPr id="38917" name="Picture 5" descr=" ">
            <a:extLst>
              <a:ext uri="{FF2B5EF4-FFF2-40B4-BE49-F238E27FC236}">
                <a16:creationId xmlns:a16="http://schemas.microsoft.com/office/drawing/2014/main" id="{3E67C37B-4227-4129-9E4A-B353B806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 ">
            <a:extLst>
              <a:ext uri="{FF2B5EF4-FFF2-40B4-BE49-F238E27FC236}">
                <a16:creationId xmlns:a16="http://schemas.microsoft.com/office/drawing/2014/main" id="{2F348E92-320E-488C-B5B3-84CFAD6E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9">
            <a:extLst>
              <a:ext uri="{FF2B5EF4-FFF2-40B4-BE49-F238E27FC236}">
                <a16:creationId xmlns:a16="http://schemas.microsoft.com/office/drawing/2014/main" id="{0219833B-D85F-4161-ACE0-FD7E0451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1" y="1092270"/>
            <a:ext cx="1043211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Náhrady kyčelního nebo jiných kloubů se původně vyráběly z nerezové oceli, dnes se používají kombinace plastů a keramiky nebo titanu či jeho slitin. Titanový povrch je porézní, což umožňuje kosti vrůstat do povrchu implantátu – snižuje se tím potřeba kostního cementu.</a:t>
            </a:r>
            <a:endParaRPr lang="en-GB" altLang="cs-CZ" sz="20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4D45D3A-A463-453C-B084-4A38F3F2D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5046" y="353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31933C96-18C7-4C6D-AFE3-3209EF6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F5224-A669-454E-A92C-AA2C6DF2A19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572358F-0E92-476B-B47E-CCD15212F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032" y="260350"/>
            <a:ext cx="10829677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Umístění implantátu jamky kyčelního kloubu (acetabula)</a:t>
            </a:r>
            <a:endParaRPr lang="en-GB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03C892C-D5DA-4F9A-8FB2-99FD8105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6542088"/>
            <a:ext cx="82296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babbage.me.ic.ac.uk/ case/mim/projects/acrobot/.</a:t>
            </a:r>
            <a:r>
              <a:rPr lang="cs-CZ" altLang="cs-CZ" sz="1200"/>
              <a:t> </a:t>
            </a:r>
            <a:r>
              <a:rPr lang="en-GB" altLang="cs-CZ" sz="1200"/>
              <a:t>http://www.nlm.nih.gov/medlineplus/ency/imagepages/9494.htm</a:t>
            </a:r>
          </a:p>
        </p:txBody>
      </p:sp>
      <p:sp>
        <p:nvSpPr>
          <p:cNvPr id="40965" name="Text Box 8">
            <a:extLst>
              <a:ext uri="{FF2B5EF4-FFF2-40B4-BE49-F238E27FC236}">
                <a16:creationId xmlns:a16="http://schemas.microsoft.com/office/drawing/2014/main" id="{24ED319E-8DDF-4584-B7A7-7E8004F3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918298"/>
            <a:ext cx="8207375" cy="144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dirty="0"/>
              <a:t>Roboty v ortopedické chirurgii</a:t>
            </a:r>
            <a:r>
              <a:rPr lang="en-GB" altLang="cs-CZ" sz="2200" dirty="0"/>
              <a:t>. </a:t>
            </a:r>
            <a:r>
              <a:rPr lang="cs-CZ" altLang="cs-CZ" sz="2200" dirty="0"/>
              <a:t>Některé části endoprotéz kloubů musí být umístěny (</a:t>
            </a:r>
            <a:r>
              <a:rPr lang="en-GB" altLang="cs-CZ" sz="2200" dirty="0"/>
              <a:t>orient</a:t>
            </a:r>
            <a:r>
              <a:rPr lang="cs-CZ" altLang="cs-CZ" sz="2200" dirty="0" err="1"/>
              <a:t>ovány</a:t>
            </a:r>
            <a:r>
              <a:rPr lang="en-GB" altLang="cs-CZ" sz="2200" dirty="0"/>
              <a:t>) </a:t>
            </a:r>
            <a:r>
              <a:rPr lang="cs-CZ" altLang="cs-CZ" sz="2200" dirty="0"/>
              <a:t>s velkou úhlovou přesností</a:t>
            </a:r>
            <a:r>
              <a:rPr lang="en-GB" altLang="cs-CZ" sz="2200" dirty="0"/>
              <a:t>.</a:t>
            </a:r>
            <a:r>
              <a:rPr lang="cs-CZ" altLang="cs-CZ" sz="2200" dirty="0"/>
              <a:t> Roboty v medicíně nelze chápat jako samostatně operující zařízení. Jde spíše o prodlouženou a zpevněnou ruku chirurga.</a:t>
            </a:r>
            <a:endParaRPr lang="en-GB" altLang="cs-CZ" sz="2200" dirty="0"/>
          </a:p>
        </p:txBody>
      </p:sp>
      <p:pic>
        <p:nvPicPr>
          <p:cNvPr id="40966" name="Picture 9" descr="VÃ½sledek obrÃ¡zku pro knee surgery robot">
            <a:extLst>
              <a:ext uri="{FF2B5EF4-FFF2-40B4-BE49-F238E27FC236}">
                <a16:creationId xmlns:a16="http://schemas.microsoft.com/office/drawing/2014/main" id="{302654C7-3E00-4435-AF6B-748D49AE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00" y="1573458"/>
            <a:ext cx="5010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2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A2CC4F74-B88D-4C12-AE28-5AC4E1EA6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267" y="306443"/>
            <a:ext cx="7056438" cy="663616"/>
          </a:xfrm>
        </p:spPr>
        <p:txBody>
          <a:bodyPr/>
          <a:lstStyle/>
          <a:p>
            <a:r>
              <a:rPr lang="cs-CZ" altLang="cs-CZ" dirty="0"/>
              <a:t>Náhrada kolenního kloubu</a:t>
            </a:r>
          </a:p>
        </p:txBody>
      </p:sp>
      <p:sp>
        <p:nvSpPr>
          <p:cNvPr id="43011" name="Zástupný symbol pro číslo snímku 3">
            <a:extLst>
              <a:ext uri="{FF2B5EF4-FFF2-40B4-BE49-F238E27FC236}">
                <a16:creationId xmlns:a16="http://schemas.microsoft.com/office/drawing/2014/main" id="{741D520E-3B7D-4CC6-9939-D1C6044ED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1B0FE-953E-4920-9178-D310CC01996A}" type="slidenum">
              <a:rPr lang="en-GB" altLang="cs-CZ"/>
              <a:pPr/>
              <a:t>18</a:t>
            </a:fld>
            <a:endParaRPr lang="en-GB" altLang="cs-CZ"/>
          </a:p>
        </p:txBody>
      </p:sp>
      <p:pic>
        <p:nvPicPr>
          <p:cNvPr id="43012" name="Picture 5" descr="Knee joint replacement prosthesis">
            <a:extLst>
              <a:ext uri="{FF2B5EF4-FFF2-40B4-BE49-F238E27FC236}">
                <a16:creationId xmlns:a16="http://schemas.microsoft.com/office/drawing/2014/main" id="{9D2122DF-4CCD-42FC-8DD9-E06B87023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3633" y="1734903"/>
            <a:ext cx="5143817" cy="4115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1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8959A480-EAC2-406C-90A1-B6FF8DD9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6C249-658A-481F-A282-FAF6BD880E7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6D41251-4188-47C7-8514-38D428335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60350"/>
            <a:ext cx="3538538" cy="622245"/>
          </a:xfrm>
        </p:spPr>
        <p:txBody>
          <a:bodyPr/>
          <a:lstStyle/>
          <a:p>
            <a:pPr eaLnBrk="1" hangingPunct="1"/>
            <a:r>
              <a:rPr lang="cs-CZ" altLang="cs-CZ" dirty="0"/>
              <a:t>Kotník</a:t>
            </a:r>
            <a:endParaRPr lang="en-GB" altLang="cs-CZ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0D1AF6D-6209-48F3-8D94-0513B83B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6138" y="6524626"/>
            <a:ext cx="6011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http://www.orthogastonia.com/patient_ed/html_pages/ankle/ankle_arthroplasty.html</a:t>
            </a:r>
          </a:p>
        </p:txBody>
      </p:sp>
      <p:pic>
        <p:nvPicPr>
          <p:cNvPr id="44037" name="Picture 5" descr=" ">
            <a:extLst>
              <a:ext uri="{FF2B5EF4-FFF2-40B4-BE49-F238E27FC236}">
                <a16:creationId xmlns:a16="http://schemas.microsoft.com/office/drawing/2014/main" id="{E6358BBD-C409-46A0-ABEC-6438B30B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125539"/>
            <a:ext cx="41290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2EA1C14C-88C2-4BCE-82E9-8D234E2BF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461" y="274638"/>
            <a:ext cx="4764871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Podpora a náhrada srdce</a:t>
            </a:r>
          </a:p>
        </p:txBody>
      </p:sp>
      <p:sp>
        <p:nvSpPr>
          <p:cNvPr id="10243" name="Zástupný symbol pro číslo snímku 3">
            <a:extLst>
              <a:ext uri="{FF2B5EF4-FFF2-40B4-BE49-F238E27FC236}">
                <a16:creationId xmlns:a16="http://schemas.microsoft.com/office/drawing/2014/main" id="{4D7BFDB2-10A7-4D60-9CA9-D1D89728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E835C-7B9D-4245-9A7C-4FD24462A5C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cs-CZ" sz="1400"/>
          </a:p>
        </p:txBody>
      </p:sp>
      <p:pic>
        <p:nvPicPr>
          <p:cNvPr id="10244" name="Picture 2" descr="The artficial heart">
            <a:extLst>
              <a:ext uri="{FF2B5EF4-FFF2-40B4-BE49-F238E27FC236}">
                <a16:creationId xmlns:a16="http://schemas.microsoft.com/office/drawing/2014/main" id="{3683A936-1A19-4D36-BF7D-3303A7ED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00213"/>
            <a:ext cx="2381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>
            <a:extLst>
              <a:ext uri="{FF2B5EF4-FFF2-40B4-BE49-F238E27FC236}">
                <a16:creationId xmlns:a16="http://schemas.microsoft.com/office/drawing/2014/main" id="{F92D1D3B-CDF7-42BF-AE93-CBCC2DC1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43" y="4437064"/>
            <a:ext cx="341407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Dvojice čerpadel s externím zdrojem energie.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V minulosti bylo vyvinuto mnoho jiných systémů a nelze vyloučit jejich paralelní využívání.</a:t>
            </a:r>
          </a:p>
        </p:txBody>
      </p:sp>
      <p:pic>
        <p:nvPicPr>
          <p:cNvPr id="10246" name="Picture 4" descr="Mr Halik sits in front of a graphic explaining how the two heart pumps keep him alive">
            <a:extLst>
              <a:ext uri="{FF2B5EF4-FFF2-40B4-BE49-F238E27FC236}">
                <a16:creationId xmlns:a16="http://schemas.microsoft.com/office/drawing/2014/main" id="{E22399C0-957B-47BD-99FE-DF4BCF7C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8913"/>
            <a:ext cx="4211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7">
            <a:extLst>
              <a:ext uri="{FF2B5EF4-FFF2-40B4-BE49-F238E27FC236}">
                <a16:creationId xmlns:a16="http://schemas.microsoft.com/office/drawing/2014/main" id="{B8D36D24-2220-44B1-9F3E-1CA73FD9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2" y="3500438"/>
            <a:ext cx="485965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Muž, který přežil půl roku bez pulzu se dvěma rotačními čerpadly </a:t>
            </a:r>
            <a:r>
              <a:rPr lang="cs-CZ" altLang="cs-CZ" sz="1800" i="1" dirty="0" err="1"/>
              <a:t>Heartmate</a:t>
            </a:r>
            <a:r>
              <a:rPr lang="cs-CZ" altLang="cs-CZ" sz="1800" i="1" dirty="0"/>
              <a:t> 2</a:t>
            </a:r>
            <a:endParaRPr lang="cs-CZ" altLang="cs-CZ" sz="1800" dirty="0"/>
          </a:p>
        </p:txBody>
      </p:sp>
      <p:pic>
        <p:nvPicPr>
          <p:cNvPr id="10248" name="Picture 8" descr="https://38.media.tumblr.com/tumblr_lmtajvFQq81qf00w4.jpg">
            <a:extLst>
              <a:ext uri="{FF2B5EF4-FFF2-40B4-BE49-F238E27FC236}">
                <a16:creationId xmlns:a16="http://schemas.microsoft.com/office/drawing/2014/main" id="{DEC7DC21-FE28-44A2-947C-6D2A959F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4" y="4292600"/>
            <a:ext cx="5068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9" name="Přímá spojovací šipka 10">
            <a:extLst>
              <a:ext uri="{FF2B5EF4-FFF2-40B4-BE49-F238E27FC236}">
                <a16:creationId xmlns:a16="http://schemas.microsoft.com/office/drawing/2014/main" id="{981DF132-5AB7-4DBA-8897-36BABC444A8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04064" y="4005264"/>
            <a:ext cx="2016125" cy="1944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003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0FF592C4-1622-43E7-8B45-DB108D77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6D749-3412-47B2-A6DA-BE4839D7858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F13B6C5-5DB7-430C-BE0C-4599430BD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1" y="25882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Náhrada ramenního a loketního kloubu</a:t>
            </a:r>
            <a:endParaRPr lang="en-GB" altLang="cs-CZ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1633343-07D4-4798-84E9-A6D27023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7914" y="6497638"/>
            <a:ext cx="32400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http://www.orthogastonia.com/patient-ed.html</a:t>
            </a:r>
          </a:p>
        </p:txBody>
      </p:sp>
      <p:pic>
        <p:nvPicPr>
          <p:cNvPr id="46085" name="Picture 5" descr=" ">
            <a:extLst>
              <a:ext uri="{FF2B5EF4-FFF2-40B4-BE49-F238E27FC236}">
                <a16:creationId xmlns:a16="http://schemas.microsoft.com/office/drawing/2014/main" id="{AAC28F3C-3077-4DC1-9139-904C91B8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33067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 ">
            <a:extLst>
              <a:ext uri="{FF2B5EF4-FFF2-40B4-BE49-F238E27FC236}">
                <a16:creationId xmlns:a16="http://schemas.microsoft.com/office/drawing/2014/main" id="{158E9014-30FB-4686-9AB7-E0A53B8F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4128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4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6">
            <a:extLst>
              <a:ext uri="{FF2B5EF4-FFF2-40B4-BE49-F238E27FC236}">
                <a16:creationId xmlns:a16="http://schemas.microsoft.com/office/drawing/2014/main" id="{110A4552-4ACB-4784-AFCF-E2FEECCE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A9DA9-5C52-411A-AA7E-FAD8BBEA8C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B64F5BD-02D4-4146-94C2-12B5779CA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Karpometakarpální skloubení, klouby palce a prstů</a:t>
            </a:r>
            <a:endParaRPr lang="en-GB" altLang="cs-CZ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68776E4-1D96-474E-B45B-C69D0D5F5D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3700" y="6524626"/>
            <a:ext cx="392430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400"/>
              <a:t>http://www.orthogastonia.com/patient_ed</a:t>
            </a:r>
            <a:r>
              <a:rPr lang="cs-CZ" altLang="cs-CZ" sz="1400"/>
              <a:t>.</a:t>
            </a:r>
            <a:r>
              <a:rPr lang="en-GB" altLang="cs-CZ" sz="1400"/>
              <a:t>html</a:t>
            </a:r>
          </a:p>
        </p:txBody>
      </p:sp>
      <p:pic>
        <p:nvPicPr>
          <p:cNvPr id="48133" name="Picture 5" descr="hand_cmc_arthroplasty_intro01">
            <a:extLst>
              <a:ext uri="{FF2B5EF4-FFF2-40B4-BE49-F238E27FC236}">
                <a16:creationId xmlns:a16="http://schemas.microsoft.com/office/drawing/2014/main" id="{B158B1DF-CC62-4786-9308-5D1D7250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84313"/>
            <a:ext cx="53657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 ">
            <a:extLst>
              <a:ext uri="{FF2B5EF4-FFF2-40B4-BE49-F238E27FC236}">
                <a16:creationId xmlns:a16="http://schemas.microsoft.com/office/drawing/2014/main" id="{AA713C1F-078B-4ABC-84B6-8D9E90B504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7088" y="1484313"/>
            <a:ext cx="315595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8135" name="Text Box 9">
            <a:extLst>
              <a:ext uri="{FF2B5EF4-FFF2-40B4-BE49-F238E27FC236}">
                <a16:creationId xmlns:a16="http://schemas.microsoft.com/office/drawing/2014/main" id="{D9330142-2AB1-4322-86B9-4B36EFE0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659439"/>
            <a:ext cx="4249738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i="1"/>
              <a:t>CMC = karpometakarpální</a:t>
            </a:r>
            <a:endParaRPr lang="en-GB" altLang="cs-CZ" sz="2000" i="1"/>
          </a:p>
        </p:txBody>
      </p:sp>
    </p:spTree>
    <p:extLst>
      <p:ext uri="{BB962C8B-B14F-4D97-AF65-F5344CB8AC3E}">
        <p14:creationId xmlns:p14="http://schemas.microsoft.com/office/powerpoint/2010/main" val="252940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3A61CA0B-5759-49BE-ADF0-32B6215D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1D48B-BD3E-410B-84F7-7E4AE5D266C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8CFF48C-7795-46E8-A79E-9F34D0A2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3701" y="274639"/>
            <a:ext cx="4881106" cy="922337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Bioprotéza</a:t>
            </a:r>
            <a:r>
              <a:rPr lang="cs-CZ" altLang="cs-CZ" dirty="0"/>
              <a:t> ruky – nastupující realita</a:t>
            </a:r>
            <a:endParaRPr lang="en-GB" altLang="cs-CZ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1551443-8199-4845-9108-DC5EF348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3584" y="1883342"/>
            <a:ext cx="4898100" cy="4392612"/>
          </a:xfrm>
        </p:spPr>
        <p:txBody>
          <a:bodyPr/>
          <a:lstStyle/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Elektroda na eferentním nervu;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Elektroda na aferentním nervu;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Implantovaná část pro snímání nervové aktivity a stimulaci nervů;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Eferentní telemetrické spojení;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Aferentní telemetrické spojení;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Bionická ruka;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čidla;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Dekódování pacientových úmyslů a řízení protézy;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Jednotka zprostředkující signály z čidel do mozku.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Podsystémy 8-9 budou spíše mimo tělo, avšak snadno přenosné.</a:t>
            </a:r>
          </a:p>
        </p:txBody>
      </p:sp>
      <p:pic>
        <p:nvPicPr>
          <p:cNvPr id="50181" name="Picture 5" descr="schema">
            <a:extLst>
              <a:ext uri="{FF2B5EF4-FFF2-40B4-BE49-F238E27FC236}">
                <a16:creationId xmlns:a16="http://schemas.microsoft.com/office/drawing/2014/main" id="{FE034871-CB50-46EF-8FAF-8AE7191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3500"/>
            <a:ext cx="46259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4E85B3FD-D944-4DB2-94C7-617801F6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6524625"/>
            <a:ext cx="4716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/>
              <a:t>http://www-arts.sssup.it/research/projects/CyberHand/default.htm</a:t>
            </a:r>
          </a:p>
        </p:txBody>
      </p:sp>
      <p:pic>
        <p:nvPicPr>
          <p:cNvPr id="50183" name="Picture 8" descr="VÃ½sledek obrÃ¡zku pro bionickÃ¡ ruka">
            <a:extLst>
              <a:ext uri="{FF2B5EF4-FFF2-40B4-BE49-F238E27FC236}">
                <a16:creationId xmlns:a16="http://schemas.microsoft.com/office/drawing/2014/main" id="{BF4CAC75-C15C-41E4-BD95-03A711EB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381500"/>
            <a:ext cx="40322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5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7">
            <a:extLst>
              <a:ext uri="{FF2B5EF4-FFF2-40B4-BE49-F238E27FC236}">
                <a16:creationId xmlns:a16="http://schemas.microsoft.com/office/drawing/2014/main" id="{A494BACF-C6AD-45FA-9925-9F238D3F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A91D6-E69B-4C06-9433-FD48EB5A5F2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A0F0894-5EFA-4219-8BD1-6DDA1D42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4738688" cy="1143000"/>
          </a:xfrm>
        </p:spPr>
        <p:txBody>
          <a:bodyPr/>
          <a:lstStyle/>
          <a:p>
            <a:pPr eaLnBrk="1" hangingPunct="1"/>
            <a:r>
              <a:rPr lang="cs-CZ" altLang="cs-CZ"/>
              <a:t>Zubní náhrady</a:t>
            </a:r>
            <a:endParaRPr lang="en-GB" altLang="cs-CZ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FF7B4E-A44F-46E7-8F30-75C5881620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76776" y="5546726"/>
            <a:ext cx="367347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Snímatelná horní protéza</a:t>
            </a:r>
            <a:endParaRPr lang="en-GB" altLang="cs-CZ" sz="2000"/>
          </a:p>
        </p:txBody>
      </p:sp>
      <p:pic>
        <p:nvPicPr>
          <p:cNvPr id="52229" name="Picture 5" descr="prothese_adjointe_verte_4">
            <a:extLst>
              <a:ext uri="{FF2B5EF4-FFF2-40B4-BE49-F238E27FC236}">
                <a16:creationId xmlns:a16="http://schemas.microsoft.com/office/drawing/2014/main" id="{9D86A495-8C38-4855-B9CA-68ADE8EF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221039"/>
            <a:ext cx="31686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removable_partial_denture">
            <a:extLst>
              <a:ext uri="{FF2B5EF4-FFF2-40B4-BE49-F238E27FC236}">
                <a16:creationId xmlns:a16="http://schemas.microsoft.com/office/drawing/2014/main" id="{ED363B30-D41D-4540-B46C-871458BB33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412875"/>
            <a:ext cx="1919287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2231" name="Text Box 12">
            <a:extLst>
              <a:ext uri="{FF2B5EF4-FFF2-40B4-BE49-F238E27FC236}">
                <a16:creationId xmlns:a16="http://schemas.microsoft.com/office/drawing/2014/main" id="{39C417F5-8F03-4C6E-A975-9A3A19C1F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92601"/>
            <a:ext cx="22320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Částečné protézy</a:t>
            </a:r>
            <a:endParaRPr lang="en-GB" altLang="cs-CZ" sz="2000"/>
          </a:p>
        </p:txBody>
      </p:sp>
      <p:sp>
        <p:nvSpPr>
          <p:cNvPr id="52232" name="Text Box 13">
            <a:extLst>
              <a:ext uri="{FF2B5EF4-FFF2-40B4-BE49-F238E27FC236}">
                <a16:creationId xmlns:a16="http://schemas.microsoft.com/office/drawing/2014/main" id="{3579C318-A426-43DC-BFDF-8266ADED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341439"/>
            <a:ext cx="2076450" cy="8604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Nesnímatelná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náhrada chrupu</a:t>
            </a:r>
            <a:endParaRPr lang="en-GB" altLang="cs-CZ" sz="2000" dirty="0"/>
          </a:p>
        </p:txBody>
      </p:sp>
      <p:pic>
        <p:nvPicPr>
          <p:cNvPr id="52233" name="Picture 1039" descr="multiple-posterior-graphic">
            <a:hlinkClick r:id="rId5"/>
            <a:extLst>
              <a:ext uri="{FF2B5EF4-FFF2-40B4-BE49-F238E27FC236}">
                <a16:creationId xmlns:a16="http://schemas.microsoft.com/office/drawing/2014/main" id="{6376EB3E-3712-4E09-BB61-B15FD4F0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77851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6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11B78947-346C-46C2-8C1A-000D1B35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1E1C-7B7C-48E7-B44E-DD363860C46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cs-CZ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7D6D80F-7FE3-48DA-8A9C-2B3A69E0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389" y="449656"/>
            <a:ext cx="5020842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Penilní</a:t>
            </a:r>
            <a:r>
              <a:rPr lang="cs-CZ" altLang="cs-CZ" dirty="0"/>
              <a:t> endoprotéza</a:t>
            </a:r>
          </a:p>
        </p:txBody>
      </p:sp>
      <p:pic>
        <p:nvPicPr>
          <p:cNvPr id="54276" name="Picture 5" descr="implant">
            <a:extLst>
              <a:ext uri="{FF2B5EF4-FFF2-40B4-BE49-F238E27FC236}">
                <a16:creationId xmlns:a16="http://schemas.microsoft.com/office/drawing/2014/main" id="{A6ABECB0-3E61-416E-AE2A-214BF941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00213"/>
            <a:ext cx="5976938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5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runaway cartoons, runaway cartoon, runaway picture, runaway pictures, runaway image, runaway images, runaway illustration, runaway illustrations">
            <a:extLst>
              <a:ext uri="{FF2B5EF4-FFF2-40B4-BE49-F238E27FC236}">
                <a16:creationId xmlns:a16="http://schemas.microsoft.com/office/drawing/2014/main" id="{FFAD06CD-7DA0-4128-A909-0C648CE1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692151"/>
            <a:ext cx="5761038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D58735B2-A04C-405C-B11C-2699AF6F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60351"/>
            <a:ext cx="297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Autor: </a:t>
            </a:r>
            <a:r>
              <a:rPr lang="en-GB" alt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Vojtěch Mornstein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1352EE7-04B9-4199-878E-5F011701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6165851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Obsahová spolupráce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GB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Carmel J. Caruana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Ivo Hrazdira</a:t>
            </a: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4243E14-4951-4ABC-A485-74B15C7E4B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60432" y="2048670"/>
            <a:ext cx="3771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Grafika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b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GB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Lucie Mornsteinová</a:t>
            </a:r>
            <a:br>
              <a:rPr lang="en-GB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B2CB52BA-A01F-4E9C-AEB1-9EF0E730F0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2138" y="4369185"/>
            <a:ext cx="439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Poslední revize a ozvučení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duben 2021</a:t>
            </a: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48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5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59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6" grpId="1"/>
      <p:bldP spid="54276" grpId="2"/>
      <p:bldP spid="54277" grpId="0"/>
      <p:bldP spid="54277" grpId="1"/>
      <p:bldP spid="54277" grpId="2"/>
      <p:bldP spid="54278" grpId="0"/>
      <p:bldP spid="54278" grpId="1"/>
      <p:bldP spid="54278" grpId="2"/>
      <p:bldP spid="54280" grpId="0"/>
      <p:bldP spid="54280" grpId="1"/>
      <p:bldP spid="5428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0D820B09-9C1F-4753-A8CD-C4708AB7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DC6E4-0FA1-4AA5-BE3F-A963F26593A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cs-CZ" sz="1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2195C57-69B6-40A0-B962-19E37BE4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082" y="1268414"/>
            <a:ext cx="10026595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průběhu velkých chirurgických výkonů na srdci nebo plících je často nutné nahradit funkci těchto orgánů mimotělním zařízením. Plíce jsou nahrazeny </a:t>
            </a:r>
            <a:r>
              <a:rPr lang="cs-CZ" altLang="cs-CZ" sz="2000" b="1" dirty="0" err="1"/>
              <a:t>oxygenátorem</a:t>
            </a:r>
            <a:r>
              <a:rPr lang="cs-CZ" altLang="cs-CZ" sz="2000" dirty="0"/>
              <a:t>, který dodává tělu kyslík a odstraňuje z něj oxid uhličitý.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Dva druhy </a:t>
            </a:r>
            <a:r>
              <a:rPr lang="cs-CZ" altLang="cs-CZ" sz="2000" dirty="0" err="1"/>
              <a:t>oxygenátorů</a:t>
            </a:r>
            <a:r>
              <a:rPr lang="cs-CZ" altLang="cs-CZ" sz="2000" dirty="0"/>
              <a:t>: s přímým kontaktem bublin plynu s krví nebo založené na difuzi plynů přes membránu oddělující krev a plyny.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U starších </a:t>
            </a:r>
            <a:r>
              <a:rPr lang="cs-CZ" altLang="cs-CZ" sz="2000" b="1" dirty="0"/>
              <a:t>bublinových </a:t>
            </a:r>
            <a:r>
              <a:rPr lang="cs-CZ" altLang="cs-CZ" sz="2000" b="1" dirty="0" err="1"/>
              <a:t>oxygenátorů</a:t>
            </a:r>
            <a:r>
              <a:rPr lang="cs-CZ" altLang="cs-CZ" sz="2000" dirty="0"/>
              <a:t> bubliny kyslíku stoupají válcovou nádobou naplněnou krví. Krev přijímá kyslík a oxid uhličitý je odstraňován. Vznikající pěna se musí usadit, pak krev prochází filtrem a „</a:t>
            </a:r>
            <a:r>
              <a:rPr lang="cs-CZ" altLang="cs-CZ" sz="2000" b="1" dirty="0"/>
              <a:t>pastí na bubliny</a:t>
            </a:r>
            <a:r>
              <a:rPr lang="cs-CZ" altLang="cs-CZ" sz="2000" dirty="0"/>
              <a:t>“.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Membránové </a:t>
            </a:r>
            <a:r>
              <a:rPr lang="cs-CZ" altLang="cs-CZ" sz="2000" b="1" dirty="0" err="1"/>
              <a:t>oxygenátory</a:t>
            </a:r>
            <a:r>
              <a:rPr lang="cs-CZ" altLang="cs-CZ" sz="2000" b="1" dirty="0"/>
              <a:t> </a:t>
            </a:r>
            <a:r>
              <a:rPr lang="cs-CZ" altLang="cs-CZ" sz="2000" dirty="0"/>
              <a:t>jsou vybaveny polopropustnými membránami a bublinové </a:t>
            </a:r>
            <a:r>
              <a:rPr lang="cs-CZ" altLang="cs-CZ" sz="2000" dirty="0" err="1"/>
              <a:t>oxygenátory</a:t>
            </a:r>
            <a:r>
              <a:rPr lang="cs-CZ" altLang="cs-CZ" sz="2000" dirty="0"/>
              <a:t> již prakticky nahradily. Problém, který musel být vyřešen: na membránách dochází k určité denaturaci krevních bílkovin a poškozují se krvinky, což omezuje jejich použití na několik hodin. Membrány jsou vrstvené nebo jsou z nich vyrobeny kapiláry. Tyto </a:t>
            </a:r>
            <a:r>
              <a:rPr lang="cs-CZ" altLang="cs-CZ" sz="2000" dirty="0" err="1"/>
              <a:t>oxygenátory</a:t>
            </a:r>
            <a:r>
              <a:rPr lang="cs-CZ" altLang="cs-CZ" sz="2000" dirty="0"/>
              <a:t> jsou dobrým přiblížením plic.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44D6815-614B-4D34-9215-D799C3A2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03" y="0"/>
            <a:ext cx="3423865" cy="7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chemeClr val="tx2"/>
                </a:solidFill>
              </a:rPr>
              <a:t>Mimotělní oběh</a:t>
            </a:r>
            <a:endParaRPr lang="en-GB" altLang="cs-CZ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6">
            <a:extLst>
              <a:ext uri="{FF2B5EF4-FFF2-40B4-BE49-F238E27FC236}">
                <a16:creationId xmlns:a16="http://schemas.microsoft.com/office/drawing/2014/main" id="{B940F0F6-96FC-4863-A35B-EEC0FF53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984E8-7A13-40A2-86E4-31EF595ED39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cs-CZ" sz="1400"/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877C7D5F-12B6-4D26-B0B7-FA4210F4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886" y="290543"/>
            <a:ext cx="3942163" cy="623858"/>
          </a:xfrm>
        </p:spPr>
        <p:txBody>
          <a:bodyPr/>
          <a:lstStyle/>
          <a:p>
            <a:pPr eaLnBrk="1" hangingPunct="1"/>
            <a:r>
              <a:rPr lang="cs-CZ" altLang="cs-CZ" dirty="0"/>
              <a:t>Mimotělní oběh</a:t>
            </a:r>
            <a:endParaRPr lang="en-GB" altLang="cs-CZ" dirty="0"/>
          </a:p>
        </p:txBody>
      </p:sp>
      <p:pic>
        <p:nvPicPr>
          <p:cNvPr id="14340" name="Picture 12" descr="6">
            <a:extLst>
              <a:ext uri="{FF2B5EF4-FFF2-40B4-BE49-F238E27FC236}">
                <a16:creationId xmlns:a16="http://schemas.microsoft.com/office/drawing/2014/main" id="{F06E20BF-86D3-487E-9C2B-C4171B66E0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268413"/>
            <a:ext cx="6194425" cy="397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4341" name="Rectangle 18">
            <a:extLst>
              <a:ext uri="{FF2B5EF4-FFF2-40B4-BE49-F238E27FC236}">
                <a16:creationId xmlns:a16="http://schemas.microsoft.com/office/drawing/2014/main" id="{5E518D7D-3CDB-41CE-8B5F-831D4509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209" y="5373689"/>
            <a:ext cx="9589273" cy="120032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Součástí mimotělního oběhu je pumpa (peristaltická), </a:t>
            </a:r>
            <a:r>
              <a:rPr lang="cs-CZ" altLang="cs-CZ" sz="2400" dirty="0" err="1"/>
              <a:t>oxygenátor</a:t>
            </a:r>
            <a:r>
              <a:rPr lang="cs-CZ" altLang="cs-CZ" sz="2400" dirty="0"/>
              <a:t> a výměník tepla umožňující ohřívání nebo ochlazování krve a tím i těla pacienta</a:t>
            </a:r>
            <a:r>
              <a:rPr lang="en-GB" altLang="cs-CZ" sz="2400" dirty="0"/>
              <a:t>.</a:t>
            </a: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CE1F2FD0-5AB6-4150-8DD4-01109E50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1052514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Membránový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oxygenátor</a:t>
            </a:r>
            <a:endParaRPr lang="cs-CZ" altLang="cs-CZ" sz="2000" dirty="0"/>
          </a:p>
        </p:txBody>
      </p:sp>
      <p:sp>
        <p:nvSpPr>
          <p:cNvPr id="14343" name="Line 21">
            <a:extLst>
              <a:ext uri="{FF2B5EF4-FFF2-40B4-BE49-F238E27FC236}">
                <a16:creationId xmlns:a16="http://schemas.microsoft.com/office/drawing/2014/main" id="{D4BE04BF-5890-4F32-9757-9F3196AEDE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5863" y="1844675"/>
            <a:ext cx="1295400" cy="935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7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FF0C3993-141F-4EB8-9530-300FF496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8D31FF-F867-40CC-8560-B5DCB09CA5DE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cs-CZ" sz="1400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745B581-EEAB-4794-93D4-0B465F24E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487" y="314483"/>
            <a:ext cx="424956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Mimotělní oběh</a:t>
            </a:r>
            <a:endParaRPr lang="en-GB" altLang="cs-CZ" dirty="0"/>
          </a:p>
        </p:txBody>
      </p:sp>
      <p:pic>
        <p:nvPicPr>
          <p:cNvPr id="16388" name="Picture 4" descr="benfig3">
            <a:extLst>
              <a:ext uri="{FF2B5EF4-FFF2-40B4-BE49-F238E27FC236}">
                <a16:creationId xmlns:a16="http://schemas.microsoft.com/office/drawing/2014/main" id="{B5E6A10F-CEA0-4A4E-8DE7-406415923B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1283808"/>
            <a:ext cx="3487073" cy="45216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6389" name="Text Box 7">
            <a:extLst>
              <a:ext uri="{FF2B5EF4-FFF2-40B4-BE49-F238E27FC236}">
                <a16:creationId xmlns:a16="http://schemas.microsoft.com/office/drawing/2014/main" id="{3FBB3D67-AF5F-4525-8EAD-30DFE5B2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287" y="1612873"/>
            <a:ext cx="5040312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Bublinový </a:t>
            </a:r>
            <a:r>
              <a:rPr lang="cs-CZ" altLang="cs-CZ" sz="2400" dirty="0" err="1"/>
              <a:t>oxygenátor</a:t>
            </a:r>
            <a:r>
              <a:rPr lang="cs-CZ" altLang="cs-CZ" sz="2400" dirty="0"/>
              <a:t> s výměníkem tepla.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Problémem všech mimotělních oběhů je nutnost poněkud zvýšit objem cirkulující krve – lze to provést např. zředěním.</a:t>
            </a:r>
            <a:endParaRPr lang="en-GB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135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7">
            <a:extLst>
              <a:ext uri="{FF2B5EF4-FFF2-40B4-BE49-F238E27FC236}">
                <a16:creationId xmlns:a16="http://schemas.microsoft.com/office/drawing/2014/main" id="{5C28B9D4-F660-4227-8A40-4FAD1BB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CB0AC-975A-431A-BBAF-28A799E8A1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F08D3D6-D320-4F24-AC31-A1C65D7C8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203" y="316009"/>
            <a:ext cx="4698518" cy="534780"/>
          </a:xfrm>
        </p:spPr>
        <p:txBody>
          <a:bodyPr/>
          <a:lstStyle/>
          <a:p>
            <a:pPr eaLnBrk="1" hangingPunct="1"/>
            <a:r>
              <a:rPr lang="cs-CZ" altLang="cs-CZ" dirty="0"/>
              <a:t>Kardiostimulátor</a:t>
            </a:r>
            <a:endParaRPr lang="en-GB" altLang="cs-CZ" dirty="0"/>
          </a:p>
        </p:txBody>
      </p:sp>
      <p:pic>
        <p:nvPicPr>
          <p:cNvPr id="18436" name="Picture 4" descr="rtg">
            <a:extLst>
              <a:ext uri="{FF2B5EF4-FFF2-40B4-BE49-F238E27FC236}">
                <a16:creationId xmlns:a16="http://schemas.microsoft.com/office/drawing/2014/main" id="{E9AED8AF-1A0F-4863-B4C8-BFD124077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125538"/>
            <a:ext cx="2881312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7" name="Picture 6" descr="PROGR">
            <a:extLst>
              <a:ext uri="{FF2B5EF4-FFF2-40B4-BE49-F238E27FC236}">
                <a16:creationId xmlns:a16="http://schemas.microsoft.com/office/drawing/2014/main" id="{DFFA670A-B077-4B9E-89BC-CD64E48998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404814"/>
            <a:ext cx="36734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8" name="Picture 8" descr="kardio">
            <a:extLst>
              <a:ext uri="{FF2B5EF4-FFF2-40B4-BE49-F238E27FC236}">
                <a16:creationId xmlns:a16="http://schemas.microsoft.com/office/drawing/2014/main" id="{A7E23157-AFDB-437F-84E4-3B34BB346B4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540" y="3605268"/>
            <a:ext cx="3529012" cy="295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18439" name="Text Box 10">
            <a:extLst>
              <a:ext uri="{FF2B5EF4-FFF2-40B4-BE49-F238E27FC236}">
                <a16:creationId xmlns:a16="http://schemas.microsoft.com/office/drawing/2014/main" id="{24ADE46C-56FC-420B-AC38-55171545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924176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Programovací zařízení</a:t>
            </a:r>
            <a:endParaRPr lang="en-GB" altLang="cs-CZ" sz="1800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9F1C7401-5CB8-40EC-926D-C9F18022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4149726"/>
            <a:ext cx="4874150" cy="2308324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Kardiostimulátory se používají u pacientů s vážnými arytmiemi či jinými onemocněními srdce</a:t>
            </a:r>
            <a:r>
              <a:rPr lang="en-GB" altLang="cs-CZ" sz="1800" dirty="0"/>
              <a:t>. </a:t>
            </a:r>
            <a:r>
              <a:rPr lang="cs-CZ" altLang="cs-CZ" sz="1800" dirty="0"/>
              <a:t>Toto aktivní </a:t>
            </a:r>
            <a:r>
              <a:rPr lang="cs-CZ" altLang="cs-CZ" sz="1800" dirty="0" err="1"/>
              <a:t>implantovatelné</a:t>
            </a:r>
            <a:r>
              <a:rPr lang="cs-CZ" altLang="cs-CZ" sz="1800" dirty="0"/>
              <a:t> zařízení se skládá z elektrod a z centrální jednotky poháněné bateriemi s dlouhou životností</a:t>
            </a:r>
            <a:r>
              <a:rPr lang="en-GB" altLang="cs-CZ" sz="1800" dirty="0"/>
              <a:t>. </a:t>
            </a:r>
            <a:r>
              <a:rPr lang="cs-CZ" altLang="cs-CZ" sz="1800" dirty="0"/>
              <a:t>Kardiostimulátor lze naprogramovat podle konkrétního stavu pacienta, i když je již implantován</a:t>
            </a:r>
            <a:r>
              <a:rPr lang="en-GB" alt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31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8">
            <a:extLst>
              <a:ext uri="{FF2B5EF4-FFF2-40B4-BE49-F238E27FC236}">
                <a16:creationId xmlns:a16="http://schemas.microsoft.com/office/drawing/2014/main" id="{C2668ABC-CD73-446E-84DC-C59D49D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F1C220-CA2D-4251-9B58-DA6C4F0A30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cs-CZ" sz="1400"/>
          </a:p>
        </p:txBody>
      </p:sp>
      <p:sp>
        <p:nvSpPr>
          <p:cNvPr id="20483" name="Rectangle 19">
            <a:extLst>
              <a:ext uri="{FF2B5EF4-FFF2-40B4-BE49-F238E27FC236}">
                <a16:creationId xmlns:a16="http://schemas.microsoft.com/office/drawing/2014/main" id="{99DA2338-0BD8-4236-9F66-8197258EA3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74638"/>
            <a:ext cx="3962400" cy="639762"/>
          </a:xfrm>
        </p:spPr>
        <p:txBody>
          <a:bodyPr/>
          <a:lstStyle/>
          <a:p>
            <a:pPr eaLnBrk="1" hangingPunct="1"/>
            <a:r>
              <a:rPr lang="cs-CZ" altLang="cs-CZ" dirty="0"/>
              <a:t>Defibrilátory</a:t>
            </a:r>
            <a:endParaRPr lang="en-GB" altLang="cs-CZ" dirty="0"/>
          </a:p>
        </p:txBody>
      </p:sp>
      <p:pic>
        <p:nvPicPr>
          <p:cNvPr id="20484" name="Picture 14" descr="preview?d=ci&amp;l=03070901f1">
            <a:hlinkClick r:id="rId3"/>
            <a:extLst>
              <a:ext uri="{FF2B5EF4-FFF2-40B4-BE49-F238E27FC236}">
                <a16:creationId xmlns:a16="http://schemas.microsoft.com/office/drawing/2014/main" id="{3EBFA952-D6A3-4BD7-B386-8A7E66A7C47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235" y="3733098"/>
            <a:ext cx="4051991" cy="26470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0486" name="Text Box 24">
            <a:extLst>
              <a:ext uri="{FF2B5EF4-FFF2-40B4-BE49-F238E27FC236}">
                <a16:creationId xmlns:a16="http://schemas.microsoft.com/office/drawing/2014/main" id="{B96F8554-7874-45C5-A9D6-3BB0AF01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362" y="1915148"/>
            <a:ext cx="3959750" cy="120032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Defibrilátory se používají v naléhavých případech pro obnovu spontánní srdeční aktivity (v případě fibrilace - míhání komor).</a:t>
            </a:r>
          </a:p>
        </p:txBody>
      </p:sp>
      <p:sp>
        <p:nvSpPr>
          <p:cNvPr id="20487" name="Zástupný symbol pro obsah 8">
            <a:extLst>
              <a:ext uri="{FF2B5EF4-FFF2-40B4-BE49-F238E27FC236}">
                <a16:creationId xmlns:a16="http://schemas.microsoft.com/office/drawing/2014/main" id="{5069EE6F-E01E-4F2B-91A6-691995B8CE3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087157" y="5711410"/>
            <a:ext cx="4941302" cy="919977"/>
          </a:xfrm>
        </p:spPr>
        <p:txBody>
          <a:bodyPr/>
          <a:lstStyle/>
          <a:p>
            <a:r>
              <a:rPr lang="cs-CZ" altLang="cs-CZ" sz="1800" dirty="0" err="1"/>
              <a:t>Implantabilní</a:t>
            </a:r>
            <a:r>
              <a:rPr lang="cs-CZ" altLang="cs-CZ" sz="1800" dirty="0"/>
              <a:t> defibrilátor – </a:t>
            </a:r>
            <a:r>
              <a:rPr lang="cs-CZ" altLang="cs-CZ" sz="1800" dirty="0" err="1"/>
              <a:t>kardioverter</a:t>
            </a:r>
            <a:r>
              <a:rPr lang="cs-CZ" altLang="cs-CZ" sz="1800" dirty="0"/>
              <a:t> – sleduje srdeční akci a v případě problému vyšle defibrilační impulz.</a:t>
            </a:r>
          </a:p>
        </p:txBody>
      </p:sp>
      <p:pic>
        <p:nvPicPr>
          <p:cNvPr id="20488" name="Picture 10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B896434C-EC46-49E1-A5F5-F6D8A107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6BA65672-8FDD-4101-8D7A-107B33DA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1CBE817E-3183-4469-B197-6FEE27A9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94492C6E-42AF-481F-A183-E3325159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Jan Bělohlávek se svým týmem implantoval 25. června v Pardubické krajské nemocnici kardioverter-defibrilátor se dvěma elektrodami (na snímku) pacientovi po infarktu.">
            <a:extLst>
              <a:ext uri="{FF2B5EF4-FFF2-40B4-BE49-F238E27FC236}">
                <a16:creationId xmlns:a16="http://schemas.microsoft.com/office/drawing/2014/main" id="{B7B0E5CC-6907-491A-8952-E44BE069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33" y="3353257"/>
            <a:ext cx="3246578" cy="214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preview?d=ci&amp;l=03060900f2">
            <a:hlinkClick r:id="rId7"/>
            <a:extLst>
              <a:ext uri="{FF2B5EF4-FFF2-40B4-BE49-F238E27FC236}">
                <a16:creationId xmlns:a16="http://schemas.microsoft.com/office/drawing/2014/main" id="{301066D2-A460-4613-81E9-F4894575BE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3018" y="1097280"/>
            <a:ext cx="3868419" cy="2385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7DEB98-D73B-4974-9217-7D7144BBC850}"/>
              </a:ext>
            </a:extLst>
          </p:cNvPr>
          <p:cNvSpPr txBox="1"/>
          <p:nvPr/>
        </p:nvSpPr>
        <p:spPr>
          <a:xfrm>
            <a:off x="5443101" y="1025408"/>
            <a:ext cx="616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automated</a:t>
            </a:r>
            <a:r>
              <a:rPr lang="cs-CZ" b="1" dirty="0"/>
              <a:t> </a:t>
            </a:r>
            <a:r>
              <a:rPr lang="cs-CZ" b="1" dirty="0" err="1"/>
              <a:t>external</a:t>
            </a:r>
            <a:r>
              <a:rPr lang="cs-CZ" b="1" dirty="0"/>
              <a:t> </a:t>
            </a:r>
            <a:r>
              <a:rPr lang="cs-CZ" b="1" dirty="0" err="1"/>
              <a:t>defibrillator</a:t>
            </a:r>
            <a:r>
              <a:rPr lang="cs-CZ" dirty="0"/>
              <a:t> (</a:t>
            </a:r>
            <a:r>
              <a:rPr lang="cs-CZ" b="1" dirty="0"/>
              <a:t>AED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6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6">
            <a:extLst>
              <a:ext uri="{FF2B5EF4-FFF2-40B4-BE49-F238E27FC236}">
                <a16:creationId xmlns:a16="http://schemas.microsoft.com/office/drawing/2014/main" id="{3E1B47F0-D806-45E2-8B49-4D996201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2A064-BC2A-4B33-95DF-2F56327BC17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cs-CZ" sz="1400"/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B0B1E265-5917-4BC8-B14B-7B17F8E90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665" y="274638"/>
            <a:ext cx="6416703" cy="687470"/>
          </a:xfrm>
        </p:spPr>
        <p:txBody>
          <a:bodyPr/>
          <a:lstStyle/>
          <a:p>
            <a:pPr eaLnBrk="1" hangingPunct="1"/>
            <a:r>
              <a:rPr lang="cs-CZ" altLang="cs-CZ" dirty="0"/>
              <a:t>„Železné plíce“ (historie)</a:t>
            </a:r>
            <a:endParaRPr lang="en-GB" altLang="cs-CZ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B0AD76C-5C5D-454E-A6DA-DAFAFD9FB8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61038" y="6542088"/>
            <a:ext cx="4906962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400" b="1"/>
              <a:t>www.blinn.edu/natscience/phillips/ironlung.html</a:t>
            </a:r>
            <a:endParaRPr lang="en-GB" altLang="cs-CZ" sz="2800"/>
          </a:p>
        </p:txBody>
      </p:sp>
      <p:sp>
        <p:nvSpPr>
          <p:cNvPr id="22533" name="AutoShape 5" descr="Kent Scientific specializes in animal ventilators">
            <a:extLst>
              <a:ext uri="{FF2B5EF4-FFF2-40B4-BE49-F238E27FC236}">
                <a16:creationId xmlns:a16="http://schemas.microsoft.com/office/drawing/2014/main" id="{6C48D894-ADC1-46C2-8BDF-B91F13228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2534" name="Picture 7" descr="IronLung1">
            <a:extLst>
              <a:ext uri="{FF2B5EF4-FFF2-40B4-BE49-F238E27FC236}">
                <a16:creationId xmlns:a16="http://schemas.microsoft.com/office/drawing/2014/main" id="{B1EC552C-41D7-433E-ACE7-C52E9F27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43579"/>
            <a:ext cx="5937899" cy="39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_8">
            <a:extLst>
              <a:ext uri="{FF2B5EF4-FFF2-40B4-BE49-F238E27FC236}">
                <a16:creationId xmlns:a16="http://schemas.microsoft.com/office/drawing/2014/main" id="{35F487AD-A02E-4BFF-B75F-098E87177F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333376"/>
            <a:ext cx="2963863" cy="202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FAB4E9-4A9A-4F4E-856B-A6EF710BB291}"/>
              </a:ext>
            </a:extLst>
          </p:cNvPr>
          <p:cNvSpPr txBox="1"/>
          <p:nvPr/>
        </p:nvSpPr>
        <p:spPr>
          <a:xfrm>
            <a:off x="7084613" y="2708920"/>
            <a:ext cx="4397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Uvnitř hermeticky uzavřeného válce se nachází pacient, jehož hlava je ovšem mimo vlastní válec. Vlivem proměnlivého tlaku ve válci jsou navozovány změny objemu plic a dostatečný přísun kyslíku je takto zajištěn.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8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09BED22D-63FE-4A6A-AEB6-1F5F9F82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69F56-E660-4C3E-AB98-E1857727A22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001B9F6-BE18-44C2-998C-E09F5419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422" y="308060"/>
            <a:ext cx="6532948" cy="614292"/>
          </a:xfrm>
        </p:spPr>
        <p:txBody>
          <a:bodyPr/>
          <a:lstStyle/>
          <a:p>
            <a:pPr eaLnBrk="1" hangingPunct="1"/>
            <a:r>
              <a:rPr lang="cs-CZ" altLang="cs-CZ" dirty="0"/>
              <a:t>Mechanická ventilace plic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BD6C2F3-551D-4FD1-B990-B383BA0F3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3832" y="1467097"/>
            <a:ext cx="5324626" cy="112502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Ventilace se provádí pomocí nasazené masky či jako na obrázku podle nastaveného tlakového nebo </a:t>
            </a:r>
            <a:r>
              <a:rPr lang="cs-CZ" altLang="cs-CZ" sz="2000" u="sng" dirty="0"/>
              <a:t>objemového</a:t>
            </a:r>
            <a:r>
              <a:rPr lang="cs-CZ" altLang="cs-CZ" sz="2000" dirty="0"/>
              <a:t> limitu vzduchu </a:t>
            </a:r>
          </a:p>
        </p:txBody>
      </p:sp>
      <p:pic>
        <p:nvPicPr>
          <p:cNvPr id="24581" name="Picture 5" descr="fig10-1small">
            <a:extLst>
              <a:ext uri="{FF2B5EF4-FFF2-40B4-BE49-F238E27FC236}">
                <a16:creationId xmlns:a16="http://schemas.microsoft.com/office/drawing/2014/main" id="{581715FB-C79D-41D7-82B6-D94EC7B1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27" y="1349375"/>
            <a:ext cx="37544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FullVent-small">
            <a:extLst>
              <a:ext uri="{FF2B5EF4-FFF2-40B4-BE49-F238E27FC236}">
                <a16:creationId xmlns:a16="http://schemas.microsoft.com/office/drawing/2014/main" id="{65F79073-F20B-43C9-A822-7B720931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3213100"/>
            <a:ext cx="2466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">
            <a:extLst>
              <a:ext uri="{FF2B5EF4-FFF2-40B4-BE49-F238E27FC236}">
                <a16:creationId xmlns:a16="http://schemas.microsoft.com/office/drawing/2014/main" id="{20AD25B0-88BA-4623-A780-D89949F8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6619876"/>
            <a:ext cx="4559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http://www.mtsinai.org/pulmonary/books/physiology/chap10a.htm</a:t>
            </a:r>
          </a:p>
        </p:txBody>
      </p:sp>
      <p:sp>
        <p:nvSpPr>
          <p:cNvPr id="24584" name="TextovéPole 1">
            <a:extLst>
              <a:ext uri="{FF2B5EF4-FFF2-40B4-BE49-F238E27FC236}">
                <a16:creationId xmlns:a16="http://schemas.microsoft.com/office/drawing/2014/main" id="{093DF78D-9B2A-4181-AA12-5A1DCBC8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575" y="3193821"/>
            <a:ext cx="2457955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Trysková a oscilační ventilace s vibrujícím proudem vzduchu. Druhá je používána u dětí.</a:t>
            </a:r>
          </a:p>
        </p:txBody>
      </p:sp>
    </p:spTree>
    <p:extLst>
      <p:ext uri="{BB962C8B-B14F-4D97-AF65-F5344CB8AC3E}">
        <p14:creationId xmlns:p14="http://schemas.microsoft.com/office/powerpoint/2010/main" val="35261931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137</TotalTime>
  <Words>1149</Words>
  <Application>Microsoft Office PowerPoint</Application>
  <PresentationFormat>Širokoúhlá obrazovka</PresentationFormat>
  <Paragraphs>138</Paragraphs>
  <Slides>25</Slides>
  <Notes>23</Notes>
  <HiddenSlides>0</HiddenSlides>
  <MMClips>2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Comic Sans MS</vt:lpstr>
      <vt:lpstr>Tahoma</vt:lpstr>
      <vt:lpstr>Wingdings</vt:lpstr>
      <vt:lpstr>Presentation_MU_EN</vt:lpstr>
      <vt:lpstr>Vlastní návrh</vt:lpstr>
      <vt:lpstr>Rastrový obrázek</vt:lpstr>
      <vt:lpstr>Přednášky z lékařské biofyziky</vt:lpstr>
      <vt:lpstr>Podpora a náhrada srdce</vt:lpstr>
      <vt:lpstr>Prezentace aplikace PowerPoint</vt:lpstr>
      <vt:lpstr>Mimotělní oběh</vt:lpstr>
      <vt:lpstr>Mimotělní oběh</vt:lpstr>
      <vt:lpstr>Kardiostimulátor</vt:lpstr>
      <vt:lpstr>Defibrilátory</vt:lpstr>
      <vt:lpstr>„Železné plíce“ (historie)</vt:lpstr>
      <vt:lpstr>Mechanická ventilace plic</vt:lpstr>
      <vt:lpstr>Umělá ledvina - hemodialýza</vt:lpstr>
      <vt:lpstr>Peritoneální dialýza</vt:lpstr>
      <vt:lpstr>Hemofiltrace</vt:lpstr>
      <vt:lpstr>Umělý pankreas – inzulínová pumpa</vt:lpstr>
      <vt:lpstr>Sítnicový implantát</vt:lpstr>
      <vt:lpstr>Kochleární implantát</vt:lpstr>
      <vt:lpstr>Náhrada kyčelního kloubu</vt:lpstr>
      <vt:lpstr>Umístění implantátu jamky kyčelního kloubu (acetabula)</vt:lpstr>
      <vt:lpstr>Náhrada kolenního kloubu</vt:lpstr>
      <vt:lpstr>Kotník</vt:lpstr>
      <vt:lpstr>Náhrada ramenního a loketního kloubu</vt:lpstr>
      <vt:lpstr>Karpometakarpální skloubení, klouby palce a prstů</vt:lpstr>
      <vt:lpstr>Bioprotéza ruky – nastupující realita</vt:lpstr>
      <vt:lpstr>Zubní náhrady</vt:lpstr>
      <vt:lpstr>Penilní endoprotéza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8</cp:revision>
  <cp:lastPrinted>1601-01-01T00:00:00Z</cp:lastPrinted>
  <dcterms:created xsi:type="dcterms:W3CDTF">2021-04-28T07:00:33Z</dcterms:created>
  <dcterms:modified xsi:type="dcterms:W3CDTF">2021-04-28T09:17:57Z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