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1"/>
  </p:notesMasterIdLst>
  <p:handoutMasterIdLst>
    <p:handoutMasterId r:id="rId42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B3BB14E-FBD9-4677-94B6-43E421A82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A618D2-7C29-413A-8F29-2F92B44BE184}" type="slidenum">
              <a:rPr lang="en-GB" altLang="cs-CZ"/>
              <a:pPr>
                <a:spcBef>
                  <a:spcPct val="0"/>
                </a:spcBef>
              </a:pPr>
              <a:t>2</a:t>
            </a:fld>
            <a:endParaRPr lang="en-GB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1A2C338-FBED-4FD6-BA0B-32DD4302E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41031BF-FE4D-4330-A4BF-0A0019048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5165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EC458DC-4247-48EB-AD21-D7DD49E01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F526B-D077-456D-8AD9-ED28D46246DD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CC25DD29-C3C1-4959-96A0-675ACEB52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A51C60E-5B30-460E-AC89-29A53B466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1392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6EC61EF-B470-47C6-9B96-EE2E960A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8FB12-C4D5-4A30-9387-186EEAA2F734}" type="slidenum">
              <a:rPr lang="en-GB" altLang="cs-CZ"/>
              <a:pPr>
                <a:spcBef>
                  <a:spcPct val="0"/>
                </a:spcBef>
              </a:pPr>
              <a:t>29</a:t>
            </a:fld>
            <a:endParaRPr lang="en-GB" altLang="cs-CZ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0189FDF-9AA0-45EE-9273-7A56B7BB6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5F6EBC30-1F1F-41E9-8FF1-30326FD3C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04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DA9E4D5B-4C39-49EE-A887-D343A3307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50683-6C29-4295-BA65-4E2719B65BE4}" type="slidenum">
              <a:rPr lang="en-GB" altLang="cs-CZ"/>
              <a:pPr>
                <a:spcBef>
                  <a:spcPct val="0"/>
                </a:spcBef>
              </a:pPr>
              <a:t>30</a:t>
            </a:fld>
            <a:endParaRPr lang="en-GB" altLang="cs-CZ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04A94DA-9135-40A2-9425-C0BFDD9CD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DC2235A-31EF-4B56-9F3F-E9299D13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00802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A674A13F-27E2-4CED-BEE4-27EFFCC2E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236E1-C381-45D8-8C02-3EAAC1DB72EB}" type="slidenum">
              <a:rPr lang="en-GB" altLang="cs-CZ"/>
              <a:pPr>
                <a:spcBef>
                  <a:spcPct val="0"/>
                </a:spcBef>
              </a:pPr>
              <a:t>31</a:t>
            </a:fld>
            <a:endParaRPr lang="en-GB" altLang="cs-CZ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457ADF5C-E70A-44B2-9413-0EA89FCD6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662475FA-B89D-4E58-98E8-6DE43F1C4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578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5E1A5D7-3B3D-451C-9A66-A87C532B1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A355A5-7470-46FA-958B-12E5B985F8A2}" type="slidenum">
              <a:rPr lang="en-GB" altLang="cs-CZ"/>
              <a:pPr>
                <a:spcBef>
                  <a:spcPct val="0"/>
                </a:spcBef>
              </a:pPr>
              <a:t>33</a:t>
            </a:fld>
            <a:endParaRPr lang="en-GB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1AFB99D9-AA9A-4504-B437-013C61EA7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D901041F-68BB-4DFB-A0F8-DF62AE884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55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273AE909-15A6-40DE-A246-E6B85969C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6F888D-B2A7-4BCC-AEAF-00D28ABBFA0D}" type="slidenum">
              <a:rPr lang="en-GB" altLang="cs-CZ"/>
              <a:pPr>
                <a:spcBef>
                  <a:spcPct val="0"/>
                </a:spcBef>
              </a:pPr>
              <a:t>34</a:t>
            </a:fld>
            <a:endParaRPr lang="en-GB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23CEE802-AF77-4E67-9EFF-237769081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123437CC-92AA-478D-A7C9-F54C69C98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23405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153C36D-834D-4982-A054-6A12AB8C4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EB5DBC-773B-4852-BF29-E1BCFB173B65}" type="slidenum">
              <a:rPr lang="en-GB" altLang="cs-CZ"/>
              <a:pPr>
                <a:spcBef>
                  <a:spcPct val="0"/>
                </a:spcBef>
              </a:pPr>
              <a:t>35</a:t>
            </a:fld>
            <a:endParaRPr lang="en-GB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36915702-4202-458F-92E1-A239EB379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0A13FD8C-8ABD-4A3F-B24C-A6D69E68F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45694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064523AC-BCF5-45DC-9ECD-A7988A98F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1090D8-9859-4775-A20A-72721EFAFD3F}" type="slidenum">
              <a:rPr lang="en-GB" altLang="cs-CZ"/>
              <a:pPr>
                <a:spcBef>
                  <a:spcPct val="0"/>
                </a:spcBef>
              </a:pPr>
              <a:t>36</a:t>
            </a:fld>
            <a:endParaRPr lang="en-GB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EC86CAC-317D-4E24-B458-68FABDA9D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7FC90F54-BAA8-4B41-942A-E9740FDE1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931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FE69789-AC85-41D6-945E-2F36EB961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31836-05E0-46E1-8BA7-1DF101A42B2D}" type="slidenum">
              <a:rPr lang="en-GB" altLang="cs-CZ"/>
              <a:pPr>
                <a:spcBef>
                  <a:spcPct val="0"/>
                </a:spcBef>
              </a:pPr>
              <a:t>7</a:t>
            </a:fld>
            <a:endParaRPr lang="en-GB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BEFB27B-084C-43CA-845D-7F2223F48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0D2C203D-6DCD-42D5-85FE-1744373A7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7795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F2F9BBA-FD2F-4FD2-9236-8A4131262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4C58B4-D9C5-462F-BF88-BB752A654B1B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499D666-68C7-449F-8FAF-6593CE8A8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A43E8861-A1C9-4408-9088-A50597843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33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A7389C2-FA57-4709-95E8-F15F4767DE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DF30A-776C-4CCA-955C-99A0F508FC85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F1EF64B-CFF2-4FE0-9DDC-496CD78EE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A5DE18EB-578D-4E4B-80D2-5B9255784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470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D44B122-9102-497A-9F66-E8D6BB482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58F66-6C76-4586-A126-CAE8FBD218D6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EFAE772B-7AE4-40E6-B4C2-CDEE9D067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60BB711F-9EA1-497D-8151-6D7E43A97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3473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DD706C7-FE39-4A7E-9577-8639E8B080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E6AB75-71AC-42FC-B1B8-A497248D4BDB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71E2156B-D4A0-4A02-ACB2-DDECA5426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57001F6-809A-4DA8-8067-2D7590239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78519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07C96CC-8858-4B5A-AB1E-3C695A67D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382C6D-3580-4423-82A3-177C3F2A51AD}" type="slidenum">
              <a:rPr lang="en-GB" altLang="cs-CZ"/>
              <a:pPr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5F3B881-4BD1-45EC-B99F-438B37C34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61F85E11-030A-48A6-A494-695B79E4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151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1B30C04-F2F0-4D14-9529-EC401D7E35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E972D2-48F8-4D88-B18B-AF4EA2E706DE}" type="slidenum">
              <a:rPr lang="en-GB" altLang="cs-CZ"/>
              <a:pPr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02E95A2-9020-4C2A-B882-C570C8BDE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C1FE92AA-12A9-468C-AF3B-5D1C7991C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555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564E882E-5EDD-4DD6-85BC-7CCE26557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A1D016-F15C-4C28-965D-E44B692D6D7E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49BE2869-F2F7-4CE3-BB2F-CE197284A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BF71CF8-C174-4871-878D-4FCD8AF9F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0011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5167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48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44881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8641" y="6245937"/>
            <a:ext cx="284544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6400" y="6245937"/>
            <a:ext cx="385920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921" y="6245937"/>
            <a:ext cx="284544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6863-8C2B-436B-8545-671DEE7C16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69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330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mhs5000.com/software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mhs5000.com/software.htm" TargetMode="External"/><Relationship Id="rId5" Type="http://schemas.openxmlformats.org/officeDocument/2006/relationships/hyperlink" Target="http://www.dititexas.com/page6.html" TargetMode="Externa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b="0" dirty="0"/>
              <a:t>Biofyzikální ústav Lékařské fakulty </a:t>
            </a:r>
            <a:r>
              <a:rPr lang="en-GB" altLang="cs-CZ" sz="1200" b="0" dirty="0"/>
              <a:t>Masaryk</a:t>
            </a:r>
            <a:r>
              <a:rPr lang="cs-CZ" altLang="cs-CZ" sz="1200" b="0" dirty="0"/>
              <a:t>ovy univerzity, </a:t>
            </a:r>
            <a:r>
              <a:rPr lang="en-GB" altLang="cs-CZ" sz="1200" b="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/>
              <a:t>Infračervené zobrazení (termografie/termovize)</a:t>
            </a:r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296E59-E616-436B-A260-0424673B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75" y="3815680"/>
            <a:ext cx="4636409" cy="26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swell MED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88641"/>
            <a:ext cx="38419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80630"/>
            <a:ext cx="3397746" cy="29523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672064" y="6604072"/>
            <a:ext cx="56166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700" dirty="0"/>
              <a:t>workswell.cz/infrakamera-pro-screening-onemocneni-infekce-nejen-na-letiste</a:t>
            </a:r>
            <a:r>
              <a:rPr lang="cs-CZ" sz="900" dirty="0"/>
              <a:t>/</a:t>
            </a:r>
          </a:p>
        </p:txBody>
      </p:sp>
      <p:pic>
        <p:nvPicPr>
          <p:cNvPr id="3076" name="Picture 4" descr="https://workswell.cz/wp-content/uploads/2020/03/0001_ink_corona_oprava_HE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3"/>
          <a:stretch/>
        </p:blipFill>
        <p:spPr bwMode="auto">
          <a:xfrm>
            <a:off x="2423594" y="4731509"/>
            <a:ext cx="4248471" cy="20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163" y="3032956"/>
            <a:ext cx="774269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303" y="76065"/>
            <a:ext cx="6832822" cy="1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>
            <a:lvl1pPr marL="188913" indent="-188913" algn="l" defTabSz="755650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56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38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800" b="1" dirty="0">
                <a:solidFill>
                  <a:schemeClr val="tx2"/>
                </a:solidFill>
              </a:rPr>
              <a:t>termovizní kontroly na letištích (chřipkové epidemie, nyní covid-19)</a:t>
            </a:r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pPr>
              <a:buFontTx/>
              <a:buNone/>
            </a:pPr>
            <a:endParaRPr lang="cs-CZ" altLang="cs-CZ" sz="1451" dirty="0">
              <a:solidFill>
                <a:srgbClr val="3366FF"/>
              </a:solidFill>
            </a:endParaRPr>
          </a:p>
        </p:txBody>
      </p:sp>
      <p:pic>
        <p:nvPicPr>
          <p:cNvPr id="8" name="Picture 4" descr="termokamery na letis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42" y="1113183"/>
            <a:ext cx="3502000" cy="2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5951" y="270344"/>
            <a:ext cx="4349031" cy="32617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35" y="3818107"/>
            <a:ext cx="4030482" cy="30228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302902" y="5060476"/>
            <a:ext cx="163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Tchaj-wan </a:t>
            </a:r>
          </a:p>
          <a:p>
            <a:r>
              <a:rPr lang="cs-CZ" sz="1800" dirty="0"/>
              <a:t>Letiště </a:t>
            </a:r>
            <a:r>
              <a:rPr lang="cs-CZ" sz="1800" dirty="0" err="1"/>
              <a:t>Taipei</a:t>
            </a:r>
            <a:r>
              <a:rPr lang="cs-CZ" sz="1800" dirty="0"/>
              <a:t> – 4/2019</a:t>
            </a:r>
          </a:p>
        </p:txBody>
      </p:sp>
    </p:spTree>
    <p:extLst>
      <p:ext uri="{BB962C8B-B14F-4D97-AF65-F5344CB8AC3E}">
        <p14:creationId xmlns:p14="http://schemas.microsoft.com/office/powerpoint/2010/main" val="36748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luke">
            <a:extLst>
              <a:ext uri="{FF2B5EF4-FFF2-40B4-BE49-F238E27FC236}">
                <a16:creationId xmlns:a16="http://schemas.microsoft.com/office/drawing/2014/main" id="{B388AA0D-8FEC-4371-87B5-6E1BFEF2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03" y="1325015"/>
            <a:ext cx="15320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884" y="957301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ONE gen 2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A45CC5D7-4729-436F-B5B3-16FB5398C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6590" y="93663"/>
            <a:ext cx="1123519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/>
              <a:t>Vybavení pro měření IR na Biofyzikálnímu ústavu LF MU</a:t>
            </a:r>
            <a:endParaRPr lang="en-GB" altLang="cs-CZ" sz="3200" b="1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328" y="782236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i7</a:t>
            </a:r>
          </a:p>
        </p:txBody>
      </p:sp>
      <p:pic>
        <p:nvPicPr>
          <p:cNvPr id="5122" name="Picture 2" descr="FLIR Imaging IR Infrared Thermal Camera &amp; Thermal Ima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521344"/>
            <a:ext cx="3087916" cy="1941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rmokamera FLIR ONE pro iOS - Apple (CZ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83" y="1325015"/>
            <a:ext cx="1872208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88" y="972320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Fluke</a:t>
            </a:r>
            <a:r>
              <a:rPr lang="cs-CZ" altLang="cs-CZ" sz="1600" b="0" dirty="0"/>
              <a:t> Ti30</a:t>
            </a:r>
          </a:p>
        </p:txBody>
      </p:sp>
      <p:pic>
        <p:nvPicPr>
          <p:cNvPr id="5126" name="Picture 6" descr="Seek Thermal UQ-EAAX Seek CompactPRO FastFrame - termokamera pro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1546659"/>
            <a:ext cx="1628229" cy="162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27" y="1158389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Seek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Thermal</a:t>
            </a:r>
            <a:r>
              <a:rPr lang="cs-CZ" altLang="cs-CZ" sz="1600" b="0" dirty="0"/>
              <a:t> </a:t>
            </a:r>
          </a:p>
        </p:txBody>
      </p:sp>
      <p:pic>
        <p:nvPicPr>
          <p:cNvPr id="5128" name="Picture 8" descr="WORKSWELL WIC-640-FUW - WIC-640-FU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59" y="4521343"/>
            <a:ext cx="2776437" cy="1869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429" y="3975913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Workswell</a:t>
            </a:r>
            <a:r>
              <a:rPr lang="cs-CZ" altLang="cs-CZ" sz="1600" b="0" dirty="0"/>
              <a:t> WIC-640</a:t>
            </a:r>
          </a:p>
        </p:txBody>
      </p:sp>
      <p:pic>
        <p:nvPicPr>
          <p:cNvPr id="5130" name="Picture 10" descr="Termodiagnostika budov • TERMOBA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95" y="1173778"/>
            <a:ext cx="2025952" cy="2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nfrared calibration sources – Pyrometer calibrations – Ibertronix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r="19468"/>
          <a:stretch/>
        </p:blipFill>
        <p:spPr bwMode="auto">
          <a:xfrm>
            <a:off x="8414448" y="4091045"/>
            <a:ext cx="2183967" cy="26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4557BF2-E34B-4E1A-A054-F0B215B4C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423" y="4017522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Kalibrační tzv. černé těleso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7AF4FD0-59D6-463C-9998-6449345F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177014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B200</a:t>
            </a:r>
          </a:p>
        </p:txBody>
      </p:sp>
    </p:spTree>
    <p:extLst>
      <p:ext uri="{BB962C8B-B14F-4D97-AF65-F5344CB8AC3E}">
        <p14:creationId xmlns:p14="http://schemas.microsoft.com/office/powerpoint/2010/main" val="81705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038F72EF-D808-417B-A368-883855ADA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53" y="1431877"/>
            <a:ext cx="7772400" cy="1952625"/>
          </a:xfrm>
          <a:solidFill>
            <a:srgbClr val="339966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Vysoké teplotní a prostorové rozlišení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Rozložení teplot je znázorněno pomocí izoterem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Možnost zobrazení teplotních profilů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Bezpečné, rychlé a ekonomické vyšetření (žádný spotřební materiál)</a:t>
            </a:r>
            <a:endParaRPr lang="en-GB" altLang="cs-CZ" sz="2400" b="1" dirty="0">
              <a:latin typeface="Times New Roman CE" panose="02020603050405020304" pitchFamily="18" charset="0"/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5C2EC7D8-F2E2-4E9F-BF1E-94D99D5D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46" y="3933825"/>
            <a:ext cx="8539204" cy="25923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Rozložení povrchové teploty je různé i u zdravých lidí</a:t>
            </a:r>
            <a:endParaRPr lang="en-GB" altLang="cs-CZ" sz="2400" dirty="0"/>
          </a:p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Je výhodné srovnávat teploty symetrických částí těla</a:t>
            </a:r>
            <a:endParaRPr lang="en-GB" altLang="cs-CZ" sz="2400" dirty="0"/>
          </a:p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V rozporu s původním očekáváním nelze použít IR zobrazení jako screeningovou metodu pro zhoubné nádory, např. nádory prsů, protože má velmi nízkou specificitu</a:t>
            </a:r>
            <a:r>
              <a:rPr lang="en-GB" altLang="cs-CZ" sz="2400" dirty="0"/>
              <a:t>.</a:t>
            </a:r>
            <a:endParaRPr lang="en-GB" altLang="cs-CZ" sz="2400" dirty="0">
              <a:latin typeface="Times New Roman CE" panose="02020603050405020304" pitchFamily="18" charset="0"/>
            </a:endParaRP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7B86EF0F-6F54-4B2B-B414-E93E4458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03" y="238789"/>
            <a:ext cx="1033669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 lIns="90488" tIns="44450" rIns="90488" bIns="44450" anchor="ctr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chemeClr val="tx2"/>
                </a:solidFill>
              </a:rPr>
              <a:t>IR </a:t>
            </a:r>
            <a:r>
              <a:rPr lang="cs-CZ" altLang="cs-CZ" sz="3600" dirty="0">
                <a:solidFill>
                  <a:schemeClr val="tx2"/>
                </a:solidFill>
              </a:rPr>
              <a:t>zobrazení v medicíně</a:t>
            </a:r>
            <a:r>
              <a:rPr lang="en-GB" altLang="cs-CZ" sz="3600" dirty="0">
                <a:solidFill>
                  <a:schemeClr val="tx2"/>
                </a:solidFill>
              </a:rPr>
              <a:t> – v</a:t>
            </a:r>
            <a:r>
              <a:rPr lang="cs-CZ" altLang="cs-CZ" sz="3600" dirty="0" err="1">
                <a:solidFill>
                  <a:schemeClr val="tx2"/>
                </a:solidFill>
              </a:rPr>
              <a:t>ýhody</a:t>
            </a:r>
            <a:r>
              <a:rPr lang="en-GB" altLang="cs-CZ" sz="3600" dirty="0">
                <a:solidFill>
                  <a:schemeClr val="tx2"/>
                </a:solidFill>
              </a:rPr>
              <a:t> a n</a:t>
            </a:r>
            <a:r>
              <a:rPr lang="cs-CZ" altLang="cs-CZ" sz="3600" dirty="0" err="1">
                <a:solidFill>
                  <a:schemeClr val="tx2"/>
                </a:solidFill>
              </a:rPr>
              <a:t>evýhody</a:t>
            </a:r>
            <a:endParaRPr lang="en-GB" altLang="cs-CZ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107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B24FEFC-DBE8-42EC-B3A7-648795616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0550" y="258724"/>
            <a:ext cx="7186170" cy="791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 dirty="0"/>
              <a:t>Klinický význam termografie</a:t>
            </a:r>
            <a:endParaRPr lang="en-GB" altLang="cs-CZ" sz="4000" b="1" dirty="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F83F468-553D-460E-A0FE-47094CEF0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6063" y="1412875"/>
            <a:ext cx="5152445" cy="49322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Metody poskytuje informaci o rozsahu a dynamice jakéhokoliv patologického procesu, který je spojený se změnou teploty.</a:t>
            </a:r>
            <a:r>
              <a:rPr lang="cs-CZ" altLang="cs-CZ" sz="2400" b="1" dirty="0"/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Indikace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Onemocnění periferních cév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štítné žlázy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lymfatického systému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Záněty kloubů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Vymezení spálenin a omrzlin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Hodnocení krevního zásobení v chirurgii (chirurgie trávícího traktu, plastická chirurgie)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 err="1"/>
              <a:t>Raynaudův</a:t>
            </a:r>
            <a:r>
              <a:rPr lang="cs-CZ" altLang="cs-CZ" sz="2000" dirty="0"/>
              <a:t> syndrom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71F3F482-AB05-4D69-9AC7-B8412C66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878" y="2519363"/>
            <a:ext cx="4557230" cy="28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Podmínky zobrazení:</a:t>
            </a:r>
            <a:r>
              <a:rPr lang="cs-CZ" altLang="cs-CZ" sz="2000" b="0" dirty="0"/>
              <a:t> </a:t>
            </a:r>
          </a:p>
          <a:p>
            <a:pPr eaLnBrk="1" hangingPunct="1"/>
            <a:r>
              <a:rPr lang="cs-CZ" altLang="cs-CZ" sz="2000" b="0" dirty="0"/>
              <a:t>Teplota zatemněné místnosti 20 °C</a:t>
            </a:r>
          </a:p>
          <a:p>
            <a:pPr eaLnBrk="1" hangingPunct="1"/>
            <a:r>
              <a:rPr lang="cs-CZ" altLang="cs-CZ" sz="2000" b="0" dirty="0"/>
              <a:t>Aklimatizační doba kolem 20 min.</a:t>
            </a:r>
          </a:p>
          <a:p>
            <a:pPr eaLnBrk="1" hangingPunct="1"/>
            <a:r>
              <a:rPr lang="cs-CZ" altLang="cs-CZ" sz="2000" b="0" dirty="0"/>
              <a:t>Vyšetřovaná část těla musí být v průběhu aklimatizace odhalena.</a:t>
            </a:r>
          </a:p>
          <a:p>
            <a:pPr eaLnBrk="1" hangingPunct="1"/>
            <a:r>
              <a:rPr lang="cs-CZ" altLang="cs-CZ" sz="2000" b="0" dirty="0"/>
              <a:t>Před vyšetřením není dovoleno kouřit, pít alkoholické nápoje, cvičit nebo brát léky, které způsobují vasodilataci nebo vasokonstrikci.</a:t>
            </a:r>
          </a:p>
        </p:txBody>
      </p:sp>
    </p:spTree>
    <p:extLst>
      <p:ext uri="{BB962C8B-B14F-4D97-AF65-F5344CB8AC3E}">
        <p14:creationId xmlns:p14="http://schemas.microsoft.com/office/powerpoint/2010/main" val="267614019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A2E5AEC-76BD-4304-8BFB-7A00E2BAC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26493" y="2713421"/>
            <a:ext cx="7777163" cy="1081088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 dirty="0"/>
              <a:t>Klinické termogramy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181207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4" name="Rectangle 4">
            <a:extLst>
              <a:ext uri="{FF2B5EF4-FFF2-40B4-BE49-F238E27FC236}">
                <a16:creationId xmlns:a16="http://schemas.microsoft.com/office/drawing/2014/main" id="{1BC1632F-35DA-4832-AFDF-110C09A9F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3021" y="433822"/>
            <a:ext cx="3861640" cy="1223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600" b="1" dirty="0"/>
              <a:t>Různé palety </a:t>
            </a:r>
            <a:r>
              <a:rPr lang="cs-CZ" sz="3600" b="1" dirty="0" err="1"/>
              <a:t>pseudobarev</a:t>
            </a:r>
            <a:r>
              <a:rPr lang="en-GB" sz="3600" b="1" dirty="0"/>
              <a:t> </a:t>
            </a:r>
            <a:endParaRPr lang="cs-CZ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85" y="349739"/>
            <a:ext cx="4968552" cy="3711182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0698CC30-8366-47BE-87E1-F0656FA4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40" y="4283959"/>
            <a:ext cx="6048672" cy="2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8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47" y="138979"/>
            <a:ext cx="4390186" cy="341169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92" y="138980"/>
            <a:ext cx="4400348" cy="3419587"/>
          </a:xfrm>
        </p:spPr>
      </p:pic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2927648" y="3558567"/>
            <a:ext cx="8856984" cy="521171"/>
          </a:xfrm>
        </p:spPr>
        <p:txBody>
          <a:bodyPr/>
          <a:lstStyle/>
          <a:p>
            <a:r>
              <a:rPr lang="cs-CZ" sz="2400" dirty="0"/>
              <a:t>Paréza n. </a:t>
            </a:r>
            <a:r>
              <a:rPr lang="cs-CZ" sz="2400" dirty="0" err="1"/>
              <a:t>ulnaris</a:t>
            </a:r>
            <a:r>
              <a:rPr lang="cs-CZ" sz="2400" dirty="0"/>
              <a:t> – chladový test 3min (nahoře)</a:t>
            </a: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128157D5-1BB1-4FC5-94C6-0CD21DF86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8"/>
          <a:stretch/>
        </p:blipFill>
        <p:spPr bwMode="auto">
          <a:xfrm>
            <a:off x="4392734" y="4087636"/>
            <a:ext cx="3702316" cy="27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68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57" y="1687320"/>
            <a:ext cx="4644000" cy="34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42" y="1687319"/>
            <a:ext cx="4645965" cy="34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6"/>
          <p:cNvSpPr txBox="1">
            <a:spLocks noChangeArrowheads="1"/>
          </p:cNvSpPr>
          <p:nvPr/>
        </p:nvSpPr>
        <p:spPr bwMode="auto">
          <a:xfrm>
            <a:off x="2439580" y="927448"/>
            <a:ext cx="6203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Zánět v oblasti lůžka nehtu palce (Flir b200)</a:t>
            </a:r>
          </a:p>
        </p:txBody>
      </p:sp>
    </p:spTree>
    <p:extLst>
      <p:ext uri="{BB962C8B-B14F-4D97-AF65-F5344CB8AC3E}">
        <p14:creationId xmlns:p14="http://schemas.microsoft.com/office/powerpoint/2010/main" val="1728532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09297" y="188640"/>
            <a:ext cx="9285116" cy="757291"/>
          </a:xfrm>
        </p:spPr>
        <p:txBody>
          <a:bodyPr rtlCol="0">
            <a:normAutofit/>
          </a:bodyPr>
          <a:lstStyle/>
          <a:p>
            <a:pPr defTabSz="685791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Před vstupem a po výstupu z </a:t>
            </a:r>
            <a:r>
              <a:rPr lang="cs-CZ" altLang="cs-CZ" sz="3600" dirty="0" err="1"/>
              <a:t>kryokomory</a:t>
            </a:r>
            <a:endParaRPr lang="en-US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77570"/>
            <a:ext cx="4572000" cy="3429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77571"/>
            <a:ext cx="4572000" cy="34290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83" y="4506211"/>
            <a:ext cx="3135240" cy="2351430"/>
          </a:xfrm>
          <a:prstGeom prst="rect">
            <a:avLst/>
          </a:prstGeom>
        </p:spPr>
      </p:pic>
      <p:pic>
        <p:nvPicPr>
          <p:cNvPr id="50178" name="Picture 2" descr="Výsledek obrázku pro kryokomo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8" y="4506211"/>
            <a:ext cx="176357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Výsledek obrázku pro kryokomo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61" y="4506211"/>
            <a:ext cx="261353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6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176BBA10-18A8-4B70-B3A5-267C140C5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8833" y="4365104"/>
            <a:ext cx="8231188" cy="2304256"/>
          </a:xfrm>
          <a:solidFill>
            <a:srgbClr val="FF9933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Bezkontaktní termografická metoda je založena na měření infračerveného záření </a:t>
            </a:r>
            <a:r>
              <a:rPr lang="en-GB" altLang="cs-CZ" sz="2000" dirty="0"/>
              <a:t>(IR) emit</a:t>
            </a:r>
            <a:r>
              <a:rPr lang="cs-CZ" altLang="cs-CZ" sz="2000" dirty="0" err="1"/>
              <a:t>ovaného</a:t>
            </a:r>
            <a:r>
              <a:rPr lang="cs-CZ" altLang="cs-CZ" sz="2000" dirty="0"/>
              <a:t> povrchem těla</a:t>
            </a:r>
            <a:r>
              <a:rPr lang="en-GB" altLang="cs-CZ" sz="20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Pro snímání obrazu se používá digitální senzorová technologie</a:t>
            </a:r>
            <a:r>
              <a:rPr lang="en-GB" altLang="cs-CZ" sz="2000" dirty="0"/>
              <a:t>. 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IR</a:t>
            </a:r>
            <a:r>
              <a:rPr lang="en-GB" altLang="cs-CZ" sz="2000" dirty="0"/>
              <a:t> 780 nm - 1 mm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 dirty="0"/>
              <a:t>IR </a:t>
            </a:r>
            <a:r>
              <a:rPr lang="cs-CZ" altLang="cs-CZ" sz="2000" dirty="0"/>
              <a:t>bylo poprvé zviditelněno </a:t>
            </a:r>
            <a:r>
              <a:rPr lang="en-GB" altLang="cs-CZ" sz="2000" dirty="0"/>
              <a:t>Holst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1934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Objeveno </a:t>
            </a:r>
            <a:r>
              <a:rPr lang="en-GB" altLang="cs-CZ" sz="2000" dirty="0" err="1"/>
              <a:t>astronome</a:t>
            </a:r>
            <a:r>
              <a:rPr lang="cs-CZ" altLang="cs-CZ" sz="2000" dirty="0"/>
              <a:t>m</a:t>
            </a:r>
            <a:r>
              <a:rPr lang="en-GB" altLang="cs-CZ" sz="2000" dirty="0"/>
              <a:t> Herschel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1800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využívané v termografii</a:t>
            </a:r>
            <a:r>
              <a:rPr lang="en-GB" altLang="cs-CZ" sz="2000" dirty="0"/>
              <a:t> 0</a:t>
            </a:r>
            <a:r>
              <a:rPr lang="cs-CZ" altLang="cs-CZ" sz="2000" dirty="0"/>
              <a:t>,</a:t>
            </a:r>
            <a:r>
              <a:rPr lang="en-GB" altLang="cs-CZ" sz="2000" dirty="0"/>
              <a:t>7 - 14 </a:t>
            </a:r>
            <a:r>
              <a:rPr lang="en-GB" altLang="cs-CZ" sz="2000" dirty="0" err="1"/>
              <a:t>μm</a:t>
            </a:r>
            <a:endParaRPr lang="en-GB" altLang="cs-CZ" sz="2000" dirty="0"/>
          </a:p>
        </p:txBody>
      </p:sp>
      <p:sp>
        <p:nvSpPr>
          <p:cNvPr id="54275" name="Rectangle 9">
            <a:extLst>
              <a:ext uri="{FF2B5EF4-FFF2-40B4-BE49-F238E27FC236}">
                <a16:creationId xmlns:a16="http://schemas.microsoft.com/office/drawing/2014/main" id="{01E14FA6-2517-4DC3-8F75-B8323245E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Co to je infračervené zobrazení a infračervené záření</a:t>
            </a:r>
            <a:r>
              <a:rPr lang="en-GB" altLang="cs-CZ" sz="3600" b="1" dirty="0"/>
              <a:t>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1329201"/>
            <a:ext cx="6048672" cy="283773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56040" y="3284985"/>
            <a:ext cx="2287860" cy="23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34225301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733479" y="218045"/>
            <a:ext cx="8229600" cy="777513"/>
          </a:xfrm>
        </p:spPr>
        <p:txBody>
          <a:bodyPr/>
          <a:lstStyle/>
          <a:p>
            <a:r>
              <a:rPr lang="cs-CZ" dirty="0"/>
              <a:t>Termogram horečky u dítěte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013" y="1508364"/>
            <a:ext cx="4221081" cy="316581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219" y="1705938"/>
            <a:ext cx="4221079" cy="3165808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3053" y="2469718"/>
            <a:ext cx="4497205" cy="3372902"/>
          </a:xfrm>
        </p:spPr>
      </p:pic>
    </p:spTree>
    <p:extLst>
      <p:ext uri="{BB962C8B-B14F-4D97-AF65-F5344CB8AC3E}">
        <p14:creationId xmlns:p14="http://schemas.microsoft.com/office/powerpoint/2010/main" val="681770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9B01723D-986E-49B2-89E5-99EA5AD30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3826" y="304006"/>
            <a:ext cx="5460124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Klinická termografie</a:t>
            </a:r>
          </a:p>
        </p:txBody>
      </p:sp>
      <p:pic>
        <p:nvPicPr>
          <p:cNvPr id="76804" name="Obrázek 3" descr="IR_1835.jpg">
            <a:extLst>
              <a:ext uri="{FF2B5EF4-FFF2-40B4-BE49-F238E27FC236}">
                <a16:creationId xmlns:a16="http://schemas.microsoft.com/office/drawing/2014/main" id="{A9A281AC-9595-48BF-98E9-F1FA6876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33" y="149170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ovéPole 4">
            <a:extLst>
              <a:ext uri="{FF2B5EF4-FFF2-40B4-BE49-F238E27FC236}">
                <a16:creationId xmlns:a16="http://schemas.microsoft.com/office/drawing/2014/main" id="{69C67C1C-B0AA-4995-9205-9F13BA4F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057" y="1581549"/>
            <a:ext cx="3806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Ohřev stentu pomocí </a:t>
            </a:r>
            <a:r>
              <a:rPr lang="cs-CZ" altLang="cs-CZ" sz="2000" dirty="0" err="1"/>
              <a:t>radioablačního</a:t>
            </a:r>
            <a:r>
              <a:rPr lang="cs-CZ" altLang="cs-CZ" sz="2000" dirty="0"/>
              <a:t> zařízení (experiment)</a:t>
            </a:r>
          </a:p>
        </p:txBody>
      </p:sp>
      <p:sp>
        <p:nvSpPr>
          <p:cNvPr id="76806" name="Obdélník 5">
            <a:extLst>
              <a:ext uri="{FF2B5EF4-FFF2-40B4-BE49-F238E27FC236}">
                <a16:creationId xmlns:a16="http://schemas.microsoft.com/office/drawing/2014/main" id="{850D26F7-1232-4946-B1F5-C2C6FDF9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91053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Identifikace části střeva pro resekci (experiment)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D1D0C2-33D4-4613-B521-267F14CB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76" y="3362062"/>
            <a:ext cx="4013200" cy="3026529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E08816A-880B-488C-B55D-101685FE1FA4}"/>
              </a:ext>
            </a:extLst>
          </p:cNvPr>
          <p:cNvCxnSpPr/>
          <p:nvPr/>
        </p:nvCxnSpPr>
        <p:spPr bwMode="auto">
          <a:xfrm>
            <a:off x="8472264" y="4894265"/>
            <a:ext cx="144016" cy="158417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840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70AA969D-411D-4E90-8ACF-1217CA7E2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Klinická termografie</a:t>
            </a:r>
          </a:p>
        </p:txBody>
      </p:sp>
      <p:pic>
        <p:nvPicPr>
          <p:cNvPr id="77827" name="Obrázek 2">
            <a:extLst>
              <a:ext uri="{FF2B5EF4-FFF2-40B4-BE49-F238E27FC236}">
                <a16:creationId xmlns:a16="http://schemas.microsoft.com/office/drawing/2014/main" id="{0BEF8E65-AA28-43F1-B7CD-CF9F41706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2"/>
          <a:stretch/>
        </p:blipFill>
        <p:spPr bwMode="auto">
          <a:xfrm>
            <a:off x="4007924" y="1196752"/>
            <a:ext cx="417615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Obdélník 3">
            <a:extLst>
              <a:ext uri="{FF2B5EF4-FFF2-40B4-BE49-F238E27FC236}">
                <a16:creationId xmlns:a16="http://schemas.microsoft.com/office/drawing/2014/main" id="{6BDA826F-A507-48FB-8697-D50AA329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5814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Příklad akutní pacienta s ischemickou chorobou dolních končetin.</a:t>
            </a:r>
          </a:p>
        </p:txBody>
      </p:sp>
    </p:spTree>
    <p:extLst>
      <p:ext uri="{BB962C8B-B14F-4D97-AF65-F5344CB8AC3E}">
        <p14:creationId xmlns:p14="http://schemas.microsoft.com/office/powerpoint/2010/main" val="3281223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069" y="116632"/>
            <a:ext cx="10247586" cy="1143000"/>
          </a:xfrm>
        </p:spPr>
        <p:txBody>
          <a:bodyPr/>
          <a:lstStyle/>
          <a:p>
            <a:r>
              <a:rPr lang="cs-CZ" sz="2800" dirty="0"/>
              <a:t>Efekt revaskularizace DK pomocí perkutánní </a:t>
            </a:r>
            <a:r>
              <a:rPr lang="cs-CZ" sz="2800" dirty="0" err="1"/>
              <a:t>transluminární</a:t>
            </a:r>
            <a:r>
              <a:rPr lang="cs-CZ" sz="2800" dirty="0"/>
              <a:t> angioplastiky (PTA)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88" y="1136186"/>
            <a:ext cx="3796070" cy="5703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56" y="1097987"/>
            <a:ext cx="3784912" cy="5703619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5517650" y="3365629"/>
            <a:ext cx="1078514" cy="534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6" name="TextovéPole 5"/>
          <p:cNvSpPr txBox="1"/>
          <p:nvPr/>
        </p:nvSpPr>
        <p:spPr>
          <a:xfrm>
            <a:off x="5701808" y="2996952"/>
            <a:ext cx="7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PTA</a:t>
            </a:r>
          </a:p>
        </p:txBody>
      </p:sp>
    </p:spTree>
    <p:extLst>
      <p:ext uri="{BB962C8B-B14F-4D97-AF65-F5344CB8AC3E}">
        <p14:creationId xmlns:p14="http://schemas.microsoft.com/office/powerpoint/2010/main" val="37980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 descr="2">
            <a:extLst>
              <a:ext uri="{FF2B5EF4-FFF2-40B4-BE49-F238E27FC236}">
                <a16:creationId xmlns:a16="http://schemas.microsoft.com/office/drawing/2014/main" id="{66214CF9-CFA2-4166-909B-AA76FC42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48" y="620689"/>
            <a:ext cx="7102105" cy="470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6">
            <a:extLst>
              <a:ext uri="{FF2B5EF4-FFF2-40B4-BE49-F238E27FC236}">
                <a16:creationId xmlns:a16="http://schemas.microsoft.com/office/drawing/2014/main" id="{CDE7DE68-EB64-492F-9D33-8EBB302C6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4" y="6491288"/>
            <a:ext cx="5329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 b="0" dirty="0"/>
              <a:t>obrázek:</a:t>
            </a:r>
            <a:r>
              <a:rPr lang="en-GB" altLang="cs-CZ" sz="1800" dirty="0">
                <a:hlinkClick r:id="rId4"/>
              </a:rPr>
              <a:t>www.mhs5000.com/software.htm</a:t>
            </a:r>
            <a:r>
              <a:rPr lang="en-GB" altLang="cs-CZ" sz="1800" b="0" dirty="0"/>
              <a:t>.</a:t>
            </a:r>
            <a:r>
              <a:rPr lang="en-GB" altLang="cs-CZ" sz="1800" b="0" dirty="0">
                <a:solidFill>
                  <a:srgbClr val="00FF99"/>
                </a:solidFill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C69D7BF-5B9F-472E-90BB-C470E974D2D2}"/>
              </a:ext>
            </a:extLst>
          </p:cNvPr>
          <p:cNvSpPr txBox="1"/>
          <p:nvPr/>
        </p:nvSpPr>
        <p:spPr>
          <a:xfrm>
            <a:off x="2207568" y="5661248"/>
            <a:ext cx="75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Pomocí termografie lze objektivizovat i některé neurologické nálezy.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1620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doublebreast">
            <a:extLst>
              <a:ext uri="{FF2B5EF4-FFF2-40B4-BE49-F238E27FC236}">
                <a16:creationId xmlns:a16="http://schemas.microsoft.com/office/drawing/2014/main" id="{AED9FB43-E0D5-471F-9EC1-1BF1D0E4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7" y="1274764"/>
            <a:ext cx="46085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img26">
            <a:extLst>
              <a:ext uri="{FF2B5EF4-FFF2-40B4-BE49-F238E27FC236}">
                <a16:creationId xmlns:a16="http://schemas.microsoft.com/office/drawing/2014/main" id="{82595C67-DEA2-4806-9CC5-1E1CC0A1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57" y="1634798"/>
            <a:ext cx="2635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>
            <a:extLst>
              <a:ext uri="{FF2B5EF4-FFF2-40B4-BE49-F238E27FC236}">
                <a16:creationId xmlns:a16="http://schemas.microsoft.com/office/drawing/2014/main" id="{359670C8-DD56-456F-9173-D23CB573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289044"/>
            <a:ext cx="51847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800" dirty="0"/>
              <a:t>Únavová zlomenina u fotbalisty.</a:t>
            </a:r>
            <a:r>
              <a:rPr lang="en-GB" altLang="cs-CZ" sz="1800" dirty="0"/>
              <a:t> </a:t>
            </a:r>
            <a:br>
              <a:rPr lang="en-GB" altLang="cs-CZ" sz="1800" dirty="0"/>
            </a:br>
            <a:r>
              <a:rPr lang="cs-CZ" altLang="cs-CZ" sz="1800" b="0" dirty="0" err="1"/>
              <a:t>Rtg</a:t>
            </a:r>
            <a:r>
              <a:rPr lang="cs-CZ" altLang="cs-CZ" sz="1800" b="0" dirty="0"/>
              <a:t> vyšetření neukázalo žádnou abnormitu, termografie však dobře korelovala s pacientovými stížnostmi na bolest a poskytla zdůvodnění pro více invazivní scintigrafické vyšetření, které jasně ukázalo únavovou zlomeninu přesně v tom místě, kde byl termografický nález</a:t>
            </a:r>
            <a:r>
              <a:rPr lang="en-GB" altLang="cs-CZ" sz="1800" b="0" dirty="0"/>
              <a:t>.</a:t>
            </a:r>
            <a:r>
              <a:rPr lang="en-GB" altLang="cs-CZ" sz="1800" dirty="0"/>
              <a:t> </a:t>
            </a:r>
          </a:p>
        </p:txBody>
      </p:sp>
      <p:sp>
        <p:nvSpPr>
          <p:cNvPr id="80901" name="Text Box 6">
            <a:extLst>
              <a:ext uri="{FF2B5EF4-FFF2-40B4-BE49-F238E27FC236}">
                <a16:creationId xmlns:a16="http://schemas.microsoft.com/office/drawing/2014/main" id="{6E21DA14-7109-4FB8-A164-3380E8290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538" y="4783139"/>
            <a:ext cx="324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 dirty="0">
                <a:latin typeface="Times New Roman" panose="02020603050405020304" pitchFamily="18" charset="0"/>
                <a:hlinkClick r:id="rId5"/>
              </a:rPr>
              <a:t>www.dititexas.com/page6.html</a:t>
            </a:r>
            <a:endParaRPr lang="en-GB" altLang="cs-CZ" sz="1800" b="0" dirty="0">
              <a:latin typeface="Times New Roman" panose="02020603050405020304" pitchFamily="18" charset="0"/>
            </a:endParaRPr>
          </a:p>
        </p:txBody>
      </p:sp>
      <p:sp>
        <p:nvSpPr>
          <p:cNvPr id="80902" name="Text Box 7">
            <a:extLst>
              <a:ext uri="{FF2B5EF4-FFF2-40B4-BE49-F238E27FC236}">
                <a16:creationId xmlns:a16="http://schemas.microsoft.com/office/drawing/2014/main" id="{1771B60F-C003-4F85-9757-7B07993D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67" y="657609"/>
            <a:ext cx="439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 dirty="0">
                <a:latin typeface="Times New Roman" panose="02020603050405020304" pitchFamily="18" charset="0"/>
                <a:hlinkClick r:id="rId6"/>
              </a:rPr>
              <a:t>www.mhs5000.com/software.htm</a:t>
            </a:r>
            <a:endParaRPr lang="en-GB" altLang="cs-CZ" sz="1800" b="0" dirty="0"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B9FDF68-611B-4A02-BC5D-A31B9578028F}"/>
              </a:ext>
            </a:extLst>
          </p:cNvPr>
          <p:cNvSpPr txBox="1"/>
          <p:nvPr/>
        </p:nvSpPr>
        <p:spPr>
          <a:xfrm>
            <a:off x="5423338" y="1274764"/>
            <a:ext cx="2186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Starší screeningový termogram s asymetrií teplotní mapy prsů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817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03512" y="620688"/>
            <a:ext cx="8659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dirty="0"/>
              <a:t>Chladový test prokrvení při anastomóze tlustého střeva – animace - video</a:t>
            </a:r>
          </a:p>
        </p:txBody>
      </p:sp>
      <p:pic>
        <p:nvPicPr>
          <p:cNvPr id="3" name="dynamicka_ischemicka čá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781" y="1733328"/>
            <a:ext cx="9066735" cy="35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18673"/>
          <a:stretch/>
        </p:blipFill>
        <p:spPr>
          <a:xfrm>
            <a:off x="1991545" y="1775954"/>
            <a:ext cx="3886025" cy="326350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66" y="1794235"/>
            <a:ext cx="4229954" cy="3287170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809689" y="475503"/>
            <a:ext cx="8572622" cy="9941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Porovnání zobrazení prokrvení metodou barvení </a:t>
            </a:r>
            <a:r>
              <a:rPr lang="cs-CZ" sz="2400" dirty="0" err="1"/>
              <a:t>indocyaninovou</a:t>
            </a:r>
            <a:r>
              <a:rPr lang="cs-CZ" sz="2400" dirty="0"/>
              <a:t> zelení a pomocí termokamery – resekce jícnu</a:t>
            </a:r>
            <a:endParaRPr lang="en-GB" sz="2400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625031" y="64732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700" dirty="0">
              <a:solidFill>
                <a:srgbClr val="000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31504" y="692696"/>
            <a:ext cx="8693150" cy="1460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cs-CZ" sz="3200" b="0" kern="0" dirty="0"/>
              <a:t>Sledování teploty při kauterizaci - animace</a:t>
            </a:r>
          </a:p>
        </p:txBody>
      </p:sp>
      <p:pic>
        <p:nvPicPr>
          <p:cNvPr id="5" name="WIC 640_11-43-38_21-03-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759" y="1728221"/>
            <a:ext cx="5698981" cy="44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09130381-945A-4017-B033-A8D280501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613" y="2208924"/>
            <a:ext cx="8208963" cy="14439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4400" dirty="0">
                <a:solidFill>
                  <a:schemeClr val="tx2"/>
                </a:solidFill>
              </a:rPr>
              <a:t>Použití </a:t>
            </a:r>
            <a:r>
              <a:rPr lang="en-US" altLang="cs-CZ" sz="4400" dirty="0">
                <a:solidFill>
                  <a:schemeClr val="tx2"/>
                </a:solidFill>
              </a:rPr>
              <a:t>IR </a:t>
            </a:r>
            <a:r>
              <a:rPr lang="cs-CZ" altLang="cs-CZ" sz="4400" dirty="0">
                <a:solidFill>
                  <a:schemeClr val="tx2"/>
                </a:solidFill>
              </a:rPr>
              <a:t>kamer v oblasti bezpečnosti aj.</a:t>
            </a:r>
            <a:endParaRPr lang="en-US" altLang="cs-CZ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8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5" y="2060849"/>
            <a:ext cx="5724525" cy="16478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79776" y="4221089"/>
            <a:ext cx="738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IR-A (760 </a:t>
            </a:r>
            <a:r>
              <a:rPr lang="cs-CZ" sz="2800" dirty="0" err="1"/>
              <a:t>nm</a:t>
            </a:r>
            <a:r>
              <a:rPr lang="cs-CZ" sz="2800" dirty="0"/>
              <a:t> – 1,4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IR-B  (1,4 – 3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IR-C (3 – 1000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6139" y="129983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Rozdělení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infračerveného</a:t>
            </a:r>
            <a:r>
              <a:rPr lang="cs-CZ" sz="3600" b="1" dirty="0">
                <a:solidFill>
                  <a:schemeClr val="tx2"/>
                </a:solidFill>
              </a:rPr>
              <a:t> záření</a:t>
            </a:r>
          </a:p>
        </p:txBody>
      </p:sp>
    </p:spTree>
    <p:extLst>
      <p:ext uri="{BB962C8B-B14F-4D97-AF65-F5344CB8AC3E}">
        <p14:creationId xmlns:p14="http://schemas.microsoft.com/office/powerpoint/2010/main" val="2441878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5537492C-67C6-44B4-9CC1-1611DCF8E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3890" y="476251"/>
            <a:ext cx="7640035" cy="128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Pec propouštějící teplo – kontrola tepelných zařízení</a:t>
            </a:r>
            <a:endParaRPr lang="en-GB" altLang="cs-CZ" sz="3600" b="1" dirty="0"/>
          </a:p>
        </p:txBody>
      </p:sp>
      <p:pic>
        <p:nvPicPr>
          <p:cNvPr id="84995" name="Picture 3" descr="pec">
            <a:extLst>
              <a:ext uri="{FF2B5EF4-FFF2-40B4-BE49-F238E27FC236}">
                <a16:creationId xmlns:a16="http://schemas.microsoft.com/office/drawing/2014/main" id="{ADD65B56-FA16-4B4B-A62A-63EF3FEB9DC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3"/>
            <a:ext cx="3673475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pecfoto">
            <a:extLst>
              <a:ext uri="{FF2B5EF4-FFF2-40B4-BE49-F238E27FC236}">
                <a16:creationId xmlns:a16="http://schemas.microsoft.com/office/drawing/2014/main" id="{FB9AF32C-2ED2-4C0D-825F-73E00F5F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9067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941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242F946-D9BA-4801-80CC-8EDA681A7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8399" y="313214"/>
            <a:ext cx="9333914" cy="1066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/>
              <a:t>Přehřátý kabel a další prvky v rozvodné skříni</a:t>
            </a:r>
            <a:endParaRPr lang="en-GB" altLang="cs-CZ" sz="3200" b="1" dirty="0"/>
          </a:p>
        </p:txBody>
      </p:sp>
      <p:pic>
        <p:nvPicPr>
          <p:cNvPr id="87043" name="Picture 3" descr="energetika2">
            <a:extLst>
              <a:ext uri="{FF2B5EF4-FFF2-40B4-BE49-F238E27FC236}">
                <a16:creationId xmlns:a16="http://schemas.microsoft.com/office/drawing/2014/main" id="{C4C5EDC7-4C63-401F-A42F-325FEBC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06" y="1124745"/>
            <a:ext cx="4723259" cy="28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radyinfrared.com/wp-content/uploads/2011/03/electrical-panel-sc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80623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1/1d/Electrical_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9" y="4136046"/>
            <a:ext cx="3899671" cy="251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375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D3E30B15-BDAD-42F8-A5A4-5D8FCA281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Termografie ve stavebnictví</a:t>
            </a:r>
          </a:p>
        </p:txBody>
      </p:sp>
      <p:pic>
        <p:nvPicPr>
          <p:cNvPr id="89091" name="Picture 2" descr="VÃ½sledek obrÃ¡zku pro thermography of houses">
            <a:extLst>
              <a:ext uri="{FF2B5EF4-FFF2-40B4-BE49-F238E27FC236}">
                <a16:creationId xmlns:a16="http://schemas.microsoft.com/office/drawing/2014/main" id="{E4519452-1F5B-4B59-B18E-2EA53DF8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68760"/>
            <a:ext cx="470272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1268761"/>
            <a:ext cx="3755699" cy="28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potrubi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62" y="4154116"/>
            <a:ext cx="2577210" cy="25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14041" y="6037239"/>
            <a:ext cx="2868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latin typeface="+mn-lt"/>
              </a:rPr>
              <a:t>Vyhledání rozvodů vodovodního potrubí ve zdi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7378006" y="3809723"/>
            <a:ext cx="4856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 b="0" dirty="0">
                <a:solidFill>
                  <a:schemeClr val="bg1"/>
                </a:solidFill>
              </a:rPr>
              <a:t>Nezateplená budova a její tepelné ztráty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479C53-A386-4F7F-BEEE-8473C07B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7B4016D-E45E-40EA-8B40-104C1C508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4825" y="188913"/>
            <a:ext cx="8642350" cy="148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 dirty="0"/>
              <a:t>Nízká kvalita izolace teplovodního potrubí v oblasti spojů</a:t>
            </a:r>
            <a:r>
              <a:rPr lang="en-GB" altLang="cs-CZ" sz="4000" b="1" dirty="0"/>
              <a:t> (Fluke)</a:t>
            </a:r>
          </a:p>
        </p:txBody>
      </p:sp>
      <p:pic>
        <p:nvPicPr>
          <p:cNvPr id="90115" name="Picture 3" descr="izolace">
            <a:extLst>
              <a:ext uri="{FF2B5EF4-FFF2-40B4-BE49-F238E27FC236}">
                <a16:creationId xmlns:a16="http://schemas.microsoft.com/office/drawing/2014/main" id="{E4AB445B-5D90-48CF-931F-37E3D4219DF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916114"/>
            <a:ext cx="74152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Oval 4">
            <a:extLst>
              <a:ext uri="{FF2B5EF4-FFF2-40B4-BE49-F238E27FC236}">
                <a16:creationId xmlns:a16="http://schemas.microsoft.com/office/drawing/2014/main" id="{8D32B44F-0151-42E9-9101-CA956734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3500438"/>
            <a:ext cx="1295400" cy="2514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4400"/>
          </a:p>
        </p:txBody>
      </p:sp>
    </p:spTree>
    <p:extLst>
      <p:ext uri="{BB962C8B-B14F-4D97-AF65-F5344CB8AC3E}">
        <p14:creationId xmlns:p14="http://schemas.microsoft.com/office/powerpoint/2010/main" val="3912151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racuje">
            <a:extLst>
              <a:ext uri="{FF2B5EF4-FFF2-40B4-BE49-F238E27FC236}">
                <a16:creationId xmlns:a16="http://schemas.microsoft.com/office/drawing/2014/main" id="{0F2FD8B6-CD67-47D9-B3F4-D1B10DA4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00213"/>
            <a:ext cx="4284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sonofr">
            <a:extLst>
              <a:ext uri="{FF2B5EF4-FFF2-40B4-BE49-F238E27FC236}">
                <a16:creationId xmlns:a16="http://schemas.microsoft.com/office/drawing/2014/main" id="{63BFD00D-1F54-4AF9-AEAD-B3CA6168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734428"/>
            <a:ext cx="42846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D08EF683-4201-4C27-84E1-DAA63FB0B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747285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Ultrasonografická sonda</a:t>
            </a:r>
            <a:r>
              <a:rPr lang="en-GB" altLang="cs-CZ" sz="3600" b="1" dirty="0"/>
              <a:t> (Fluke)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806E47DF-EC63-4207-A685-BBF15A542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149726"/>
            <a:ext cx="3614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 v provozu</a:t>
            </a:r>
            <a:endParaRPr lang="en-GB" altLang="cs-CZ" sz="2400" b="0"/>
          </a:p>
          <a:p>
            <a:pPr algn="ctr" eaLnBrk="1" hangingPunct="1"/>
            <a:r>
              <a:rPr lang="en-GB" altLang="cs-CZ" sz="2400" b="0"/>
              <a:t>28,3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4B43ECD0-1DC5-4BC7-B0E8-BEA1A070B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2852739"/>
            <a:ext cx="2808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</a:t>
            </a:r>
            <a:r>
              <a:rPr lang="en-GB" altLang="cs-CZ" sz="2400" b="0"/>
              <a:t> „frozen“</a:t>
            </a:r>
          </a:p>
          <a:p>
            <a:pPr algn="ctr" eaLnBrk="1" hangingPunct="1"/>
            <a:r>
              <a:rPr lang="en-GB" altLang="cs-CZ" sz="2400" b="0"/>
              <a:t>26,5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23268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F994CE5A-A4AB-4422-99AF-3AF6299CF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3172" y="274638"/>
            <a:ext cx="9734003" cy="1714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200" b="1" dirty="0"/>
              <a:t>Tepelná stopa zanechaná sonografickou sondou na předloktí + ochlazovací účinek kontaktního gelu</a:t>
            </a:r>
            <a:r>
              <a:rPr lang="en-GB" sz="3200" b="1" dirty="0"/>
              <a:t> </a:t>
            </a:r>
            <a:r>
              <a:rPr lang="cs-CZ" sz="3200" b="1" dirty="0"/>
              <a:t>na nártu </a:t>
            </a:r>
            <a:r>
              <a:rPr lang="en-GB" sz="3200" b="1" dirty="0"/>
              <a:t>(Fluke)</a:t>
            </a: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4211" name="Picture 3" descr="otissk1">
            <a:extLst>
              <a:ext uri="{FF2B5EF4-FFF2-40B4-BE49-F238E27FC236}">
                <a16:creationId xmlns:a16="http://schemas.microsoft.com/office/drawing/2014/main" id="{91119C9C-E38D-47D9-88DD-E56D68A9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312276"/>
            <a:ext cx="4741570" cy="28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7" y="1772816"/>
            <a:ext cx="3582325" cy="4776432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8311382" y="2696671"/>
            <a:ext cx="1177296" cy="126772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7666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6" name="Rectangle 6">
            <a:extLst>
              <a:ext uri="{FF2B5EF4-FFF2-40B4-BE49-F238E27FC236}">
                <a16:creationId xmlns:a16="http://schemas.microsoft.com/office/drawing/2014/main" id="{4AC469F8-52B8-45FF-AF00-2B01E513C7E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348921" y="6097866"/>
            <a:ext cx="45191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chemeClr val="bg1"/>
                </a:solidFill>
              </a:rPr>
              <a:t>Poslední revize a ozvučení</a:t>
            </a:r>
            <a:r>
              <a:rPr lang="en-GB" altLang="cs-CZ" sz="1800" dirty="0">
                <a:solidFill>
                  <a:schemeClr val="bg1"/>
                </a:solidFill>
              </a:rPr>
              <a:t>: </a:t>
            </a:r>
            <a:r>
              <a:rPr lang="cs-CZ" altLang="cs-CZ" sz="1800" dirty="0">
                <a:solidFill>
                  <a:schemeClr val="bg1"/>
                </a:solidFill>
              </a:rPr>
              <a:t>duben 2020</a:t>
            </a:r>
          </a:p>
        </p:txBody>
      </p:sp>
      <p:sp>
        <p:nvSpPr>
          <p:cNvPr id="404488" name="Rectangle 8">
            <a:extLst>
              <a:ext uri="{FF2B5EF4-FFF2-40B4-BE49-F238E27FC236}">
                <a16:creationId xmlns:a16="http://schemas.microsoft.com/office/drawing/2014/main" id="{71CB1396-4F8F-4949-9BEA-AB6FACE0CD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969806" y="2919045"/>
            <a:ext cx="6540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400" b="0" dirty="0">
                <a:solidFill>
                  <a:schemeClr val="tx2"/>
                </a:solidFill>
              </a:rPr>
              <a:t>Auto</a:t>
            </a:r>
            <a:r>
              <a:rPr lang="cs-CZ" altLang="cs-CZ" sz="2400" b="0" dirty="0" err="1">
                <a:solidFill>
                  <a:schemeClr val="tx2"/>
                </a:solidFill>
              </a:rPr>
              <a:t>ři</a:t>
            </a:r>
            <a:r>
              <a:rPr lang="en-GB" altLang="cs-CZ" sz="2400" b="0" dirty="0">
                <a:solidFill>
                  <a:schemeClr val="tx2"/>
                </a:solidFill>
              </a:rPr>
              <a:t>: </a:t>
            </a:r>
            <a:br>
              <a:rPr lang="en-GB" altLang="cs-CZ" sz="2400" b="0" dirty="0">
                <a:solidFill>
                  <a:srgbClr val="DDDDDD"/>
                </a:solidFill>
              </a:rPr>
            </a:br>
            <a:r>
              <a:rPr lang="cs-CZ" altLang="cs-CZ" sz="2400" b="0" dirty="0">
                <a:solidFill>
                  <a:schemeClr val="bg1"/>
                </a:solidFill>
              </a:rPr>
              <a:t>	</a:t>
            </a:r>
            <a:r>
              <a:rPr lang="en-GB" altLang="cs-CZ" sz="2000" dirty="0"/>
              <a:t>Vojtěch Mornstein</a:t>
            </a:r>
            <a:r>
              <a:rPr lang="cs-CZ" altLang="cs-CZ" sz="2000" dirty="0"/>
              <a:t>, Erik Staffa,</a:t>
            </a:r>
            <a:r>
              <a:rPr lang="en-GB" altLang="cs-CZ" sz="2000" dirty="0"/>
              <a:t> </a:t>
            </a:r>
            <a:r>
              <a:rPr lang="cs-CZ" altLang="cs-CZ" sz="2000" dirty="0"/>
              <a:t>Ivo Hrazdira</a:t>
            </a:r>
            <a:endParaRPr lang="cs-CZ" altLang="cs-CZ" sz="2000" dirty="0">
              <a:solidFill>
                <a:schemeClr val="tx2"/>
              </a:solidFill>
            </a:endParaRPr>
          </a:p>
        </p:txBody>
      </p:sp>
      <p:sp>
        <p:nvSpPr>
          <p:cNvPr id="404490" name="Rectangle 10">
            <a:extLst>
              <a:ext uri="{FF2B5EF4-FFF2-40B4-BE49-F238E27FC236}">
                <a16:creationId xmlns:a16="http://schemas.microsoft.com/office/drawing/2014/main" id="{058E3C55-2D3D-4040-B9A0-0479585B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818" y="5208204"/>
            <a:ext cx="4740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rgbClr val="0000DC"/>
                </a:solidFill>
              </a:rPr>
              <a:t>Poslední revize a ozvučení:</a:t>
            </a:r>
            <a:r>
              <a:rPr lang="cs-CZ" altLang="cs-CZ" sz="1800" dirty="0"/>
              <a:t> březen 2021</a:t>
            </a:r>
          </a:p>
        </p:txBody>
      </p:sp>
    </p:spTree>
    <p:extLst>
      <p:ext uri="{BB962C8B-B14F-4D97-AF65-F5344CB8AC3E}">
        <p14:creationId xmlns:p14="http://schemas.microsoft.com/office/powerpoint/2010/main" val="3405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4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2" presetClass="exit" presetSubtype="1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8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6" grpId="0"/>
      <p:bldP spid="404486" grpId="1"/>
      <p:bldP spid="404488" grpId="0"/>
      <p:bldP spid="404488" grpId="1"/>
      <p:bldP spid="404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260648"/>
            <a:ext cx="8229600" cy="75713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Planckův vyzařovací zákon</a:t>
            </a:r>
            <a:endParaRPr lang="sk-SK" altLang="cs-CZ" sz="3600" dirty="0"/>
          </a:p>
        </p:txBody>
      </p:sp>
      <p:graphicFrame>
        <p:nvGraphicFramePr>
          <p:cNvPr id="2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083561"/>
              </p:ext>
            </p:extLst>
          </p:nvPr>
        </p:nvGraphicFramePr>
        <p:xfrm>
          <a:off x="166916" y="1197209"/>
          <a:ext cx="5639455" cy="1624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2" imgW="2336800" imgH="673100" progId="Equation.3">
                  <p:embed/>
                </p:oleObj>
              </mc:Choice>
              <mc:Fallback>
                <p:oleObj name="Rovnica" r:id="rId2" imgW="2336800" imgH="673100" progId="Equation.3">
                  <p:embed/>
                  <p:pic>
                    <p:nvPicPr>
                      <p:cNvPr id="2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16" y="1197209"/>
                        <a:ext cx="5639455" cy="16246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845114"/>
              </p:ext>
            </p:extLst>
          </p:nvPr>
        </p:nvGraphicFramePr>
        <p:xfrm>
          <a:off x="1543297" y="3226961"/>
          <a:ext cx="3399094" cy="9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4" imgW="1574800" imgH="431800" progId="Equation.3">
                  <p:embed/>
                </p:oleObj>
              </mc:Choice>
              <mc:Fallback>
                <p:oleObj name="Rovnica" r:id="rId4" imgW="1574800" imgH="431800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297" y="3226961"/>
                        <a:ext cx="3399094" cy="960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bdélník 23"/>
          <p:cNvSpPr/>
          <p:nvPr/>
        </p:nvSpPr>
        <p:spPr>
          <a:xfrm>
            <a:off x="2348545" y="5556918"/>
            <a:ext cx="471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L……… spektrální měrná zářivost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h........Planckova konstanta	6,6256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-34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k</a:t>
            </a:r>
            <a:r>
              <a:rPr lang="cs-CZ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.......Boltzmannova konstanta	1,3807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-23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c.........rychlost světla	2,9979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</a:t>
            </a:r>
            <a:r>
              <a:rPr lang="cs-CZ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......1. vyzařovací konstanta	1,191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-16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[W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</a:t>
            </a:r>
            <a:r>
              <a:rPr lang="cs-CZ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......2. vyzařovací konstanta	1,4388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[K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m]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6385630" y="1309940"/>
            <a:ext cx="53143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0" dirty="0"/>
              <a:t>spektrální měrná zářivost </a:t>
            </a:r>
            <a:r>
              <a:rPr lang="cs-CZ" altLang="cs-CZ" sz="2000" b="0" i="1" dirty="0">
                <a:latin typeface="Times New Roman" panose="02020603050405020304" pitchFamily="18" charset="0"/>
              </a:rPr>
              <a:t>L</a:t>
            </a:r>
            <a:r>
              <a:rPr lang="cs-CZ" altLang="cs-CZ" sz="2000" b="0" dirty="0"/>
              <a:t> (výkon generovaný z jednotky plochy povrchu zdroje na dané vlnové délce do jednotkového prostorového úhlu) při absolutní teplotě zdroje T [K] v energetickém tvaru</a:t>
            </a:r>
          </a:p>
        </p:txBody>
      </p:sp>
      <p:pic>
        <p:nvPicPr>
          <p:cNvPr id="26" name="Picture 9" descr="plancdotextuoprave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486" y="3226961"/>
            <a:ext cx="4718400" cy="37744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18864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Stefan-</a:t>
            </a:r>
            <a:r>
              <a:rPr lang="cs-CZ" altLang="cs-CZ" sz="3200" dirty="0" err="1"/>
              <a:t>Boltzmanův</a:t>
            </a:r>
            <a:r>
              <a:rPr lang="cs-CZ" altLang="cs-CZ" sz="3200" dirty="0"/>
              <a:t> zákon</a:t>
            </a:r>
            <a:endParaRPr lang="sk-SK" altLang="cs-CZ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63552" y="1196753"/>
            <a:ext cx="8229600" cy="4852987"/>
          </a:xfrm>
          <a:prstGeom prst="rect">
            <a:avLst/>
          </a:prstGeom>
        </p:spPr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Vyjadřuje intenzitu vyzařování  - „výsledná intenzita vyzařování černého tělesa je úměrná čtvrté mocnině jeho absolutní teploty (T)“: 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2315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800" b="0" i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800" b="0" i="1" dirty="0"/>
              <a:t>							</a:t>
            </a:r>
            <a:r>
              <a:rPr lang="el-GR" sz="1800" b="0" i="1" dirty="0"/>
              <a:t>σ</a:t>
            </a:r>
            <a:r>
              <a:rPr lang="cs-CZ" sz="1800" b="0" i="1" dirty="0"/>
              <a:t> = </a:t>
            </a:r>
            <a:r>
              <a:rPr lang="cs-CZ" sz="1800" b="0" dirty="0"/>
              <a:t>5,6697.10</a:t>
            </a:r>
            <a:r>
              <a:rPr lang="cs-CZ" sz="1800" b="0" baseline="30000" dirty="0"/>
              <a:t>-8</a:t>
            </a:r>
            <a:r>
              <a:rPr lang="cs-CZ" sz="1800" b="0" dirty="0"/>
              <a:t> W.m</a:t>
            </a:r>
            <a:r>
              <a:rPr lang="cs-CZ" sz="1800" b="0" baseline="30000" dirty="0"/>
              <a:t>-2</a:t>
            </a:r>
            <a:r>
              <a:rPr lang="cs-CZ" sz="1800" b="0" dirty="0"/>
              <a:t>.K</a:t>
            </a:r>
            <a:r>
              <a:rPr lang="cs-CZ" sz="1800" b="0" baseline="30000" dirty="0"/>
              <a:t>-4</a:t>
            </a:r>
            <a:endParaRPr lang="cs-CZ" altLang="cs-CZ" sz="1800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Lze vyjádřit integrací přes celé spektrum vlnových délek Planckova vyzařovacího zákona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215105" y="1916832"/>
          <a:ext cx="3638462" cy="580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2" imgW="1511300" imgH="241300" progId="Equation.3">
                  <p:embed/>
                </p:oleObj>
              </mc:Choice>
              <mc:Fallback>
                <p:oleObj name="Rovnica" r:id="rId2" imgW="1511300" imgH="241300" progId="Equation.3">
                  <p:embed/>
                  <p:pic>
                    <p:nvPicPr>
                      <p:cNvPr id="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105" y="1916832"/>
                        <a:ext cx="3638462" cy="580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boltz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19" y="3650904"/>
            <a:ext cx="4202435" cy="32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14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6028" y="256753"/>
            <a:ext cx="8229600" cy="6096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Wienův posunovací zákon</a:t>
            </a:r>
            <a:endParaRPr lang="sk-SK" altLang="cs-CZ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31520" y="980729"/>
            <a:ext cx="9851665" cy="8309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b="0" dirty="0"/>
              <a:t>„Maximum spektrální intenzity vyzařování se mění v závislosti na teplotě, odpovídající vlnovou délku lze stanovit vyhledáním lokálního extrému odpovídající funkce“ – tedy, čím je těleso teplejší, tím více vyzařuje na kratších vlnových délkách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/>
              <p:cNvSpPr txBox="1"/>
              <p:nvPr/>
            </p:nvSpPr>
            <p:spPr>
              <a:xfrm>
                <a:off x="5562781" y="1751838"/>
                <a:ext cx="1788759" cy="932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cs-CZ" sz="3200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cs-CZ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cs-CZ" sz="3200" dirty="0"/>
              </a:p>
            </p:txBody>
          </p:sp>
        </mc:Choice>
        <mc:Fallback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81" y="1751838"/>
                <a:ext cx="1788759" cy="9321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850790" y="2870133"/>
            <a:ext cx="1045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1" dirty="0"/>
              <a:t>Např. člověk při teplotě 37°C (310 K) vyzařuje nejvíce </a:t>
            </a:r>
            <a:r>
              <a:rPr lang="cs-CZ" sz="1600" b="0" i="1" dirty="0" err="1"/>
              <a:t>emg</a:t>
            </a:r>
            <a:r>
              <a:rPr lang="cs-CZ" sz="1600" b="0" i="1" dirty="0"/>
              <a:t> záření o vlnové délce 9,35 </a:t>
            </a:r>
            <a:r>
              <a:rPr lang="el-GR" sz="1600" b="0" i="1" dirty="0"/>
              <a:t>μ</a:t>
            </a:r>
            <a:r>
              <a:rPr lang="cs-CZ" sz="1600" b="0" i="1" dirty="0"/>
              <a:t>m, což odpovídá IR záření. Slunce, jehož povrch má teplotu asi 5800 K, má maximum spektrální intenzity vyzařování v oblasti viditelné, ale hojně vyzařuje i v oblasti infračervené a ultrafialové.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ovéPole 10"/>
              <p:cNvSpPr txBox="1"/>
              <p:nvPr/>
            </p:nvSpPr>
            <p:spPr>
              <a:xfrm>
                <a:off x="7945429" y="2132242"/>
                <a:ext cx="28083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𝟖𝟗𝟖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4400" i="1" dirty="0"/>
              </a:p>
            </p:txBody>
          </p:sp>
        </mc:Choice>
        <mc:Fallback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429" y="2132242"/>
                <a:ext cx="2808312" cy="400110"/>
              </a:xfrm>
              <a:prstGeom prst="rect">
                <a:avLst/>
              </a:prstGeom>
              <a:blipFill>
                <a:blip r:embed="rId3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8341473" y="181172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1" dirty="0"/>
              <a:t>Wienova konstanta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850790" y="4317558"/>
            <a:ext cx="10575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400" b="0" dirty="0"/>
              <a:t>Lze vyjádřit derivací Planckova vyzařovacího zákona: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116" y="3701130"/>
            <a:ext cx="3358614" cy="3144474"/>
          </a:xfrm>
          <a:prstGeom prst="rect">
            <a:avLst/>
          </a:prstGeom>
        </p:spPr>
      </p:pic>
      <p:pic>
        <p:nvPicPr>
          <p:cNvPr id="15" name="Picture 4" descr="wi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44" y="3851994"/>
            <a:ext cx="3826904" cy="28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3728CB-BB4D-4C9F-AD95-02FD66C54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2319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4400"/>
          </a:p>
        </p:txBody>
      </p:sp>
      <p:sp>
        <p:nvSpPr>
          <p:cNvPr id="289798" name="Text Box 6">
            <a:extLst>
              <a:ext uri="{FF2B5EF4-FFF2-40B4-BE49-F238E27FC236}">
                <a16:creationId xmlns:a16="http://schemas.microsoft.com/office/drawing/2014/main" id="{68ED2EA6-8BF9-45FD-B3B7-609B4205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647" y="1268761"/>
            <a:ext cx="8877199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/>
              <a:t>Digitální kamera se sadou pixelových senzorů citlivých na  IR (</a:t>
            </a:r>
            <a:r>
              <a:rPr lang="cs-CZ" sz="2000" b="0" dirty="0" err="1"/>
              <a:t>mikrobolometr</a:t>
            </a:r>
            <a:r>
              <a:rPr lang="cs-CZ" sz="2000" b="0" dirty="0"/>
              <a:t> nebo fotonový detektor).</a:t>
            </a:r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 err="1">
                <a:solidFill>
                  <a:srgbClr val="CC3300"/>
                </a:solidFill>
              </a:rPr>
              <a:t>Mikrobolometr</a:t>
            </a:r>
            <a:r>
              <a:rPr lang="cs-CZ" sz="2000" b="0" dirty="0">
                <a:solidFill>
                  <a:srgbClr val="CC3300"/>
                </a:solidFill>
              </a:rPr>
              <a:t> </a:t>
            </a:r>
            <a:r>
              <a:rPr lang="cs-CZ" sz="2000" b="0" dirty="0"/>
              <a:t>je mřížka tepelných senzorů vyrobená z oxidu vanadičného nebo amorfního křemíku, umístěná na odpovídající mřížce křemíku. IR záření o určitém rozsahu vlnových délek dopadá na oxid vanadičný a mění jeho elektrický odpor. Tato změna odporu je měřítkem teploty. Teploty lze znázornit graficky. </a:t>
            </a:r>
            <a:endParaRPr lang="cs-CZ" sz="2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</p:txBody>
      </p:sp>
      <p:sp>
        <p:nvSpPr>
          <p:cNvPr id="56324" name="Rectangle 7">
            <a:extLst>
              <a:ext uri="{FF2B5EF4-FFF2-40B4-BE49-F238E27FC236}">
                <a16:creationId xmlns:a16="http://schemas.microsoft.com/office/drawing/2014/main" id="{8B35A18D-E9B5-4534-8183-FDF44F7F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25" y="205764"/>
            <a:ext cx="574309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chemeClr val="tx2"/>
                </a:solidFill>
              </a:rPr>
              <a:t>Princip</a:t>
            </a:r>
            <a:r>
              <a:rPr lang="cs-CZ" altLang="cs-CZ" sz="3600" dirty="0">
                <a:solidFill>
                  <a:schemeClr val="tx2"/>
                </a:solidFill>
              </a:rPr>
              <a:t> snímání obrazu</a:t>
            </a:r>
            <a:endParaRPr lang="en-GB" altLang="cs-CZ" sz="360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721" y="3861048"/>
            <a:ext cx="3775584" cy="27442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6A69E9-02FC-44F3-9C9B-D1EFE6A592B5}"/>
              </a:ext>
            </a:extLst>
          </p:cNvPr>
          <p:cNvSpPr txBox="1"/>
          <p:nvPr/>
        </p:nvSpPr>
        <p:spPr>
          <a:xfrm>
            <a:off x="8744367" y="4752638"/>
            <a:ext cx="133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Příklad převodní jednotky jednoho pixelu</a:t>
            </a:r>
          </a:p>
        </p:txBody>
      </p:sp>
    </p:spTree>
    <p:extLst>
      <p:ext uri="{BB962C8B-B14F-4D97-AF65-F5344CB8AC3E}">
        <p14:creationId xmlns:p14="http://schemas.microsoft.com/office/powerpoint/2010/main" val="305899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86" y="359078"/>
            <a:ext cx="5196407" cy="62069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37034" y="4670032"/>
            <a:ext cx="3069923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buAutoNum type="alphaUcPeriod"/>
            </a:pPr>
            <a:r>
              <a:rPr lang="cs-CZ" sz="1814" dirty="0"/>
              <a:t>160x120</a:t>
            </a:r>
          </a:p>
          <a:p>
            <a:pPr marL="311045" indent="-311045">
              <a:buAutoNum type="alphaUcPeriod"/>
            </a:pPr>
            <a:r>
              <a:rPr lang="cs-CZ" sz="1814" dirty="0"/>
              <a:t>320x240</a:t>
            </a:r>
          </a:p>
          <a:p>
            <a:pPr marL="311045" indent="-311045">
              <a:buAutoNum type="alphaUcPeriod"/>
            </a:pPr>
            <a:r>
              <a:rPr lang="cs-CZ" sz="1814" dirty="0"/>
              <a:t>640x480</a:t>
            </a:r>
          </a:p>
          <a:p>
            <a:pPr marL="311045" indent="-311045">
              <a:buAutoNum type="alphaUcPeriod"/>
            </a:pPr>
            <a:r>
              <a:rPr lang="cs-CZ" sz="1814" dirty="0"/>
              <a:t>640x512 fotonový </a:t>
            </a:r>
            <a:r>
              <a:rPr lang="cs-CZ" sz="1814" dirty="0" err="1"/>
              <a:t>InSb</a:t>
            </a:r>
            <a:endParaRPr lang="cs-CZ" sz="1814" dirty="0"/>
          </a:p>
          <a:p>
            <a:pPr marL="311045" indent="-311045">
              <a:buAutoNum type="alphaUcPeriod"/>
            </a:pPr>
            <a:r>
              <a:rPr lang="cs-CZ" sz="1814" dirty="0"/>
              <a:t>1344x784 fotonový</a:t>
            </a:r>
          </a:p>
          <a:p>
            <a:pPr marL="311045" indent="-311045">
              <a:buAutoNum type="alphaUcPeriod"/>
            </a:pPr>
            <a:endParaRPr lang="cs-CZ" sz="1814" dirty="0"/>
          </a:p>
          <a:p>
            <a:pPr marL="311045" indent="-311045">
              <a:buAutoNum type="alphaUcPeriod"/>
            </a:pPr>
            <a:endParaRPr lang="cs-CZ" sz="1814" dirty="0"/>
          </a:p>
        </p:txBody>
      </p:sp>
      <p:sp>
        <p:nvSpPr>
          <p:cNvPr id="2" name="TextovéPole 1"/>
          <p:cNvSpPr txBox="1"/>
          <p:nvPr/>
        </p:nvSpPr>
        <p:spPr>
          <a:xfrm>
            <a:off x="7924891" y="620348"/>
            <a:ext cx="2220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Rozlišení termogramů</a:t>
            </a:r>
          </a:p>
        </p:txBody>
      </p:sp>
    </p:spTree>
    <p:extLst>
      <p:ext uri="{BB962C8B-B14F-4D97-AF65-F5344CB8AC3E}">
        <p14:creationId xmlns:p14="http://schemas.microsoft.com/office/powerpoint/2010/main" val="202129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93A2D09-4B94-4530-8D12-2802F9BD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8914"/>
            <a:ext cx="22987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6B23FD7D-1DA2-404F-8450-9E16E6ED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33376"/>
            <a:ext cx="5486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C24D908A-B654-428F-81CC-51AB0D8E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2706686"/>
            <a:ext cx="8382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4D09C9-ED3D-4FBF-A2B9-C45294B62949}"/>
              </a:ext>
            </a:extLst>
          </p:cNvPr>
          <p:cNvSpPr txBox="1"/>
          <p:nvPr/>
        </p:nvSpPr>
        <p:spPr>
          <a:xfrm>
            <a:off x="437322" y="3021496"/>
            <a:ext cx="2410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Parametry starší termovizní kamery, u modernějších se zvyšuje především maximální frekvence snímků a zmenšují rozměry.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64417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74</TotalTime>
  <Words>1065</Words>
  <Application>Microsoft Office PowerPoint</Application>
  <PresentationFormat>Širokoúhlá obrazovka</PresentationFormat>
  <Paragraphs>146</Paragraphs>
  <Slides>36</Slides>
  <Notes>17</Notes>
  <HiddenSlides>0</HiddenSlides>
  <MMClips>4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Cambria Math</vt:lpstr>
      <vt:lpstr>Tahoma</vt:lpstr>
      <vt:lpstr>Times New Roman</vt:lpstr>
      <vt:lpstr>Times New Roman CE</vt:lpstr>
      <vt:lpstr>Wingdings</vt:lpstr>
      <vt:lpstr>Presentation_MU_EN</vt:lpstr>
      <vt:lpstr>Rovnica</vt:lpstr>
      <vt:lpstr>Přednášky z lékařské biofyziky</vt:lpstr>
      <vt:lpstr>Co to je infračervené zobrazení a infračervené záření?</vt:lpstr>
      <vt:lpstr>Prezentace aplikace PowerPoint</vt:lpstr>
      <vt:lpstr>Planckův vyzařovací zákon</vt:lpstr>
      <vt:lpstr>Stefan-Boltzmanův zákon</vt:lpstr>
      <vt:lpstr>Wienův posunovací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Vybavení pro měření IR na Biofyzikálnímu ústavu LF MU</vt:lpstr>
      <vt:lpstr>Prezentace aplikace PowerPoint</vt:lpstr>
      <vt:lpstr>Klinický význam termografie</vt:lpstr>
      <vt:lpstr>Klinické termogramy</vt:lpstr>
      <vt:lpstr>Různé palety pseudobarev </vt:lpstr>
      <vt:lpstr>Prezentace aplikace PowerPoint</vt:lpstr>
      <vt:lpstr>Prezentace aplikace PowerPoint</vt:lpstr>
      <vt:lpstr>Před vstupem a po výstupu z kryokomory</vt:lpstr>
      <vt:lpstr>Termogram horečky u dítěte</vt:lpstr>
      <vt:lpstr>Klinická termografie</vt:lpstr>
      <vt:lpstr>Klinická termografie</vt:lpstr>
      <vt:lpstr>Efekt revaskularizace DK pomocí perkutánní transluminární angioplastiky (PTA)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Pec propouštějící teplo – kontrola tepelných zařízení</vt:lpstr>
      <vt:lpstr>Přehřátý kabel a další prvky v rozvodné skříni</vt:lpstr>
      <vt:lpstr>Termografie ve stavebnictví</vt:lpstr>
      <vt:lpstr>Nízká kvalita izolace teplovodního potrubí v oblasti spojů (Fluke)</vt:lpstr>
      <vt:lpstr>Ultrasonografická sonda (Fluke)</vt:lpstr>
      <vt:lpstr>Tepelná stopa zanechaná sonografickou sondou na předloktí + ochlazovací účinek kontaktního gelu na nártu (Fluke)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9</cp:revision>
  <cp:lastPrinted>1601-01-01T00:00:00Z</cp:lastPrinted>
  <dcterms:created xsi:type="dcterms:W3CDTF">2021-03-19T14:57:45Z</dcterms:created>
  <dcterms:modified xsi:type="dcterms:W3CDTF">2021-03-19T16:12:16Z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