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67"/>
  </p:handoutMasterIdLst>
  <p:sldIdLst>
    <p:sldId id="340" r:id="rId2"/>
    <p:sldId id="368" r:id="rId3"/>
    <p:sldId id="369" r:id="rId4"/>
    <p:sldId id="346" r:id="rId5"/>
    <p:sldId id="370" r:id="rId6"/>
    <p:sldId id="371" r:id="rId7"/>
    <p:sldId id="372" r:id="rId8"/>
    <p:sldId id="373" r:id="rId9"/>
    <p:sldId id="374" r:id="rId10"/>
    <p:sldId id="375" r:id="rId11"/>
    <p:sldId id="376" r:id="rId12"/>
    <p:sldId id="377" r:id="rId13"/>
    <p:sldId id="256" r:id="rId14"/>
    <p:sldId id="383" r:id="rId15"/>
    <p:sldId id="384" r:id="rId16"/>
    <p:sldId id="385" r:id="rId17"/>
    <p:sldId id="258" r:id="rId18"/>
    <p:sldId id="260" r:id="rId19"/>
    <p:sldId id="291" r:id="rId20"/>
    <p:sldId id="262" r:id="rId21"/>
    <p:sldId id="268" r:id="rId22"/>
    <p:sldId id="278" r:id="rId23"/>
    <p:sldId id="285" r:id="rId24"/>
    <p:sldId id="292" r:id="rId25"/>
    <p:sldId id="293" r:id="rId26"/>
    <p:sldId id="294" r:id="rId27"/>
    <p:sldId id="295" r:id="rId28"/>
    <p:sldId id="296" r:id="rId29"/>
    <p:sldId id="323" r:id="rId30"/>
    <p:sldId id="326" r:id="rId31"/>
    <p:sldId id="325" r:id="rId32"/>
    <p:sldId id="324" r:id="rId33"/>
    <p:sldId id="327" r:id="rId34"/>
    <p:sldId id="331" r:id="rId35"/>
    <p:sldId id="334" r:id="rId36"/>
    <p:sldId id="335" r:id="rId37"/>
    <p:sldId id="321" r:id="rId38"/>
    <p:sldId id="322" r:id="rId39"/>
    <p:sldId id="328" r:id="rId40"/>
    <p:sldId id="315" r:id="rId41"/>
    <p:sldId id="333" r:id="rId42"/>
    <p:sldId id="338" r:id="rId43"/>
    <p:sldId id="339" r:id="rId44"/>
    <p:sldId id="337" r:id="rId45"/>
    <p:sldId id="318" r:id="rId46"/>
    <p:sldId id="319" r:id="rId47"/>
    <p:sldId id="332" r:id="rId48"/>
    <p:sldId id="329" r:id="rId49"/>
    <p:sldId id="330" r:id="rId50"/>
    <p:sldId id="297" r:id="rId51"/>
    <p:sldId id="277" r:id="rId52"/>
    <p:sldId id="365" r:id="rId53"/>
    <p:sldId id="366" r:id="rId54"/>
    <p:sldId id="367" r:id="rId55"/>
    <p:sldId id="307" r:id="rId56"/>
    <p:sldId id="298" r:id="rId57"/>
    <p:sldId id="290" r:id="rId58"/>
    <p:sldId id="299" r:id="rId59"/>
    <p:sldId id="300" r:id="rId60"/>
    <p:sldId id="289" r:id="rId61"/>
    <p:sldId id="301" r:id="rId62"/>
    <p:sldId id="302" r:id="rId63"/>
    <p:sldId id="303" r:id="rId64"/>
    <p:sldId id="304" r:id="rId65"/>
    <p:sldId id="305" r:id="rId66"/>
  </p:sldIdLst>
  <p:sldSz cx="9144000" cy="6858000" type="screen4x3"/>
  <p:notesSz cx="6669088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0099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D9437-B7C3-483F-80F9-13C9C1B92D3C}" type="datetimeFigureOut">
              <a:rPr lang="cs-CZ" smtClean="0"/>
              <a:t>9.3.2021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2ECE8-DEF0-4E8F-8E4B-7ED2C70518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7583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70BC6-3925-4F2B-8F1D-1A839422FD59}" type="datetimeFigureOut">
              <a:rPr lang="cs-CZ" smtClean="0"/>
              <a:pPr/>
              <a:t>9.3.2021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E13C-9D7F-49F0-BB62-271EA7D7DD1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70BC6-3925-4F2B-8F1D-1A839422FD59}" type="datetimeFigureOut">
              <a:rPr lang="cs-CZ" smtClean="0"/>
              <a:pPr/>
              <a:t>9.3.2021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E13C-9D7F-49F0-BB62-271EA7D7DD1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70BC6-3925-4F2B-8F1D-1A839422FD59}" type="datetimeFigureOut">
              <a:rPr lang="cs-CZ" smtClean="0"/>
              <a:pPr/>
              <a:t>9.3.2021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E13C-9D7F-49F0-BB62-271EA7D7DD1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70BC6-3925-4F2B-8F1D-1A839422FD59}" type="datetimeFigureOut">
              <a:rPr lang="cs-CZ" smtClean="0"/>
              <a:pPr/>
              <a:t>9.3.2021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E13C-9D7F-49F0-BB62-271EA7D7DD1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70BC6-3925-4F2B-8F1D-1A839422FD59}" type="datetimeFigureOut">
              <a:rPr lang="cs-CZ" smtClean="0"/>
              <a:pPr/>
              <a:t>9.3.2021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E13C-9D7F-49F0-BB62-271EA7D7DD1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70BC6-3925-4F2B-8F1D-1A839422FD59}" type="datetimeFigureOut">
              <a:rPr lang="cs-CZ" smtClean="0"/>
              <a:pPr/>
              <a:t>9.3.2021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E13C-9D7F-49F0-BB62-271EA7D7DD1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70BC6-3925-4F2B-8F1D-1A839422FD59}" type="datetimeFigureOut">
              <a:rPr lang="cs-CZ" smtClean="0"/>
              <a:pPr/>
              <a:t>9.3.2021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E13C-9D7F-49F0-BB62-271EA7D7DD1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70BC6-3925-4F2B-8F1D-1A839422FD59}" type="datetimeFigureOut">
              <a:rPr lang="cs-CZ" smtClean="0"/>
              <a:pPr/>
              <a:t>9.3.2021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E13C-9D7F-49F0-BB62-271EA7D7DD1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70BC6-3925-4F2B-8F1D-1A839422FD59}" type="datetimeFigureOut">
              <a:rPr lang="cs-CZ" smtClean="0"/>
              <a:pPr/>
              <a:t>9.3.2021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E13C-9D7F-49F0-BB62-271EA7D7DD1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70BC6-3925-4F2B-8F1D-1A839422FD59}" type="datetimeFigureOut">
              <a:rPr lang="cs-CZ" smtClean="0"/>
              <a:pPr/>
              <a:t>9.3.2021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E13C-9D7F-49F0-BB62-271EA7D7DD1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70BC6-3925-4F2B-8F1D-1A839422FD59}" type="datetimeFigureOut">
              <a:rPr lang="cs-CZ" smtClean="0"/>
              <a:pPr/>
              <a:t>9.3.2021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E13C-9D7F-49F0-BB62-271EA7D7DD1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70BC6-3925-4F2B-8F1D-1A839422FD59}" type="datetimeFigureOut">
              <a:rPr lang="cs-CZ" smtClean="0"/>
              <a:pPr/>
              <a:t>9.3.2021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AE13C-9D7F-49F0-BB62-271EA7D7DD12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.png"/><Relationship Id="rId9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700808"/>
            <a:ext cx="7918648" cy="1686049"/>
          </a:xfrm>
        </p:spPr>
        <p:txBody>
          <a:bodyPr>
            <a:noAutofit/>
          </a:bodyPr>
          <a:lstStyle/>
          <a:p>
            <a:r>
              <a:rPr lang="cs-CZ" sz="6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Dermatoalergologické</a:t>
            </a:r>
            <a:r>
              <a:rPr lang="cs-CZ" sz="6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vyšetřování</a:t>
            </a:r>
            <a:endParaRPr lang="cs-CZ" sz="6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E. Dastychová</a:t>
            </a:r>
            <a:endParaRPr lang="cs-CZ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7342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0060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cs-CZ" sz="3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cs-CZ" sz="30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esquiterpenolaktony</a:t>
            </a:r>
            <a:r>
              <a:rPr lang="cs-CZ" sz="3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-mix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- </a:t>
            </a:r>
            <a:r>
              <a:rPr lang="cs-CZ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alergeny rostlin složnokvětých</a:t>
            </a:r>
          </a:p>
          <a:p>
            <a:pPr marL="627063" indent="0"/>
            <a:r>
              <a:rPr lang="cs-CZ" sz="3000" dirty="0" smtClean="0">
                <a:sym typeface="Symbol"/>
              </a:rPr>
              <a:t> chryzantéma</a:t>
            </a:r>
          </a:p>
          <a:p>
            <a:pPr marL="627063" indent="0"/>
            <a:r>
              <a:rPr lang="cs-CZ" sz="3000" dirty="0">
                <a:sym typeface="Symbol"/>
              </a:rPr>
              <a:t> </a:t>
            </a:r>
            <a:r>
              <a:rPr lang="cs-CZ" sz="3000" dirty="0" smtClean="0">
                <a:sym typeface="Symbol"/>
              </a:rPr>
              <a:t>heřmánek pravý</a:t>
            </a:r>
          </a:p>
          <a:p>
            <a:pPr marL="627063" indent="0"/>
            <a:r>
              <a:rPr lang="cs-CZ" sz="3000" dirty="0">
                <a:sym typeface="Symbol"/>
              </a:rPr>
              <a:t> </a:t>
            </a:r>
            <a:r>
              <a:rPr lang="cs-CZ" sz="3000" dirty="0" smtClean="0">
                <a:sym typeface="Symbol"/>
              </a:rPr>
              <a:t>měsíček zahradní</a:t>
            </a:r>
          </a:p>
          <a:p>
            <a:pPr marL="627063" indent="0"/>
            <a:r>
              <a:rPr lang="cs-CZ" sz="3000" dirty="0">
                <a:sym typeface="Symbol"/>
              </a:rPr>
              <a:t> </a:t>
            </a:r>
            <a:r>
              <a:rPr lang="cs-CZ" sz="3000" dirty="0" smtClean="0">
                <a:sym typeface="Symbol"/>
              </a:rPr>
              <a:t>arnika </a:t>
            </a:r>
            <a:r>
              <a:rPr lang="cs-CZ" sz="3000" dirty="0" err="1" smtClean="0">
                <a:sym typeface="Symbol"/>
              </a:rPr>
              <a:t>montana</a:t>
            </a:r>
            <a:endParaRPr lang="cs-CZ" sz="3000" dirty="0" smtClean="0">
              <a:sym typeface="Symbol"/>
            </a:endParaRP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dirty="0">
                <a:sym typeface="Symbol"/>
              </a:rPr>
              <a:t>	 </a:t>
            </a:r>
            <a:r>
              <a:rPr lang="cs-CZ" sz="3000" dirty="0" smtClean="0">
                <a:sym typeface="Symbol"/>
              </a:rPr>
              <a:t>  (slunečnice, smetánka, sedmikráska, pelyněk, 	    černobýl, kopretina a další)</a:t>
            </a:r>
          </a:p>
          <a:p>
            <a:pPr marL="0" indent="0">
              <a:buNone/>
              <a:tabLst>
                <a:tab pos="358775" algn="l"/>
              </a:tabLst>
            </a:pPr>
            <a:endParaRPr lang="cs-CZ" sz="3000" dirty="0" smtClean="0">
              <a:sym typeface="Symbol"/>
            </a:endParaRP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dirty="0">
                <a:sym typeface="Symbol"/>
              </a:rPr>
              <a:t>	</a:t>
            </a:r>
            <a:r>
              <a:rPr lang="cs-CZ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M</a:t>
            </a:r>
            <a:r>
              <a:rPr lang="cs-CZ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ožnost pravé i nepravé skupinové přecitlivělosti</a:t>
            </a:r>
            <a:endParaRPr lang="cs-CZ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948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0872" y="587821"/>
            <a:ext cx="8229600" cy="5865515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cs-CZ" sz="3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cs-CZ" sz="3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bsahové látky přípravků farmaceutických            a kosmetických</a:t>
            </a:r>
          </a:p>
          <a:p>
            <a:pPr marL="0" indent="0">
              <a:buNone/>
            </a:pPr>
            <a:endParaRPr lang="cs-CZ" sz="3000" dirty="0" smtClean="0"/>
          </a:p>
          <a:p>
            <a:pPr marL="0" indent="0">
              <a:buNone/>
              <a:tabLst>
                <a:tab pos="358775" algn="l"/>
                <a:tab pos="3048000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	neomycin</a:t>
            </a:r>
          </a:p>
          <a:p>
            <a:pPr marL="0" indent="0">
              <a:buNone/>
              <a:tabLst>
                <a:tab pos="358775" algn="l"/>
                <a:tab pos="3048000" algn="l"/>
              </a:tabLst>
            </a:pPr>
            <a:r>
              <a:rPr lang="cs-CZ" sz="3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Látky účinné</a:t>
            </a:r>
          </a:p>
          <a:p>
            <a:pPr marL="0" indent="0">
              <a:buNone/>
              <a:tabLst>
                <a:tab pos="358775" algn="l"/>
                <a:tab pos="3048000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	kortikosteroidy</a:t>
            </a:r>
          </a:p>
          <a:p>
            <a:pPr marL="0" indent="0">
              <a:buNone/>
              <a:tabLst>
                <a:tab pos="358775" algn="l"/>
                <a:tab pos="3048000" algn="l"/>
              </a:tabLst>
            </a:pPr>
            <a:endParaRPr lang="cs-CZ" sz="3000" dirty="0"/>
          </a:p>
          <a:p>
            <a:pPr marL="0" indent="0">
              <a:buNone/>
              <a:tabLst>
                <a:tab pos="358775" algn="l"/>
                <a:tab pos="3048000" algn="l"/>
              </a:tabLst>
            </a:pPr>
            <a:r>
              <a:rPr lang="cs-CZ" sz="3000" dirty="0" smtClean="0"/>
              <a:t>                        </a:t>
            </a:r>
            <a:r>
              <a:rPr lang="cs-CZ" sz="3000" dirty="0" err="1" smtClean="0"/>
              <a:t>budesonid</a:t>
            </a:r>
            <a:r>
              <a:rPr lang="cs-CZ" sz="3000" dirty="0"/>
              <a:t>	</a:t>
            </a:r>
            <a:r>
              <a:rPr lang="cs-CZ" sz="3000" dirty="0" err="1" smtClean="0"/>
              <a:t>tixocortolpivalát</a:t>
            </a:r>
            <a:endParaRPr lang="cs-CZ" sz="3000" dirty="0"/>
          </a:p>
        </p:txBody>
      </p:sp>
      <p:cxnSp>
        <p:nvCxnSpPr>
          <p:cNvPr id="5" name="Přímá spojnice 4"/>
          <p:cNvCxnSpPr/>
          <p:nvPr/>
        </p:nvCxnSpPr>
        <p:spPr>
          <a:xfrm flipV="1">
            <a:off x="2726687" y="2460029"/>
            <a:ext cx="936104" cy="5040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2726687" y="2964085"/>
            <a:ext cx="936104" cy="57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H="1">
            <a:off x="3553544" y="3684165"/>
            <a:ext cx="1296144" cy="7920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4849688" y="3684165"/>
            <a:ext cx="1656184" cy="7920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44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4888" y="260648"/>
            <a:ext cx="8229600" cy="64807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Látky pomocné</a:t>
            </a:r>
          </a:p>
          <a:p>
            <a:r>
              <a:rPr lang="cs-CZ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cs-CZ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onzervační</a:t>
            </a:r>
            <a:r>
              <a:rPr lang="cs-CZ" sz="3000" dirty="0" smtClean="0"/>
              <a:t> 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dirty="0" smtClean="0"/>
              <a:t>	</a:t>
            </a:r>
            <a:r>
              <a:rPr lang="cs-CZ" sz="3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parabeny</a:t>
            </a:r>
            <a:r>
              <a:rPr lang="cs-CZ" sz="3000" dirty="0" smtClean="0"/>
              <a:t> – deriváty </a:t>
            </a:r>
            <a:r>
              <a:rPr lang="cs-CZ" sz="3000" dirty="0" err="1" smtClean="0"/>
              <a:t>parahydroxibenzoové</a:t>
            </a:r>
            <a:r>
              <a:rPr lang="cs-CZ" sz="3000" dirty="0" smtClean="0"/>
              <a:t> 	kyseliny </a:t>
            </a:r>
            <a:r>
              <a:rPr lang="cs-CZ" sz="3000" i="1" dirty="0" smtClean="0"/>
              <a:t>(senzibilizační potenciál nízký)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i="1" dirty="0"/>
              <a:t>	</a:t>
            </a:r>
            <a:r>
              <a:rPr lang="cs-CZ" sz="3000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Kathon</a:t>
            </a:r>
            <a:r>
              <a:rPr lang="cs-CZ" sz="3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CG</a:t>
            </a:r>
            <a:r>
              <a:rPr lang="cs-CZ" sz="3000" dirty="0" smtClean="0"/>
              <a:t> – směs </a:t>
            </a:r>
            <a:r>
              <a:rPr lang="cs-CZ" sz="3000" dirty="0" err="1" smtClean="0"/>
              <a:t>chlormetylizotiazolinonu</a:t>
            </a:r>
            <a:r>
              <a:rPr lang="cs-CZ" sz="3000" dirty="0" smtClean="0"/>
              <a:t>           	a </a:t>
            </a:r>
            <a:r>
              <a:rPr lang="cs-CZ" sz="3000" dirty="0" err="1" smtClean="0"/>
              <a:t>metylizotiazolinonu</a:t>
            </a:r>
            <a:endParaRPr lang="cs-CZ" sz="3000" dirty="0" smtClean="0"/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i="1" dirty="0"/>
              <a:t>	</a:t>
            </a:r>
            <a:r>
              <a:rPr lang="cs-CZ" sz="3000" dirty="0" smtClean="0"/>
              <a:t>- konzervace kosmetických přípravků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  </a:t>
            </a:r>
            <a:r>
              <a:rPr lang="cs-CZ" sz="3000" dirty="0" err="1" smtClean="0"/>
              <a:t>metylizotiazolinon</a:t>
            </a:r>
            <a:r>
              <a:rPr lang="cs-CZ" sz="3000" dirty="0" smtClean="0"/>
              <a:t> </a:t>
            </a:r>
            <a:r>
              <a:rPr lang="cs-CZ" sz="3000" dirty="0" smtClean="0">
                <a:sym typeface="Symbol"/>
              </a:rPr>
              <a:t></a:t>
            </a:r>
            <a:r>
              <a:rPr lang="cs-CZ" sz="3000" dirty="0" smtClean="0"/>
              <a:t> často přípravky                 	  pro domácnost</a:t>
            </a:r>
          </a:p>
          <a:p>
            <a:r>
              <a:rPr lang="cs-CZ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emulgační</a:t>
            </a:r>
            <a:r>
              <a:rPr lang="cs-CZ" sz="3000" dirty="0"/>
              <a:t>  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dirty="0"/>
              <a:t>	</a:t>
            </a:r>
            <a:r>
              <a:rPr lang="cs-CZ" sz="30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alcoholes</a:t>
            </a:r>
            <a:r>
              <a:rPr lang="cs-CZ" sz="3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adipis</a:t>
            </a:r>
            <a:r>
              <a:rPr lang="cs-CZ" sz="3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lanae</a:t>
            </a:r>
            <a:endParaRPr lang="cs-CZ" sz="30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dirty="0"/>
              <a:t>	</a:t>
            </a:r>
            <a:r>
              <a:rPr lang="cs-CZ" sz="3000" i="1" dirty="0"/>
              <a:t>(často senzibilizováni pacienti s dg </a:t>
            </a:r>
            <a:r>
              <a:rPr lang="cs-CZ" sz="3000" i="1" dirty="0" err="1"/>
              <a:t>Ulcus</a:t>
            </a:r>
            <a:r>
              <a:rPr lang="cs-CZ" sz="3000" i="1" dirty="0"/>
              <a:t> </a:t>
            </a:r>
            <a:r>
              <a:rPr lang="cs-CZ" sz="3000" i="1" dirty="0" err="1"/>
              <a:t>cruris</a:t>
            </a:r>
            <a:r>
              <a:rPr lang="cs-CZ" sz="3000" i="1" dirty="0"/>
              <a:t>)</a:t>
            </a:r>
          </a:p>
          <a:p>
            <a:pPr marL="0" indent="0">
              <a:buNone/>
              <a:tabLst>
                <a:tab pos="358775" algn="l"/>
              </a:tabLst>
            </a:pPr>
            <a:endParaRPr lang="cs-CZ" sz="3000" dirty="0" smtClean="0"/>
          </a:p>
          <a:p>
            <a:pPr marL="0" indent="0">
              <a:buNone/>
              <a:tabLst>
                <a:tab pos="358775" algn="l"/>
              </a:tabLst>
            </a:pP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66820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nik_0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3832" y="1160748"/>
            <a:ext cx="7596336" cy="5697252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0" y="3567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Testy speciální</a:t>
            </a:r>
          </a:p>
          <a:p>
            <a:r>
              <a:rPr lang="cs-CZ" dirty="0">
                <a:sym typeface="Symbol"/>
              </a:rPr>
              <a:t> </a:t>
            </a:r>
            <a:r>
              <a:rPr lang="cs-CZ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látky z pracovního a domácího </a:t>
            </a:r>
            <a:r>
              <a:rPr lang="cs-CZ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prostředí</a:t>
            </a:r>
            <a:endParaRPr lang="cs-CZ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66936" y="1124744"/>
            <a:ext cx="7293496" cy="50405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3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Provedení </a:t>
            </a:r>
            <a:r>
              <a:rPr lang="cs-CZ" sz="3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epikutánních</a:t>
            </a:r>
            <a:r>
              <a:rPr lang="cs-CZ" sz="3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testů</a:t>
            </a:r>
          </a:p>
          <a:p>
            <a:r>
              <a:rPr lang="cs-CZ" sz="3000" dirty="0" smtClean="0"/>
              <a:t>alergologická koncentrace</a:t>
            </a:r>
          </a:p>
          <a:p>
            <a:r>
              <a:rPr lang="cs-CZ" sz="3000" dirty="0" smtClean="0"/>
              <a:t>nedráždivé vehikulum 		           </a:t>
            </a:r>
            <a:r>
              <a:rPr lang="cs-CZ" sz="3000" i="1" dirty="0" smtClean="0"/>
              <a:t>(</a:t>
            </a:r>
            <a:r>
              <a:rPr lang="cs-CZ" sz="3000" i="1" dirty="0" err="1" smtClean="0"/>
              <a:t>vazelina</a:t>
            </a:r>
            <a:r>
              <a:rPr lang="cs-CZ" sz="3000" i="1" dirty="0" smtClean="0"/>
              <a:t>, voda, etanol, </a:t>
            </a:r>
            <a:r>
              <a:rPr lang="cs-CZ" sz="3000" i="1" dirty="0" smtClean="0"/>
              <a:t>olej)</a:t>
            </a:r>
            <a:endParaRPr lang="cs-CZ" sz="3000" i="1" dirty="0" smtClean="0"/>
          </a:p>
          <a:p>
            <a:r>
              <a:rPr lang="cs-CZ" sz="3000" dirty="0" err="1"/>
              <a:t>t</a:t>
            </a:r>
            <a:r>
              <a:rPr lang="cs-CZ" sz="3000" dirty="0" err="1" smtClean="0"/>
              <a:t>estoplast</a:t>
            </a:r>
            <a:r>
              <a:rPr lang="cs-CZ" sz="3000" dirty="0" smtClean="0"/>
              <a:t> </a:t>
            </a:r>
            <a:r>
              <a:rPr lang="cs-CZ" sz="3000" dirty="0">
                <a:sym typeface="Symbol"/>
              </a:rPr>
              <a:t></a:t>
            </a:r>
            <a:r>
              <a:rPr lang="cs-CZ" sz="3000" dirty="0" smtClean="0"/>
              <a:t> testovací náplast</a:t>
            </a:r>
          </a:p>
          <a:p>
            <a:pPr marL="0" indent="0">
              <a:buNone/>
            </a:pPr>
            <a:endParaRPr lang="cs-CZ" sz="1000" dirty="0" smtClean="0"/>
          </a:p>
          <a:p>
            <a:pPr marL="0" indent="0">
              <a:buNone/>
            </a:pPr>
            <a:endParaRPr lang="cs-CZ" sz="1000" dirty="0" smtClean="0"/>
          </a:p>
          <a:p>
            <a:pPr marL="0" indent="0">
              <a:buNone/>
            </a:pPr>
            <a:r>
              <a:rPr lang="cs-CZ" sz="3000" dirty="0" smtClean="0"/>
              <a:t>Nikdy netestujeme látky neznámého          chemického složení!!!</a:t>
            </a:r>
          </a:p>
          <a:p>
            <a:endParaRPr lang="cs-CZ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563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11560" y="476672"/>
            <a:ext cx="8229600" cy="597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Místo aplikace </a:t>
            </a:r>
            <a:r>
              <a:rPr lang="cs-CZ" sz="3000" dirty="0" smtClean="0">
                <a:sym typeface="Symbol"/>
              </a:rPr>
              <a:t> </a:t>
            </a:r>
            <a:r>
              <a:rPr lang="cs-CZ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záda</a:t>
            </a:r>
          </a:p>
          <a:p>
            <a:r>
              <a:rPr lang="cs-CZ" sz="3000" dirty="0" smtClean="0">
                <a:sym typeface="Symbol"/>
              </a:rPr>
              <a:t>bez projevů ekzému minimálně 2 týdny </a:t>
            </a:r>
          </a:p>
          <a:p>
            <a:pPr>
              <a:tabLst>
                <a:tab pos="2241550" algn="l"/>
              </a:tabLst>
            </a:pPr>
            <a:r>
              <a:rPr lang="cs-CZ" sz="3000" dirty="0" smtClean="0">
                <a:sym typeface="Symbol"/>
              </a:rPr>
              <a:t>bez projevů akutního ekzému i v jiných lokalizacích 	   falešně pozitivní reakce</a:t>
            </a:r>
          </a:p>
          <a:p>
            <a:pPr marL="0" indent="0">
              <a:buNone/>
              <a:tabLst>
                <a:tab pos="2241550" algn="l"/>
              </a:tabLst>
            </a:pPr>
            <a:r>
              <a:rPr lang="cs-CZ" sz="3000" dirty="0" smtClean="0">
                <a:sym typeface="Symbol"/>
              </a:rPr>
              <a:t>	   zhoršení stávajícího onemocnění</a:t>
            </a:r>
          </a:p>
          <a:p>
            <a:pPr marL="0" indent="0">
              <a:buNone/>
            </a:pPr>
            <a:endParaRPr lang="cs-CZ" sz="3000" dirty="0" smtClean="0">
              <a:sym typeface="Symbol"/>
            </a:endParaRPr>
          </a:p>
          <a:p>
            <a:pPr marL="0" indent="0">
              <a:buNone/>
            </a:pPr>
            <a:r>
              <a:rPr lang="cs-CZ" sz="3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Doba aplikace </a:t>
            </a:r>
            <a:r>
              <a:rPr lang="cs-CZ" sz="30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epikutánních</a:t>
            </a:r>
            <a:r>
              <a:rPr lang="cs-CZ" sz="3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testů </a:t>
            </a:r>
            <a:r>
              <a:rPr lang="cs-CZ" sz="3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      </a:t>
            </a:r>
            <a:r>
              <a:rPr lang="cs-CZ" sz="3000" dirty="0" smtClean="0">
                <a:sym typeface="Symbol"/>
              </a:rPr>
              <a:t> </a:t>
            </a:r>
            <a:r>
              <a:rPr lang="cs-CZ" sz="3000" dirty="0"/>
              <a:t>zpravidla </a:t>
            </a:r>
            <a:r>
              <a:rPr lang="cs-CZ" sz="3000" dirty="0" smtClean="0"/>
              <a:t>48 </a:t>
            </a:r>
            <a:r>
              <a:rPr lang="cs-CZ" sz="3000" dirty="0"/>
              <a:t>hodin</a:t>
            </a:r>
          </a:p>
          <a:p>
            <a:pPr marL="0" indent="0">
              <a:buNone/>
            </a:pPr>
            <a:endParaRPr lang="cs-CZ" sz="3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cs-CZ" sz="3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Odečítání</a:t>
            </a:r>
            <a:r>
              <a:rPr lang="cs-CZ" sz="3000" dirty="0"/>
              <a:t> </a:t>
            </a:r>
            <a:r>
              <a:rPr lang="cs-CZ" sz="3000" dirty="0">
                <a:sym typeface="Symbol"/>
              </a:rPr>
              <a:t> 48, 72, 96 hodin, </a:t>
            </a:r>
            <a:r>
              <a:rPr lang="cs-CZ" sz="3000" dirty="0"/>
              <a:t>event. po týdnu</a:t>
            </a:r>
          </a:p>
          <a:p>
            <a:pPr marL="0" indent="0">
              <a:buNone/>
            </a:pPr>
            <a:endParaRPr lang="cs-CZ" sz="3000" dirty="0" smtClean="0">
              <a:sym typeface="Symbol"/>
            </a:endParaRPr>
          </a:p>
          <a:p>
            <a:pPr marL="0" indent="0">
              <a:buNone/>
            </a:pPr>
            <a:endParaRPr lang="cs-CZ" sz="3000" dirty="0" smtClean="0">
              <a:sym typeface="Symbol"/>
            </a:endParaRPr>
          </a:p>
        </p:txBody>
      </p:sp>
      <p:cxnSp>
        <p:nvCxnSpPr>
          <p:cNvPr id="3" name="Přímá spojnice 2"/>
          <p:cNvCxnSpPr/>
          <p:nvPr/>
        </p:nvCxnSpPr>
        <p:spPr>
          <a:xfrm>
            <a:off x="2861738" y="2330950"/>
            <a:ext cx="288032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>
            <a:off x="2861738" y="2330950"/>
            <a:ext cx="288032" cy="50405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567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332656"/>
            <a:ext cx="8928992" cy="6840760"/>
          </a:xfrm>
        </p:spPr>
        <p:txBody>
          <a:bodyPr>
            <a:normAutofit/>
          </a:bodyPr>
          <a:lstStyle/>
          <a:p>
            <a:pPr marL="0" indent="0">
              <a:buNone/>
              <a:tabLst>
                <a:tab pos="2779713" algn="l"/>
              </a:tabLst>
            </a:pPr>
            <a:r>
              <a:rPr lang="cs-CZ" sz="3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Alergická reakce 	</a:t>
            </a:r>
            <a:r>
              <a:rPr lang="cs-CZ" sz="3000" dirty="0" smtClean="0"/>
              <a:t>- </a:t>
            </a:r>
            <a:r>
              <a:rPr lang="cs-CZ" sz="3000" dirty="0"/>
              <a:t>nepřesné </a:t>
            </a:r>
            <a:r>
              <a:rPr lang="cs-CZ" sz="3000" dirty="0" smtClean="0"/>
              <a:t>ohraničení</a:t>
            </a:r>
          </a:p>
          <a:p>
            <a:pPr marL="0" indent="0">
              <a:buNone/>
              <a:tabLst>
                <a:tab pos="2779713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- ekzémová hromádka</a:t>
            </a:r>
          </a:p>
          <a:p>
            <a:pPr marL="0" indent="0">
              <a:buNone/>
              <a:tabLst>
                <a:tab pos="2779713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- svědění</a:t>
            </a:r>
          </a:p>
          <a:p>
            <a:pPr marL="0" indent="0">
              <a:buNone/>
              <a:tabLst>
                <a:tab pos="4213225" algn="l"/>
                <a:tab pos="5110163" algn="l"/>
              </a:tabLst>
            </a:pPr>
            <a:endParaRPr lang="cs-CZ" sz="20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  <a:tabLst>
                <a:tab pos="5110163" algn="l"/>
              </a:tabLst>
            </a:pPr>
            <a:r>
              <a:rPr lang="cs-CZ" sz="3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Intenzita alergické reakce       </a:t>
            </a:r>
            <a:r>
              <a:rPr lang="cs-CZ" sz="3000" dirty="0" smtClean="0"/>
              <a:t>+ erytém</a:t>
            </a:r>
          </a:p>
          <a:p>
            <a:pPr marL="0" indent="0">
              <a:buNone/>
              <a:tabLst>
                <a:tab pos="4213225" algn="l"/>
                <a:tab pos="5110163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  ++ </a:t>
            </a:r>
            <a:r>
              <a:rPr lang="cs-CZ" sz="3000" dirty="0" err="1" smtClean="0"/>
              <a:t>papulky</a:t>
            </a:r>
            <a:endParaRPr lang="cs-CZ" sz="3000" dirty="0" smtClean="0"/>
          </a:p>
          <a:p>
            <a:pPr marL="0" indent="0">
              <a:buNone/>
              <a:tabLst>
                <a:tab pos="4213225" algn="l"/>
                <a:tab pos="5110163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+++ </a:t>
            </a:r>
            <a:r>
              <a:rPr lang="cs-CZ" sz="3000" dirty="0" err="1" smtClean="0"/>
              <a:t>vezikulky</a:t>
            </a:r>
            <a:endParaRPr lang="cs-CZ" sz="3000" dirty="0" smtClean="0"/>
          </a:p>
          <a:p>
            <a:pPr marL="0" indent="0">
              <a:buNone/>
              <a:tabLst>
                <a:tab pos="4033838" algn="l"/>
                <a:tab pos="5110163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++++ </a:t>
            </a:r>
            <a:r>
              <a:rPr lang="cs-CZ" sz="3000" dirty="0" err="1" smtClean="0"/>
              <a:t>vezikulky</a:t>
            </a:r>
            <a:r>
              <a:rPr lang="cs-CZ" sz="3000" dirty="0" smtClean="0"/>
              <a:t> a mokvání</a:t>
            </a:r>
          </a:p>
          <a:p>
            <a:pPr marL="0" indent="0">
              <a:buNone/>
              <a:tabLst>
                <a:tab pos="2420938" algn="l"/>
                <a:tab pos="4213225" algn="l"/>
                <a:tab pos="5110163" algn="l"/>
              </a:tabLst>
            </a:pPr>
            <a:endParaRPr lang="cs-CZ" sz="20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  <a:tabLst>
                <a:tab pos="2420938" algn="l"/>
                <a:tab pos="4213225" algn="l"/>
                <a:tab pos="5110163" algn="l"/>
              </a:tabLst>
            </a:pPr>
            <a:r>
              <a:rPr lang="cs-CZ" sz="3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Toxická reakce 	</a:t>
            </a:r>
            <a:r>
              <a:rPr lang="cs-CZ" sz="3000" dirty="0" smtClean="0"/>
              <a:t>- přesné ohraničení</a:t>
            </a:r>
          </a:p>
          <a:p>
            <a:pPr marL="0" indent="0">
              <a:buNone/>
              <a:tabLst>
                <a:tab pos="2420938" algn="l"/>
                <a:tab pos="4213225" algn="l"/>
                <a:tab pos="5110163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- </a:t>
            </a:r>
            <a:r>
              <a:rPr lang="cs-CZ" sz="3000" dirty="0"/>
              <a:t>erytém, bula, </a:t>
            </a:r>
            <a:r>
              <a:rPr lang="cs-CZ" sz="3000" dirty="0" smtClean="0"/>
              <a:t>nekróza</a:t>
            </a:r>
          </a:p>
          <a:p>
            <a:pPr marL="0" indent="0">
              <a:buNone/>
              <a:tabLst>
                <a:tab pos="2420938" algn="l"/>
                <a:tab pos="4213225" algn="l"/>
                <a:tab pos="5110163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- pálení, bolest</a:t>
            </a: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152979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_0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92080" y="0"/>
            <a:ext cx="45598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_0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00003.jpg"/>
          <p:cNvPicPr>
            <a:picLocks noChangeAspect="1"/>
          </p:cNvPicPr>
          <p:nvPr/>
        </p:nvPicPr>
        <p:blipFill>
          <a:blip r:embed="rId2" cstate="print">
            <a:lum bright="-20000" contrast="-20000"/>
          </a:blip>
          <a:srcRect l="3050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3224" y="731837"/>
            <a:ext cx="8075240" cy="60095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Epikutánní</a:t>
            </a:r>
            <a:r>
              <a:rPr lang="cs-CZ" sz="3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testy </a:t>
            </a:r>
            <a:r>
              <a:rPr lang="cs-CZ" sz="3000" dirty="0" smtClean="0"/>
              <a:t>–</a:t>
            </a:r>
            <a:r>
              <a:rPr lang="cs-CZ" sz="3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3000" dirty="0" smtClean="0"/>
              <a:t>diagnostika příčin kontaktních ekzémů (IV. typ přecitlivělosti)</a:t>
            </a:r>
          </a:p>
          <a:p>
            <a:pPr marL="0" indent="0">
              <a:buNone/>
            </a:pPr>
            <a:endParaRPr lang="cs-CZ" sz="3000" dirty="0" smtClean="0"/>
          </a:p>
          <a:p>
            <a:pPr marL="0" indent="0">
              <a:buNone/>
            </a:pPr>
            <a:r>
              <a:rPr lang="cs-CZ" sz="3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Kontaktní alergen </a:t>
            </a:r>
            <a:r>
              <a:rPr lang="cs-CZ" sz="3000" dirty="0" smtClean="0"/>
              <a:t>– látky jednoduché  chemické povahy – hapteny </a:t>
            </a:r>
            <a:r>
              <a:rPr lang="cs-CZ" sz="3000" dirty="0" smtClean="0">
                <a:sym typeface="Symbol"/>
              </a:rPr>
              <a:t></a:t>
            </a:r>
            <a:r>
              <a:rPr lang="cs-CZ" sz="3000" dirty="0" smtClean="0">
                <a:sym typeface="Wingdings"/>
              </a:rPr>
              <a:t> průnik přes kožní bariéru </a:t>
            </a:r>
            <a:r>
              <a:rPr lang="cs-CZ" sz="3000" dirty="0">
                <a:sym typeface="Symbol"/>
              </a:rPr>
              <a:t></a:t>
            </a:r>
            <a:r>
              <a:rPr lang="cs-CZ" sz="3000" dirty="0" smtClean="0">
                <a:sym typeface="Wingdings"/>
              </a:rPr>
              <a:t> vazba na antigen prezentující buňky                         </a:t>
            </a:r>
            <a:r>
              <a:rPr lang="cs-CZ" sz="3000" i="1" dirty="0" smtClean="0">
                <a:sym typeface="Wingdings"/>
              </a:rPr>
              <a:t>(b. Langerhansovy, také </a:t>
            </a:r>
            <a:r>
              <a:rPr lang="cs-CZ" sz="3000" i="1" dirty="0" err="1" smtClean="0">
                <a:sym typeface="Wingdings"/>
              </a:rPr>
              <a:t>keratinocyty</a:t>
            </a:r>
            <a:r>
              <a:rPr lang="cs-CZ" sz="3000" i="1" dirty="0" smtClean="0">
                <a:sym typeface="Wingdings"/>
              </a:rPr>
              <a:t>…)</a:t>
            </a:r>
            <a:r>
              <a:rPr lang="cs-CZ" sz="3000" dirty="0" smtClean="0">
                <a:sym typeface="Wingdings"/>
              </a:rPr>
              <a:t> – vznik plnohodnotného antigenu </a:t>
            </a:r>
            <a:r>
              <a:rPr lang="cs-CZ" sz="3000" dirty="0">
                <a:sym typeface="Symbol"/>
              </a:rPr>
              <a:t></a:t>
            </a:r>
            <a:r>
              <a:rPr lang="cs-CZ" sz="3000" dirty="0" smtClean="0">
                <a:sym typeface="Wingdings"/>
              </a:rPr>
              <a:t> spuštění reakce         IV. typu přecitlivělosti </a:t>
            </a:r>
            <a:r>
              <a:rPr lang="cs-CZ" sz="3000" dirty="0">
                <a:sym typeface="Symbol"/>
              </a:rPr>
              <a:t></a:t>
            </a:r>
            <a:r>
              <a:rPr lang="cs-CZ" sz="3000" dirty="0" smtClean="0">
                <a:sym typeface="Wingdings"/>
              </a:rPr>
              <a:t> aktivace zánětu imunologickými mechanismy </a:t>
            </a:r>
            <a:r>
              <a:rPr lang="cs-CZ" sz="3000" dirty="0">
                <a:sym typeface="Symbol"/>
              </a:rPr>
              <a:t></a:t>
            </a:r>
            <a:r>
              <a:rPr lang="cs-CZ" sz="3000" dirty="0" smtClean="0">
                <a:sym typeface="Wingdings"/>
              </a:rPr>
              <a:t> kontaktní ekzém</a:t>
            </a: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67335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_00006.JPG"/>
          <p:cNvPicPr>
            <a:picLocks noChangeAspect="1"/>
          </p:cNvPicPr>
          <p:nvPr/>
        </p:nvPicPr>
        <p:blipFill>
          <a:blip r:embed="rId2" cstate="print"/>
          <a:srcRect r="393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_00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_00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92080" y="0"/>
            <a:ext cx="45598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_00029.JPG"/>
          <p:cNvPicPr>
            <a:picLocks noChangeAspect="1"/>
          </p:cNvPicPr>
          <p:nvPr/>
        </p:nvPicPr>
        <p:blipFill>
          <a:blip r:embed="rId2" cstate="print"/>
          <a:srcRect l="7874"/>
          <a:stretch>
            <a:fillRect/>
          </a:stretch>
        </p:blipFill>
        <p:spPr>
          <a:xfrm>
            <a:off x="0" y="0"/>
            <a:ext cx="9144000" cy="6883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00008.jpg"/>
          <p:cNvPicPr>
            <a:picLocks noChangeAspect="1"/>
          </p:cNvPicPr>
          <p:nvPr/>
        </p:nvPicPr>
        <p:blipFill>
          <a:blip r:embed="rId2" cstate="print">
            <a:lum bright="-5000"/>
          </a:blip>
          <a:stretch>
            <a:fillRect/>
          </a:stretch>
        </p:blipFill>
        <p:spPr>
          <a:xfrm>
            <a:off x="2275668" y="0"/>
            <a:ext cx="459266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00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75668" y="0"/>
            <a:ext cx="459266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00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75668" y="0"/>
            <a:ext cx="459266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00012.jpg"/>
          <p:cNvPicPr>
            <a:picLocks noChangeAspect="1"/>
          </p:cNvPicPr>
          <p:nvPr/>
        </p:nvPicPr>
        <p:blipFill>
          <a:blip r:embed="rId2" cstate="print">
            <a:lum bright="-4000"/>
          </a:blip>
          <a:srcRect l="393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00013.jpg"/>
          <p:cNvPicPr>
            <a:picLocks noChangeAspect="1"/>
          </p:cNvPicPr>
          <p:nvPr/>
        </p:nvPicPr>
        <p:blipFill>
          <a:blip r:embed="rId2" cstate="print">
            <a:lum bright="-5000"/>
          </a:blip>
          <a:stretch>
            <a:fillRect/>
          </a:stretch>
        </p:blipFill>
        <p:spPr>
          <a:xfrm>
            <a:off x="2275668" y="0"/>
            <a:ext cx="459266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1938043"/>
              </p:ext>
            </p:extLst>
          </p:nvPr>
        </p:nvGraphicFramePr>
        <p:xfrm>
          <a:off x="0" y="3789040"/>
          <a:ext cx="4572000" cy="3068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7" name="Photo Editor Photo" r:id="rId3" imgW="7571429" imgH="4858428" progId="">
                  <p:embed/>
                </p:oleObj>
              </mc:Choice>
              <mc:Fallback>
                <p:oleObj name="Photo Editor Photo" r:id="rId3" imgW="7571429" imgH="4858428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789040"/>
                        <a:ext cx="4572000" cy="30689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3634407"/>
              </p:ext>
            </p:extLst>
          </p:nvPr>
        </p:nvGraphicFramePr>
        <p:xfrm>
          <a:off x="4648200" y="0"/>
          <a:ext cx="44958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8" name="Photo Editor Photo" r:id="rId5" imgW="7219048" imgH="4858428" progId="">
                  <p:embed/>
                </p:oleObj>
              </mc:Choice>
              <mc:Fallback>
                <p:oleObj name="Photo Editor Photo" r:id="rId5" imgW="7219048" imgH="4858428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0"/>
                        <a:ext cx="4495800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9638979"/>
              </p:ext>
            </p:extLst>
          </p:nvPr>
        </p:nvGraphicFramePr>
        <p:xfrm>
          <a:off x="0" y="0"/>
          <a:ext cx="45720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9" name="Photo Editor Photo" r:id="rId7" imgW="4133333" imgH="4858428" progId="">
                  <p:embed/>
                </p:oleObj>
              </mc:Choice>
              <mc:Fallback>
                <p:oleObj name="Photo Editor Photo" r:id="rId7" imgW="4133333" imgH="4858428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572000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9817" y="6431308"/>
            <a:ext cx="2479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2000" dirty="0" smtClean="0">
                <a:latin typeface="+mj-lt"/>
                <a:cs typeface="Arial" pitchFamily="34" charset="0"/>
              </a:rPr>
              <a:t>hodinky </a:t>
            </a:r>
            <a:r>
              <a:rPr lang="cs-CZ" sz="2000" dirty="0">
                <a:latin typeface="+mj-lt"/>
                <a:cs typeface="Arial" pitchFamily="34" charset="0"/>
              </a:rPr>
              <a:t>– přezka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837419" y="2996952"/>
            <a:ext cx="1266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cs-CZ" sz="2000" dirty="0" smtClean="0">
                <a:latin typeface="+mj-lt"/>
                <a:cs typeface="Arial" pitchFamily="34" charset="0"/>
              </a:rPr>
              <a:t>prsten</a:t>
            </a:r>
            <a:endParaRPr lang="cs-CZ" sz="2000" dirty="0">
              <a:latin typeface="+mj-lt"/>
              <a:cs typeface="Arial" pitchFamily="34" charset="0"/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49695" y="2984578"/>
            <a:ext cx="1752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2000" dirty="0" smtClean="0">
                <a:latin typeface="+mj-lt"/>
                <a:cs typeface="Arial" pitchFamily="34" charset="0"/>
              </a:rPr>
              <a:t>obruby </a:t>
            </a:r>
            <a:r>
              <a:rPr lang="cs-CZ" sz="2000" dirty="0">
                <a:latin typeface="+mj-lt"/>
                <a:cs typeface="Arial" pitchFamily="34" charset="0"/>
              </a:rPr>
              <a:t>brýlí</a:t>
            </a:r>
          </a:p>
        </p:txBody>
      </p:sp>
      <p:pic>
        <p:nvPicPr>
          <p:cNvPr id="9" name="Picture 5" descr="4cd945fcd702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39362" y="3789040"/>
            <a:ext cx="4504637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0" y="3379305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2000" dirty="0" err="1">
                <a:latin typeface="+mj-lt"/>
                <a:cs typeface="Arial" pitchFamily="34" charset="0"/>
              </a:rPr>
              <a:t>Eczema</a:t>
            </a:r>
            <a:r>
              <a:rPr lang="cs-CZ" sz="2000" dirty="0">
                <a:latin typeface="+mj-lt"/>
                <a:cs typeface="Arial" pitchFamily="34" charset="0"/>
              </a:rPr>
              <a:t> </a:t>
            </a:r>
            <a:r>
              <a:rPr lang="cs-CZ" sz="2000" dirty="0" err="1">
                <a:latin typeface="+mj-lt"/>
                <a:cs typeface="Arial" pitchFamily="34" charset="0"/>
              </a:rPr>
              <a:t>contactum</a:t>
            </a:r>
            <a:r>
              <a:rPr lang="cs-CZ" sz="2000" dirty="0">
                <a:latin typeface="+mj-lt"/>
                <a:cs typeface="Arial" pitchFamily="34" charset="0"/>
              </a:rPr>
              <a:t> – nikl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7767018" y="6418134"/>
            <a:ext cx="1337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2000" dirty="0" smtClean="0">
                <a:latin typeface="+mj-lt"/>
                <a:cs typeface="Arial" pitchFamily="34" charset="0"/>
              </a:rPr>
              <a:t>knoflík riflí</a:t>
            </a:r>
            <a:endParaRPr lang="cs-CZ" sz="2000" dirty="0"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5973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Čas senzibilizace </a:t>
            </a:r>
          </a:p>
          <a:p>
            <a:pPr marL="0" indent="0">
              <a:buNone/>
            </a:pPr>
            <a:r>
              <a:rPr lang="cs-CZ" sz="3000" dirty="0" smtClean="0">
                <a:sym typeface="Symbol"/>
              </a:rPr>
              <a:t>minimálně 5 - 8 dnů</a:t>
            </a:r>
          </a:p>
          <a:p>
            <a:pPr marL="0" indent="0">
              <a:buNone/>
            </a:pPr>
            <a:r>
              <a:rPr lang="cs-CZ" sz="3000" dirty="0" smtClean="0">
                <a:sym typeface="Symbol"/>
              </a:rPr>
              <a:t>obvykle delší – týdny, měsíce, roky</a:t>
            </a:r>
          </a:p>
          <a:p>
            <a:pPr marL="0" indent="0">
              <a:buNone/>
            </a:pPr>
            <a:endParaRPr lang="cs-CZ" sz="1000" dirty="0" smtClean="0">
              <a:sym typeface="Symbol"/>
            </a:endParaRPr>
          </a:p>
          <a:p>
            <a:pPr marL="0" indent="0">
              <a:buNone/>
            </a:pPr>
            <a:r>
              <a:rPr lang="cs-CZ" sz="3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O</a:t>
            </a:r>
            <a:r>
              <a:rPr lang="cs-CZ" sz="3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vlivněno:</a:t>
            </a:r>
            <a:endParaRPr lang="cs-CZ" sz="3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/>
            </a:endParaRPr>
          </a:p>
          <a:p>
            <a:pPr marL="0" indent="0">
              <a:buNone/>
            </a:pPr>
            <a:r>
              <a:rPr lang="cs-CZ" sz="3000" dirty="0" smtClean="0">
                <a:sym typeface="Symbol"/>
              </a:rPr>
              <a:t> 		       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charakter alergenů</a:t>
            </a:r>
          </a:p>
          <a:p>
            <a:pPr marL="0" indent="0">
              <a:buNone/>
            </a:pPr>
            <a:endParaRPr lang="cs-CZ" sz="1000" dirty="0" smtClean="0">
              <a:sym typeface="Symbol"/>
            </a:endParaRPr>
          </a:p>
          <a:p>
            <a:pPr marL="0" indent="0">
              <a:buNone/>
            </a:pPr>
            <a:r>
              <a:rPr lang="cs-CZ" sz="30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„silné“ </a:t>
            </a:r>
            <a:r>
              <a:rPr lang="cs-CZ" sz="3000" dirty="0" smtClean="0">
                <a:sym typeface="Symbol"/>
              </a:rPr>
              <a:t>senzibilizátory 		</a:t>
            </a:r>
            <a:r>
              <a:rPr lang="cs-CZ" sz="30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„slabé“ </a:t>
            </a:r>
            <a:r>
              <a:rPr lang="cs-CZ" sz="3000" dirty="0" smtClean="0">
                <a:sym typeface="Symbol"/>
              </a:rPr>
              <a:t>senzibilizátory</a:t>
            </a:r>
          </a:p>
          <a:p>
            <a:pPr marL="0" indent="0">
              <a:buNone/>
            </a:pPr>
            <a:endParaRPr lang="cs-CZ" sz="1000" dirty="0" smtClean="0">
              <a:sym typeface="Symbol"/>
            </a:endParaRPr>
          </a:p>
          <a:p>
            <a:pPr marL="0" indent="0">
              <a:buNone/>
            </a:pPr>
            <a:endParaRPr lang="cs-CZ" sz="1000" dirty="0" smtClean="0">
              <a:sym typeface="Symbol"/>
            </a:endParaRPr>
          </a:p>
          <a:p>
            <a:pPr marL="0" indent="0">
              <a:buNone/>
            </a:pP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		        stav kožní bariéry</a:t>
            </a:r>
          </a:p>
          <a:p>
            <a:pPr marL="0" indent="0">
              <a:buNone/>
              <a:tabLst>
                <a:tab pos="2062163" algn="l"/>
              </a:tabLst>
            </a:pPr>
            <a:r>
              <a:rPr lang="cs-CZ" sz="3000" dirty="0" smtClean="0">
                <a:sym typeface="Symbol"/>
              </a:rPr>
              <a:t>„poškozené“ </a:t>
            </a:r>
            <a:r>
              <a:rPr lang="cs-CZ" sz="30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primárně</a:t>
            </a:r>
            <a:r>
              <a:rPr lang="cs-CZ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	</a:t>
            </a:r>
            <a:r>
              <a:rPr lang="cs-CZ" sz="3000" dirty="0" smtClean="0">
                <a:sym typeface="Symbol"/>
              </a:rPr>
              <a:t>	    </a:t>
            </a:r>
            <a:r>
              <a:rPr lang="cs-CZ" sz="30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sekundárně</a:t>
            </a:r>
          </a:p>
          <a:p>
            <a:pPr marL="0" indent="0">
              <a:buNone/>
              <a:tabLst>
                <a:tab pos="2062163" algn="l"/>
                <a:tab pos="4930775" algn="l"/>
              </a:tabLst>
            </a:pPr>
            <a:r>
              <a:rPr lang="cs-CZ" sz="3000" dirty="0">
                <a:sym typeface="Symbol"/>
              </a:rPr>
              <a:t>	</a:t>
            </a:r>
            <a:r>
              <a:rPr lang="cs-CZ" sz="3000" dirty="0" smtClean="0">
                <a:sym typeface="Symbol"/>
              </a:rPr>
              <a:t>- geneticky </a:t>
            </a:r>
            <a:r>
              <a:rPr lang="cs-CZ" sz="3000" dirty="0">
                <a:sym typeface="Symbol"/>
              </a:rPr>
              <a:t>	</a:t>
            </a:r>
            <a:r>
              <a:rPr lang="cs-CZ" sz="3000" dirty="0" smtClean="0">
                <a:sym typeface="Symbol"/>
              </a:rPr>
              <a:t>- zevními vlivy </a:t>
            </a:r>
          </a:p>
          <a:p>
            <a:pPr marL="0" indent="0">
              <a:buNone/>
            </a:pPr>
            <a:r>
              <a:rPr lang="cs-CZ" sz="3000" dirty="0">
                <a:sym typeface="Symbol"/>
              </a:rPr>
              <a:t> </a:t>
            </a:r>
            <a:r>
              <a:rPr lang="cs-CZ" sz="3000" dirty="0" smtClean="0">
                <a:sym typeface="Symbol"/>
              </a:rPr>
              <a:t> 		     </a:t>
            </a:r>
            <a:r>
              <a:rPr lang="cs-CZ" sz="2500" i="1" dirty="0" smtClean="0">
                <a:sym typeface="Symbol"/>
              </a:rPr>
              <a:t>(</a:t>
            </a:r>
            <a:r>
              <a:rPr lang="cs-CZ" sz="2500" i="1" dirty="0">
                <a:sym typeface="Symbol"/>
              </a:rPr>
              <a:t>atopický ekzém)</a:t>
            </a:r>
            <a:r>
              <a:rPr lang="cs-CZ" sz="3000" dirty="0" smtClean="0">
                <a:sym typeface="Symbol"/>
              </a:rPr>
              <a:t>	      </a:t>
            </a:r>
            <a:r>
              <a:rPr lang="cs-CZ" sz="2500" i="1" dirty="0" smtClean="0">
                <a:sym typeface="Symbol"/>
              </a:rPr>
              <a:t>(iritační dermatitida</a:t>
            </a:r>
            <a:r>
              <a:rPr lang="cs-CZ" sz="3000" i="1" dirty="0" smtClean="0">
                <a:sym typeface="Symbol"/>
              </a:rPr>
              <a:t>)</a:t>
            </a:r>
            <a:endParaRPr lang="cs-CZ" sz="3000" i="1" dirty="0">
              <a:sym typeface="Symbol"/>
            </a:endParaRPr>
          </a:p>
          <a:p>
            <a:pPr marL="0" indent="0">
              <a:buNone/>
            </a:pPr>
            <a:endParaRPr lang="cs-CZ" sz="3000" dirty="0"/>
          </a:p>
        </p:txBody>
      </p:sp>
      <p:cxnSp>
        <p:nvCxnSpPr>
          <p:cNvPr id="5" name="Přímá spojnice 4"/>
          <p:cNvCxnSpPr/>
          <p:nvPr/>
        </p:nvCxnSpPr>
        <p:spPr>
          <a:xfrm flipH="1">
            <a:off x="2267744" y="3140968"/>
            <a:ext cx="2088232" cy="3600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4355976" y="3140968"/>
            <a:ext cx="2592288" cy="3600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H="1">
            <a:off x="3311860" y="4761148"/>
            <a:ext cx="1044116" cy="1800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>
            <a:off x="4355976" y="4761148"/>
            <a:ext cx="1944216" cy="1800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64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2247636"/>
              </p:ext>
            </p:extLst>
          </p:nvPr>
        </p:nvGraphicFramePr>
        <p:xfrm>
          <a:off x="0" y="0"/>
          <a:ext cx="5440363" cy="350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60" name="Photo Editor Photo" r:id="rId3" imgW="7219048" imgH="4858428" progId="">
                  <p:embed/>
                </p:oleObj>
              </mc:Choice>
              <mc:Fallback>
                <p:oleObj name="Photo Editor Photo" r:id="rId3" imgW="7219048" imgH="4858428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440363" cy="3500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3059211"/>
              </p:ext>
            </p:extLst>
          </p:nvPr>
        </p:nvGraphicFramePr>
        <p:xfrm>
          <a:off x="4114800" y="2971800"/>
          <a:ext cx="5029200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61" name="Photo Editor Photo" r:id="rId5" imgW="7485714" imgH="4858428" progId="">
                  <p:embed/>
                </p:oleObj>
              </mc:Choice>
              <mc:Fallback>
                <p:oleObj name="Photo Editor Photo" r:id="rId5" imgW="7485714" imgH="4858428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2971800"/>
                        <a:ext cx="5029200" cy="388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5435600" y="1219200"/>
            <a:ext cx="370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2000" dirty="0" err="1">
                <a:latin typeface="+mj-lt"/>
                <a:cs typeface="Arial" pitchFamily="34" charset="0"/>
              </a:rPr>
              <a:t>Eczema</a:t>
            </a:r>
            <a:r>
              <a:rPr lang="cs-CZ" sz="2000" dirty="0">
                <a:latin typeface="+mj-lt"/>
                <a:cs typeface="Arial" pitchFamily="34" charset="0"/>
              </a:rPr>
              <a:t> </a:t>
            </a:r>
            <a:r>
              <a:rPr lang="cs-CZ" sz="2000" dirty="0" err="1">
                <a:latin typeface="+mj-lt"/>
                <a:cs typeface="Arial" pitchFamily="34" charset="0"/>
              </a:rPr>
              <a:t>contactum</a:t>
            </a:r>
            <a:r>
              <a:rPr lang="cs-CZ" sz="2000" dirty="0">
                <a:latin typeface="+mj-lt"/>
                <a:cs typeface="Arial" pitchFamily="34" charset="0"/>
              </a:rPr>
              <a:t> – nikl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4986" y="3061456"/>
            <a:ext cx="2376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2000" dirty="0" smtClean="0">
                <a:latin typeface="+mj-lt"/>
                <a:cs typeface="Arial" pitchFamily="34" charset="0"/>
              </a:rPr>
              <a:t>mince </a:t>
            </a:r>
            <a:r>
              <a:rPr lang="cs-CZ" sz="2000" dirty="0">
                <a:latin typeface="+mj-lt"/>
                <a:cs typeface="Arial" pitchFamily="34" charset="0"/>
              </a:rPr>
              <a:t>(pokladní)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-371475" y="5988050"/>
            <a:ext cx="45116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cs-CZ" sz="2000">
                <a:latin typeface="+mj-lt"/>
                <a:cs typeface="Arial" pitchFamily="34" charset="0"/>
              </a:rPr>
              <a:t>Stopy niklu obráběcí kapaliny          (obráběč kovů) – atopická baze</a:t>
            </a:r>
          </a:p>
        </p:txBody>
      </p:sp>
      <p:pic>
        <p:nvPicPr>
          <p:cNvPr id="7" name="Picture 4" descr="008_rajtrova"/>
          <p:cNvPicPr>
            <a:picLocks noChangeAspect="1" noChangeArrowheads="1"/>
          </p:cNvPicPr>
          <p:nvPr/>
        </p:nvPicPr>
        <p:blipFill>
          <a:blip r:embed="rId7" cstate="print"/>
          <a:srcRect l="52107" b="44465"/>
          <a:stretch>
            <a:fillRect/>
          </a:stretch>
        </p:blipFill>
        <p:spPr bwMode="auto">
          <a:xfrm>
            <a:off x="768272" y="3573016"/>
            <a:ext cx="2641661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3"/>
          <p:cNvSpPr txBox="1">
            <a:spLocks noChangeArrowheads="1"/>
          </p:cNvSpPr>
          <p:nvPr/>
        </p:nvSpPr>
        <p:spPr bwMode="auto">
          <a:xfrm>
            <a:off x="5292725" y="908050"/>
            <a:ext cx="3851275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cs-CZ" sz="2000" dirty="0" err="1">
                <a:cs typeface="Arial" pitchFamily="34" charset="0"/>
              </a:rPr>
              <a:t>Eczema</a:t>
            </a:r>
            <a:r>
              <a:rPr lang="cs-CZ" sz="2000" dirty="0">
                <a:cs typeface="Arial" pitchFamily="34" charset="0"/>
              </a:rPr>
              <a:t> </a:t>
            </a:r>
            <a:r>
              <a:rPr lang="cs-CZ" sz="2000" dirty="0" err="1">
                <a:cs typeface="Arial" pitchFamily="34" charset="0"/>
              </a:rPr>
              <a:t>contactum</a:t>
            </a:r>
            <a:r>
              <a:rPr lang="cs-CZ" sz="2000" dirty="0">
                <a:cs typeface="Arial" pitchFamily="34" charset="0"/>
              </a:rPr>
              <a:t> – chrom                    (cement) – zedník</a:t>
            </a:r>
          </a:p>
        </p:txBody>
      </p:sp>
      <p:pic>
        <p:nvPicPr>
          <p:cNvPr id="59395" name="Picture 4" descr="Nik_0004_1008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7100" y="3357563"/>
            <a:ext cx="5676900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6" descr="Obr_Stránka_02_Obraz_0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913" y="3890963"/>
            <a:ext cx="3095625" cy="266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2" descr="Nik_0001_100804"/>
          <p:cNvPicPr>
            <a:picLocks noChangeAspect="1" noChangeArrowheads="1"/>
          </p:cNvPicPr>
          <p:nvPr/>
        </p:nvPicPr>
        <p:blipFill>
          <a:blip r:embed="rId4" cstate="print"/>
          <a:srcRect r="943"/>
          <a:stretch>
            <a:fillRect/>
          </a:stretch>
        </p:blipFill>
        <p:spPr bwMode="auto">
          <a:xfrm>
            <a:off x="0" y="0"/>
            <a:ext cx="5292725" cy="361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Obrázek 1" descr="4cd7e90f74ba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0738" y="3250536"/>
            <a:ext cx="4513262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Obrázek 2" descr="4cd7e92b4c27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89"/>
            <a:ext cx="4557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3"/>
          <p:cNvSpPr txBox="1">
            <a:spLocks noChangeArrowheads="1"/>
          </p:cNvSpPr>
          <p:nvPr/>
        </p:nvSpPr>
        <p:spPr bwMode="auto">
          <a:xfrm>
            <a:off x="4608513" y="1162304"/>
            <a:ext cx="4535487" cy="7064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cs-CZ" sz="2000" dirty="0" err="1">
                <a:latin typeface="+mj-lt"/>
                <a:cs typeface="Arial" pitchFamily="34" charset="0"/>
              </a:rPr>
              <a:t>Eczema</a:t>
            </a:r>
            <a:r>
              <a:rPr lang="cs-CZ" sz="2000" dirty="0">
                <a:latin typeface="+mj-lt"/>
                <a:cs typeface="Arial" pitchFamily="34" charset="0"/>
              </a:rPr>
              <a:t> </a:t>
            </a:r>
            <a:r>
              <a:rPr lang="cs-CZ" sz="2000" dirty="0" err="1">
                <a:latin typeface="+mj-lt"/>
                <a:cs typeface="Arial" pitchFamily="34" charset="0"/>
              </a:rPr>
              <a:t>contactum</a:t>
            </a:r>
            <a:r>
              <a:rPr lang="cs-CZ" sz="2000" dirty="0">
                <a:latin typeface="+mj-lt"/>
                <a:cs typeface="Arial" pitchFamily="34" charset="0"/>
              </a:rPr>
              <a:t> – chrom                         – pracovní obuv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Nik_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4585390" y="1084674"/>
            <a:ext cx="4498975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cs-CZ" sz="2000" dirty="0" err="1">
                <a:latin typeface="+mj-lt"/>
                <a:cs typeface="Arial" pitchFamily="34" charset="0"/>
              </a:rPr>
              <a:t>Eczema</a:t>
            </a:r>
            <a:r>
              <a:rPr lang="cs-CZ" sz="2000" dirty="0">
                <a:latin typeface="+mj-lt"/>
                <a:cs typeface="Arial" pitchFamily="34" charset="0"/>
              </a:rPr>
              <a:t> </a:t>
            </a:r>
            <a:r>
              <a:rPr lang="cs-CZ" sz="2000" dirty="0" err="1" smtClean="0">
                <a:latin typeface="+mj-lt"/>
                <a:cs typeface="Arial" pitchFamily="34" charset="0"/>
              </a:rPr>
              <a:t>contactum</a:t>
            </a:r>
            <a:r>
              <a:rPr lang="cs-CZ" sz="2000" dirty="0" smtClean="0">
                <a:latin typeface="+mj-lt"/>
                <a:cs typeface="Arial" pitchFamily="34" charset="0"/>
              </a:rPr>
              <a:t> – kobalt + </a:t>
            </a:r>
            <a:r>
              <a:rPr lang="cs-CZ" sz="2000" dirty="0">
                <a:latin typeface="+mj-lt"/>
                <a:cs typeface="Arial" pitchFamily="34" charset="0"/>
              </a:rPr>
              <a:t>nikl</a:t>
            </a:r>
          </a:p>
        </p:txBody>
      </p:sp>
      <p:pic>
        <p:nvPicPr>
          <p:cNvPr id="65540" name="Picture 4" descr="008_rajtrova"/>
          <p:cNvPicPr>
            <a:picLocks noChangeAspect="1" noChangeArrowheads="1"/>
          </p:cNvPicPr>
          <p:nvPr/>
        </p:nvPicPr>
        <p:blipFill>
          <a:blip r:embed="rId3" cstate="print"/>
          <a:srcRect t="27791" r="52107" b="16674"/>
          <a:stretch>
            <a:fillRect/>
          </a:stretch>
        </p:blipFill>
        <p:spPr bwMode="auto">
          <a:xfrm>
            <a:off x="4797963" y="2947257"/>
            <a:ext cx="4084390" cy="358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5919832" y="625475"/>
            <a:ext cx="3203575" cy="1939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kumimoji="1" lang="cs-CZ" sz="2000" dirty="0" err="1">
                <a:latin typeface="+mj-lt"/>
                <a:cs typeface="Arial" pitchFamily="34" charset="0"/>
              </a:rPr>
              <a:t>Eczema</a:t>
            </a:r>
            <a:r>
              <a:rPr kumimoji="1" lang="cs-CZ" sz="2000" dirty="0">
                <a:latin typeface="+mj-lt"/>
                <a:cs typeface="Arial" pitchFamily="34" charset="0"/>
              </a:rPr>
              <a:t> </a:t>
            </a:r>
            <a:r>
              <a:rPr kumimoji="1" lang="cs-CZ" sz="2000" dirty="0" err="1">
                <a:latin typeface="+mj-lt"/>
                <a:cs typeface="Arial" pitchFamily="34" charset="0"/>
              </a:rPr>
              <a:t>contactum</a:t>
            </a:r>
            <a:r>
              <a:rPr kumimoji="1" lang="cs-CZ" sz="2000" dirty="0">
                <a:latin typeface="+mj-lt"/>
                <a:cs typeface="Arial" pitchFamily="34" charset="0"/>
              </a:rPr>
              <a:t>                      – formaldehyd </a:t>
            </a:r>
            <a:r>
              <a:rPr kumimoji="1" lang="cs-CZ" sz="2000" dirty="0" smtClean="0">
                <a:latin typeface="+mj-lt"/>
                <a:cs typeface="Arial" pitchFamily="34" charset="0"/>
              </a:rPr>
              <a:t>                            a Quaternium-15                              </a:t>
            </a:r>
            <a:r>
              <a:rPr kumimoji="1" lang="cs-CZ" sz="2000" dirty="0">
                <a:latin typeface="+mj-lt"/>
                <a:cs typeface="Arial" pitchFamily="34" charset="0"/>
              </a:rPr>
              <a:t>(kosmetické přípravky)</a:t>
            </a:r>
          </a:p>
          <a:p>
            <a:pPr algn="ctr" eaLnBrk="0" hangingPunct="0"/>
            <a:r>
              <a:rPr kumimoji="1" lang="cs-CZ" sz="2000" dirty="0" err="1">
                <a:latin typeface="+mj-lt"/>
                <a:cs typeface="Arial" pitchFamily="34" charset="0"/>
              </a:rPr>
              <a:t>impetiginizace</a:t>
            </a:r>
            <a:endParaRPr kumimoji="1" lang="cs-CZ" sz="2000" dirty="0">
              <a:latin typeface="+mj-lt"/>
              <a:cs typeface="Arial" pitchFamily="34" charset="0"/>
            </a:endParaRPr>
          </a:p>
          <a:p>
            <a:pPr algn="ctr" eaLnBrk="0" hangingPunct="0"/>
            <a:endParaRPr kumimoji="1" lang="cs-CZ" sz="2000" dirty="0">
              <a:latin typeface="+mj-lt"/>
              <a:cs typeface="Arial" pitchFamily="34" charset="0"/>
            </a:endParaRPr>
          </a:p>
        </p:txBody>
      </p:sp>
      <p:pic>
        <p:nvPicPr>
          <p:cNvPr id="57347" name="Picture 5" descr="obličej"/>
          <p:cNvPicPr>
            <a:picLocks noChangeAspect="1" noChangeArrowheads="1"/>
          </p:cNvPicPr>
          <p:nvPr/>
        </p:nvPicPr>
        <p:blipFill>
          <a:blip r:embed="rId2" cstate="print"/>
          <a:srcRect r="1050" b="1047"/>
          <a:stretch>
            <a:fillRect/>
          </a:stretch>
        </p:blipFill>
        <p:spPr bwMode="auto">
          <a:xfrm>
            <a:off x="0" y="0"/>
            <a:ext cx="5940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Rectangle 7"/>
          <p:cNvSpPr>
            <a:spLocks noChangeArrowheads="1"/>
          </p:cNvSpPr>
          <p:nvPr/>
        </p:nvSpPr>
        <p:spPr bwMode="auto">
          <a:xfrm rot="-805316">
            <a:off x="1841500" y="2906713"/>
            <a:ext cx="720725" cy="288925"/>
          </a:xfrm>
          <a:prstGeom prst="rect">
            <a:avLst/>
          </a:prstGeom>
          <a:solidFill>
            <a:srgbClr val="7F7F7F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+mj-lt"/>
            </a:endParaRPr>
          </a:p>
        </p:txBody>
      </p:sp>
      <p:pic>
        <p:nvPicPr>
          <p:cNvPr id="57349" name="Picture 8" descr="48bd0819d910e[1]"/>
          <p:cNvPicPr>
            <a:picLocks noChangeAspect="1" noChangeArrowheads="1"/>
          </p:cNvPicPr>
          <p:nvPr/>
        </p:nvPicPr>
        <p:blipFill>
          <a:blip r:embed="rId3" cstate="print"/>
          <a:srcRect l="18454" t="13863" r="27682" b="13863"/>
          <a:stretch>
            <a:fillRect/>
          </a:stretch>
        </p:blipFill>
        <p:spPr bwMode="auto">
          <a:xfrm>
            <a:off x="6156325" y="3224213"/>
            <a:ext cx="28082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Rectangle 9"/>
          <p:cNvSpPr>
            <a:spLocks noChangeArrowheads="1"/>
          </p:cNvSpPr>
          <p:nvPr/>
        </p:nvSpPr>
        <p:spPr bwMode="auto">
          <a:xfrm rot="-391771">
            <a:off x="4105275" y="2492375"/>
            <a:ext cx="720725" cy="288925"/>
          </a:xfrm>
          <a:prstGeom prst="rect">
            <a:avLst/>
          </a:prstGeom>
          <a:solidFill>
            <a:srgbClr val="7F7F7F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4622800" y="836613"/>
            <a:ext cx="437991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 err="1" smtClean="0">
                <a:latin typeface="+mj-lt"/>
                <a:cs typeface="Arial" pitchFamily="34" charset="0"/>
              </a:rPr>
              <a:t>Eczema</a:t>
            </a:r>
            <a:r>
              <a:rPr lang="cs-CZ" sz="2000" dirty="0" smtClean="0">
                <a:latin typeface="+mj-lt"/>
                <a:cs typeface="Arial" pitchFamily="34" charset="0"/>
              </a:rPr>
              <a:t> </a:t>
            </a:r>
            <a:r>
              <a:rPr lang="cs-CZ" sz="2000" dirty="0" err="1" smtClean="0">
                <a:latin typeface="+mj-lt"/>
                <a:cs typeface="Arial" pitchFamily="34" charset="0"/>
              </a:rPr>
              <a:t>contactum</a:t>
            </a:r>
            <a:r>
              <a:rPr lang="cs-CZ" sz="2000" dirty="0" smtClean="0">
                <a:latin typeface="+mj-lt"/>
                <a:cs typeface="Arial" pitchFamily="34" charset="0"/>
              </a:rPr>
              <a:t> </a:t>
            </a:r>
            <a:r>
              <a:rPr lang="cs-CZ" sz="2000" dirty="0">
                <a:latin typeface="+mj-lt"/>
                <a:cs typeface="Arial" pitchFamily="34" charset="0"/>
              </a:rPr>
              <a:t>– guma hadice (antioxidant </a:t>
            </a:r>
            <a:r>
              <a:rPr lang="cs-CZ" sz="2000" dirty="0" smtClean="0">
                <a:latin typeface="+mj-lt"/>
                <a:cs typeface="Arial" pitchFamily="34" charset="0"/>
              </a:rPr>
              <a:t>IPPD) – </a:t>
            </a:r>
            <a:r>
              <a:rPr lang="cs-CZ" sz="2000" dirty="0">
                <a:latin typeface="+mj-lt"/>
                <a:cs typeface="Arial" pitchFamily="34" charset="0"/>
              </a:rPr>
              <a:t>obráběč </a:t>
            </a:r>
            <a:r>
              <a:rPr lang="cs-CZ" sz="2000" dirty="0" smtClean="0">
                <a:latin typeface="+mj-lt"/>
                <a:cs typeface="Arial" pitchFamily="34" charset="0"/>
              </a:rPr>
              <a:t>kovů           – atopická </a:t>
            </a:r>
            <a:r>
              <a:rPr lang="cs-CZ" sz="2000" dirty="0" err="1" smtClean="0">
                <a:latin typeface="+mj-lt"/>
                <a:cs typeface="Arial" pitchFamily="34" charset="0"/>
              </a:rPr>
              <a:t>baze</a:t>
            </a:r>
            <a:r>
              <a:rPr lang="cs-CZ" sz="2000" dirty="0" smtClean="0">
                <a:latin typeface="+mj-lt"/>
                <a:cs typeface="Arial" pitchFamily="34" charset="0"/>
              </a:rPr>
              <a:t> </a:t>
            </a:r>
            <a:endParaRPr lang="cs-CZ" sz="2000" dirty="0">
              <a:latin typeface="+mj-lt"/>
              <a:cs typeface="Arial" pitchFamily="34" charset="0"/>
            </a:endParaRPr>
          </a:p>
        </p:txBody>
      </p:sp>
      <p:pic>
        <p:nvPicPr>
          <p:cNvPr id="53251" name="Picture 3" descr="Nik_00026"/>
          <p:cNvPicPr>
            <a:picLocks noChangeAspect="1" noChangeArrowheads="1"/>
          </p:cNvPicPr>
          <p:nvPr/>
        </p:nvPicPr>
        <p:blipFill>
          <a:blip r:embed="rId2" cstate="print"/>
          <a:srcRect t="2835" r="7539" b="9921"/>
          <a:stretch>
            <a:fillRect/>
          </a:stretch>
        </p:blipFill>
        <p:spPr bwMode="auto">
          <a:xfrm>
            <a:off x="0" y="0"/>
            <a:ext cx="4643438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4" descr="Nik_00025"/>
          <p:cNvPicPr>
            <a:picLocks noChangeAspect="1" noChangeArrowheads="1"/>
          </p:cNvPicPr>
          <p:nvPr/>
        </p:nvPicPr>
        <p:blipFill>
          <a:blip r:embed="rId3" cstate="print"/>
          <a:srcRect r="5655"/>
          <a:stretch>
            <a:fillRect/>
          </a:stretch>
        </p:blipFill>
        <p:spPr bwMode="auto">
          <a:xfrm>
            <a:off x="4211638" y="2935288"/>
            <a:ext cx="4932362" cy="392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5" descr="474eaa2435e21[1]"/>
          <p:cNvPicPr>
            <a:picLocks noChangeAspect="1" noChangeArrowheads="1"/>
          </p:cNvPicPr>
          <p:nvPr/>
        </p:nvPicPr>
        <p:blipFill>
          <a:blip r:embed="rId4" cstate="print"/>
          <a:srcRect l="9227" r="5536"/>
          <a:stretch>
            <a:fillRect/>
          </a:stretch>
        </p:blipFill>
        <p:spPr bwMode="auto">
          <a:xfrm>
            <a:off x="349348" y="3853393"/>
            <a:ext cx="3502572" cy="273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nik215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596336" cy="5655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3" descr="nik22167"/>
          <p:cNvPicPr>
            <a:picLocks noChangeAspect="1" noChangeArrowheads="1"/>
          </p:cNvPicPr>
          <p:nvPr/>
        </p:nvPicPr>
        <p:blipFill>
          <a:blip r:embed="rId3" cstate="print"/>
          <a:srcRect l="10680" r="26700"/>
          <a:stretch>
            <a:fillRect/>
          </a:stretch>
        </p:blipFill>
        <p:spPr bwMode="auto">
          <a:xfrm>
            <a:off x="6444209" y="3945205"/>
            <a:ext cx="2699792" cy="2912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0" y="5877272"/>
            <a:ext cx="644420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000" dirty="0" err="1" smtClean="0">
                <a:latin typeface="+mj-lt"/>
              </a:rPr>
              <a:t>Eczema</a:t>
            </a:r>
            <a:r>
              <a:rPr lang="cs-CZ" sz="2000" dirty="0" smtClean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contactum</a:t>
            </a:r>
            <a:r>
              <a:rPr lang="cs-CZ" sz="2000" dirty="0">
                <a:latin typeface="+mj-lt"/>
              </a:rPr>
              <a:t> – guma hadice </a:t>
            </a:r>
            <a:r>
              <a:rPr lang="cs-CZ" sz="2000" dirty="0" smtClean="0">
                <a:latin typeface="+mj-lt"/>
              </a:rPr>
              <a:t>(</a:t>
            </a:r>
            <a:r>
              <a:rPr lang="cs-CZ" sz="2000" dirty="0">
                <a:latin typeface="+mj-lt"/>
              </a:rPr>
              <a:t>antioxidant IPPD) </a:t>
            </a:r>
            <a:r>
              <a:rPr lang="cs-CZ" sz="2000" dirty="0" smtClean="0">
                <a:latin typeface="+mj-lt"/>
              </a:rPr>
              <a:t>                  – </a:t>
            </a:r>
            <a:r>
              <a:rPr lang="cs-CZ" sz="2000" dirty="0">
                <a:latin typeface="+mj-lt"/>
              </a:rPr>
              <a:t>obráběč kovů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652" y="3088169"/>
            <a:ext cx="9144000" cy="27546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cs-CZ" sz="2000" dirty="0" err="1" smtClean="0">
                <a:latin typeface="+mj-lt"/>
                <a:cs typeface="Arial" pitchFamily="34" charset="0"/>
              </a:rPr>
              <a:t>Eczema</a:t>
            </a:r>
            <a:r>
              <a:rPr lang="cs-CZ" sz="2000" dirty="0" smtClean="0">
                <a:latin typeface="+mj-lt"/>
                <a:cs typeface="Arial" pitchFamily="34" charset="0"/>
              </a:rPr>
              <a:t> </a:t>
            </a:r>
            <a:r>
              <a:rPr lang="cs-CZ" sz="2000" dirty="0" err="1">
                <a:latin typeface="+mj-lt"/>
                <a:cs typeface="Arial" pitchFamily="34" charset="0"/>
              </a:rPr>
              <a:t>contactum</a:t>
            </a:r>
            <a:r>
              <a:rPr lang="cs-CZ" sz="2000" dirty="0">
                <a:latin typeface="+mj-lt"/>
                <a:cs typeface="Arial" pitchFamily="34" charset="0"/>
              </a:rPr>
              <a:t> – </a:t>
            </a:r>
            <a:r>
              <a:rPr lang="cs-CZ" sz="2000" dirty="0" smtClean="0">
                <a:latin typeface="+mj-lt"/>
                <a:cs typeface="Arial" pitchFamily="34" charset="0"/>
              </a:rPr>
              <a:t>PPD – barva </a:t>
            </a:r>
            <a:r>
              <a:rPr lang="cs-CZ" sz="2000" dirty="0">
                <a:latin typeface="+mj-lt"/>
                <a:cs typeface="Arial" pitchFamily="34" charset="0"/>
              </a:rPr>
              <a:t>na </a:t>
            </a:r>
            <a:r>
              <a:rPr lang="cs-CZ" sz="2000" dirty="0" smtClean="0">
                <a:latin typeface="+mj-lt"/>
                <a:cs typeface="Arial" pitchFamily="34" charset="0"/>
              </a:rPr>
              <a:t>vlasy</a:t>
            </a:r>
            <a:endParaRPr lang="cs-CZ" sz="2000" dirty="0">
              <a:latin typeface="+mj-lt"/>
              <a:cs typeface="Arial" pitchFamily="34" charset="0"/>
            </a:endParaRPr>
          </a:p>
        </p:txBody>
      </p:sp>
      <p:pic>
        <p:nvPicPr>
          <p:cNvPr id="22534" name="Picture 8" descr="09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9" descr="0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0"/>
            <a:ext cx="4495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Rectangle 10"/>
          <p:cNvSpPr>
            <a:spLocks noChangeArrowheads="1"/>
          </p:cNvSpPr>
          <p:nvPr/>
        </p:nvSpPr>
        <p:spPr bwMode="auto">
          <a:xfrm>
            <a:off x="776288" y="1400175"/>
            <a:ext cx="676275" cy="228600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+mj-lt"/>
            </a:endParaRPr>
          </a:p>
        </p:txBody>
      </p:sp>
      <p:sp>
        <p:nvSpPr>
          <p:cNvPr id="22537" name="Rectangle 11"/>
          <p:cNvSpPr>
            <a:spLocks noChangeArrowheads="1"/>
          </p:cNvSpPr>
          <p:nvPr/>
        </p:nvSpPr>
        <p:spPr bwMode="auto">
          <a:xfrm>
            <a:off x="2938463" y="1414463"/>
            <a:ext cx="676275" cy="228600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+mj-lt"/>
            </a:endParaRPr>
          </a:p>
        </p:txBody>
      </p:sp>
      <p:pic>
        <p:nvPicPr>
          <p:cNvPr id="11" name="Picture 2" descr="nik26425"/>
          <p:cNvPicPr>
            <a:picLocks noChangeAspect="1" noChangeArrowheads="1"/>
          </p:cNvPicPr>
          <p:nvPr/>
        </p:nvPicPr>
        <p:blipFill>
          <a:blip r:embed="rId4" cstate="print"/>
          <a:srcRect l="21091" r="5273" b="15875"/>
          <a:stretch>
            <a:fillRect/>
          </a:stretch>
        </p:blipFill>
        <p:spPr bwMode="auto">
          <a:xfrm>
            <a:off x="4716016" y="3429000"/>
            <a:ext cx="442798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nik2642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46434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492fc31f01be3"/>
          <p:cNvPicPr>
            <a:picLocks noChangeAspect="1" noChangeArrowheads="1"/>
          </p:cNvPicPr>
          <p:nvPr/>
        </p:nvPicPr>
        <p:blipFill>
          <a:blip r:embed="rId2" cstate="print"/>
          <a:srcRect t="6133" b="17171"/>
          <a:stretch>
            <a:fillRect/>
          </a:stretch>
        </p:blipFill>
        <p:spPr bwMode="auto">
          <a:xfrm>
            <a:off x="0" y="0"/>
            <a:ext cx="5586413" cy="644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 descr="49e4825fb834d"/>
          <p:cNvPicPr>
            <a:picLocks noChangeAspect="1" noChangeArrowheads="1"/>
          </p:cNvPicPr>
          <p:nvPr/>
        </p:nvPicPr>
        <p:blipFill>
          <a:blip r:embed="rId3" cstate="print"/>
          <a:srcRect l="18454" t="13863" r="18454" b="13863"/>
          <a:stretch>
            <a:fillRect/>
          </a:stretch>
        </p:blipFill>
        <p:spPr bwMode="auto">
          <a:xfrm>
            <a:off x="5897563" y="0"/>
            <a:ext cx="2970212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1776413" y="2959100"/>
            <a:ext cx="576262" cy="215900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3424238" y="2997200"/>
            <a:ext cx="576262" cy="215900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25607" name="Picture 8" descr="nik25315"/>
          <p:cNvPicPr>
            <a:picLocks noChangeAspect="1" noChangeArrowheads="1"/>
          </p:cNvPicPr>
          <p:nvPr/>
        </p:nvPicPr>
        <p:blipFill>
          <a:blip r:embed="rId4" cstate="print"/>
          <a:srcRect l="10545" t="11906" r="21091" b="7938"/>
          <a:stretch>
            <a:fillRect/>
          </a:stretch>
        </p:blipFill>
        <p:spPr bwMode="auto">
          <a:xfrm>
            <a:off x="5913438" y="2324100"/>
            <a:ext cx="2954337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9" descr="nik25316"/>
          <p:cNvPicPr>
            <a:picLocks noChangeAspect="1" noChangeArrowheads="1"/>
          </p:cNvPicPr>
          <p:nvPr/>
        </p:nvPicPr>
        <p:blipFill>
          <a:blip r:embed="rId5" cstate="print"/>
          <a:srcRect l="10545" t="15875" r="21091" b="7938"/>
          <a:stretch>
            <a:fillRect/>
          </a:stretch>
        </p:blipFill>
        <p:spPr bwMode="auto">
          <a:xfrm>
            <a:off x="5915025" y="4679950"/>
            <a:ext cx="2952750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-108520" y="6445717"/>
            <a:ext cx="61561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000" dirty="0" err="1"/>
              <a:t>Eczema</a:t>
            </a:r>
            <a:r>
              <a:rPr lang="cs-CZ" sz="2000" dirty="0"/>
              <a:t> </a:t>
            </a:r>
            <a:r>
              <a:rPr lang="cs-CZ" sz="2000" dirty="0" err="1"/>
              <a:t>contactum</a:t>
            </a:r>
            <a:r>
              <a:rPr lang="cs-CZ" sz="2000" dirty="0"/>
              <a:t> – </a:t>
            </a:r>
            <a:r>
              <a:rPr lang="cs-CZ" sz="2000" dirty="0" smtClean="0"/>
              <a:t>PPD, 4-</a:t>
            </a:r>
            <a:r>
              <a:rPr lang="cs-CZ" sz="2000" dirty="0" err="1" smtClean="0"/>
              <a:t>aminofenol</a:t>
            </a:r>
            <a:r>
              <a:rPr lang="cs-CZ" sz="2000" dirty="0" smtClean="0"/>
              <a:t> – barva </a:t>
            </a:r>
            <a:r>
              <a:rPr lang="cs-CZ" sz="2000" dirty="0"/>
              <a:t>na </a:t>
            </a:r>
            <a:r>
              <a:rPr lang="cs-CZ" sz="2000" dirty="0" smtClean="0"/>
              <a:t>vlasy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Nik_0001_200204"/>
          <p:cNvPicPr>
            <a:picLocks noChangeAspect="1" noChangeArrowheads="1"/>
          </p:cNvPicPr>
          <p:nvPr/>
        </p:nvPicPr>
        <p:blipFill>
          <a:blip r:embed="rId2" cstate="print"/>
          <a:srcRect l="8749"/>
          <a:stretch>
            <a:fillRect/>
          </a:stretch>
        </p:blipFill>
        <p:spPr bwMode="auto">
          <a:xfrm>
            <a:off x="0" y="0"/>
            <a:ext cx="4224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2421032" y="6411808"/>
            <a:ext cx="1763688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r"/>
            <a:r>
              <a:rPr lang="cs-CZ" dirty="0" smtClean="0">
                <a:latin typeface="+mj-lt"/>
                <a:cs typeface="Arial" pitchFamily="34" charset="0"/>
              </a:rPr>
              <a:t>antiperspirant</a:t>
            </a:r>
            <a:endParaRPr lang="cs-CZ" dirty="0">
              <a:latin typeface="+mj-lt"/>
              <a:cs typeface="Arial" pitchFamily="34" charset="0"/>
            </a:endParaRPr>
          </a:p>
        </p:txBody>
      </p:sp>
      <p:pic>
        <p:nvPicPr>
          <p:cNvPr id="86020" name="Picture 4" descr="Obr_Stránka_06_Obraz_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0"/>
            <a:ext cx="4876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4139952" y="3821296"/>
            <a:ext cx="5004048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/>
            <a:r>
              <a:rPr lang="cs-CZ" sz="2000" dirty="0" err="1">
                <a:latin typeface="+mj-lt"/>
                <a:cs typeface="Arial" pitchFamily="34" charset="0"/>
              </a:rPr>
              <a:t>Eczema</a:t>
            </a:r>
            <a:r>
              <a:rPr lang="cs-CZ" sz="2000" dirty="0">
                <a:latin typeface="+mj-lt"/>
                <a:cs typeface="Arial" pitchFamily="34" charset="0"/>
              </a:rPr>
              <a:t> </a:t>
            </a:r>
            <a:r>
              <a:rPr lang="cs-CZ" sz="2000" dirty="0" err="1">
                <a:latin typeface="+mj-lt"/>
                <a:cs typeface="Arial" pitchFamily="34" charset="0"/>
              </a:rPr>
              <a:t>contactum</a:t>
            </a:r>
            <a:r>
              <a:rPr lang="cs-CZ" sz="2000" dirty="0">
                <a:latin typeface="+mj-lt"/>
                <a:cs typeface="Arial" pitchFamily="34" charset="0"/>
              </a:rPr>
              <a:t> – </a:t>
            </a:r>
            <a:r>
              <a:rPr lang="cs-CZ" sz="2000" dirty="0" err="1" smtClean="0">
                <a:latin typeface="+mj-lt"/>
                <a:cs typeface="Arial" pitchFamily="34" charset="0"/>
              </a:rPr>
              <a:t>fragrance</a:t>
            </a:r>
            <a:r>
              <a:rPr lang="cs-CZ" sz="2000" dirty="0" smtClean="0">
                <a:latin typeface="+mj-lt"/>
                <a:cs typeface="Arial" pitchFamily="34" charset="0"/>
              </a:rPr>
              <a:t>-mix</a:t>
            </a:r>
            <a:endParaRPr lang="cs-CZ" sz="2000" dirty="0">
              <a:latin typeface="+mj-lt"/>
              <a:cs typeface="Arial" pitchFamily="34" charset="0"/>
            </a:endParaRPr>
          </a:p>
        </p:txBody>
      </p:sp>
      <p:pic>
        <p:nvPicPr>
          <p:cNvPr id="86022" name="Picture 6" descr="Obr_Stránka_06_Obraz_00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6256" y="4494393"/>
            <a:ext cx="2641848" cy="2277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4334768" y="307912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+mj-lt"/>
                <a:cs typeface="Arial" pitchFamily="34" charset="0"/>
              </a:rPr>
              <a:t>voda po holení</a:t>
            </a:r>
            <a:endParaRPr lang="cs-CZ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56976"/>
            <a:ext cx="8229600" cy="418058"/>
          </a:xfrm>
        </p:spPr>
        <p:txBody>
          <a:bodyPr>
            <a:normAutofit/>
          </a:bodyPr>
          <a:lstStyle/>
          <a:p>
            <a:r>
              <a:rPr lang="cs-CZ" sz="15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EVROPSKÁ STANDARDNÍ SADA</a:t>
            </a:r>
            <a:endParaRPr lang="cs-CZ" sz="15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8272122"/>
              </p:ext>
            </p:extLst>
          </p:nvPr>
        </p:nvGraphicFramePr>
        <p:xfrm>
          <a:off x="457200" y="353848"/>
          <a:ext cx="8507291" cy="6418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210"/>
                <a:gridCol w="3588566"/>
                <a:gridCol w="918205"/>
                <a:gridCol w="918205"/>
                <a:gridCol w="918205"/>
                <a:gridCol w="918205"/>
                <a:gridCol w="935695"/>
              </a:tblGrid>
              <a:tr h="201742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err="1" smtClean="0">
                          <a:solidFill>
                            <a:schemeClr val="tx1"/>
                          </a:solidFill>
                          <a:effectLst/>
                        </a:rPr>
                        <a:t>Poř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  Testovaná látka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24 hod.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48 hod.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72 hod.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96 hod.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Poznámka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  1.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Kaliumdichromát</a:t>
                      </a:r>
                      <a:r>
                        <a:rPr lang="cs-CZ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200" i="1" baseline="0" dirty="0" smtClean="0">
                          <a:solidFill>
                            <a:schemeClr val="tx1"/>
                          </a:solidFill>
                        </a:rPr>
                        <a:t>0,5 %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  2.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Neomycinsulfát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200" i="1" dirty="0" smtClean="0">
                          <a:solidFill>
                            <a:schemeClr val="tx1"/>
                          </a:solidFill>
                        </a:rPr>
                        <a:t>20%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  3.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Thiuram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-mix </a:t>
                      </a:r>
                      <a:r>
                        <a:rPr lang="cs-CZ" sz="1200" i="1" dirty="0" smtClean="0">
                          <a:solidFill>
                            <a:schemeClr val="tx1"/>
                          </a:solidFill>
                        </a:rPr>
                        <a:t>1 %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  4.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Parafenylendiamin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200" i="1" dirty="0" smtClean="0">
                          <a:solidFill>
                            <a:schemeClr val="tx1"/>
                          </a:solidFill>
                        </a:rPr>
                        <a:t>1 %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  5.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Kobaltchlorid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200" i="1" dirty="0" smtClean="0">
                          <a:solidFill>
                            <a:schemeClr val="tx1"/>
                          </a:solidFill>
                        </a:rPr>
                        <a:t>1 %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  6.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Caine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mix III </a:t>
                      </a:r>
                      <a:r>
                        <a:rPr lang="cs-CZ" sz="1200" i="1" dirty="0" smtClean="0">
                          <a:solidFill>
                            <a:schemeClr val="tx1"/>
                          </a:solidFill>
                        </a:rPr>
                        <a:t>10 %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  7.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Formaldehyd </a:t>
                      </a:r>
                      <a:r>
                        <a:rPr lang="cs-CZ" sz="1200" i="1" dirty="0" smtClean="0">
                          <a:solidFill>
                            <a:schemeClr val="tx1"/>
                          </a:solidFill>
                        </a:rPr>
                        <a:t>2 % </a:t>
                      </a:r>
                      <a:r>
                        <a:rPr lang="cs-CZ" sz="1200" i="1" dirty="0" err="1" smtClean="0">
                          <a:solidFill>
                            <a:schemeClr val="tx1"/>
                          </a:solidFill>
                        </a:rPr>
                        <a:t>aqua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6973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  8.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Kalafuna </a:t>
                      </a:r>
                      <a:r>
                        <a:rPr lang="cs-CZ" sz="1200" i="1" dirty="0" smtClean="0">
                          <a:solidFill>
                            <a:schemeClr val="tx1"/>
                          </a:solidFill>
                        </a:rPr>
                        <a:t>20 %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  9.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2-hydroxyetyl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metakrylát</a:t>
                      </a:r>
                      <a:r>
                        <a:rPr lang="cs-CZ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200" i="1" baseline="0" dirty="0" smtClean="0">
                          <a:solidFill>
                            <a:schemeClr val="tx1"/>
                          </a:solidFill>
                        </a:rPr>
                        <a:t>2 %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10.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Peru balzám </a:t>
                      </a:r>
                      <a:r>
                        <a:rPr lang="cs-CZ" sz="1200" i="1" dirty="0" smtClean="0">
                          <a:solidFill>
                            <a:schemeClr val="tx1"/>
                          </a:solidFill>
                        </a:rPr>
                        <a:t>25 %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829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11.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N-isopropyl-N´-fenyl-1,4-fenylendiamin</a:t>
                      </a:r>
                      <a:r>
                        <a:rPr lang="cs-CZ" sz="1200" baseline="0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IPPD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cs-CZ" sz="1200" i="1" dirty="0" smtClean="0">
                          <a:solidFill>
                            <a:schemeClr val="tx1"/>
                          </a:solidFill>
                        </a:rPr>
                        <a:t>0,1 %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12.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Alkoholes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adipis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lanae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200" i="1" dirty="0" smtClean="0">
                          <a:solidFill>
                            <a:schemeClr val="tx1"/>
                          </a:solidFill>
                        </a:rPr>
                        <a:t>30 %</a:t>
                      </a:r>
                      <a:r>
                        <a:rPr lang="cs-CZ" sz="1200" i="1" baseline="0" dirty="0" smtClean="0">
                          <a:solidFill>
                            <a:schemeClr val="tx1"/>
                          </a:solidFill>
                        </a:rPr>
                        <a:t>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13.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Mercapto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-mix </a:t>
                      </a:r>
                      <a:r>
                        <a:rPr lang="cs-CZ" sz="1200" i="1" dirty="0" smtClean="0">
                          <a:solidFill>
                            <a:schemeClr val="tx1"/>
                          </a:solidFill>
                        </a:rPr>
                        <a:t>2 %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14.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Epoxidová pryskyřice </a:t>
                      </a:r>
                      <a:r>
                        <a:rPr lang="cs-CZ" sz="1200" i="1" dirty="0" smtClean="0">
                          <a:solidFill>
                            <a:schemeClr val="tx1"/>
                          </a:solidFill>
                        </a:rPr>
                        <a:t>1 %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15.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Parabeny</a:t>
                      </a:r>
                      <a:r>
                        <a:rPr lang="cs-CZ" sz="1200" baseline="0" dirty="0" smtClean="0">
                          <a:solidFill>
                            <a:schemeClr val="tx1"/>
                          </a:solidFill>
                        </a:rPr>
                        <a:t>-mix </a:t>
                      </a:r>
                      <a:r>
                        <a:rPr lang="cs-CZ" sz="1200" i="1" baseline="0" dirty="0" smtClean="0">
                          <a:solidFill>
                            <a:schemeClr val="tx1"/>
                          </a:solidFill>
                        </a:rPr>
                        <a:t>16 %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16.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Paratertiarybutyl-fenolformaldehydová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pr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cs-CZ" sz="1200" i="1" dirty="0" smtClean="0">
                          <a:solidFill>
                            <a:schemeClr val="tx1"/>
                          </a:solidFill>
                        </a:rPr>
                        <a:t>1 %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17.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Fragrance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-mix</a:t>
                      </a:r>
                      <a:r>
                        <a:rPr lang="cs-CZ" sz="1200" baseline="0" dirty="0" smtClean="0">
                          <a:solidFill>
                            <a:schemeClr val="tx1"/>
                          </a:solidFill>
                        </a:rPr>
                        <a:t> I </a:t>
                      </a:r>
                      <a:r>
                        <a:rPr lang="cs-CZ" sz="1200" i="1" baseline="0" dirty="0" smtClean="0">
                          <a:solidFill>
                            <a:schemeClr val="tx1"/>
                          </a:solidFill>
                        </a:rPr>
                        <a:t>8 %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18.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Quaternium-15 </a:t>
                      </a:r>
                      <a:r>
                        <a:rPr lang="cs-CZ" sz="1200" i="1" dirty="0" smtClean="0">
                          <a:solidFill>
                            <a:schemeClr val="tx1"/>
                          </a:solidFill>
                        </a:rPr>
                        <a:t>1 %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19.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Niklsulfát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200" i="1" dirty="0" smtClean="0">
                          <a:solidFill>
                            <a:schemeClr val="tx1"/>
                          </a:solidFill>
                        </a:rPr>
                        <a:t>5 %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20.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Kathon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CG </a:t>
                      </a:r>
                      <a:r>
                        <a:rPr lang="cs-CZ" sz="1200" i="1" dirty="0" smtClean="0">
                          <a:solidFill>
                            <a:schemeClr val="tx1"/>
                          </a:solidFill>
                        </a:rPr>
                        <a:t>0,02 % </a:t>
                      </a:r>
                      <a:r>
                        <a:rPr lang="cs-CZ" sz="1200" i="1" dirty="0" err="1" smtClean="0">
                          <a:solidFill>
                            <a:schemeClr val="tx1"/>
                          </a:solidFill>
                        </a:rPr>
                        <a:t>aqua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21.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Merkaptobenzotiazol</a:t>
                      </a:r>
                      <a:r>
                        <a:rPr lang="cs-CZ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200" i="1" baseline="0" dirty="0" smtClean="0">
                          <a:solidFill>
                            <a:schemeClr val="tx1"/>
                          </a:solidFill>
                        </a:rPr>
                        <a:t>2 %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22.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Sesquiterpenolaktony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-mix </a:t>
                      </a:r>
                      <a:r>
                        <a:rPr lang="cs-CZ" sz="1200" i="1" dirty="0" smtClean="0">
                          <a:solidFill>
                            <a:schemeClr val="tx1"/>
                          </a:solidFill>
                        </a:rPr>
                        <a:t>0,1 %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23.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Propolis </a:t>
                      </a:r>
                      <a:r>
                        <a:rPr lang="cs-CZ" sz="1200" i="1" dirty="0" smtClean="0">
                          <a:solidFill>
                            <a:schemeClr val="tx1"/>
                          </a:solidFill>
                        </a:rPr>
                        <a:t>10 %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24.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Budesonid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200" i="1" dirty="0" smtClean="0">
                          <a:solidFill>
                            <a:schemeClr val="tx1"/>
                          </a:solidFill>
                        </a:rPr>
                        <a:t>0,01 %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25.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Tixocortol-21-pivalát </a:t>
                      </a:r>
                      <a:r>
                        <a:rPr lang="cs-CZ" sz="1200" i="1" dirty="0" smtClean="0">
                          <a:solidFill>
                            <a:schemeClr val="tx1"/>
                          </a:solidFill>
                        </a:rPr>
                        <a:t>0,1 %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26.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1,2-dibromo-2,4-dicyanobutan</a:t>
                      </a:r>
                      <a:r>
                        <a:rPr lang="cs-CZ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200" i="1" baseline="0" dirty="0" smtClean="0">
                          <a:solidFill>
                            <a:schemeClr val="tx1"/>
                          </a:solidFill>
                        </a:rPr>
                        <a:t>0,5 %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27.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Lyral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200" i="1" dirty="0" smtClean="0">
                          <a:solidFill>
                            <a:schemeClr val="tx1"/>
                          </a:solidFill>
                        </a:rPr>
                        <a:t>5 %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28.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Fragrance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-mix</a:t>
                      </a:r>
                      <a:r>
                        <a:rPr lang="cs-CZ" sz="1200" baseline="0" dirty="0" smtClean="0">
                          <a:solidFill>
                            <a:schemeClr val="tx1"/>
                          </a:solidFill>
                        </a:rPr>
                        <a:t> II </a:t>
                      </a:r>
                      <a:r>
                        <a:rPr lang="cs-CZ" sz="1200" i="1" baseline="0" dirty="0" smtClean="0">
                          <a:solidFill>
                            <a:schemeClr val="tx1"/>
                          </a:solidFill>
                        </a:rPr>
                        <a:t>14 %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29.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Metylizotiazolinon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200" i="1" dirty="0" smtClean="0">
                          <a:solidFill>
                            <a:schemeClr val="tx1"/>
                          </a:solidFill>
                        </a:rPr>
                        <a:t>0,2 % </a:t>
                      </a:r>
                      <a:r>
                        <a:rPr lang="cs-CZ" sz="1200" i="1" dirty="0" err="1" smtClean="0">
                          <a:solidFill>
                            <a:schemeClr val="tx1"/>
                          </a:solidFill>
                        </a:rPr>
                        <a:t>aqua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30.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Textille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dye</a:t>
                      </a:r>
                      <a:r>
                        <a:rPr lang="cs-CZ" sz="1200" baseline="0" dirty="0" smtClean="0">
                          <a:solidFill>
                            <a:schemeClr val="tx1"/>
                          </a:solidFill>
                        </a:rPr>
                        <a:t> mix </a:t>
                      </a:r>
                      <a:r>
                        <a:rPr lang="cs-CZ" sz="1200" i="1" baseline="0" dirty="0" smtClean="0">
                          <a:solidFill>
                            <a:schemeClr val="tx1"/>
                          </a:solidFill>
                        </a:rPr>
                        <a:t>6,6 % vaz.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42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31.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cs-CZ" sz="1200" dirty="0" err="1" smtClean="0">
                          <a:solidFill>
                            <a:schemeClr val="tx1"/>
                          </a:solidFill>
                        </a:rPr>
                        <a:t>Petrolatum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200" i="1" dirty="0" smtClean="0">
                          <a:solidFill>
                            <a:schemeClr val="tx1"/>
                          </a:solidFill>
                        </a:rPr>
                        <a:t>100 %</a:t>
                      </a:r>
                      <a:endParaRPr lang="cs-CZ" sz="12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638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nik138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60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 descr="nik138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29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6" name="Rectangle 4"/>
          <p:cNvSpPr>
            <a:spLocks noChangeArrowheads="1"/>
          </p:cNvSpPr>
          <p:nvPr/>
        </p:nvSpPr>
        <p:spPr bwMode="auto">
          <a:xfrm>
            <a:off x="1258888" y="2997200"/>
            <a:ext cx="576262" cy="214313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cs-CZ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115717" name="Rectangle 5"/>
          <p:cNvSpPr>
            <a:spLocks noChangeArrowheads="1"/>
          </p:cNvSpPr>
          <p:nvPr/>
        </p:nvSpPr>
        <p:spPr bwMode="auto">
          <a:xfrm>
            <a:off x="2843213" y="3068638"/>
            <a:ext cx="576262" cy="214312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cs-CZ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4572000" y="3068638"/>
            <a:ext cx="4572000" cy="6461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1800" dirty="0" err="1">
                <a:latin typeface="+mj-lt"/>
                <a:cs typeface="Arial" pitchFamily="34" charset="0"/>
              </a:rPr>
              <a:t>Eczema</a:t>
            </a:r>
            <a:r>
              <a:rPr lang="cs-CZ" sz="1800" dirty="0">
                <a:latin typeface="+mj-lt"/>
                <a:cs typeface="Arial" pitchFamily="34" charset="0"/>
              </a:rPr>
              <a:t> </a:t>
            </a:r>
            <a:r>
              <a:rPr lang="cs-CZ" sz="1800" dirty="0" err="1">
                <a:latin typeface="+mj-lt"/>
                <a:cs typeface="Arial" pitchFamily="34" charset="0"/>
              </a:rPr>
              <a:t>contactum</a:t>
            </a:r>
            <a:r>
              <a:rPr lang="cs-CZ" sz="1800" dirty="0">
                <a:latin typeface="+mj-lt"/>
                <a:cs typeface="Arial" pitchFamily="34" charset="0"/>
              </a:rPr>
              <a:t> – </a:t>
            </a:r>
            <a:r>
              <a:rPr lang="cs-CZ" sz="1800" dirty="0" err="1" smtClean="0">
                <a:latin typeface="+mj-lt"/>
                <a:cs typeface="Arial" pitchFamily="34" charset="0"/>
              </a:rPr>
              <a:t>fragrance</a:t>
            </a:r>
            <a:r>
              <a:rPr lang="cs-CZ" sz="1800" dirty="0" smtClean="0">
                <a:latin typeface="+mj-lt"/>
                <a:cs typeface="Arial" pitchFamily="34" charset="0"/>
              </a:rPr>
              <a:t>                               (</a:t>
            </a:r>
            <a:r>
              <a:rPr lang="cs-CZ" sz="1800" dirty="0">
                <a:latin typeface="+mj-lt"/>
                <a:cs typeface="Arial" pitchFamily="34" charset="0"/>
              </a:rPr>
              <a:t>voda po holení) </a:t>
            </a:r>
          </a:p>
        </p:txBody>
      </p:sp>
      <p:pic>
        <p:nvPicPr>
          <p:cNvPr id="44039" name="Picture 7" descr="nik14881"/>
          <p:cNvPicPr>
            <a:picLocks noChangeAspect="1" noChangeArrowheads="1"/>
          </p:cNvPicPr>
          <p:nvPr/>
        </p:nvPicPr>
        <p:blipFill>
          <a:blip r:embed="rId4" cstate="print"/>
          <a:srcRect l="20041" t="67204" r="20041" b="8400"/>
          <a:stretch>
            <a:fillRect/>
          </a:stretch>
        </p:blipFill>
        <p:spPr bwMode="auto">
          <a:xfrm>
            <a:off x="4989040" y="3828797"/>
            <a:ext cx="3793082" cy="289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Obrázek 2" descr="Pavlůsková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4663" y="3741738"/>
            <a:ext cx="4859337" cy="310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55" name="Obrázek 3" descr="Pavlůsková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44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6" name="TextovéPole 4"/>
          <p:cNvSpPr txBox="1">
            <a:spLocks noChangeArrowheads="1"/>
          </p:cNvSpPr>
          <p:nvPr/>
        </p:nvSpPr>
        <p:spPr bwMode="auto">
          <a:xfrm>
            <a:off x="4211638" y="548680"/>
            <a:ext cx="493236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 dirty="0" err="1">
                <a:latin typeface="+mj-lt"/>
                <a:cs typeface="Arial" pitchFamily="34" charset="0"/>
              </a:rPr>
              <a:t>Eczema</a:t>
            </a:r>
            <a:r>
              <a:rPr lang="cs-CZ" sz="2000" dirty="0">
                <a:latin typeface="+mj-lt"/>
                <a:cs typeface="Arial" pitchFamily="34" charset="0"/>
              </a:rPr>
              <a:t> </a:t>
            </a:r>
            <a:r>
              <a:rPr lang="cs-CZ" sz="2000" dirty="0" err="1">
                <a:latin typeface="+mj-lt"/>
                <a:cs typeface="Arial" pitchFamily="34" charset="0"/>
              </a:rPr>
              <a:t>contactum</a:t>
            </a:r>
            <a:r>
              <a:rPr lang="cs-CZ" sz="2000" dirty="0">
                <a:latin typeface="+mj-lt"/>
                <a:cs typeface="Arial" pitchFamily="34" charset="0"/>
              </a:rPr>
              <a:t> – </a:t>
            </a:r>
            <a:r>
              <a:rPr lang="cs-CZ" sz="2000" dirty="0" smtClean="0">
                <a:latin typeface="+mj-lt"/>
                <a:cs typeface="Arial" pitchFamily="34" charset="0"/>
              </a:rPr>
              <a:t>peru balzám, </a:t>
            </a:r>
            <a:r>
              <a:rPr lang="cs-CZ" sz="2000" dirty="0" err="1" smtClean="0">
                <a:latin typeface="+mj-lt"/>
                <a:cs typeface="Arial" pitchFamily="34" charset="0"/>
              </a:rPr>
              <a:t>tea</a:t>
            </a:r>
            <a:r>
              <a:rPr lang="cs-CZ" sz="2000" dirty="0" smtClean="0">
                <a:latin typeface="+mj-lt"/>
                <a:cs typeface="Arial" pitchFamily="34" charset="0"/>
              </a:rPr>
              <a:t> </a:t>
            </a:r>
            <a:r>
              <a:rPr lang="cs-CZ" sz="2000" dirty="0" err="1">
                <a:latin typeface="+mj-lt"/>
                <a:cs typeface="Arial" pitchFamily="34" charset="0"/>
              </a:rPr>
              <a:t>tree</a:t>
            </a:r>
            <a:r>
              <a:rPr lang="cs-CZ" sz="2000" dirty="0">
                <a:latin typeface="+mj-lt"/>
                <a:cs typeface="Arial" pitchFamily="34" charset="0"/>
              </a:rPr>
              <a:t>, </a:t>
            </a:r>
            <a:r>
              <a:rPr lang="cs-CZ" sz="2000" dirty="0" smtClean="0">
                <a:latin typeface="+mj-lt"/>
                <a:cs typeface="Arial" pitchFamily="34" charset="0"/>
              </a:rPr>
              <a:t>levandulový</a:t>
            </a:r>
            <a:r>
              <a:rPr lang="cs-CZ" sz="2000" dirty="0">
                <a:latin typeface="+mj-lt"/>
                <a:cs typeface="Arial" pitchFamily="34" charset="0"/>
              </a:rPr>
              <a:t>, </a:t>
            </a:r>
            <a:r>
              <a:rPr lang="cs-CZ" sz="2000" dirty="0" smtClean="0">
                <a:latin typeface="+mj-lt"/>
                <a:cs typeface="Arial" pitchFamily="34" charset="0"/>
              </a:rPr>
              <a:t>eukalyptový</a:t>
            </a:r>
            <a:r>
              <a:rPr lang="cs-CZ" sz="2000" dirty="0">
                <a:latin typeface="+mj-lt"/>
                <a:cs typeface="Arial" pitchFamily="34" charset="0"/>
              </a:rPr>
              <a:t>, rozmarýnový </a:t>
            </a:r>
            <a:r>
              <a:rPr lang="cs-CZ" sz="2000" dirty="0" smtClean="0">
                <a:latin typeface="+mj-lt"/>
                <a:cs typeface="Arial" pitchFamily="34" charset="0"/>
              </a:rPr>
              <a:t>               a </a:t>
            </a:r>
            <a:r>
              <a:rPr lang="cs-CZ" sz="2000" dirty="0">
                <a:latin typeface="+mj-lt"/>
                <a:cs typeface="Arial" pitchFamily="34" charset="0"/>
              </a:rPr>
              <a:t>jalovcový olej, </a:t>
            </a:r>
            <a:r>
              <a:rPr lang="cs-CZ" sz="2000" dirty="0" smtClean="0">
                <a:latin typeface="+mj-lt"/>
                <a:cs typeface="Arial" pitchFamily="34" charset="0"/>
              </a:rPr>
              <a:t>borový a </a:t>
            </a:r>
            <a:r>
              <a:rPr lang="cs-CZ" sz="2000" dirty="0">
                <a:latin typeface="+mj-lt"/>
                <a:cs typeface="Arial" pitchFamily="34" charset="0"/>
              </a:rPr>
              <a:t>smrkový extrakt, </a:t>
            </a:r>
            <a:r>
              <a:rPr lang="cs-CZ" sz="2000" dirty="0" err="1">
                <a:latin typeface="+mj-lt"/>
                <a:cs typeface="Arial" pitchFamily="34" charset="0"/>
              </a:rPr>
              <a:t>fragrance</a:t>
            </a:r>
            <a:r>
              <a:rPr lang="cs-CZ" sz="2000" dirty="0">
                <a:latin typeface="+mj-lt"/>
                <a:cs typeface="Arial" pitchFamily="34" charset="0"/>
              </a:rPr>
              <a:t>-mix II, kalafuna, limonen, </a:t>
            </a:r>
            <a:r>
              <a:rPr lang="cs-CZ" sz="2000" dirty="0" err="1">
                <a:latin typeface="+mj-lt"/>
                <a:cs typeface="Arial" pitchFamily="34" charset="0"/>
              </a:rPr>
              <a:t>alkoholes</a:t>
            </a:r>
            <a:r>
              <a:rPr lang="cs-CZ" sz="2000" dirty="0">
                <a:latin typeface="+mj-lt"/>
                <a:cs typeface="Arial" pitchFamily="34" charset="0"/>
              </a:rPr>
              <a:t> </a:t>
            </a:r>
            <a:r>
              <a:rPr lang="cs-CZ" sz="2000" dirty="0" err="1">
                <a:latin typeface="+mj-lt"/>
                <a:cs typeface="Arial" pitchFamily="34" charset="0"/>
              </a:rPr>
              <a:t>adipis</a:t>
            </a:r>
            <a:r>
              <a:rPr lang="cs-CZ" sz="2000" dirty="0">
                <a:latin typeface="+mj-lt"/>
                <a:cs typeface="Arial" pitchFamily="34" charset="0"/>
              </a:rPr>
              <a:t> </a:t>
            </a:r>
            <a:r>
              <a:rPr lang="cs-CZ" sz="2000" dirty="0" err="1">
                <a:latin typeface="+mj-lt"/>
                <a:cs typeface="Arial" pitchFamily="34" charset="0"/>
              </a:rPr>
              <a:t>lanae</a:t>
            </a:r>
            <a:r>
              <a:rPr lang="cs-CZ" sz="2000" dirty="0">
                <a:latin typeface="+mj-lt"/>
                <a:cs typeface="Arial" pitchFamily="34" charset="0"/>
              </a:rPr>
              <a:t>, nikl (přípravky lidového léčitelství, přípravky farmaceutické, přezka hodinek) – atopická </a:t>
            </a:r>
            <a:r>
              <a:rPr lang="cs-CZ" sz="2000" dirty="0" err="1">
                <a:latin typeface="+mj-lt"/>
                <a:cs typeface="Arial" pitchFamily="34" charset="0"/>
              </a:rPr>
              <a:t>baze</a:t>
            </a:r>
            <a:endParaRPr lang="cs-CZ" sz="2000" dirty="0"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Obrázek 1" descr="Nováková1-Eczema contactum - heřmánek 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32363" cy="370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Obrázek 2" descr="Nováková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6088" y="3429000"/>
            <a:ext cx="488791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4860032" y="908050"/>
            <a:ext cx="4211637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2000" dirty="0" err="1">
                <a:latin typeface="+mj-lt"/>
                <a:cs typeface="Arial" pitchFamily="34" charset="0"/>
              </a:rPr>
              <a:t>Eczema</a:t>
            </a:r>
            <a:r>
              <a:rPr lang="cs-CZ" sz="2000" dirty="0">
                <a:latin typeface="+mj-lt"/>
                <a:cs typeface="Arial" pitchFamily="34" charset="0"/>
              </a:rPr>
              <a:t> </a:t>
            </a:r>
            <a:r>
              <a:rPr lang="cs-CZ" sz="2000" dirty="0" err="1">
                <a:latin typeface="+mj-lt"/>
                <a:cs typeface="Arial" pitchFamily="34" charset="0"/>
              </a:rPr>
              <a:t>atopicum</a:t>
            </a:r>
            <a:r>
              <a:rPr lang="cs-CZ" sz="2000" dirty="0">
                <a:latin typeface="+mj-lt"/>
                <a:cs typeface="Arial" pitchFamily="34" charset="0"/>
              </a:rPr>
              <a:t> </a:t>
            </a:r>
            <a:r>
              <a:rPr lang="cs-CZ" sz="2000" dirty="0" err="1">
                <a:latin typeface="+mj-lt"/>
                <a:cs typeface="Arial" pitchFamily="34" charset="0"/>
              </a:rPr>
              <a:t>et</a:t>
            </a:r>
            <a:r>
              <a:rPr lang="cs-CZ" sz="2000" dirty="0">
                <a:latin typeface="+mj-lt"/>
                <a:cs typeface="Arial" pitchFamily="34" charset="0"/>
              </a:rPr>
              <a:t> </a:t>
            </a:r>
            <a:r>
              <a:rPr lang="cs-CZ" sz="2000" dirty="0" err="1">
                <a:latin typeface="+mj-lt"/>
                <a:cs typeface="Arial" pitchFamily="34" charset="0"/>
              </a:rPr>
              <a:t>contactum</a:t>
            </a:r>
            <a:r>
              <a:rPr lang="cs-CZ" sz="2000" dirty="0">
                <a:latin typeface="+mj-lt"/>
                <a:cs typeface="Arial" pitchFamily="34" charset="0"/>
              </a:rPr>
              <a:t> </a:t>
            </a:r>
          </a:p>
          <a:p>
            <a:pPr algn="ctr" eaLnBrk="0" hangingPunct="0">
              <a:defRPr/>
            </a:pPr>
            <a:r>
              <a:rPr lang="cs-CZ" sz="2000" dirty="0">
                <a:latin typeface="+mj-lt"/>
                <a:cs typeface="Arial" pitchFamily="34" charset="0"/>
              </a:rPr>
              <a:t>–  </a:t>
            </a:r>
            <a:r>
              <a:rPr lang="cs-CZ" sz="2000" dirty="0" err="1">
                <a:latin typeface="+mj-lt"/>
                <a:cs typeface="Arial" pitchFamily="34" charset="0"/>
              </a:rPr>
              <a:t>extr</a:t>
            </a:r>
            <a:r>
              <a:rPr lang="cs-CZ" sz="2000" dirty="0">
                <a:latin typeface="+mj-lt"/>
                <a:cs typeface="Arial" pitchFamily="34" charset="0"/>
              </a:rPr>
              <a:t>. </a:t>
            </a:r>
            <a:r>
              <a:rPr lang="cs-CZ" sz="2000" dirty="0" err="1">
                <a:latin typeface="+mj-lt"/>
                <a:cs typeface="Arial" pitchFamily="34" charset="0"/>
              </a:rPr>
              <a:t>Chamomillae</a:t>
            </a:r>
            <a:r>
              <a:rPr lang="cs-CZ" sz="2000" dirty="0">
                <a:latin typeface="+mj-lt"/>
                <a:cs typeface="Arial" pitchFamily="34" charset="0"/>
              </a:rPr>
              <a:t> (farmaceutické </a:t>
            </a:r>
            <a:r>
              <a:rPr lang="cs-CZ" sz="2000" dirty="0" smtClean="0">
                <a:latin typeface="+mj-lt"/>
                <a:cs typeface="Arial" pitchFamily="34" charset="0"/>
              </a:rPr>
              <a:t>     a </a:t>
            </a:r>
            <a:r>
              <a:rPr lang="cs-CZ" sz="2000" dirty="0">
                <a:latin typeface="+mj-lt"/>
                <a:cs typeface="Arial" pitchFamily="34" charset="0"/>
              </a:rPr>
              <a:t>kosmetické přípravky) </a:t>
            </a:r>
            <a:r>
              <a:rPr lang="cs-CZ" sz="2000" dirty="0" smtClean="0">
                <a:latin typeface="+mj-lt"/>
                <a:cs typeface="Arial" pitchFamily="34" charset="0"/>
              </a:rPr>
              <a:t>                           – </a:t>
            </a:r>
            <a:r>
              <a:rPr lang="cs-CZ" sz="2000" dirty="0" err="1">
                <a:latin typeface="+mj-lt"/>
                <a:cs typeface="Arial" pitchFamily="34" charset="0"/>
              </a:rPr>
              <a:t>impetiginizace</a:t>
            </a:r>
            <a:r>
              <a:rPr lang="cs-CZ" sz="2000" dirty="0">
                <a:latin typeface="+mj-lt"/>
                <a:cs typeface="Arial" pitchFamily="34" charset="0"/>
              </a:rPr>
              <a:t> </a:t>
            </a:r>
          </a:p>
        </p:txBody>
      </p:sp>
      <p:pic>
        <p:nvPicPr>
          <p:cNvPr id="5" name="Obrázek 4" descr="475fe2f21a0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4005064"/>
            <a:ext cx="3786336" cy="2520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nik4950"/>
          <p:cNvPicPr>
            <a:picLocks noChangeAspect="1" noChangeArrowheads="1"/>
          </p:cNvPicPr>
          <p:nvPr/>
        </p:nvPicPr>
        <p:blipFill>
          <a:blip r:embed="rId2" cstate="print"/>
          <a:srcRect b="1050"/>
          <a:stretch>
            <a:fillRect/>
          </a:stretch>
        </p:blipFill>
        <p:spPr bwMode="auto">
          <a:xfrm>
            <a:off x="0" y="0"/>
            <a:ext cx="4560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0102" name="Rectangle 6"/>
          <p:cNvSpPr>
            <a:spLocks noChangeArrowheads="1"/>
          </p:cNvSpPr>
          <p:nvPr/>
        </p:nvSpPr>
        <p:spPr bwMode="auto">
          <a:xfrm>
            <a:off x="971550" y="2898775"/>
            <a:ext cx="647700" cy="242193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cs-CZ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260103" name="Rectangle 7"/>
          <p:cNvSpPr>
            <a:spLocks noChangeArrowheads="1"/>
          </p:cNvSpPr>
          <p:nvPr/>
        </p:nvSpPr>
        <p:spPr bwMode="auto">
          <a:xfrm>
            <a:off x="2954338" y="2852738"/>
            <a:ext cx="647700" cy="216222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cs-CZ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51205" name="Text Box 9"/>
          <p:cNvSpPr txBox="1">
            <a:spLocks noChangeArrowheads="1"/>
          </p:cNvSpPr>
          <p:nvPr/>
        </p:nvSpPr>
        <p:spPr bwMode="auto">
          <a:xfrm>
            <a:off x="4532244" y="5661248"/>
            <a:ext cx="4572000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cs-CZ" sz="2000" dirty="0" err="1">
                <a:latin typeface="+mj-lt"/>
                <a:cs typeface="Arial" pitchFamily="34" charset="0"/>
              </a:rPr>
              <a:t>Eczema</a:t>
            </a:r>
            <a:r>
              <a:rPr lang="cs-CZ" sz="2000" dirty="0">
                <a:latin typeface="+mj-lt"/>
                <a:cs typeface="Arial" pitchFamily="34" charset="0"/>
              </a:rPr>
              <a:t> </a:t>
            </a:r>
            <a:r>
              <a:rPr lang="cs-CZ" sz="2000" dirty="0" err="1">
                <a:latin typeface="+mj-lt"/>
                <a:cs typeface="Arial" pitchFamily="34" charset="0"/>
              </a:rPr>
              <a:t>atopicum</a:t>
            </a:r>
            <a:r>
              <a:rPr lang="cs-CZ" sz="2000" dirty="0">
                <a:latin typeface="+mj-lt"/>
                <a:cs typeface="Arial" pitchFamily="34" charset="0"/>
              </a:rPr>
              <a:t> </a:t>
            </a:r>
            <a:r>
              <a:rPr lang="cs-CZ" sz="2000" dirty="0" err="1" smtClean="0">
                <a:latin typeface="+mj-lt"/>
                <a:cs typeface="Arial" pitchFamily="34" charset="0"/>
              </a:rPr>
              <a:t>impetiginisatum</a:t>
            </a:r>
            <a:endParaRPr lang="cs-CZ" sz="2000" dirty="0" smtClean="0">
              <a:latin typeface="+mj-lt"/>
              <a:cs typeface="Arial" pitchFamily="34" charset="0"/>
            </a:endParaRPr>
          </a:p>
          <a:p>
            <a:pPr eaLnBrk="0" hangingPunct="0"/>
            <a:r>
              <a:rPr lang="cs-CZ" sz="2000" dirty="0" err="1" smtClean="0">
                <a:latin typeface="+mj-lt"/>
                <a:cs typeface="Arial" pitchFamily="34" charset="0"/>
              </a:rPr>
              <a:t>Eczema</a:t>
            </a:r>
            <a:r>
              <a:rPr lang="cs-CZ" sz="2000" dirty="0" smtClean="0">
                <a:latin typeface="+mj-lt"/>
                <a:cs typeface="Arial" pitchFamily="34" charset="0"/>
              </a:rPr>
              <a:t> </a:t>
            </a:r>
            <a:r>
              <a:rPr lang="cs-CZ" sz="2000" dirty="0" err="1">
                <a:latin typeface="+mj-lt"/>
                <a:cs typeface="Arial" pitchFamily="34" charset="0"/>
              </a:rPr>
              <a:t>contactum</a:t>
            </a:r>
            <a:r>
              <a:rPr lang="cs-CZ" sz="2000" dirty="0">
                <a:latin typeface="+mj-lt"/>
                <a:cs typeface="Arial" pitchFamily="34" charset="0"/>
              </a:rPr>
              <a:t> – měsíčková mast</a:t>
            </a:r>
          </a:p>
        </p:txBody>
      </p:sp>
      <p:pic>
        <p:nvPicPr>
          <p:cNvPr id="51206" name="Picture 10" descr="nik43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0"/>
            <a:ext cx="4500562" cy="29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7" name="Text Box 11"/>
          <p:cNvSpPr txBox="1">
            <a:spLocks noChangeArrowheads="1"/>
          </p:cNvSpPr>
          <p:nvPr/>
        </p:nvSpPr>
        <p:spPr bwMode="auto">
          <a:xfrm>
            <a:off x="4643438" y="2997200"/>
            <a:ext cx="4500562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2000">
                <a:latin typeface="+mj-lt"/>
                <a:cs typeface="Arial" pitchFamily="34" charset="0"/>
              </a:rPr>
              <a:t>Eczema contactum – extr. Calendulae (přípravky lidového léčitelství)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Obr_Stránka_10_Obraz_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438" y="0"/>
            <a:ext cx="4110180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3" name="Picture 3" descr="Obr_Stránka_10_Obraz_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9" y="-1"/>
            <a:ext cx="4118992" cy="5157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60325" y="5097558"/>
            <a:ext cx="4419600" cy="147732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dirty="0" err="1">
                <a:latin typeface="+mj-lt"/>
                <a:cs typeface="Arial" pitchFamily="34" charset="0"/>
              </a:rPr>
              <a:t>Eczema</a:t>
            </a:r>
            <a:r>
              <a:rPr lang="cs-CZ" dirty="0">
                <a:latin typeface="+mj-lt"/>
                <a:cs typeface="Arial" pitchFamily="34" charset="0"/>
              </a:rPr>
              <a:t> </a:t>
            </a:r>
            <a:r>
              <a:rPr lang="cs-CZ" dirty="0" err="1">
                <a:latin typeface="+mj-lt"/>
                <a:cs typeface="Arial" pitchFamily="34" charset="0"/>
              </a:rPr>
              <a:t>contactum</a:t>
            </a:r>
            <a:r>
              <a:rPr lang="cs-CZ" dirty="0">
                <a:latin typeface="+mj-lt"/>
                <a:cs typeface="Arial" pitchFamily="34" charset="0"/>
              </a:rPr>
              <a:t> – chryzantéma, arnika, heřmánek, </a:t>
            </a:r>
            <a:r>
              <a:rPr lang="cs-CZ" dirty="0" err="1">
                <a:latin typeface="+mj-lt"/>
                <a:cs typeface="Arial" pitchFamily="34" charset="0"/>
              </a:rPr>
              <a:t>alcoholes</a:t>
            </a:r>
            <a:r>
              <a:rPr lang="cs-CZ" dirty="0">
                <a:latin typeface="+mj-lt"/>
                <a:cs typeface="Arial" pitchFamily="34" charset="0"/>
              </a:rPr>
              <a:t> </a:t>
            </a:r>
            <a:r>
              <a:rPr lang="cs-CZ" dirty="0" err="1">
                <a:latin typeface="+mj-lt"/>
                <a:cs typeface="Arial" pitchFamily="34" charset="0"/>
              </a:rPr>
              <a:t>adipis</a:t>
            </a:r>
            <a:r>
              <a:rPr lang="cs-CZ" dirty="0">
                <a:latin typeface="+mj-lt"/>
                <a:cs typeface="Arial" pitchFamily="34" charset="0"/>
              </a:rPr>
              <a:t> </a:t>
            </a:r>
            <a:r>
              <a:rPr lang="cs-CZ" dirty="0" err="1">
                <a:latin typeface="+mj-lt"/>
                <a:cs typeface="Arial" pitchFamily="34" charset="0"/>
              </a:rPr>
              <a:t>lanae</a:t>
            </a:r>
            <a:r>
              <a:rPr lang="cs-CZ" dirty="0">
                <a:latin typeface="+mj-lt"/>
                <a:cs typeface="Arial" pitchFamily="34" charset="0"/>
              </a:rPr>
              <a:t>, neomycin, Peru </a:t>
            </a:r>
            <a:r>
              <a:rPr lang="cs-CZ" dirty="0" smtClean="0">
                <a:latin typeface="+mj-lt"/>
                <a:cs typeface="Arial" pitchFamily="34" charset="0"/>
              </a:rPr>
              <a:t>balzám</a:t>
            </a:r>
            <a:r>
              <a:rPr lang="cs-CZ" dirty="0">
                <a:latin typeface="+mj-lt"/>
                <a:cs typeface="Arial" pitchFamily="34" charset="0"/>
              </a:rPr>
              <a:t>, propolis (rostliny, dermatologická </a:t>
            </a:r>
            <a:r>
              <a:rPr lang="cs-CZ" dirty="0" err="1">
                <a:latin typeface="+mj-lt"/>
                <a:cs typeface="Arial" pitchFamily="34" charset="0"/>
              </a:rPr>
              <a:t>externa</a:t>
            </a:r>
            <a:r>
              <a:rPr lang="cs-CZ" dirty="0">
                <a:latin typeface="+mj-lt"/>
                <a:cs typeface="Arial" pitchFamily="34" charset="0"/>
              </a:rPr>
              <a:t>, kosmetické přípravky, </a:t>
            </a:r>
            <a:r>
              <a:rPr lang="cs-CZ" dirty="0" err="1">
                <a:latin typeface="+mj-lt"/>
                <a:cs typeface="Arial" pitchFamily="34" charset="0"/>
              </a:rPr>
              <a:t>přípravky</a:t>
            </a:r>
            <a:r>
              <a:rPr lang="cs-CZ" dirty="0">
                <a:latin typeface="+mj-lt"/>
                <a:cs typeface="Arial" pitchFamily="34" charset="0"/>
              </a:rPr>
              <a:t> lidového léčitelství) </a:t>
            </a:r>
          </a:p>
        </p:txBody>
      </p:sp>
      <p:sp>
        <p:nvSpPr>
          <p:cNvPr id="128005" name="Text Box 5"/>
          <p:cNvSpPr txBox="1">
            <a:spLocks noChangeArrowheads="1"/>
          </p:cNvSpPr>
          <p:nvPr/>
        </p:nvSpPr>
        <p:spPr bwMode="auto">
          <a:xfrm>
            <a:off x="4546600" y="5088867"/>
            <a:ext cx="4465638" cy="175432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dirty="0" err="1">
                <a:latin typeface="+mj-lt"/>
                <a:cs typeface="Arial" pitchFamily="34" charset="0"/>
              </a:rPr>
              <a:t>Eczema</a:t>
            </a:r>
            <a:r>
              <a:rPr lang="cs-CZ" dirty="0">
                <a:latin typeface="+mj-lt"/>
                <a:cs typeface="Arial" pitchFamily="34" charset="0"/>
              </a:rPr>
              <a:t> </a:t>
            </a:r>
            <a:r>
              <a:rPr lang="cs-CZ" dirty="0" err="1">
                <a:latin typeface="+mj-lt"/>
                <a:cs typeface="Arial" pitchFamily="34" charset="0"/>
              </a:rPr>
              <a:t>contactum</a:t>
            </a:r>
            <a:r>
              <a:rPr lang="cs-CZ" dirty="0">
                <a:latin typeface="+mj-lt"/>
                <a:cs typeface="Arial" pitchFamily="34" charset="0"/>
              </a:rPr>
              <a:t> – heřmánek, propolis, formaldehyd, </a:t>
            </a:r>
            <a:r>
              <a:rPr lang="cs-CZ" dirty="0" err="1">
                <a:latin typeface="+mj-lt"/>
                <a:cs typeface="Arial" pitchFamily="34" charset="0"/>
              </a:rPr>
              <a:t>alcoholes</a:t>
            </a:r>
            <a:r>
              <a:rPr lang="cs-CZ" dirty="0">
                <a:latin typeface="+mj-lt"/>
                <a:cs typeface="Arial" pitchFamily="34" charset="0"/>
              </a:rPr>
              <a:t> </a:t>
            </a:r>
            <a:r>
              <a:rPr lang="cs-CZ" dirty="0" err="1">
                <a:latin typeface="+mj-lt"/>
                <a:cs typeface="Arial" pitchFamily="34" charset="0"/>
              </a:rPr>
              <a:t>adipis</a:t>
            </a:r>
            <a:r>
              <a:rPr lang="cs-CZ" dirty="0">
                <a:latin typeface="+mj-lt"/>
                <a:cs typeface="Arial" pitchFamily="34" charset="0"/>
              </a:rPr>
              <a:t> </a:t>
            </a:r>
            <a:r>
              <a:rPr lang="cs-CZ" dirty="0" err="1">
                <a:latin typeface="+mj-lt"/>
                <a:cs typeface="Arial" pitchFamily="34" charset="0"/>
              </a:rPr>
              <a:t>lanae</a:t>
            </a:r>
            <a:r>
              <a:rPr lang="cs-CZ" dirty="0">
                <a:latin typeface="+mj-lt"/>
                <a:cs typeface="Arial" pitchFamily="34" charset="0"/>
              </a:rPr>
              <a:t>, </a:t>
            </a:r>
            <a:r>
              <a:rPr lang="cs-CZ" dirty="0" err="1">
                <a:latin typeface="+mj-lt"/>
                <a:cs typeface="Arial" pitchFamily="34" charset="0"/>
              </a:rPr>
              <a:t>clioquinol</a:t>
            </a:r>
            <a:r>
              <a:rPr lang="cs-CZ" dirty="0">
                <a:latin typeface="+mj-lt"/>
                <a:cs typeface="Arial" pitchFamily="34" charset="0"/>
              </a:rPr>
              <a:t> (dermatologická </a:t>
            </a:r>
            <a:r>
              <a:rPr lang="cs-CZ" dirty="0" err="1">
                <a:latin typeface="+mj-lt"/>
                <a:cs typeface="Arial" pitchFamily="34" charset="0"/>
              </a:rPr>
              <a:t>externa</a:t>
            </a:r>
            <a:r>
              <a:rPr lang="cs-CZ" dirty="0">
                <a:latin typeface="+mj-lt"/>
                <a:cs typeface="Arial" pitchFamily="34" charset="0"/>
              </a:rPr>
              <a:t>, přípravky lidového léčitelství, kosmetické přípravky) (základní dg – chronická venózní insuficience – </a:t>
            </a:r>
            <a:r>
              <a:rPr lang="cs-CZ" dirty="0" err="1">
                <a:latin typeface="+mj-lt"/>
                <a:cs typeface="Arial" pitchFamily="34" charset="0"/>
              </a:rPr>
              <a:t>ulcus</a:t>
            </a:r>
            <a:r>
              <a:rPr lang="cs-CZ" dirty="0">
                <a:latin typeface="+mj-lt"/>
                <a:cs typeface="Arial" pitchFamily="34" charset="0"/>
              </a:rPr>
              <a:t> </a:t>
            </a:r>
            <a:r>
              <a:rPr lang="cs-CZ" dirty="0" err="1">
                <a:latin typeface="+mj-lt"/>
                <a:cs typeface="Arial" pitchFamily="34" charset="0"/>
              </a:rPr>
              <a:t>cruris</a:t>
            </a:r>
            <a:r>
              <a:rPr lang="cs-CZ" dirty="0">
                <a:latin typeface="+mj-lt"/>
                <a:cs typeface="Arial" pitchFamily="34" charset="0"/>
              </a:rPr>
              <a:t>)</a:t>
            </a:r>
          </a:p>
        </p:txBody>
      </p:sp>
      <p:sp>
        <p:nvSpPr>
          <p:cNvPr id="196614" name="Rectangle 6"/>
          <p:cNvSpPr>
            <a:spLocks noChangeArrowheads="1"/>
          </p:cNvSpPr>
          <p:nvPr/>
        </p:nvSpPr>
        <p:spPr bwMode="auto">
          <a:xfrm rot="518383">
            <a:off x="1219200" y="1938129"/>
            <a:ext cx="685800" cy="298450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cs-CZ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96615" name="Rectangle 7"/>
          <p:cNvSpPr>
            <a:spLocks noChangeArrowheads="1"/>
          </p:cNvSpPr>
          <p:nvPr/>
        </p:nvSpPr>
        <p:spPr bwMode="auto">
          <a:xfrm rot="518383">
            <a:off x="2879034" y="2117034"/>
            <a:ext cx="685800" cy="298450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cs-CZ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96616" name="Rectangle 8"/>
          <p:cNvSpPr>
            <a:spLocks noChangeArrowheads="1"/>
          </p:cNvSpPr>
          <p:nvPr/>
        </p:nvSpPr>
        <p:spPr bwMode="auto">
          <a:xfrm>
            <a:off x="7204044" y="1996142"/>
            <a:ext cx="657225" cy="228600"/>
          </a:xfrm>
          <a:prstGeom prst="rect">
            <a:avLst/>
          </a:prstGeom>
          <a:solidFill>
            <a:srgbClr val="808080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cs-CZ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96617" name="Rectangle 9"/>
          <p:cNvSpPr>
            <a:spLocks noChangeArrowheads="1"/>
          </p:cNvSpPr>
          <p:nvPr/>
        </p:nvSpPr>
        <p:spPr bwMode="auto">
          <a:xfrm>
            <a:off x="5652120" y="1994451"/>
            <a:ext cx="657225" cy="228600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cs-CZ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Nik_0018 Eczema Co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 Box 6"/>
          <p:cNvSpPr txBox="1">
            <a:spLocks noChangeArrowheads="1"/>
          </p:cNvSpPr>
          <p:nvPr/>
        </p:nvSpPr>
        <p:spPr bwMode="auto">
          <a:xfrm>
            <a:off x="0" y="2736850"/>
            <a:ext cx="457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>
                <a:latin typeface="+mj-lt"/>
                <a:cs typeface="Arial" pitchFamily="34" charset="0"/>
              </a:rPr>
              <a:t>Eczema contactum – neomycin                 (O-Framykoin) </a:t>
            </a:r>
          </a:p>
        </p:txBody>
      </p:sp>
      <p:sp>
        <p:nvSpPr>
          <p:cNvPr id="186378" name="Rectangle 10"/>
          <p:cNvSpPr>
            <a:spLocks noChangeArrowheads="1"/>
          </p:cNvSpPr>
          <p:nvPr/>
        </p:nvSpPr>
        <p:spPr bwMode="auto">
          <a:xfrm>
            <a:off x="381000" y="1833563"/>
            <a:ext cx="914400" cy="223837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cs-CZ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186379" name="Rectangle 11"/>
          <p:cNvSpPr>
            <a:spLocks noChangeArrowheads="1"/>
          </p:cNvSpPr>
          <p:nvPr/>
        </p:nvSpPr>
        <p:spPr bwMode="auto">
          <a:xfrm>
            <a:off x="2743200" y="1833563"/>
            <a:ext cx="914400" cy="223837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cs-CZ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61446" name="Picture 20" descr="Neomycin, alkoholy lanolinu, Fragrance-mix, sesuiterpenolactone-mix, Peru balzám, gentam - 21.2.2008"/>
          <p:cNvPicPr>
            <a:picLocks noChangeAspect="1" noChangeArrowheads="1"/>
          </p:cNvPicPr>
          <p:nvPr/>
        </p:nvPicPr>
        <p:blipFill>
          <a:blip r:embed="rId3" cstate="print"/>
          <a:srcRect l="5545" t="10737" r="68389" b="53686"/>
          <a:stretch>
            <a:fillRect/>
          </a:stretch>
        </p:blipFill>
        <p:spPr bwMode="auto">
          <a:xfrm>
            <a:off x="641377" y="3645024"/>
            <a:ext cx="3096344" cy="290983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</p:pic>
      <p:pic>
        <p:nvPicPr>
          <p:cNvPr id="61448" name="Obrázek 11" descr="47624f28d53cd.jpg"/>
          <p:cNvPicPr>
            <a:picLocks noChangeAspect="1"/>
          </p:cNvPicPr>
          <p:nvPr/>
        </p:nvPicPr>
        <p:blipFill>
          <a:blip r:embed="rId4" cstate="print"/>
          <a:srcRect t="4906"/>
          <a:stretch>
            <a:fillRect/>
          </a:stretch>
        </p:blipFill>
        <p:spPr bwMode="auto">
          <a:xfrm>
            <a:off x="4643438" y="-7938"/>
            <a:ext cx="4500562" cy="6438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7578725" y="2339975"/>
            <a:ext cx="522288" cy="17303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cs-CZ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5994400" y="2401888"/>
            <a:ext cx="522288" cy="173037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cs-CZ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61451" name="Text Box 19"/>
          <p:cNvSpPr txBox="1">
            <a:spLocks noChangeArrowheads="1"/>
          </p:cNvSpPr>
          <p:nvPr/>
        </p:nvSpPr>
        <p:spPr bwMode="auto">
          <a:xfrm>
            <a:off x="4184131" y="6411913"/>
            <a:ext cx="53292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 dirty="0">
                <a:latin typeface="+mj-lt"/>
                <a:cs typeface="Arial" pitchFamily="34" charset="0"/>
              </a:rPr>
              <a:t>Eczema </a:t>
            </a:r>
            <a:r>
              <a:rPr lang="en-US" sz="2000" dirty="0" err="1">
                <a:latin typeface="+mj-lt"/>
                <a:cs typeface="Arial" pitchFamily="34" charset="0"/>
              </a:rPr>
              <a:t>contactum</a:t>
            </a:r>
            <a:r>
              <a:rPr lang="en-US" sz="2000" dirty="0">
                <a:latin typeface="+mj-lt"/>
                <a:cs typeface="Arial" pitchFamily="34" charset="0"/>
              </a:rPr>
              <a:t> – neomycin</a:t>
            </a:r>
            <a:r>
              <a:rPr lang="cs-CZ" sz="2000" dirty="0">
                <a:latin typeface="+mj-lt"/>
                <a:cs typeface="Arial" pitchFamily="34" charset="0"/>
              </a:rPr>
              <a:t> (oční kapky</a:t>
            </a:r>
            <a:r>
              <a:rPr lang="en-US" sz="2000" dirty="0">
                <a:latin typeface="+mj-lt"/>
                <a:cs typeface="Arial" pitchFamily="34" charset="0"/>
              </a:rPr>
              <a:t>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6"/>
          <p:cNvSpPr txBox="1">
            <a:spLocks noChangeArrowheads="1"/>
          </p:cNvSpPr>
          <p:nvPr/>
        </p:nvSpPr>
        <p:spPr bwMode="auto">
          <a:xfrm>
            <a:off x="4572000" y="981075"/>
            <a:ext cx="457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000" dirty="0" err="1">
                <a:latin typeface="+mj-lt"/>
                <a:cs typeface="Arial" pitchFamily="34" charset="0"/>
              </a:rPr>
              <a:t>Eczema</a:t>
            </a:r>
            <a:r>
              <a:rPr lang="cs-CZ" sz="2000" dirty="0">
                <a:latin typeface="+mj-lt"/>
                <a:cs typeface="Arial" pitchFamily="34" charset="0"/>
              </a:rPr>
              <a:t> </a:t>
            </a:r>
            <a:r>
              <a:rPr lang="cs-CZ" sz="2000" dirty="0" err="1">
                <a:latin typeface="+mj-lt"/>
                <a:cs typeface="Arial" pitchFamily="34" charset="0"/>
              </a:rPr>
              <a:t>contactum</a:t>
            </a:r>
            <a:r>
              <a:rPr lang="cs-CZ" sz="2000" dirty="0">
                <a:latin typeface="+mj-lt"/>
                <a:cs typeface="Arial" pitchFamily="34" charset="0"/>
              </a:rPr>
              <a:t> – kortikosteroidy      </a:t>
            </a:r>
            <a:r>
              <a:rPr lang="cs-CZ" sz="2000" dirty="0" smtClean="0">
                <a:latin typeface="+mj-lt"/>
                <a:cs typeface="Arial" pitchFamily="34" charset="0"/>
              </a:rPr>
              <a:t>         – </a:t>
            </a:r>
            <a:r>
              <a:rPr lang="cs-CZ" sz="2000" dirty="0" err="1">
                <a:latin typeface="+mj-lt"/>
                <a:cs typeface="Arial" pitchFamily="34" charset="0"/>
              </a:rPr>
              <a:t>tixokortolpivalát</a:t>
            </a:r>
            <a:endParaRPr lang="cs-CZ" sz="2000" dirty="0">
              <a:latin typeface="+mj-lt"/>
              <a:cs typeface="Arial" pitchFamily="34" charset="0"/>
            </a:endParaRPr>
          </a:p>
        </p:txBody>
      </p:sp>
      <p:pic>
        <p:nvPicPr>
          <p:cNvPr id="62467" name="Obrázek 7" descr="48ad6ca39e98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50"/>
            <a:ext cx="459105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Obrázek 8" descr="48ad6c8559189.jpg"/>
          <p:cNvPicPr>
            <a:picLocks noChangeAspect="1"/>
          </p:cNvPicPr>
          <p:nvPr/>
        </p:nvPicPr>
        <p:blipFill>
          <a:blip r:embed="rId3" cstate="print"/>
          <a:srcRect l="14764" t="27725" r="33218"/>
          <a:stretch>
            <a:fillRect/>
          </a:stretch>
        </p:blipFill>
        <p:spPr bwMode="auto">
          <a:xfrm>
            <a:off x="5076056" y="2852936"/>
            <a:ext cx="3528392" cy="3260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 flipV="1">
            <a:off x="1258888" y="2636838"/>
            <a:ext cx="649287" cy="287337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 eaLnBrk="0" hangingPunct="0">
              <a:defRPr/>
            </a:pPr>
            <a:endParaRPr lang="cs-CZ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 flipV="1">
            <a:off x="3062288" y="2646363"/>
            <a:ext cx="647700" cy="28892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 eaLnBrk="0" hangingPunct="0">
              <a:defRPr/>
            </a:pPr>
            <a:endParaRPr lang="cs-CZ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Nik_20200"/>
          <p:cNvPicPr>
            <a:picLocks noChangeAspect="1" noChangeArrowheads="1"/>
          </p:cNvPicPr>
          <p:nvPr/>
        </p:nvPicPr>
        <p:blipFill>
          <a:blip r:embed="rId2" cstate="print"/>
          <a:srcRect t="9424"/>
          <a:stretch>
            <a:fillRect/>
          </a:stretch>
        </p:blipFill>
        <p:spPr bwMode="auto">
          <a:xfrm>
            <a:off x="0" y="0"/>
            <a:ext cx="4886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Text Box 6"/>
          <p:cNvSpPr txBox="1">
            <a:spLocks noChangeArrowheads="1"/>
          </p:cNvSpPr>
          <p:nvPr/>
        </p:nvSpPr>
        <p:spPr bwMode="auto">
          <a:xfrm>
            <a:off x="5076825" y="1341438"/>
            <a:ext cx="381565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cs-CZ" sz="2000" dirty="0" err="1">
                <a:latin typeface="+mj-lt"/>
                <a:cs typeface="Arial" pitchFamily="34" charset="0"/>
              </a:rPr>
              <a:t>Eczema</a:t>
            </a:r>
            <a:r>
              <a:rPr lang="cs-CZ" sz="2000" dirty="0">
                <a:latin typeface="+mj-lt"/>
                <a:cs typeface="Arial" pitchFamily="34" charset="0"/>
              </a:rPr>
              <a:t> </a:t>
            </a:r>
            <a:r>
              <a:rPr lang="cs-CZ" sz="2000" dirty="0" err="1">
                <a:latin typeface="+mj-lt"/>
                <a:cs typeface="Arial" pitchFamily="34" charset="0"/>
              </a:rPr>
              <a:t>contactum</a:t>
            </a:r>
            <a:r>
              <a:rPr lang="cs-CZ" sz="2000" dirty="0">
                <a:latin typeface="+mj-lt"/>
                <a:cs typeface="Arial" pitchFamily="34" charset="0"/>
              </a:rPr>
              <a:t> </a:t>
            </a:r>
            <a:r>
              <a:rPr lang="cs-CZ" sz="2000" dirty="0" smtClean="0">
                <a:latin typeface="+mj-lt"/>
                <a:cs typeface="Arial" pitchFamily="34" charset="0"/>
              </a:rPr>
              <a:t>                               – kortikosteroidy,                           nikl</a:t>
            </a:r>
            <a:r>
              <a:rPr lang="cs-CZ" sz="2000" dirty="0">
                <a:latin typeface="+mj-lt"/>
                <a:cs typeface="Arial" pitchFamily="34" charset="0"/>
              </a:rPr>
              <a:t>, </a:t>
            </a:r>
            <a:r>
              <a:rPr lang="cs-CZ" sz="2000" dirty="0" err="1">
                <a:latin typeface="+mj-lt"/>
                <a:cs typeface="Arial" pitchFamily="34" charset="0"/>
              </a:rPr>
              <a:t>propylenglykol</a:t>
            </a:r>
            <a:r>
              <a:rPr lang="cs-CZ" sz="2000" dirty="0">
                <a:latin typeface="+mj-lt"/>
                <a:cs typeface="Arial" pitchFamily="34" charset="0"/>
              </a:rPr>
              <a:t>, </a:t>
            </a:r>
            <a:r>
              <a:rPr lang="cs-CZ" sz="2000" dirty="0" err="1" smtClean="0">
                <a:latin typeface="+mj-lt"/>
                <a:cs typeface="Arial" pitchFamily="34" charset="0"/>
              </a:rPr>
              <a:t>propylgalát</a:t>
            </a:r>
            <a:endParaRPr lang="cs-CZ" sz="2000" dirty="0">
              <a:latin typeface="+mj-lt"/>
              <a:cs typeface="Arial" pitchFamily="34" charset="0"/>
            </a:endParaRPr>
          </a:p>
        </p:txBody>
      </p:sp>
      <p:sp>
        <p:nvSpPr>
          <p:cNvPr id="188424" name="Rectangle 8"/>
          <p:cNvSpPr>
            <a:spLocks noChangeArrowheads="1"/>
          </p:cNvSpPr>
          <p:nvPr/>
        </p:nvSpPr>
        <p:spPr bwMode="auto">
          <a:xfrm>
            <a:off x="3059113" y="2781300"/>
            <a:ext cx="576262" cy="2159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 eaLnBrk="0" hangingPunct="0">
              <a:defRPr/>
            </a:pPr>
            <a:endParaRPr lang="cs-CZ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88426" name="Rectangle 10"/>
          <p:cNvSpPr>
            <a:spLocks noChangeArrowheads="1"/>
          </p:cNvSpPr>
          <p:nvPr/>
        </p:nvSpPr>
        <p:spPr bwMode="auto">
          <a:xfrm>
            <a:off x="1476375" y="2708275"/>
            <a:ext cx="576263" cy="2159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 eaLnBrk="0" hangingPunct="0">
              <a:defRPr/>
            </a:pPr>
            <a:endParaRPr lang="cs-CZ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3" descr="nik15061"/>
          <p:cNvPicPr>
            <a:picLocks noChangeAspect="1" noChangeArrowheads="1"/>
          </p:cNvPicPr>
          <p:nvPr/>
        </p:nvPicPr>
        <p:blipFill>
          <a:blip r:embed="rId2" cstate="print"/>
          <a:srcRect l="11810" t="7854" r="5905" b="7854"/>
          <a:stretch>
            <a:fillRect/>
          </a:stretch>
        </p:blipFill>
        <p:spPr bwMode="auto">
          <a:xfrm>
            <a:off x="0" y="0"/>
            <a:ext cx="4449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933450" y="2720975"/>
            <a:ext cx="649288" cy="288925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cs-CZ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2771775" y="2781300"/>
            <a:ext cx="649288" cy="288925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cs-CZ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92165" name="Text Box 6"/>
          <p:cNvSpPr txBox="1">
            <a:spLocks noChangeArrowheads="1"/>
          </p:cNvSpPr>
          <p:nvPr/>
        </p:nvSpPr>
        <p:spPr bwMode="auto">
          <a:xfrm>
            <a:off x="4452938" y="146050"/>
            <a:ext cx="4691062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2000" dirty="0" err="1">
                <a:latin typeface="+mj-lt"/>
                <a:cs typeface="Arial" pitchFamily="34" charset="0"/>
              </a:rPr>
              <a:t>Eczema</a:t>
            </a:r>
            <a:r>
              <a:rPr lang="cs-CZ" sz="2000" dirty="0">
                <a:latin typeface="+mj-lt"/>
                <a:cs typeface="Arial" pitchFamily="34" charset="0"/>
              </a:rPr>
              <a:t> </a:t>
            </a:r>
            <a:r>
              <a:rPr lang="cs-CZ" sz="2000" dirty="0" err="1" smtClean="0">
                <a:latin typeface="+mj-lt"/>
                <a:cs typeface="Arial" pitchFamily="34" charset="0"/>
              </a:rPr>
              <a:t>contactum</a:t>
            </a:r>
            <a:r>
              <a:rPr lang="cs-CZ" sz="2000" dirty="0" smtClean="0">
                <a:latin typeface="+mj-lt"/>
                <a:cs typeface="Arial" pitchFamily="34" charset="0"/>
              </a:rPr>
              <a:t> </a:t>
            </a:r>
            <a:r>
              <a:rPr lang="cs-CZ" sz="2000" dirty="0">
                <a:latin typeface="+mj-lt"/>
                <a:cs typeface="Arial" pitchFamily="34" charset="0"/>
              </a:rPr>
              <a:t>– </a:t>
            </a:r>
            <a:r>
              <a:rPr lang="cs-CZ" sz="2000" dirty="0" err="1">
                <a:latin typeface="+mj-lt"/>
                <a:cs typeface="Arial" pitchFamily="34" charset="0"/>
              </a:rPr>
              <a:t>parabeny</a:t>
            </a:r>
            <a:r>
              <a:rPr lang="cs-CZ" sz="2000" dirty="0">
                <a:latin typeface="+mj-lt"/>
                <a:cs typeface="Arial" pitchFamily="34" charset="0"/>
              </a:rPr>
              <a:t>, </a:t>
            </a:r>
            <a:r>
              <a:rPr lang="cs-CZ" sz="2000" dirty="0" err="1">
                <a:latin typeface="+mj-lt"/>
                <a:cs typeface="Arial" pitchFamily="34" charset="0"/>
              </a:rPr>
              <a:t>alcoholes</a:t>
            </a:r>
            <a:r>
              <a:rPr lang="cs-CZ" sz="2000" dirty="0">
                <a:latin typeface="+mj-lt"/>
                <a:cs typeface="Arial" pitchFamily="34" charset="0"/>
              </a:rPr>
              <a:t> </a:t>
            </a:r>
            <a:r>
              <a:rPr lang="cs-CZ" sz="2000" dirty="0" err="1">
                <a:latin typeface="+mj-lt"/>
                <a:cs typeface="Arial" pitchFamily="34" charset="0"/>
              </a:rPr>
              <a:t>adipis</a:t>
            </a:r>
            <a:r>
              <a:rPr lang="cs-CZ" sz="2000" dirty="0">
                <a:latin typeface="+mj-lt"/>
                <a:cs typeface="Arial" pitchFamily="34" charset="0"/>
              </a:rPr>
              <a:t> </a:t>
            </a:r>
            <a:r>
              <a:rPr lang="cs-CZ" sz="2000" dirty="0" err="1">
                <a:latin typeface="+mj-lt"/>
                <a:cs typeface="Arial" pitchFamily="34" charset="0"/>
              </a:rPr>
              <a:t>lanae</a:t>
            </a:r>
            <a:r>
              <a:rPr lang="cs-CZ" sz="2000" dirty="0">
                <a:latin typeface="+mj-lt"/>
                <a:cs typeface="Arial" pitchFamily="34" charset="0"/>
              </a:rPr>
              <a:t> (přípravky farmaceutické)</a:t>
            </a:r>
          </a:p>
        </p:txBody>
      </p:sp>
      <p:pic>
        <p:nvPicPr>
          <p:cNvPr id="92166" name="Picture 7" descr="nik15062"/>
          <p:cNvPicPr>
            <a:picLocks noChangeAspect="1" noChangeArrowheads="1"/>
          </p:cNvPicPr>
          <p:nvPr/>
        </p:nvPicPr>
        <p:blipFill>
          <a:blip r:embed="rId3" cstate="print"/>
          <a:srcRect l="3926" t="14764" b="18898"/>
          <a:stretch>
            <a:fillRect/>
          </a:stretch>
        </p:blipFill>
        <p:spPr bwMode="auto">
          <a:xfrm>
            <a:off x="3368675" y="4348163"/>
            <a:ext cx="5775325" cy="251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7" name="Picture 8" descr="0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0338" y="1312863"/>
            <a:ext cx="3095625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Obrázek 1" descr="Měřínská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51438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7" name="Obrázek 2" descr="Měřínská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30588"/>
            <a:ext cx="5148263" cy="342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8" name="TextovéPole 3"/>
          <p:cNvSpPr txBox="1">
            <a:spLocks noChangeArrowheads="1"/>
          </p:cNvSpPr>
          <p:nvPr/>
        </p:nvSpPr>
        <p:spPr bwMode="auto">
          <a:xfrm>
            <a:off x="5148263" y="548680"/>
            <a:ext cx="399573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2000" dirty="0">
                <a:latin typeface="+mj-lt"/>
                <a:cs typeface="Arial" pitchFamily="34" charset="0"/>
              </a:rPr>
              <a:t>Eczema contactum </a:t>
            </a:r>
            <a:r>
              <a:rPr lang="cs-CZ" sz="2000" dirty="0" smtClean="0">
                <a:latin typeface="+mj-lt"/>
                <a:cs typeface="Arial" pitchFamily="34" charset="0"/>
              </a:rPr>
              <a:t>– </a:t>
            </a:r>
            <a:r>
              <a:rPr lang="cs-CZ" sz="2000" dirty="0" err="1" smtClean="0">
                <a:latin typeface="+mj-lt"/>
                <a:cs typeface="Arial" pitchFamily="34" charset="0"/>
              </a:rPr>
              <a:t>parabeny</a:t>
            </a:r>
            <a:r>
              <a:rPr lang="cs-CZ" sz="2000" dirty="0">
                <a:latin typeface="+mj-lt"/>
                <a:cs typeface="Arial" pitchFamily="34" charset="0"/>
              </a:rPr>
              <a:t>, </a:t>
            </a:r>
            <a:r>
              <a:rPr lang="cs-CZ" sz="2000" dirty="0" err="1" smtClean="0">
                <a:latin typeface="+mj-lt"/>
                <a:cs typeface="Arial" pitchFamily="34" charset="0"/>
              </a:rPr>
              <a:t>alcoholes</a:t>
            </a:r>
            <a:r>
              <a:rPr lang="cs-CZ" sz="2000" dirty="0" smtClean="0">
                <a:latin typeface="+mj-lt"/>
                <a:cs typeface="Arial" pitchFamily="34" charset="0"/>
              </a:rPr>
              <a:t> </a:t>
            </a:r>
            <a:r>
              <a:rPr lang="cs-CZ" sz="2000" dirty="0" err="1" smtClean="0">
                <a:latin typeface="+mj-lt"/>
                <a:cs typeface="Arial" pitchFamily="34" charset="0"/>
              </a:rPr>
              <a:t>adipis</a:t>
            </a:r>
            <a:r>
              <a:rPr lang="cs-CZ" sz="2000" dirty="0" smtClean="0">
                <a:latin typeface="+mj-lt"/>
                <a:cs typeface="Arial" pitchFamily="34" charset="0"/>
              </a:rPr>
              <a:t> </a:t>
            </a:r>
            <a:r>
              <a:rPr lang="cs-CZ" sz="2000" dirty="0" err="1" smtClean="0">
                <a:latin typeface="+mj-lt"/>
                <a:cs typeface="Arial" pitchFamily="34" charset="0"/>
              </a:rPr>
              <a:t>lanae</a:t>
            </a:r>
            <a:r>
              <a:rPr lang="cs-CZ" sz="2000" dirty="0" smtClean="0">
                <a:latin typeface="+mj-lt"/>
                <a:cs typeface="Arial" pitchFamily="34" charset="0"/>
              </a:rPr>
              <a:t>, formaldehyd</a:t>
            </a:r>
            <a:r>
              <a:rPr lang="cs-CZ" sz="2000" dirty="0">
                <a:latin typeface="+mj-lt"/>
                <a:cs typeface="Arial" pitchFamily="34" charset="0"/>
              </a:rPr>
              <a:t>, </a:t>
            </a:r>
            <a:r>
              <a:rPr lang="cs-CZ" sz="2000" dirty="0" smtClean="0">
                <a:latin typeface="+mj-lt"/>
                <a:cs typeface="Arial" pitchFamily="34" charset="0"/>
              </a:rPr>
              <a:t>kyselina </a:t>
            </a:r>
            <a:r>
              <a:rPr lang="cs-CZ" sz="2000" dirty="0" err="1">
                <a:latin typeface="+mj-lt"/>
                <a:cs typeface="Arial" pitchFamily="34" charset="0"/>
              </a:rPr>
              <a:t>sorbová</a:t>
            </a:r>
            <a:r>
              <a:rPr lang="cs-CZ" sz="2000" dirty="0">
                <a:latin typeface="+mj-lt"/>
                <a:cs typeface="Arial" pitchFamily="34" charset="0"/>
              </a:rPr>
              <a:t> (kosmetické přípravky) – </a:t>
            </a:r>
            <a:r>
              <a:rPr lang="cs-CZ" sz="2000" dirty="0" err="1">
                <a:latin typeface="+mj-lt"/>
                <a:cs typeface="Arial" pitchFamily="34" charset="0"/>
              </a:rPr>
              <a:t>susp</a:t>
            </a:r>
            <a:r>
              <a:rPr lang="cs-CZ" sz="2000" dirty="0">
                <a:latin typeface="+mj-lt"/>
                <a:cs typeface="Arial" pitchFamily="34" charset="0"/>
              </a:rPr>
              <a:t>. atopická </a:t>
            </a:r>
            <a:r>
              <a:rPr lang="cs-CZ" sz="2000" dirty="0" err="1">
                <a:latin typeface="+mj-lt"/>
                <a:cs typeface="Arial" pitchFamily="34" charset="0"/>
              </a:rPr>
              <a:t>baze</a:t>
            </a:r>
            <a:r>
              <a:rPr lang="cs-CZ" sz="2000" dirty="0">
                <a:latin typeface="+mj-lt"/>
                <a:cs typeface="Arial" pitchFamily="34" charset="0"/>
              </a:rPr>
              <a:t> </a:t>
            </a:r>
          </a:p>
        </p:txBody>
      </p:sp>
      <p:pic>
        <p:nvPicPr>
          <p:cNvPr id="6" name="Obrázek 5" descr="474e9987cd867.jpg"/>
          <p:cNvPicPr>
            <a:picLocks noChangeAspect="1"/>
          </p:cNvPicPr>
          <p:nvPr/>
        </p:nvPicPr>
        <p:blipFill>
          <a:blip r:embed="rId4" cstate="print"/>
          <a:srcRect r="59055" b="18579"/>
          <a:stretch>
            <a:fillRect/>
          </a:stretch>
        </p:blipFill>
        <p:spPr>
          <a:xfrm>
            <a:off x="5662280" y="2497393"/>
            <a:ext cx="2890481" cy="39965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Evropská standardní sada (</a:t>
            </a:r>
            <a:r>
              <a:rPr lang="cs-CZ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</a:t>
            </a:r>
            <a:r>
              <a:rPr lang="cs-CZ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cs-CZ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61256" y="1523925"/>
            <a:ext cx="7715200" cy="47853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Významné kontaktní alergeny </a:t>
            </a:r>
            <a:r>
              <a:rPr lang="cs-CZ" sz="30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</a:t>
            </a:r>
            <a:endParaRPr lang="cs-CZ" sz="30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cs-CZ" sz="3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Nejvýznamnější:</a:t>
            </a:r>
            <a:r>
              <a:rPr lang="cs-CZ" sz="3000" dirty="0" smtClean="0">
                <a:solidFill>
                  <a:srgbClr val="000099"/>
                </a:solidFill>
              </a:rPr>
              <a:t> </a:t>
            </a:r>
          </a:p>
          <a:p>
            <a:pPr>
              <a:buClr>
                <a:schemeClr val="tx1"/>
              </a:buClr>
            </a:pPr>
            <a:r>
              <a:rPr lang="cs-CZ" sz="3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nikl</a:t>
            </a:r>
            <a:r>
              <a:rPr lang="cs-CZ" sz="3000" dirty="0" smtClean="0">
                <a:solidFill>
                  <a:srgbClr val="00B050"/>
                </a:solidFill>
              </a:rPr>
              <a:t> 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dirty="0" smtClean="0"/>
              <a:t>	- </a:t>
            </a:r>
            <a:r>
              <a:rPr lang="cs-CZ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zdroj senzibilizace</a:t>
            </a:r>
            <a:r>
              <a:rPr lang="cs-CZ" sz="3000" dirty="0" smtClean="0"/>
              <a:t>: bižuterie, poniklované 	 	  součásti oděvů, legovaná ocel a další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- % senzibilizovaných </a:t>
            </a:r>
            <a:r>
              <a:rPr lang="cs-CZ" sz="3000" dirty="0" err="1" smtClean="0"/>
              <a:t>ekzematiků</a:t>
            </a:r>
            <a:r>
              <a:rPr lang="cs-CZ" sz="3000" dirty="0" smtClean="0"/>
              <a:t> až 20 %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- významně častěji ženy – nejčastěji ženy           	  s atopickým ekzémem</a:t>
            </a: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413713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00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_00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5130" y="548104"/>
            <a:ext cx="8229600" cy="57214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Diagnostika I. časného typu přecitlivělosti</a:t>
            </a:r>
          </a:p>
          <a:p>
            <a:pPr marL="0" indent="0">
              <a:buNone/>
              <a:tabLst>
                <a:tab pos="447675" algn="l"/>
              </a:tabLst>
            </a:pPr>
            <a:r>
              <a:rPr lang="cs-CZ" sz="3000" dirty="0" smtClean="0"/>
              <a:t>tj.	příčiny kopřivek</a:t>
            </a:r>
          </a:p>
          <a:p>
            <a:pPr marL="0" indent="0">
              <a:buNone/>
              <a:tabLst>
                <a:tab pos="447675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zhoršování či exacerbace atopického ekzému 	</a:t>
            </a:r>
            <a:r>
              <a:rPr lang="cs-CZ" sz="3000" i="1" dirty="0" smtClean="0"/>
              <a:t>(</a:t>
            </a:r>
            <a:r>
              <a:rPr lang="cs-CZ" sz="3000" i="1" dirty="0" err="1" smtClean="0"/>
              <a:t>extrinzické</a:t>
            </a:r>
            <a:r>
              <a:rPr lang="cs-CZ" sz="3000" i="1" dirty="0" smtClean="0"/>
              <a:t> formy)</a:t>
            </a:r>
          </a:p>
          <a:p>
            <a:pPr marL="0" indent="0">
              <a:buNone/>
              <a:tabLst>
                <a:tab pos="447675" algn="l"/>
              </a:tabLst>
            </a:pPr>
            <a:endParaRPr lang="cs-CZ" sz="1000" i="1" dirty="0"/>
          </a:p>
          <a:p>
            <a:pPr marL="0" indent="0">
              <a:buNone/>
              <a:tabLst>
                <a:tab pos="447675" algn="l"/>
              </a:tabLst>
            </a:pPr>
            <a:r>
              <a:rPr lang="cs-CZ" sz="3000" dirty="0" smtClean="0"/>
              <a:t>tj.	zjišťování přecitlivělosti na prachy, pyly, roztoče, 	mikrobiální alergeny, potraviny, srst zvířat,…</a:t>
            </a:r>
          </a:p>
          <a:p>
            <a:pPr marL="0" indent="0">
              <a:buNone/>
              <a:tabLst>
                <a:tab pos="447675" algn="l"/>
              </a:tabLst>
            </a:pPr>
            <a:endParaRPr lang="cs-CZ" sz="3000" dirty="0"/>
          </a:p>
          <a:p>
            <a:pPr marL="0" indent="0">
              <a:buNone/>
              <a:tabLst>
                <a:tab pos="447675" algn="l"/>
                <a:tab pos="3136900" algn="l"/>
              </a:tabLst>
            </a:pPr>
            <a:r>
              <a:rPr lang="cs-CZ" sz="3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Charakter alergenů</a:t>
            </a:r>
            <a:r>
              <a:rPr lang="cs-CZ" sz="3000" dirty="0" smtClean="0"/>
              <a:t>	- vysokomolekulární látky</a:t>
            </a:r>
          </a:p>
          <a:p>
            <a:pPr marL="0" indent="0">
              <a:buNone/>
              <a:tabLst>
                <a:tab pos="447675" algn="l"/>
                <a:tab pos="3136900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	- proteiny</a:t>
            </a:r>
          </a:p>
          <a:p>
            <a:pPr marL="0" indent="0">
              <a:buNone/>
              <a:tabLst>
                <a:tab pos="447675" algn="l"/>
                <a:tab pos="3136900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	- glykoproteiny</a:t>
            </a: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307299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476672"/>
            <a:ext cx="8229600" cy="6048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Provádí</a:t>
            </a:r>
            <a:r>
              <a:rPr lang="cs-CZ" sz="3000" dirty="0" smtClean="0"/>
              <a:t> zpravidla alergolog ve spolupráci 		        s dermatologem; nikdy dermatolog, má-li pacient příznaky respirační alergie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  <a:tabLst>
                <a:tab pos="985838" algn="l"/>
              </a:tabLst>
            </a:pPr>
            <a:r>
              <a:rPr lang="cs-CZ" sz="3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Rizika</a:t>
            </a:r>
            <a:r>
              <a:rPr lang="cs-CZ" sz="3000" dirty="0" smtClean="0"/>
              <a:t>	</a:t>
            </a:r>
            <a:r>
              <a:rPr lang="cs-CZ" sz="3000" dirty="0"/>
              <a:t> – </a:t>
            </a:r>
            <a:r>
              <a:rPr lang="cs-CZ" sz="3000" dirty="0" smtClean="0"/>
              <a:t>provokace astmatu</a:t>
            </a:r>
          </a:p>
          <a:p>
            <a:pPr marL="0" indent="0">
              <a:buNone/>
              <a:tabLst>
                <a:tab pos="985838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    anafylaktické reakce!</a:t>
            </a:r>
          </a:p>
          <a:p>
            <a:pPr marL="0" indent="0">
              <a:buNone/>
              <a:tabLst>
                <a:tab pos="985838" algn="l"/>
              </a:tabLst>
            </a:pPr>
            <a:endParaRPr lang="cs-CZ" sz="2000" dirty="0"/>
          </a:p>
          <a:p>
            <a:pPr marL="0" indent="0">
              <a:buNone/>
              <a:tabLst>
                <a:tab pos="985838" algn="l"/>
              </a:tabLst>
            </a:pPr>
            <a:r>
              <a:rPr lang="cs-CZ" sz="3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Používané testy </a:t>
            </a:r>
            <a:r>
              <a:rPr lang="cs-CZ" sz="3000" dirty="0" smtClean="0"/>
              <a:t>– </a:t>
            </a:r>
            <a:r>
              <a:rPr lang="cs-CZ" sz="3000" dirty="0" err="1" smtClean="0"/>
              <a:t>prick</a:t>
            </a:r>
            <a:r>
              <a:rPr lang="cs-CZ" sz="3000" dirty="0" smtClean="0"/>
              <a:t> testy, skarifikační testy </a:t>
            </a:r>
            <a:r>
              <a:rPr lang="cs-CZ" sz="3000" i="1" dirty="0" smtClean="0"/>
              <a:t>(intradermální – nejvyšší riziko komplikací)</a:t>
            </a:r>
          </a:p>
          <a:p>
            <a:pPr marL="0" indent="0">
              <a:buNone/>
              <a:tabLst>
                <a:tab pos="985838" algn="l"/>
              </a:tabLst>
            </a:pPr>
            <a:endParaRPr lang="cs-CZ" sz="1000" dirty="0" smtClean="0"/>
          </a:p>
          <a:p>
            <a:pPr marL="0" indent="0">
              <a:buNone/>
              <a:tabLst>
                <a:tab pos="985838" algn="l"/>
              </a:tabLst>
            </a:pPr>
            <a:r>
              <a:rPr lang="cs-CZ" sz="3000" dirty="0" err="1" smtClean="0"/>
              <a:t>Cave</a:t>
            </a:r>
            <a:r>
              <a:rPr lang="cs-CZ" sz="3000" dirty="0" smtClean="0"/>
              <a:t> testování léků!</a:t>
            </a:r>
          </a:p>
          <a:p>
            <a:pPr marL="0" indent="0">
              <a:buNone/>
              <a:tabLst>
                <a:tab pos="985838" algn="l"/>
              </a:tabLst>
            </a:pPr>
            <a:endParaRPr lang="cs-CZ" sz="1000" dirty="0" smtClean="0"/>
          </a:p>
          <a:p>
            <a:pPr marL="0" indent="0">
              <a:buNone/>
              <a:tabLst>
                <a:tab pos="985838" algn="l"/>
              </a:tabLst>
            </a:pPr>
            <a:r>
              <a:rPr lang="cs-CZ" sz="3000" i="1" dirty="0" smtClean="0"/>
              <a:t>(anamnéza, specifické </a:t>
            </a:r>
            <a:r>
              <a:rPr lang="cs-CZ" sz="3000" i="1" dirty="0" err="1" smtClean="0"/>
              <a:t>IgE</a:t>
            </a:r>
            <a:r>
              <a:rPr lang="cs-CZ" sz="3000" i="1" dirty="0" smtClean="0"/>
              <a:t>)</a:t>
            </a:r>
            <a:endParaRPr lang="cs-CZ" sz="3000" i="1" dirty="0"/>
          </a:p>
        </p:txBody>
      </p:sp>
    </p:spTree>
    <p:extLst>
      <p:ext uri="{BB962C8B-B14F-4D97-AF65-F5344CB8AC3E}">
        <p14:creationId xmlns:p14="http://schemas.microsoft.com/office/powerpoint/2010/main" val="314649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71600" y="659829"/>
            <a:ext cx="7704856" cy="56494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Provedení testů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Místo</a:t>
            </a:r>
            <a:r>
              <a:rPr lang="cs-CZ" sz="3000" dirty="0" smtClean="0"/>
              <a:t> – volární strana předloktí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Odečítání</a:t>
            </a:r>
            <a:r>
              <a:rPr lang="cs-CZ" sz="3000" dirty="0" smtClean="0"/>
              <a:t> – za 10, 20, 30 minut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  <a:tabLst>
                <a:tab pos="2779713" algn="l"/>
              </a:tabLst>
            </a:pP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Alergické reakce</a:t>
            </a:r>
            <a:r>
              <a:rPr lang="cs-CZ" sz="3000" dirty="0" smtClean="0"/>
              <a:t>	- </a:t>
            </a:r>
            <a:r>
              <a:rPr lang="cs-CZ" sz="3000" dirty="0" err="1" smtClean="0"/>
              <a:t>pomphus</a:t>
            </a:r>
            <a:r>
              <a:rPr lang="cs-CZ" sz="3000" dirty="0" smtClean="0"/>
              <a:t> </a:t>
            </a:r>
          </a:p>
          <a:p>
            <a:pPr marL="0" indent="0">
              <a:buNone/>
              <a:tabLst>
                <a:tab pos="2779713" algn="l"/>
              </a:tabLst>
            </a:pPr>
            <a:r>
              <a:rPr lang="cs-CZ" sz="3000" dirty="0" smtClean="0"/>
              <a:t>	- výrazný erytém</a:t>
            </a:r>
          </a:p>
          <a:p>
            <a:pPr marL="0" indent="0">
              <a:buNone/>
              <a:tabLst>
                <a:tab pos="2779713" algn="l"/>
              </a:tabLst>
            </a:pPr>
            <a:endParaRPr lang="cs-CZ" sz="2000" dirty="0" smtClean="0"/>
          </a:p>
          <a:p>
            <a:pPr marL="0" indent="0">
              <a:buNone/>
              <a:tabLst>
                <a:tab pos="2779713" algn="l"/>
              </a:tabLst>
            </a:pPr>
            <a:r>
              <a:rPr lang="cs-CZ" sz="3000" dirty="0" smtClean="0"/>
              <a:t>Negativní test kontrolní 		              </a:t>
            </a:r>
            <a:r>
              <a:rPr lang="cs-CZ" sz="3000" i="1" dirty="0" smtClean="0"/>
              <a:t>(odlišení falešně pozitivních reakcí)</a:t>
            </a:r>
            <a:endParaRPr lang="cs-CZ" sz="3000" i="1" dirty="0"/>
          </a:p>
        </p:txBody>
      </p:sp>
    </p:spTree>
    <p:extLst>
      <p:ext uri="{BB962C8B-B14F-4D97-AF65-F5344CB8AC3E}">
        <p14:creationId xmlns:p14="http://schemas.microsoft.com/office/powerpoint/2010/main" val="879595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00016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rcRect r="393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00017.jpg"/>
          <p:cNvPicPr>
            <a:picLocks noChangeAspect="1"/>
          </p:cNvPicPr>
          <p:nvPr/>
        </p:nvPicPr>
        <p:blipFill>
          <a:blip r:embed="rId2" cstate="print"/>
          <a:srcRect r="393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00018.jpg"/>
          <p:cNvPicPr>
            <a:picLocks noChangeAspect="1"/>
          </p:cNvPicPr>
          <p:nvPr/>
        </p:nvPicPr>
        <p:blipFill>
          <a:blip r:embed="rId2" cstate="print"/>
          <a:srcRect r="393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00019.jpg"/>
          <p:cNvPicPr>
            <a:picLocks noChangeAspect="1"/>
          </p:cNvPicPr>
          <p:nvPr/>
        </p:nvPicPr>
        <p:blipFill>
          <a:blip r:embed="rId2" cstate="print"/>
          <a:srcRect r="393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00020.jpg"/>
          <p:cNvPicPr>
            <a:picLocks noChangeAspect="1"/>
          </p:cNvPicPr>
          <p:nvPr/>
        </p:nvPicPr>
        <p:blipFill>
          <a:blip r:embed="rId2" cstate="print">
            <a:lum bright="-1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71807"/>
            <a:ext cx="8568952" cy="6984776"/>
          </a:xfrm>
        </p:spPr>
        <p:txBody>
          <a:bodyPr>
            <a:normAutofit lnSpcReduction="10000"/>
          </a:bodyPr>
          <a:lstStyle/>
          <a:p>
            <a:pPr>
              <a:buClr>
                <a:schemeClr val="tx1"/>
              </a:buClr>
            </a:pPr>
            <a:r>
              <a:rPr lang="cs-CZ" sz="3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cs-CZ" sz="3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hrom 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cs-CZ" sz="3000" dirty="0" smtClean="0"/>
              <a:t>- </a:t>
            </a:r>
            <a:r>
              <a:rPr lang="cs-CZ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zdroj senzibilizace</a:t>
            </a:r>
            <a:r>
              <a:rPr lang="cs-CZ" sz="3000" dirty="0" smtClean="0"/>
              <a:t>: </a:t>
            </a:r>
            <a:r>
              <a:rPr lang="cs-CZ" sz="3000" dirty="0" err="1" smtClean="0"/>
              <a:t>chromočiněná</a:t>
            </a:r>
            <a:r>
              <a:rPr lang="cs-CZ" sz="3000" dirty="0" smtClean="0"/>
              <a:t> kůže, 	 	  	  legovaná ocel, cement a další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cs-CZ" sz="3000" dirty="0" smtClean="0"/>
              <a:t>- % senzibilizovaných </a:t>
            </a:r>
            <a:r>
              <a:rPr lang="cs-CZ" sz="3000" dirty="0" err="1" smtClean="0"/>
              <a:t>ekzematiků</a:t>
            </a:r>
            <a:r>
              <a:rPr lang="cs-CZ" sz="3000" dirty="0" smtClean="0"/>
              <a:t> cca 7 %</a:t>
            </a:r>
          </a:p>
          <a:p>
            <a:pPr marL="0" indent="0">
              <a:buNone/>
              <a:tabLst>
                <a:tab pos="358775" algn="l"/>
              </a:tabLst>
            </a:pPr>
            <a:endParaRPr lang="cs-CZ" sz="1000" dirty="0"/>
          </a:p>
          <a:p>
            <a:pPr>
              <a:buClr>
                <a:schemeClr val="tx1"/>
              </a:buClr>
              <a:tabLst>
                <a:tab pos="358775" algn="l"/>
              </a:tabLst>
            </a:pPr>
            <a:r>
              <a:rPr lang="cs-CZ" sz="3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cs-CZ" sz="3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obalt</a:t>
            </a:r>
          </a:p>
          <a:p>
            <a:pPr marL="0" indent="0">
              <a:lnSpc>
                <a:spcPct val="110000"/>
              </a:lnSpc>
              <a:buNone/>
              <a:tabLst>
                <a:tab pos="358775" algn="l"/>
              </a:tabLst>
            </a:pPr>
            <a:r>
              <a:rPr lang="cs-CZ" sz="3000" dirty="0" smtClean="0"/>
              <a:t>	- </a:t>
            </a:r>
            <a:r>
              <a:rPr lang="cs-CZ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zdroj senzibilizace</a:t>
            </a:r>
            <a:r>
              <a:rPr lang="cs-CZ" sz="3000" dirty="0" smtClean="0"/>
              <a:t>: bižuterie, legovaná ocel, 	  	  </a:t>
            </a:r>
            <a:r>
              <a:rPr lang="cs-CZ" sz="3000" dirty="0" err="1" smtClean="0"/>
              <a:t>sikativa</a:t>
            </a:r>
            <a:r>
              <a:rPr lang="cs-CZ" sz="3000" dirty="0" smtClean="0"/>
              <a:t> barev a laků a další</a:t>
            </a:r>
          </a:p>
          <a:p>
            <a:pPr marL="0" indent="0">
              <a:lnSpc>
                <a:spcPct val="110000"/>
              </a:lnSpc>
              <a:buNone/>
              <a:tabLst>
                <a:tab pos="358775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- sdružená přecitlivělost mezi kovy</a:t>
            </a:r>
          </a:p>
          <a:p>
            <a:pPr marL="0" indent="0">
              <a:buNone/>
              <a:tabLst>
                <a:tab pos="358775" algn="l"/>
              </a:tabLst>
            </a:pPr>
            <a:endParaRPr lang="cs-CZ" sz="1000" dirty="0" smtClean="0"/>
          </a:p>
          <a:p>
            <a:pPr>
              <a:buClr>
                <a:schemeClr val="tx1"/>
              </a:buClr>
              <a:tabLst>
                <a:tab pos="358775" algn="l"/>
              </a:tabLst>
            </a:pPr>
            <a:r>
              <a:rPr lang="cs-CZ" sz="3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cs-CZ" sz="3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ormaldehyd</a:t>
            </a:r>
          </a:p>
          <a:p>
            <a:pPr marL="0" indent="0">
              <a:lnSpc>
                <a:spcPct val="110000"/>
              </a:lnSpc>
              <a:buNone/>
              <a:tabLst>
                <a:tab pos="358775" algn="l"/>
                <a:tab pos="538163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- </a:t>
            </a:r>
            <a:r>
              <a:rPr lang="cs-CZ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zdroj senzibilizace</a:t>
            </a:r>
            <a:r>
              <a:rPr lang="cs-CZ" sz="3000" dirty="0" smtClean="0"/>
              <a:t>: dezinfekční přípravky, 	  	  		</a:t>
            </a:r>
            <a:r>
              <a:rPr lang="cs-CZ" sz="3000" dirty="0" err="1" smtClean="0"/>
              <a:t>fenolformaldehydové</a:t>
            </a:r>
            <a:r>
              <a:rPr lang="cs-CZ" sz="3000" dirty="0" smtClean="0"/>
              <a:t>, </a:t>
            </a:r>
            <a:r>
              <a:rPr lang="cs-CZ" sz="3000" dirty="0" err="1" smtClean="0"/>
              <a:t>močovinoformaldehydové</a:t>
            </a:r>
            <a:r>
              <a:rPr lang="cs-CZ" sz="3000" dirty="0" smtClean="0"/>
              <a:t> 			pryskyřice, vzácně konzervační látky uvolňující 			formaldehyd</a:t>
            </a: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132920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_00033.JPG"/>
          <p:cNvPicPr>
            <a:picLocks noChangeAspect="1"/>
          </p:cNvPicPr>
          <p:nvPr/>
        </p:nvPicPr>
        <p:blipFill>
          <a:blip r:embed="rId2" cstate="print"/>
          <a:srcRect r="393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00022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00023.jpg"/>
          <p:cNvPicPr>
            <a:picLocks noChangeAspect="1"/>
          </p:cNvPicPr>
          <p:nvPr/>
        </p:nvPicPr>
        <p:blipFill>
          <a:blip r:embed="rId2" cstate="print">
            <a:lum bright="-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00024.jpg"/>
          <p:cNvPicPr>
            <a:picLocks noChangeAspect="1"/>
          </p:cNvPicPr>
          <p:nvPr/>
        </p:nvPicPr>
        <p:blipFill>
          <a:blip r:embed="rId2" cstate="print">
            <a:lum bright="-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00025.jpg"/>
          <p:cNvPicPr>
            <a:picLocks noChangeAspect="1"/>
          </p:cNvPicPr>
          <p:nvPr/>
        </p:nvPicPr>
        <p:blipFill>
          <a:blip r:embed="rId2" cstate="print">
            <a:lum bright="-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ik00026.jpg"/>
          <p:cNvPicPr>
            <a:picLocks noChangeAspect="1"/>
          </p:cNvPicPr>
          <p:nvPr/>
        </p:nvPicPr>
        <p:blipFill>
          <a:blip r:embed="rId2" cstate="print">
            <a:lum bright="-3000"/>
          </a:blip>
          <a:srcRect l="787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0872" y="587821"/>
            <a:ext cx="8229600" cy="5793507"/>
          </a:xfrm>
        </p:spPr>
        <p:txBody>
          <a:bodyPr>
            <a:normAutofit lnSpcReduction="10000"/>
          </a:bodyPr>
          <a:lstStyle/>
          <a:p>
            <a:pPr>
              <a:buClr>
                <a:schemeClr val="tx1"/>
              </a:buClr>
            </a:pPr>
            <a:r>
              <a:rPr lang="cs-CZ" sz="3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cs-CZ" sz="30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arafenylendiamin</a:t>
            </a:r>
            <a:endParaRPr lang="cs-CZ" sz="30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dirty="0" smtClean="0"/>
              <a:t>	- účinná látka</a:t>
            </a:r>
            <a:r>
              <a:rPr lang="cs-CZ" sz="3000" dirty="0"/>
              <a:t> </a:t>
            </a:r>
            <a:r>
              <a:rPr lang="cs-CZ" sz="3000" dirty="0" smtClean="0"/>
              <a:t>barev na vlasy 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/>
              <a:t>	</a:t>
            </a:r>
            <a:r>
              <a:rPr lang="cs-CZ" sz="3000" smtClean="0"/>
              <a:t>  (</a:t>
            </a:r>
            <a:r>
              <a:rPr lang="cs-CZ" sz="3000" dirty="0" smtClean="0"/>
              <a:t>také v gumárenském průmyslu…)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  náleží k </a:t>
            </a:r>
            <a:r>
              <a:rPr lang="cs-CZ" sz="3000" dirty="0" err="1" smtClean="0"/>
              <a:t>paraaminosloučeninám</a:t>
            </a:r>
            <a:r>
              <a:rPr lang="cs-CZ" sz="3000" dirty="0" smtClean="0"/>
              <a:t> </a:t>
            </a:r>
            <a:r>
              <a:rPr lang="cs-CZ" sz="3000" dirty="0" smtClean="0">
                <a:sym typeface="Symbol"/>
              </a:rPr>
              <a:t> možnost 	  skupinové přecitlivělosti</a:t>
            </a:r>
            <a:r>
              <a:rPr lang="cs-CZ" sz="3000" dirty="0" smtClean="0"/>
              <a:t> 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- další účinné látky barev na vlasy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- anestetika prokainového typu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- textilní barviva – azobarviva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- anilinová barviva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- sulfonamidy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- antioxidant černé pryže (</a:t>
            </a:r>
            <a:r>
              <a:rPr lang="cs-CZ" sz="3000" dirty="0" err="1" smtClean="0"/>
              <a:t>IPPD</a:t>
            </a:r>
            <a:r>
              <a:rPr lang="cs-CZ" sz="3000" dirty="0" smtClean="0"/>
              <a:t>)</a:t>
            </a: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290605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864" y="764704"/>
            <a:ext cx="8229600" cy="4896544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cs-CZ" sz="3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cs-CZ" sz="3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umárenské chemikálie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dirty="0" smtClean="0"/>
              <a:t>	- antioxidant černé pryže </a:t>
            </a:r>
            <a:endParaRPr lang="cs-CZ" sz="3000" i="1" dirty="0" smtClean="0"/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i="1" dirty="0"/>
              <a:t>	</a:t>
            </a:r>
            <a:r>
              <a:rPr lang="cs-CZ" sz="3000" i="1" dirty="0" smtClean="0"/>
              <a:t>  </a:t>
            </a:r>
            <a:r>
              <a:rPr lang="cs-CZ" sz="2800" i="1" dirty="0" smtClean="0"/>
              <a:t>N-isopropyl-N</a:t>
            </a:r>
            <a:r>
              <a:rPr lang="cs-CZ" sz="2800" i="1" dirty="0"/>
              <a:t>´-fenyl-1,4-fenylendiamin</a:t>
            </a:r>
            <a:r>
              <a:rPr lang="cs-CZ" sz="3000" i="1" dirty="0" smtClean="0"/>
              <a:t> (</a:t>
            </a:r>
            <a:r>
              <a:rPr lang="cs-CZ" sz="3000" i="1" dirty="0" err="1"/>
              <a:t>I</a:t>
            </a:r>
            <a:r>
              <a:rPr lang="cs-CZ" sz="3000" i="1" dirty="0" err="1" smtClean="0"/>
              <a:t>PPD</a:t>
            </a:r>
            <a:r>
              <a:rPr lang="cs-CZ" sz="3000" dirty="0" smtClean="0"/>
              <a:t>)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dirty="0"/>
              <a:t>	 </a:t>
            </a:r>
            <a:r>
              <a:rPr lang="cs-CZ" sz="3000" dirty="0" smtClean="0"/>
              <a:t> patří k </a:t>
            </a:r>
            <a:r>
              <a:rPr lang="cs-CZ" sz="3000" dirty="0" err="1" smtClean="0"/>
              <a:t>paraaminosloučeninám</a:t>
            </a:r>
            <a:endParaRPr lang="cs-CZ" sz="3000" dirty="0" smtClean="0"/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- akcelerátory vulkanizace 	</a:t>
            </a:r>
          </a:p>
          <a:p>
            <a:pPr marL="0" indent="0">
              <a:buNone/>
              <a:tabLst>
                <a:tab pos="358775" algn="l"/>
                <a:tab pos="3854450" algn="l"/>
              </a:tabLst>
            </a:pPr>
            <a:r>
              <a:rPr lang="cs-CZ" sz="3000" dirty="0"/>
              <a:t>	</a:t>
            </a:r>
            <a:r>
              <a:rPr lang="cs-CZ" sz="3000" dirty="0" smtClean="0"/>
              <a:t>  	</a:t>
            </a:r>
            <a:r>
              <a:rPr lang="cs-CZ" sz="3000" i="1" dirty="0" err="1" smtClean="0"/>
              <a:t>Thiuram</a:t>
            </a:r>
            <a:r>
              <a:rPr lang="cs-CZ" sz="3000" i="1" dirty="0" smtClean="0"/>
              <a:t>-mix</a:t>
            </a:r>
          </a:p>
          <a:p>
            <a:pPr marL="0" indent="0">
              <a:buNone/>
              <a:tabLst>
                <a:tab pos="358775" algn="l"/>
                <a:tab pos="3854450" algn="l"/>
              </a:tabLst>
            </a:pPr>
            <a:r>
              <a:rPr lang="cs-CZ" sz="3000" i="1" dirty="0"/>
              <a:t>	</a:t>
            </a:r>
            <a:r>
              <a:rPr lang="cs-CZ" sz="3000" i="1" dirty="0" smtClean="0"/>
              <a:t>  	</a:t>
            </a:r>
            <a:r>
              <a:rPr lang="cs-CZ" sz="3000" i="1" dirty="0" err="1" smtClean="0"/>
              <a:t>Mercapto</a:t>
            </a:r>
            <a:r>
              <a:rPr lang="cs-CZ" sz="3000" i="1" dirty="0" smtClean="0"/>
              <a:t>-mix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cs-CZ" sz="3000" i="1" dirty="0"/>
              <a:t>	</a:t>
            </a:r>
            <a:r>
              <a:rPr lang="cs-CZ" sz="3000" i="1" dirty="0" smtClean="0"/>
              <a:t>  				  2-mercaptobenzotiazol</a:t>
            </a:r>
            <a:endParaRPr lang="cs-CZ" sz="3000" i="1" dirty="0"/>
          </a:p>
        </p:txBody>
      </p:sp>
    </p:spTree>
    <p:extLst>
      <p:ext uri="{BB962C8B-B14F-4D97-AF65-F5344CB8AC3E}">
        <p14:creationId xmlns:p14="http://schemas.microsoft.com/office/powerpoint/2010/main" val="284774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6879" y="170710"/>
            <a:ext cx="8465601" cy="6912768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tx1"/>
              </a:buClr>
            </a:pPr>
            <a:r>
              <a:rPr lang="cs-CZ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Fragrance</a:t>
            </a:r>
            <a:r>
              <a:rPr lang="cs-CZ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-mix I</a:t>
            </a:r>
          </a:p>
          <a:p>
            <a:pPr marL="0" indent="0">
              <a:buClr>
                <a:schemeClr val="tx1"/>
              </a:buClr>
              <a:buNone/>
              <a:tabLst>
                <a:tab pos="355600" algn="l"/>
              </a:tabLst>
            </a:pPr>
            <a:r>
              <a:rPr lang="cs-CZ" sz="3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cs-CZ" sz="27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skořicový aldehyd</a:t>
            </a:r>
            <a:r>
              <a:rPr lang="cs-CZ" sz="2700" dirty="0" smtClean="0"/>
              <a:t>, </a:t>
            </a:r>
            <a:r>
              <a:rPr lang="cs-CZ" sz="27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cs-CZ" sz="27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kořicový alkohol</a:t>
            </a:r>
            <a:r>
              <a:rPr lang="cs-CZ" sz="2700" dirty="0" smtClean="0"/>
              <a:t>, </a:t>
            </a:r>
            <a:r>
              <a:rPr lang="cs-CZ" sz="2700" dirty="0" err="1" smtClean="0"/>
              <a:t>amylskořicový</a:t>
            </a:r>
            <a:r>
              <a:rPr lang="cs-CZ" sz="2700" dirty="0" smtClean="0"/>
              <a:t> aldehyd, 	</a:t>
            </a:r>
            <a:r>
              <a:rPr lang="cs-CZ" sz="27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eugenol</a:t>
            </a:r>
            <a:r>
              <a:rPr lang="cs-CZ" sz="2700" dirty="0" smtClean="0"/>
              <a:t>, </a:t>
            </a:r>
            <a:r>
              <a:rPr lang="cs-CZ" sz="2700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isoeugenol</a:t>
            </a:r>
            <a:r>
              <a:rPr lang="cs-CZ" sz="2700" dirty="0" smtClean="0"/>
              <a:t>, </a:t>
            </a:r>
            <a:r>
              <a:rPr lang="cs-CZ" sz="2700" dirty="0" err="1" smtClean="0"/>
              <a:t>hydroxycitronellal</a:t>
            </a:r>
            <a:r>
              <a:rPr lang="cs-CZ" sz="2700" dirty="0" smtClean="0"/>
              <a:t>, geraniol, extrakt 	dubového lišejníku </a:t>
            </a:r>
            <a:r>
              <a:rPr lang="cs-CZ" sz="2700" i="1" dirty="0" smtClean="0"/>
              <a:t>(</a:t>
            </a:r>
            <a:r>
              <a:rPr lang="cs-CZ" sz="2700" i="1" dirty="0" err="1" smtClean="0"/>
              <a:t>oak</a:t>
            </a:r>
            <a:r>
              <a:rPr lang="cs-CZ" sz="2700" i="1" dirty="0" smtClean="0"/>
              <a:t> </a:t>
            </a:r>
            <a:r>
              <a:rPr lang="cs-CZ" sz="2700" i="1" dirty="0" err="1" smtClean="0"/>
              <a:t>moss</a:t>
            </a:r>
            <a:r>
              <a:rPr lang="cs-CZ" sz="2700" i="1" dirty="0" smtClean="0"/>
              <a:t> </a:t>
            </a:r>
            <a:r>
              <a:rPr lang="cs-CZ" sz="2700" i="1" dirty="0" err="1" smtClean="0"/>
              <a:t>absolute</a:t>
            </a:r>
            <a:r>
              <a:rPr lang="cs-CZ" sz="2700" i="1" dirty="0" smtClean="0"/>
              <a:t>, </a:t>
            </a:r>
            <a:r>
              <a:rPr lang="cs-CZ" sz="2700" i="1" dirty="0" err="1" smtClean="0"/>
              <a:t>Evernia</a:t>
            </a:r>
            <a:r>
              <a:rPr lang="cs-CZ" sz="2700" i="1" dirty="0" smtClean="0"/>
              <a:t> </a:t>
            </a:r>
            <a:r>
              <a:rPr lang="cs-CZ" sz="2700" i="1" dirty="0" err="1" smtClean="0"/>
              <a:t>prunastri</a:t>
            </a:r>
            <a:r>
              <a:rPr lang="cs-CZ" sz="2700" i="1" dirty="0" smtClean="0"/>
              <a:t>)</a:t>
            </a:r>
          </a:p>
          <a:p>
            <a:pPr>
              <a:buClr>
                <a:schemeClr val="tx1"/>
              </a:buClr>
              <a:tabLst>
                <a:tab pos="355600" algn="l"/>
              </a:tabLst>
            </a:pPr>
            <a:r>
              <a:rPr lang="cs-CZ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Fragrance</a:t>
            </a:r>
            <a:r>
              <a:rPr lang="cs-CZ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-mix II</a:t>
            </a:r>
          </a:p>
          <a:p>
            <a:pPr marL="0" indent="0">
              <a:buClr>
                <a:schemeClr val="tx1"/>
              </a:buClr>
              <a:buNone/>
              <a:tabLst>
                <a:tab pos="355600" algn="l"/>
              </a:tabLst>
            </a:pPr>
            <a:r>
              <a:rPr lang="cs-CZ" sz="3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cs-CZ" sz="2700" dirty="0" smtClean="0"/>
              <a:t>hydroxisohexyl3-cyclohexenlkarboxaldehyd </a:t>
            </a:r>
            <a:r>
              <a:rPr lang="cs-CZ" sz="2700" i="1" dirty="0" smtClean="0"/>
              <a:t>(</a:t>
            </a:r>
            <a:r>
              <a:rPr lang="cs-CZ" sz="2700" i="1" dirty="0" err="1" smtClean="0"/>
              <a:t>HICC</a:t>
            </a:r>
            <a:r>
              <a:rPr lang="cs-CZ" sz="2700" i="1" dirty="0" smtClean="0"/>
              <a:t>, </a:t>
            </a:r>
            <a:r>
              <a:rPr lang="cs-CZ" sz="2700" i="1" dirty="0" err="1" smtClean="0"/>
              <a:t>Lyral</a:t>
            </a:r>
            <a:r>
              <a:rPr lang="cs-CZ" sz="2700" i="1" dirty="0" smtClean="0"/>
              <a:t>)</a:t>
            </a:r>
            <a:r>
              <a:rPr lang="cs-CZ" sz="2700" dirty="0" smtClean="0"/>
              <a:t>, 	citral, </a:t>
            </a:r>
            <a:r>
              <a:rPr lang="cs-CZ" sz="2700" dirty="0" err="1" smtClean="0"/>
              <a:t>farnesol</a:t>
            </a:r>
            <a:r>
              <a:rPr lang="cs-CZ" sz="2700" dirty="0" smtClean="0"/>
              <a:t>, kumarin, </a:t>
            </a:r>
            <a:r>
              <a:rPr lang="cs-CZ" sz="2700" dirty="0" err="1" smtClean="0"/>
              <a:t>citronelol</a:t>
            </a:r>
            <a:r>
              <a:rPr lang="cs-CZ" sz="2700" dirty="0" smtClean="0"/>
              <a:t>, </a:t>
            </a:r>
            <a:r>
              <a:rPr lang="cs-CZ" sz="2700" dirty="0" smtClean="0">
                <a:sym typeface="Symbol"/>
              </a:rPr>
              <a:t></a:t>
            </a:r>
            <a:r>
              <a:rPr lang="cs-CZ" sz="2700" dirty="0" smtClean="0"/>
              <a:t>-</a:t>
            </a:r>
            <a:r>
              <a:rPr lang="cs-CZ" sz="2700" dirty="0" err="1" smtClean="0"/>
              <a:t>hexyl</a:t>
            </a:r>
            <a:r>
              <a:rPr lang="cs-CZ" sz="2700" dirty="0" smtClean="0"/>
              <a:t> </a:t>
            </a:r>
            <a:r>
              <a:rPr lang="cs-CZ" sz="2700" dirty="0" err="1" smtClean="0"/>
              <a:t>cinnamal</a:t>
            </a:r>
            <a:endParaRPr lang="cs-CZ" sz="2700" dirty="0" smtClean="0"/>
          </a:p>
          <a:p>
            <a:pPr>
              <a:buClr>
                <a:schemeClr val="tx1"/>
              </a:buClr>
              <a:tabLst>
                <a:tab pos="355600" algn="l"/>
              </a:tabLst>
            </a:pPr>
            <a:r>
              <a:rPr lang="cs-CZ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Peru balzám</a:t>
            </a:r>
            <a:endParaRPr lang="cs-CZ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Clr>
                <a:schemeClr val="tx1"/>
              </a:buClr>
              <a:buNone/>
              <a:tabLst>
                <a:tab pos="355600" algn="l"/>
              </a:tabLst>
            </a:pPr>
            <a:r>
              <a:rPr lang="cs-CZ" sz="21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cs-CZ" sz="27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eugenol</a:t>
            </a:r>
            <a:r>
              <a:rPr lang="cs-CZ" sz="2700" dirty="0" smtClean="0">
                <a:latin typeface="Calibri" pitchFamily="34" charset="0"/>
                <a:cs typeface="Arial" charset="0"/>
              </a:rPr>
              <a:t>, </a:t>
            </a:r>
            <a:r>
              <a:rPr lang="cs-CZ" sz="2700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isoeugenol</a:t>
            </a:r>
            <a:r>
              <a:rPr lang="cs-CZ" sz="2700" dirty="0" smtClean="0">
                <a:latin typeface="Calibri" pitchFamily="34" charset="0"/>
                <a:cs typeface="Arial" charset="0"/>
              </a:rPr>
              <a:t>, </a:t>
            </a:r>
            <a:r>
              <a:rPr lang="cs-CZ" sz="27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skořicový</a:t>
            </a:r>
            <a:r>
              <a:rPr lang="cs-CZ" sz="2700" dirty="0">
                <a:solidFill>
                  <a:srgbClr val="00B0F0"/>
                </a:solidFill>
                <a:latin typeface="Calibri" pitchFamily="34" charset="0"/>
                <a:cs typeface="Arial" charset="0"/>
              </a:rPr>
              <a:t> </a:t>
            </a:r>
            <a:r>
              <a:rPr lang="cs-CZ" sz="27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alkohol</a:t>
            </a:r>
            <a:r>
              <a:rPr lang="cs-CZ" sz="2700" dirty="0" smtClean="0">
                <a:latin typeface="Calibri" pitchFamily="34" charset="0"/>
                <a:cs typeface="Arial" charset="0"/>
              </a:rPr>
              <a:t>, </a:t>
            </a:r>
            <a:r>
              <a:rPr lang="cs-CZ" sz="27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skořicový</a:t>
            </a:r>
            <a:r>
              <a:rPr lang="cs-CZ" sz="2700" dirty="0">
                <a:solidFill>
                  <a:srgbClr val="00B0F0"/>
                </a:solidFill>
                <a:latin typeface="Calibri" pitchFamily="34" charset="0"/>
                <a:cs typeface="Arial" charset="0"/>
              </a:rPr>
              <a:t> </a:t>
            </a:r>
            <a:r>
              <a:rPr lang="cs-CZ" sz="27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aldehyd</a:t>
            </a:r>
            <a:r>
              <a:rPr lang="cs-CZ" sz="2700" dirty="0" smtClean="0">
                <a:latin typeface="Calibri" pitchFamily="34" charset="0"/>
                <a:cs typeface="Arial" charset="0"/>
              </a:rPr>
              <a:t>,  	</a:t>
            </a:r>
            <a:r>
              <a:rPr lang="cs-CZ" sz="27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kyselina</a:t>
            </a:r>
            <a:r>
              <a:rPr lang="cs-CZ" sz="2700" dirty="0" smtClean="0">
                <a:solidFill>
                  <a:srgbClr val="00B0F0"/>
                </a:solidFill>
                <a:latin typeface="Calibri" pitchFamily="34" charset="0"/>
                <a:cs typeface="Arial" charset="0"/>
              </a:rPr>
              <a:t> </a:t>
            </a:r>
            <a:r>
              <a:rPr lang="cs-CZ" sz="27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skořicová</a:t>
            </a:r>
            <a:r>
              <a:rPr lang="cs-CZ" sz="2700" dirty="0" smtClean="0">
                <a:latin typeface="Calibri" pitchFamily="34" charset="0"/>
                <a:cs typeface="Arial" charset="0"/>
              </a:rPr>
              <a:t>, </a:t>
            </a:r>
            <a:r>
              <a:rPr lang="cs-CZ" sz="27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kyselina</a:t>
            </a:r>
            <a:r>
              <a:rPr lang="cs-CZ" sz="2700" dirty="0">
                <a:solidFill>
                  <a:srgbClr val="00B0F0"/>
                </a:solidFill>
                <a:latin typeface="Calibri" pitchFamily="34" charset="0"/>
                <a:cs typeface="Arial" charset="0"/>
              </a:rPr>
              <a:t> </a:t>
            </a:r>
            <a:r>
              <a:rPr lang="cs-CZ" sz="27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benzoová</a:t>
            </a:r>
            <a:r>
              <a:rPr lang="cs-CZ" sz="2700" dirty="0" smtClean="0">
                <a:latin typeface="Calibri" pitchFamily="34" charset="0"/>
                <a:cs typeface="Arial" charset="0"/>
              </a:rPr>
              <a:t>,</a:t>
            </a:r>
            <a:r>
              <a:rPr lang="cs-CZ" sz="2700" dirty="0">
                <a:latin typeface="Calibri" pitchFamily="34" charset="0"/>
                <a:cs typeface="Arial" charset="0"/>
              </a:rPr>
              <a:t> </a:t>
            </a:r>
            <a:r>
              <a:rPr lang="cs-CZ" sz="2700" dirty="0" err="1" smtClean="0">
                <a:latin typeface="Calibri" pitchFamily="34" charset="0"/>
                <a:cs typeface="Arial" charset="0"/>
              </a:rPr>
              <a:t>benzylbenzoát</a:t>
            </a:r>
            <a:r>
              <a:rPr lang="cs-CZ" sz="2700" dirty="0" smtClean="0">
                <a:latin typeface="Calibri" pitchFamily="34" charset="0"/>
                <a:cs typeface="Arial" charset="0"/>
              </a:rPr>
              <a:t>, 	benzaldehyd, </a:t>
            </a:r>
            <a:r>
              <a:rPr lang="cs-CZ" sz="2700" dirty="0" err="1" smtClean="0">
                <a:latin typeface="Calibri" pitchFamily="34" charset="0"/>
                <a:cs typeface="Arial" charset="0"/>
              </a:rPr>
              <a:t>benzylalkohol</a:t>
            </a:r>
            <a:r>
              <a:rPr lang="cs-CZ" sz="2700" dirty="0" smtClean="0">
                <a:latin typeface="Calibri" pitchFamily="34" charset="0"/>
                <a:cs typeface="Arial" charset="0"/>
              </a:rPr>
              <a:t>, kalafuna, limonen, vani</a:t>
            </a:r>
            <a:r>
              <a:rPr lang="cs-CZ" sz="2500" dirty="0" smtClean="0">
                <a:latin typeface="Calibri" pitchFamily="34" charset="0"/>
                <a:cs typeface="Arial" charset="0"/>
              </a:rPr>
              <a:t>lin</a:t>
            </a:r>
          </a:p>
          <a:p>
            <a:pPr>
              <a:buClr>
                <a:schemeClr val="tx1"/>
              </a:buClr>
              <a:tabLst>
                <a:tab pos="355600" algn="l"/>
              </a:tabLst>
            </a:pPr>
            <a:r>
              <a:rPr lang="cs-CZ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propolis</a:t>
            </a:r>
          </a:p>
          <a:p>
            <a:pPr marL="0" indent="0">
              <a:buNone/>
              <a:tabLst>
                <a:tab pos="355600" algn="l"/>
              </a:tabLst>
            </a:pPr>
            <a:r>
              <a:rPr lang="cs-CZ" sz="2500" dirty="0">
                <a:latin typeface="Calibri" pitchFamily="34" charset="0"/>
                <a:cs typeface="Arial" charset="0"/>
              </a:rPr>
              <a:t>	</a:t>
            </a:r>
            <a:r>
              <a:rPr lang="cs-CZ" sz="27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skořicový</a:t>
            </a:r>
            <a:r>
              <a:rPr lang="cs-CZ" sz="2700" dirty="0">
                <a:solidFill>
                  <a:srgbClr val="00B0F0"/>
                </a:solidFill>
              </a:rPr>
              <a:t> </a:t>
            </a:r>
            <a:r>
              <a:rPr lang="cs-CZ" sz="27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alkohol</a:t>
            </a:r>
            <a:r>
              <a:rPr lang="cs-CZ" sz="2700" dirty="0" smtClean="0"/>
              <a:t>, </a:t>
            </a:r>
            <a:r>
              <a:rPr lang="cs-CZ" sz="27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kyselina</a:t>
            </a:r>
            <a:r>
              <a:rPr lang="cs-CZ" sz="2700" dirty="0">
                <a:solidFill>
                  <a:srgbClr val="00B0F0"/>
                </a:solidFill>
              </a:rPr>
              <a:t> </a:t>
            </a:r>
            <a:r>
              <a:rPr lang="cs-CZ" sz="27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skořicová</a:t>
            </a:r>
            <a:r>
              <a:rPr lang="cs-CZ" sz="2700" dirty="0" smtClean="0"/>
              <a:t>, </a:t>
            </a:r>
            <a:r>
              <a:rPr lang="cs-CZ" sz="2700" dirty="0"/>
              <a:t>kyselina </a:t>
            </a:r>
            <a:r>
              <a:rPr lang="cs-CZ" sz="2700" dirty="0" smtClean="0"/>
              <a:t>kávová, 	kyselina vanilová, </a:t>
            </a:r>
            <a:r>
              <a:rPr lang="cs-CZ" sz="2700" dirty="0"/>
              <a:t>kyselina </a:t>
            </a:r>
            <a:r>
              <a:rPr lang="cs-CZ" sz="2700" dirty="0" smtClean="0"/>
              <a:t>3-hydroxiskořicová, </a:t>
            </a:r>
            <a:r>
              <a:rPr lang="cs-CZ" sz="2700" dirty="0"/>
              <a:t>kyselina </a:t>
            </a:r>
            <a:r>
              <a:rPr lang="cs-CZ" sz="2700" dirty="0" smtClean="0"/>
              <a:t>		3-metoxiskořicová, vanilin, </a:t>
            </a:r>
            <a:r>
              <a:rPr lang="cs-CZ" sz="27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kyselina</a:t>
            </a:r>
            <a:r>
              <a:rPr lang="cs-CZ" sz="2700" dirty="0">
                <a:solidFill>
                  <a:srgbClr val="00B0F0"/>
                </a:solidFill>
              </a:rPr>
              <a:t> </a:t>
            </a:r>
            <a:r>
              <a:rPr lang="cs-CZ" sz="27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benzoová</a:t>
            </a:r>
            <a:r>
              <a:rPr lang="cs-CZ" sz="2700" dirty="0" smtClean="0"/>
              <a:t>, kyselina 	</a:t>
            </a:r>
            <a:r>
              <a:rPr lang="cs-CZ" sz="2700" dirty="0" err="1" smtClean="0"/>
              <a:t>dimetylkávová</a:t>
            </a:r>
            <a:r>
              <a:rPr lang="cs-CZ" sz="2700" dirty="0" smtClean="0"/>
              <a:t>, </a:t>
            </a:r>
            <a:r>
              <a:rPr lang="cs-CZ" sz="2700" dirty="0" err="1" smtClean="0"/>
              <a:t>dimetylalylester</a:t>
            </a:r>
            <a:r>
              <a:rPr lang="cs-CZ" sz="2700" dirty="0" smtClean="0"/>
              <a:t> </a:t>
            </a:r>
            <a:r>
              <a:rPr lang="cs-CZ" sz="2700" dirty="0"/>
              <a:t>kyseliny </a:t>
            </a:r>
            <a:r>
              <a:rPr lang="cs-CZ" sz="2700" dirty="0" smtClean="0"/>
              <a:t>kávové, </a:t>
            </a:r>
            <a:r>
              <a:rPr lang="cs-CZ" sz="2700" dirty="0" err="1" smtClean="0"/>
              <a:t>flavonoidy</a:t>
            </a:r>
            <a:endParaRPr lang="cs-CZ" sz="2700" dirty="0" smtClean="0"/>
          </a:p>
        </p:txBody>
      </p:sp>
    </p:spTree>
    <p:extLst>
      <p:ext uri="{BB962C8B-B14F-4D97-AF65-F5344CB8AC3E}">
        <p14:creationId xmlns:p14="http://schemas.microsoft.com/office/powerpoint/2010/main" val="44883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896</TotalTime>
  <Words>836</Words>
  <Application>Microsoft Office PowerPoint</Application>
  <PresentationFormat>Předvádění na obrazovce (4:3)</PresentationFormat>
  <Paragraphs>251</Paragraphs>
  <Slides>65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65</vt:i4>
      </vt:variant>
    </vt:vector>
  </HeadingPairs>
  <TitlesOfParts>
    <vt:vector size="67" baseType="lpstr">
      <vt:lpstr>Motiv sady Office</vt:lpstr>
      <vt:lpstr>Photo Editor Photo</vt:lpstr>
      <vt:lpstr>Dermatoalergologické vyšetřování</vt:lpstr>
      <vt:lpstr>Prezentace aplikace PowerPoint</vt:lpstr>
      <vt:lpstr>Prezentace aplikace PowerPoint</vt:lpstr>
      <vt:lpstr>EVROPSKÁ STANDARDNÍ SADA</vt:lpstr>
      <vt:lpstr>Evropská standardní sada (ESS)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Fakultní nemocnice u Sv. Anny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svobodova</dc:creator>
  <cp:lastModifiedBy>uziv</cp:lastModifiedBy>
  <cp:revision>81</cp:revision>
  <cp:lastPrinted>2020-11-30T09:36:17Z</cp:lastPrinted>
  <dcterms:created xsi:type="dcterms:W3CDTF">2011-10-17T11:42:50Z</dcterms:created>
  <dcterms:modified xsi:type="dcterms:W3CDTF">2021-03-09T06:43:10Z</dcterms:modified>
</cp:coreProperties>
</file>