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6B8D-39A7-4E49-B2E7-742E3FFAE44D}" type="datetimeFigureOut">
              <a:rPr lang="cs-CZ" smtClean="0"/>
              <a:t>12.3.2021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39E-1E9E-4CA3-B1D7-6535C14868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849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6B8D-39A7-4E49-B2E7-742E3FFAE44D}" type="datetimeFigureOut">
              <a:rPr lang="cs-CZ" smtClean="0"/>
              <a:t>12.3.2021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39E-1E9E-4CA3-B1D7-6535C14868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29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6B8D-39A7-4E49-B2E7-742E3FFAE44D}" type="datetimeFigureOut">
              <a:rPr lang="cs-CZ" smtClean="0"/>
              <a:t>12.3.2021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39E-1E9E-4CA3-B1D7-6535C14868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18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6B8D-39A7-4E49-B2E7-742E3FFAE44D}" type="datetimeFigureOut">
              <a:rPr lang="cs-CZ" smtClean="0"/>
              <a:t>12.3.2021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39E-1E9E-4CA3-B1D7-6535C14868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15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6B8D-39A7-4E49-B2E7-742E3FFAE44D}" type="datetimeFigureOut">
              <a:rPr lang="cs-CZ" smtClean="0"/>
              <a:t>12.3.2021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39E-1E9E-4CA3-B1D7-6535C14868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86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6B8D-39A7-4E49-B2E7-742E3FFAE44D}" type="datetimeFigureOut">
              <a:rPr lang="cs-CZ" smtClean="0"/>
              <a:t>12.3.2021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39E-1E9E-4CA3-B1D7-6535C14868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16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6B8D-39A7-4E49-B2E7-742E3FFAE44D}" type="datetimeFigureOut">
              <a:rPr lang="cs-CZ" smtClean="0"/>
              <a:t>12.3.2021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39E-1E9E-4CA3-B1D7-6535C14868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33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6B8D-39A7-4E49-B2E7-742E3FFAE44D}" type="datetimeFigureOut">
              <a:rPr lang="cs-CZ" smtClean="0"/>
              <a:t>12.3.2021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39E-1E9E-4CA3-B1D7-6535C14868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33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6B8D-39A7-4E49-B2E7-742E3FFAE44D}" type="datetimeFigureOut">
              <a:rPr lang="cs-CZ" smtClean="0"/>
              <a:t>12.3.2021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39E-1E9E-4CA3-B1D7-6535C14868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05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6B8D-39A7-4E49-B2E7-742E3FFAE44D}" type="datetimeFigureOut">
              <a:rPr lang="cs-CZ" smtClean="0"/>
              <a:t>12.3.2021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39E-1E9E-4CA3-B1D7-6535C14868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209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6B8D-39A7-4E49-B2E7-742E3FFAE44D}" type="datetimeFigureOut">
              <a:rPr lang="cs-CZ" smtClean="0"/>
              <a:t>12.3.2021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39E-1E9E-4CA3-B1D7-6535C14868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78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06B8D-39A7-4E49-B2E7-742E3FFAE44D}" type="datetimeFigureOut">
              <a:rPr lang="cs-CZ" smtClean="0"/>
              <a:t>12.3.2021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D239E-1E9E-4CA3-B1D7-6535C14868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5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BDD29C7E-D0A2-445F-A518-F42FE402C1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9144000" cy="67797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5431" y="620688"/>
            <a:ext cx="7772400" cy="1470025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rgbClr val="7030A0"/>
                </a:solidFill>
              </a:rPr>
              <a:t>Projevy časté na </a:t>
            </a:r>
            <a:r>
              <a:rPr lang="cs-CZ" sz="5400" b="1" dirty="0" err="1">
                <a:solidFill>
                  <a:srgbClr val="7030A0"/>
                </a:solidFill>
              </a:rPr>
              <a:t>ploskách</a:t>
            </a:r>
            <a:r>
              <a:rPr lang="cs-CZ" sz="54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48064" y="6021288"/>
            <a:ext cx="3920480" cy="694928"/>
          </a:xfrm>
        </p:spPr>
        <p:txBody>
          <a:bodyPr/>
          <a:lstStyle/>
          <a:p>
            <a:r>
              <a:rPr lang="cs-CZ" dirty="0"/>
              <a:t>MUDr. </a:t>
            </a:r>
            <a:r>
              <a:rPr lang="cs-CZ" dirty="0" err="1"/>
              <a:t>Nevřalová</a:t>
            </a:r>
            <a:r>
              <a:rPr lang="cs-CZ" dirty="0"/>
              <a:t> Klára</a:t>
            </a:r>
          </a:p>
        </p:txBody>
      </p:sp>
    </p:spTree>
    <p:extLst>
      <p:ext uri="{BB962C8B-B14F-4D97-AF65-F5344CB8AC3E}">
        <p14:creationId xmlns:p14="http://schemas.microsoft.com/office/powerpoint/2010/main" val="1130822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Verukózní</a:t>
            </a:r>
            <a:r>
              <a:rPr lang="cs-CZ" dirty="0"/>
              <a:t> </a:t>
            </a:r>
            <a:r>
              <a:rPr lang="cs-CZ" dirty="0" err="1"/>
              <a:t>carcinom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95536" y="1484784"/>
            <a:ext cx="6271513" cy="4525963"/>
          </a:xfrm>
        </p:spPr>
      </p:pic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8FB9B52B-DAE9-400D-A4C3-F68C9BD1D85C}"/>
              </a:ext>
            </a:extLst>
          </p:cNvPr>
          <p:cNvSpPr txBox="1"/>
          <p:nvPr/>
        </p:nvSpPr>
        <p:spPr>
          <a:xfrm>
            <a:off x="6695728" y="5390018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Histopatologie,</a:t>
            </a:r>
          </a:p>
          <a:p>
            <a:r>
              <a:rPr lang="cs-CZ" dirty="0" err="1"/>
              <a:t>Epithelioma</a:t>
            </a:r>
            <a:r>
              <a:rPr lang="cs-CZ" dirty="0"/>
              <a:t> </a:t>
            </a:r>
            <a:r>
              <a:rPr lang="cs-CZ" dirty="0" err="1"/>
              <a:t>cuniculatum</a:t>
            </a:r>
            <a:r>
              <a:rPr lang="cs-CZ" dirty="0"/>
              <a:t>, </a:t>
            </a:r>
            <a:r>
              <a:rPr lang="cs-CZ" dirty="0" err="1"/>
              <a:t>carcinoma</a:t>
            </a:r>
            <a:r>
              <a:rPr lang="cs-CZ" dirty="0"/>
              <a:t> </a:t>
            </a:r>
            <a:r>
              <a:rPr lang="cs-CZ" dirty="0" err="1"/>
              <a:t>spinocellulare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9645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Mallum</a:t>
            </a:r>
            <a:r>
              <a:rPr lang="cs-CZ" dirty="0"/>
              <a:t> </a:t>
            </a:r>
            <a:r>
              <a:rPr lang="cs-CZ" dirty="0" err="1"/>
              <a:t>perforans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="" xmlns:a16="http://schemas.microsoft.com/office/drawing/2014/main" id="{BF244B00-20E3-4EA6-A90B-0F82845B2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5" t="25167" r="18181" b="27271"/>
          <a:stretch/>
        </p:blipFill>
        <p:spPr>
          <a:xfrm rot="5400000">
            <a:off x="2377053" y="2815635"/>
            <a:ext cx="4742345" cy="2368675"/>
          </a:xfr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742A2DB8-953E-42EB-ABEB-FCD847C7D8F2}"/>
              </a:ext>
            </a:extLst>
          </p:cNvPr>
          <p:cNvSpPr txBox="1"/>
          <p:nvPr/>
        </p:nvSpPr>
        <p:spPr>
          <a:xfrm rot="10800000" flipH="1" flipV="1">
            <a:off x="6660232" y="5733256"/>
            <a:ext cx="2232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Diabetes </a:t>
            </a:r>
            <a:r>
              <a:rPr lang="cs-CZ" dirty="0" err="1"/>
              <a:t>mellitus</a:t>
            </a:r>
            <a:r>
              <a:rPr lang="cs-CZ" dirty="0"/>
              <a:t>, špatně se hojící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8743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K.T., r.1985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OA: </a:t>
            </a:r>
            <a:r>
              <a:rPr lang="cs-CZ" dirty="0" err="1"/>
              <a:t>M.Bechtěrev</a:t>
            </a:r>
            <a:r>
              <a:rPr lang="cs-CZ" dirty="0"/>
              <a:t> HLA B27 </a:t>
            </a:r>
            <a:r>
              <a:rPr lang="cs-CZ" dirty="0" err="1"/>
              <a:t>pozit</a:t>
            </a:r>
            <a:r>
              <a:rPr lang="cs-CZ" dirty="0"/>
              <a:t>, </a:t>
            </a:r>
            <a:r>
              <a:rPr lang="cs-CZ" dirty="0" err="1"/>
              <a:t>iridocyklitis</a:t>
            </a:r>
            <a:r>
              <a:rPr lang="cs-CZ" dirty="0"/>
              <a:t> OS in </a:t>
            </a:r>
            <a:r>
              <a:rPr lang="cs-CZ" dirty="0" err="1"/>
              <a:t>anam</a:t>
            </a:r>
            <a:r>
              <a:rPr lang="cs-CZ" dirty="0"/>
              <a:t>, mírná pozitivita ANA, </a:t>
            </a:r>
            <a:r>
              <a:rPr lang="cs-CZ" dirty="0" err="1"/>
              <a:t>hyperurikémie</a:t>
            </a:r>
            <a:r>
              <a:rPr lang="cs-CZ" dirty="0"/>
              <a:t> </a:t>
            </a:r>
          </a:p>
          <a:p>
            <a:r>
              <a:rPr lang="cs-CZ" dirty="0"/>
              <a:t>FA: </a:t>
            </a:r>
            <a:r>
              <a:rPr lang="cs-CZ" dirty="0" err="1"/>
              <a:t>Adalimumab</a:t>
            </a:r>
            <a:r>
              <a:rPr lang="cs-CZ" dirty="0"/>
              <a:t> od 20.8.2019 , NSA-</a:t>
            </a:r>
            <a:r>
              <a:rPr lang="cs-CZ" dirty="0" err="1"/>
              <a:t>Biofenac</a:t>
            </a:r>
            <a:endParaRPr lang="cs-CZ" dirty="0"/>
          </a:p>
          <a:p>
            <a:r>
              <a:rPr lang="cs-CZ" dirty="0"/>
              <a:t>AA: 0</a:t>
            </a:r>
          </a:p>
          <a:p>
            <a:r>
              <a:rPr lang="cs-CZ" dirty="0"/>
              <a:t>Abúzus: 0</a:t>
            </a:r>
          </a:p>
          <a:p>
            <a:r>
              <a:rPr lang="cs-CZ" dirty="0"/>
              <a:t>RA: psoriáza </a:t>
            </a:r>
            <a:r>
              <a:rPr lang="cs-CZ" dirty="0" err="1"/>
              <a:t>negat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pl-PL" dirty="0"/>
              <a:t>NO: Asi od března 2020 tvorba terčíků s deskvamací po stranách trupu, pak na ploskách a zápěstí. </a:t>
            </a:r>
          </a:p>
          <a:p>
            <a:r>
              <a:rPr lang="pl-PL" dirty="0"/>
              <a:t>Na ploskách se opakovaně střída tvorba pustulek, pak deskvamace s erytémem. </a:t>
            </a:r>
          </a:p>
          <a:p>
            <a:r>
              <a:rPr lang="pl-PL" dirty="0"/>
              <a:t>Šupiny na mykologii negatívne. Stěr ad bact+kvasinka negat</a:t>
            </a:r>
          </a:p>
          <a:p>
            <a:r>
              <a:rPr lang="pl-PL" dirty="0"/>
              <a:t>PE neprovedena</a:t>
            </a:r>
          </a:p>
          <a:p>
            <a:r>
              <a:rPr lang="cs-CZ" dirty="0"/>
              <a:t>Lokálně: </a:t>
            </a:r>
            <a:r>
              <a:rPr lang="cs-CZ" dirty="0" err="1"/>
              <a:t>Dermovate</a:t>
            </a:r>
            <a:r>
              <a:rPr lang="cs-CZ" dirty="0"/>
              <a:t> </a:t>
            </a:r>
            <a:r>
              <a:rPr lang="cs-CZ" dirty="0" err="1"/>
              <a:t>ung</a:t>
            </a:r>
            <a:r>
              <a:rPr lang="cs-CZ" dirty="0"/>
              <a:t>, </a:t>
            </a:r>
            <a:r>
              <a:rPr lang="cs-CZ" dirty="0" err="1"/>
              <a:t>Fucicort</a:t>
            </a:r>
            <a:r>
              <a:rPr lang="cs-CZ" dirty="0"/>
              <a:t> </a:t>
            </a:r>
            <a:r>
              <a:rPr lang="cs-CZ" dirty="0" err="1"/>
              <a:t>crm</a:t>
            </a:r>
            <a:r>
              <a:rPr lang="cs-CZ" dirty="0"/>
              <a:t>, </a:t>
            </a:r>
            <a:r>
              <a:rPr lang="cs-CZ" dirty="0" err="1"/>
              <a:t>Lipobase</a:t>
            </a:r>
            <a:r>
              <a:rPr lang="cs-CZ" dirty="0"/>
              <a:t> </a:t>
            </a:r>
            <a:r>
              <a:rPr lang="cs-CZ" dirty="0" err="1"/>
              <a:t>crm</a:t>
            </a:r>
            <a:r>
              <a:rPr lang="cs-CZ" dirty="0"/>
              <a:t> s částečným efektem</a:t>
            </a:r>
          </a:p>
          <a:p>
            <a:endParaRPr lang="cs-CZ" dirty="0"/>
          </a:p>
          <a:p>
            <a:r>
              <a:rPr lang="cs-CZ" dirty="0" err="1"/>
              <a:t>Subj</a:t>
            </a:r>
            <a:r>
              <a:rPr lang="cs-CZ" dirty="0"/>
              <a:t>.: svědí, tvoří se praskliny  </a:t>
            </a:r>
          </a:p>
          <a:p>
            <a:r>
              <a:rPr lang="cs-CZ" dirty="0" err="1"/>
              <a:t>Obj</a:t>
            </a:r>
            <a:r>
              <a:rPr lang="cs-CZ" dirty="0"/>
              <a:t>.: na </a:t>
            </a:r>
            <a:r>
              <a:rPr lang="cs-CZ" dirty="0" err="1"/>
              <a:t>ploskách</a:t>
            </a:r>
            <a:r>
              <a:rPr lang="cs-CZ" dirty="0"/>
              <a:t>, hranách a prstech erytémové terče s deskvamací, na prstu až mokvání a krvácení, dále na dlaních rukou erytém a deskvamace, na trupu a bércích místy </a:t>
            </a:r>
            <a:r>
              <a:rPr lang="cs-CZ" dirty="0" err="1"/>
              <a:t>psoriaziformní</a:t>
            </a:r>
            <a:r>
              <a:rPr lang="cs-CZ" dirty="0"/>
              <a:t> </a:t>
            </a:r>
            <a:r>
              <a:rPr lang="cs-CZ" dirty="0" err="1"/>
              <a:t>numulární</a:t>
            </a:r>
            <a:r>
              <a:rPr lang="cs-CZ" dirty="0"/>
              <a:t> a </a:t>
            </a:r>
            <a:r>
              <a:rPr lang="cs-CZ" dirty="0" err="1"/>
              <a:t>gutátní</a:t>
            </a:r>
            <a:r>
              <a:rPr lang="cs-CZ" dirty="0"/>
              <a:t> terče světle červené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7421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obsah 12">
            <a:extLst>
              <a:ext uri="{FF2B5EF4-FFF2-40B4-BE49-F238E27FC236}">
                <a16:creationId xmlns="" xmlns:a16="http://schemas.microsoft.com/office/drawing/2014/main" id="{D0DB4FF0-D507-4454-824E-521A85B67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65" y="1600200"/>
            <a:ext cx="6099669" cy="4525963"/>
          </a:xfrm>
        </p:spPr>
      </p:pic>
    </p:spTree>
    <p:extLst>
      <p:ext uri="{BB962C8B-B14F-4D97-AF65-F5344CB8AC3E}">
        <p14:creationId xmlns:p14="http://schemas.microsoft.com/office/powerpoint/2010/main" val="2633471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="" xmlns:a16="http://schemas.microsoft.com/office/drawing/2014/main" id="{1022DF9B-52CB-460D-93D3-78EC4E959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519606" y="1600200"/>
            <a:ext cx="6104787" cy="4525963"/>
          </a:xfrm>
        </p:spPr>
      </p:pic>
    </p:spTree>
    <p:extLst>
      <p:ext uri="{BB962C8B-B14F-4D97-AF65-F5344CB8AC3E}">
        <p14:creationId xmlns:p14="http://schemas.microsoft.com/office/powerpoint/2010/main" val="3475698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="" xmlns:a16="http://schemas.microsoft.com/office/drawing/2014/main" id="{3D109DE5-65F7-42F0-8187-8C4616DCD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475656" y="1412776"/>
            <a:ext cx="6102817" cy="4525963"/>
          </a:xfrm>
        </p:spPr>
      </p:pic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DEB4A418-12E5-4E11-8EB6-1803DEF0CAFC}"/>
              </a:ext>
            </a:extLst>
          </p:cNvPr>
          <p:cNvSpPr txBox="1"/>
          <p:nvPr/>
        </p:nvSpPr>
        <p:spPr>
          <a:xfrm>
            <a:off x="1475656" y="609329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Ress</a:t>
            </a:r>
            <a:r>
              <a:rPr lang="cs-CZ" dirty="0"/>
              <a:t>.: Paradoxní reakce při </a:t>
            </a:r>
            <a:r>
              <a:rPr lang="cs-CZ" dirty="0" err="1"/>
              <a:t>th</a:t>
            </a:r>
            <a:r>
              <a:rPr lang="cs-CZ" dirty="0"/>
              <a:t> </a:t>
            </a:r>
            <a:r>
              <a:rPr lang="cs-CZ" dirty="0" err="1"/>
              <a:t>Adalimumab</a:t>
            </a:r>
            <a:endParaRPr lang="cs-CZ" dirty="0"/>
          </a:p>
          <a:p>
            <a:r>
              <a:rPr lang="cs-CZ" dirty="0" err="1"/>
              <a:t>Pustulosis</a:t>
            </a:r>
            <a:r>
              <a:rPr lang="cs-CZ" dirty="0"/>
              <a:t> </a:t>
            </a:r>
            <a:r>
              <a:rPr lang="cs-CZ" dirty="0" err="1"/>
              <a:t>plantaris</a:t>
            </a:r>
            <a:r>
              <a:rPr lang="cs-CZ" dirty="0"/>
              <a:t>, </a:t>
            </a:r>
            <a:r>
              <a:rPr lang="cs-CZ" dirty="0" err="1"/>
              <a:t>psoriasiformní</a:t>
            </a:r>
            <a:r>
              <a:rPr lang="cs-CZ" dirty="0"/>
              <a:t> </a:t>
            </a:r>
            <a:r>
              <a:rPr lang="cs-CZ" dirty="0" smtClean="0"/>
              <a:t>terče po těle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0836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57EC846-5072-4A2C-B2C4-41B4CF6B1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080" y="4797152"/>
            <a:ext cx="3466728" cy="1143000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Ďakujem</a:t>
            </a:r>
            <a:r>
              <a:rPr lang="cs-CZ" dirty="0"/>
              <a:t> za </a:t>
            </a:r>
            <a:r>
              <a:rPr lang="cs-CZ" dirty="0" err="1"/>
              <a:t>pozornosť</a:t>
            </a:r>
            <a:r>
              <a:rPr lang="cs-CZ" dirty="0"/>
              <a:t>!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="" xmlns:a16="http://schemas.microsoft.com/office/drawing/2014/main" id="{919B07D0-D54C-4367-8AE8-F6849BB8C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82490" y="882489"/>
            <a:ext cx="6841034" cy="5076057"/>
          </a:xfrm>
        </p:spPr>
      </p:pic>
    </p:spTree>
    <p:extLst>
      <p:ext uri="{BB962C8B-B14F-4D97-AF65-F5344CB8AC3E}">
        <p14:creationId xmlns:p14="http://schemas.microsoft.com/office/powerpoint/2010/main" val="1449741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Psoriasis </a:t>
            </a:r>
            <a:r>
              <a:rPr lang="cs-CZ" dirty="0" err="1"/>
              <a:t>plantaris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27" y="1602119"/>
            <a:ext cx="3262745" cy="4522124"/>
          </a:xfrm>
        </p:spPr>
      </p:pic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32198035-134D-4317-B06F-F640A0EF5A40}"/>
              </a:ext>
            </a:extLst>
          </p:cNvPr>
          <p:cNvSpPr txBox="1"/>
          <p:nvPr/>
        </p:nvSpPr>
        <p:spPr>
          <a:xfrm>
            <a:off x="6228184" y="4797152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 odlišení histopatologie, známky lupénky většinou i jinde po těle (lokty, </a:t>
            </a:r>
            <a:r>
              <a:rPr lang="cs-CZ" dirty="0" smtClean="0"/>
              <a:t>kolena, </a:t>
            </a:r>
            <a:r>
              <a:rPr lang="cs-CZ" dirty="0"/>
              <a:t>sakrálně)</a:t>
            </a:r>
          </a:p>
        </p:txBody>
      </p:sp>
    </p:spTree>
    <p:extLst>
      <p:ext uri="{BB962C8B-B14F-4D97-AF65-F5344CB8AC3E}">
        <p14:creationId xmlns:p14="http://schemas.microsoft.com/office/powerpoint/2010/main" val="4095154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Pustulosis</a:t>
            </a:r>
            <a:r>
              <a:rPr lang="cs-CZ" dirty="0"/>
              <a:t> </a:t>
            </a:r>
            <a:r>
              <a:rPr lang="cs-CZ" dirty="0" err="1"/>
              <a:t>plantaris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27" y="1602119"/>
            <a:ext cx="3262745" cy="4522124"/>
          </a:xfrm>
        </p:spPr>
      </p:pic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48752F11-34F2-4294-9128-FEBAE2A80112}"/>
              </a:ext>
            </a:extLst>
          </p:cNvPr>
          <p:cNvSpPr txBox="1"/>
          <p:nvPr/>
        </p:nvSpPr>
        <p:spPr>
          <a:xfrm>
            <a:off x="6516216" y="4437112"/>
            <a:ext cx="2088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Sterilní pustuly</a:t>
            </a:r>
            <a:r>
              <a:rPr lang="cs-CZ" dirty="0" smtClean="0"/>
              <a:t>,</a:t>
            </a:r>
          </a:p>
          <a:p>
            <a:r>
              <a:rPr lang="cs-CZ" dirty="0" smtClean="0"/>
              <a:t>k </a:t>
            </a:r>
            <a:r>
              <a:rPr lang="cs-CZ" dirty="0"/>
              <a:t>odlišení histopatologie, často nález i na dlaních (</a:t>
            </a:r>
            <a:r>
              <a:rPr lang="cs-CZ" dirty="0" err="1"/>
              <a:t>pustulosis</a:t>
            </a:r>
            <a:r>
              <a:rPr lang="cs-CZ" dirty="0"/>
              <a:t> </a:t>
            </a:r>
            <a:r>
              <a:rPr lang="cs-CZ" dirty="0" err="1"/>
              <a:t>palmoplantaris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40162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Hyperkeratosis</a:t>
            </a:r>
            <a:r>
              <a:rPr lang="cs-CZ" dirty="0"/>
              <a:t> </a:t>
            </a:r>
            <a:r>
              <a:rPr lang="cs-CZ" dirty="0" err="1"/>
              <a:t>plantaris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404" y="1600200"/>
            <a:ext cx="3269192" cy="4525963"/>
          </a:xfrm>
        </p:spPr>
      </p:pic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1C23DDA5-E8C1-4E9F-A0F9-EB6902F06EA6}"/>
              </a:ext>
            </a:extLst>
          </p:cNvPr>
          <p:cNvSpPr txBox="1"/>
          <p:nvPr/>
        </p:nvSpPr>
        <p:spPr>
          <a:xfrm>
            <a:off x="6372200" y="4365104"/>
            <a:ext cx="2448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diff.dg</a:t>
            </a:r>
            <a:r>
              <a:rPr lang="cs-CZ" dirty="0"/>
              <a:t>. </a:t>
            </a:r>
            <a:r>
              <a:rPr lang="cs-CZ" dirty="0" err="1"/>
              <a:t>tinea</a:t>
            </a:r>
            <a:r>
              <a:rPr lang="cs-CZ" dirty="0"/>
              <a:t> </a:t>
            </a:r>
            <a:r>
              <a:rPr lang="cs-CZ" dirty="0" err="1"/>
              <a:t>pedis</a:t>
            </a:r>
            <a:r>
              <a:rPr lang="cs-CZ" dirty="0"/>
              <a:t> </a:t>
            </a:r>
            <a:r>
              <a:rPr lang="cs-CZ" dirty="0" err="1"/>
              <a:t>hyperkeratotica</a:t>
            </a:r>
            <a:r>
              <a:rPr lang="cs-CZ" dirty="0"/>
              <a:t> </a:t>
            </a:r>
            <a:r>
              <a:rPr lang="cs-CZ" dirty="0" smtClean="0"/>
              <a:t>–pozitivní </a:t>
            </a:r>
            <a:r>
              <a:rPr lang="cs-CZ" dirty="0"/>
              <a:t>mykologie, postižení meziprstí a nehtů, </a:t>
            </a:r>
            <a:r>
              <a:rPr lang="cs-CZ" dirty="0" err="1"/>
              <a:t>eczema</a:t>
            </a:r>
            <a:r>
              <a:rPr lang="cs-CZ" dirty="0"/>
              <a:t> </a:t>
            </a:r>
            <a:r>
              <a:rPr lang="cs-CZ" dirty="0" err="1"/>
              <a:t>hyperkeratoticum</a:t>
            </a:r>
            <a:r>
              <a:rPr lang="cs-CZ" dirty="0"/>
              <a:t> -histopatologie</a:t>
            </a:r>
          </a:p>
        </p:txBody>
      </p:sp>
    </p:spTree>
    <p:extLst>
      <p:ext uri="{BB962C8B-B14F-4D97-AF65-F5344CB8AC3E}">
        <p14:creationId xmlns:p14="http://schemas.microsoft.com/office/powerpoint/2010/main" val="1991959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Eczema</a:t>
            </a:r>
            <a:r>
              <a:rPr lang="cs-CZ" dirty="0"/>
              <a:t> </a:t>
            </a:r>
            <a:r>
              <a:rPr lang="cs-CZ" dirty="0" err="1"/>
              <a:t>hyperkeratoticum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27" y="1602119"/>
            <a:ext cx="3262745" cy="4522124"/>
          </a:xfrm>
        </p:spPr>
      </p:pic>
    </p:spTree>
    <p:extLst>
      <p:ext uri="{BB962C8B-B14F-4D97-AF65-F5344CB8AC3E}">
        <p14:creationId xmlns:p14="http://schemas.microsoft.com/office/powerpoint/2010/main" val="40134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DD13107-0305-46F0-9E16-1A7441EF1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Keratosis</a:t>
            </a:r>
            <a:r>
              <a:rPr lang="cs-CZ" dirty="0"/>
              <a:t> </a:t>
            </a:r>
            <a:r>
              <a:rPr lang="cs-CZ" dirty="0" err="1"/>
              <a:t>plantaris</a:t>
            </a:r>
            <a:r>
              <a:rPr lang="cs-CZ" dirty="0"/>
              <a:t> </a:t>
            </a:r>
            <a:r>
              <a:rPr lang="cs-CZ" dirty="0" err="1"/>
              <a:t>punctata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="" xmlns:a16="http://schemas.microsoft.com/office/drawing/2014/main" id="{228984C1-FEB0-4666-91C2-49D7E5504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55" y="1857886"/>
            <a:ext cx="4376651" cy="3246120"/>
          </a:xfr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F00FA82B-DAA1-4946-B920-D794EB440C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58136"/>
            <a:ext cx="4377763" cy="324587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F3076B6C-07B7-4EDE-B47D-E10193B12EA7}"/>
              </a:ext>
            </a:extLst>
          </p:cNvPr>
          <p:cNvSpPr txBox="1"/>
          <p:nvPr/>
        </p:nvSpPr>
        <p:spPr>
          <a:xfrm>
            <a:off x="493833" y="5517233"/>
            <a:ext cx="623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Genodermatóza</a:t>
            </a:r>
            <a:r>
              <a:rPr lang="cs-CZ" dirty="0"/>
              <a:t> – </a:t>
            </a:r>
            <a:r>
              <a:rPr lang="cs-CZ" dirty="0" err="1"/>
              <a:t>Keratosis</a:t>
            </a:r>
            <a:r>
              <a:rPr lang="cs-CZ" dirty="0"/>
              <a:t> </a:t>
            </a:r>
            <a:r>
              <a:rPr lang="cs-CZ" dirty="0" err="1"/>
              <a:t>palmoplantaris</a:t>
            </a:r>
            <a:r>
              <a:rPr lang="cs-CZ" dirty="0"/>
              <a:t> </a:t>
            </a:r>
            <a:r>
              <a:rPr lang="cs-CZ" dirty="0" err="1"/>
              <a:t>punctata</a:t>
            </a:r>
            <a:r>
              <a:rPr lang="cs-CZ" dirty="0"/>
              <a:t>, AD</a:t>
            </a:r>
          </a:p>
        </p:txBody>
      </p:sp>
    </p:spTree>
    <p:extLst>
      <p:ext uri="{BB962C8B-B14F-4D97-AF65-F5344CB8AC3E}">
        <p14:creationId xmlns:p14="http://schemas.microsoft.com/office/powerpoint/2010/main" val="997354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Verruca</a:t>
            </a:r>
            <a:r>
              <a:rPr lang="cs-CZ" dirty="0"/>
              <a:t> </a:t>
            </a:r>
            <a:r>
              <a:rPr lang="cs-CZ" dirty="0" err="1"/>
              <a:t>vulgaris</a:t>
            </a:r>
            <a:r>
              <a:rPr lang="cs-CZ" dirty="0"/>
              <a:t> </a:t>
            </a:r>
            <a:r>
              <a:rPr lang="cs-CZ" dirty="0" err="1"/>
              <a:t>plantae</a:t>
            </a:r>
            <a:r>
              <a:rPr lang="cs-CZ" dirty="0"/>
              <a:t>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27" y="1602119"/>
            <a:ext cx="3262745" cy="4522124"/>
          </a:xfrm>
        </p:spPr>
      </p:pic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64E8A4CF-D97E-4626-83E6-B463FD7AB487}"/>
              </a:ext>
            </a:extLst>
          </p:cNvPr>
          <p:cNvSpPr txBox="1"/>
          <p:nvPr/>
        </p:nvSpPr>
        <p:spPr>
          <a:xfrm>
            <a:off x="6444208" y="5474937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HPV 1, 2, 4, 7</a:t>
            </a:r>
          </a:p>
          <a:p>
            <a:r>
              <a:rPr lang="cs-CZ" dirty="0"/>
              <a:t>Solitární i mnohočetné</a:t>
            </a:r>
          </a:p>
        </p:txBody>
      </p:sp>
    </p:spTree>
    <p:extLst>
      <p:ext uri="{BB962C8B-B14F-4D97-AF65-F5344CB8AC3E}">
        <p14:creationId xmlns:p14="http://schemas.microsoft.com/office/powerpoint/2010/main" val="1111637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Clavus</a:t>
            </a:r>
            <a:r>
              <a:rPr lang="cs-CZ" dirty="0"/>
              <a:t> 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27" y="1602119"/>
            <a:ext cx="3262745" cy="4522124"/>
          </a:xfrm>
        </p:spPr>
      </p:pic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B9F3CC05-DD61-46EF-AD29-8BBBC4A52FA7}"/>
              </a:ext>
            </a:extLst>
          </p:cNvPr>
          <p:cNvSpPr txBox="1"/>
          <p:nvPr/>
        </p:nvSpPr>
        <p:spPr>
          <a:xfrm>
            <a:off x="6670576" y="5013176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Kuří oko, ložisková hyperkeratóza nad kloubními vyvýšeninami </a:t>
            </a:r>
          </a:p>
        </p:txBody>
      </p:sp>
    </p:spTree>
    <p:extLst>
      <p:ext uri="{BB962C8B-B14F-4D97-AF65-F5344CB8AC3E}">
        <p14:creationId xmlns:p14="http://schemas.microsoft.com/office/powerpoint/2010/main" val="824705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Plantární syfilidy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27" y="1602119"/>
            <a:ext cx="3262745" cy="4522124"/>
          </a:xfrm>
        </p:spPr>
      </p:pic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78A3762A-E8AA-4BB9-A588-27C6B5A9F758}"/>
              </a:ext>
            </a:extLst>
          </p:cNvPr>
          <p:cNvSpPr txBox="1"/>
          <p:nvPr/>
        </p:nvSpPr>
        <p:spPr>
          <a:xfrm>
            <a:off x="6300192" y="5013176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Lichenoidní</a:t>
            </a:r>
            <a:r>
              <a:rPr lang="cs-CZ" dirty="0"/>
              <a:t> papuly, </a:t>
            </a:r>
            <a:r>
              <a:rPr lang="cs-CZ" dirty="0" err="1"/>
              <a:t>Biettův</a:t>
            </a:r>
            <a:r>
              <a:rPr lang="cs-CZ" dirty="0"/>
              <a:t> límeček,</a:t>
            </a:r>
          </a:p>
          <a:p>
            <a:r>
              <a:rPr lang="cs-CZ" dirty="0"/>
              <a:t>sérologické testy na lues</a:t>
            </a:r>
          </a:p>
        </p:txBody>
      </p:sp>
    </p:spTree>
    <p:extLst>
      <p:ext uri="{BB962C8B-B14F-4D97-AF65-F5344CB8AC3E}">
        <p14:creationId xmlns:p14="http://schemas.microsoft.com/office/powerpoint/2010/main" val="19216040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289</Words>
  <Application>Microsoft Office PowerPoint</Application>
  <PresentationFormat>Předvádění na obrazovce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Projevy časté na ploskách </vt:lpstr>
      <vt:lpstr>Psoriasis plantaris</vt:lpstr>
      <vt:lpstr>Pustulosis plantaris</vt:lpstr>
      <vt:lpstr>Hyperkeratosis plantaris</vt:lpstr>
      <vt:lpstr>Eczema hyperkeratoticum</vt:lpstr>
      <vt:lpstr>Keratosis plantaris punctata</vt:lpstr>
      <vt:lpstr>Verruca vulgaris plantae </vt:lpstr>
      <vt:lpstr>Clavus </vt:lpstr>
      <vt:lpstr>Plantární syfilidy</vt:lpstr>
      <vt:lpstr>Verukózní carcinom</vt:lpstr>
      <vt:lpstr>Mallum perforans</vt:lpstr>
      <vt:lpstr>K.T., r.1985</vt:lpstr>
      <vt:lpstr>Prezentace aplikace PowerPoint</vt:lpstr>
      <vt:lpstr>Prezentace aplikace PowerPoint</vt:lpstr>
      <vt:lpstr>Prezentace aplikace PowerPoint</vt:lpstr>
      <vt:lpstr>Ďakujem za pozornosť!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Dermatózy na ploskách</dc:title>
  <dc:creator>user</dc:creator>
  <cp:lastModifiedBy>uziv</cp:lastModifiedBy>
  <cp:revision>14</cp:revision>
  <dcterms:created xsi:type="dcterms:W3CDTF">2021-03-05T15:57:26Z</dcterms:created>
  <dcterms:modified xsi:type="dcterms:W3CDTF">2021-03-12T09:27:06Z</dcterms:modified>
</cp:coreProperties>
</file>