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4" r:id="rId11"/>
    <p:sldId id="266" r:id="rId12"/>
    <p:sldId id="295" r:id="rId13"/>
    <p:sldId id="296" r:id="rId14"/>
    <p:sldId id="297" r:id="rId15"/>
    <p:sldId id="29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0" r:id="rId37"/>
    <p:sldId id="291" r:id="rId38"/>
    <p:sldId id="292" r:id="rId39"/>
    <p:sldId id="300" r:id="rId40"/>
    <p:sldId id="301" r:id="rId41"/>
    <p:sldId id="302" r:id="rId42"/>
    <p:sldId id="293" r:id="rId43"/>
    <p:sldId id="294" r:id="rId44"/>
    <p:sldId id="289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3" r:id="rId55"/>
    <p:sldId id="314" r:id="rId56"/>
    <p:sldId id="315" r:id="rId57"/>
    <p:sldId id="316" r:id="rId58"/>
    <p:sldId id="324" r:id="rId59"/>
    <p:sldId id="317" r:id="rId60"/>
    <p:sldId id="318" r:id="rId61"/>
    <p:sldId id="319" r:id="rId62"/>
    <p:sldId id="320" r:id="rId63"/>
    <p:sldId id="321" r:id="rId64"/>
    <p:sldId id="322" r:id="rId65"/>
    <p:sldId id="323" r:id="rId6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4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29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59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76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99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7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8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67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49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48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2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3969-3E39-42F0-8C4B-FF29261E0F75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95C00-DAE0-4313-B3AC-C3E2C3F47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70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Systémová terapie v dermatologii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Eva Březinová, Ph.D.</a:t>
            </a:r>
          </a:p>
        </p:txBody>
      </p:sp>
    </p:spTree>
    <p:extLst>
      <p:ext uri="{BB962C8B-B14F-4D97-AF65-F5344CB8AC3E}">
        <p14:creationId xmlns:p14="http://schemas.microsoft.com/office/powerpoint/2010/main" val="420830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Glukokortikosteroidy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Poločas T1/2 odeznívání biologického účinku je delší než plasmatický T1/2:</a:t>
            </a:r>
          </a:p>
          <a:p>
            <a:r>
              <a:rPr lang="cs-CZ" dirty="0"/>
              <a:t>- krátkodobě působící – </a:t>
            </a:r>
            <a:r>
              <a:rPr lang="cs-CZ" dirty="0" err="1"/>
              <a:t>biol</a:t>
            </a:r>
            <a:r>
              <a:rPr lang="cs-CZ" dirty="0"/>
              <a:t>. T1/2 8-12 h (</a:t>
            </a:r>
            <a:r>
              <a:rPr lang="cs-CZ" dirty="0" err="1"/>
              <a:t>hydrokortison</a:t>
            </a:r>
            <a:r>
              <a:rPr lang="cs-CZ" dirty="0"/>
              <a:t>, kortison)</a:t>
            </a:r>
          </a:p>
          <a:p>
            <a:r>
              <a:rPr lang="cs-CZ" dirty="0"/>
              <a:t>- středně dlouho působící – </a:t>
            </a:r>
            <a:r>
              <a:rPr lang="cs-CZ" dirty="0" err="1"/>
              <a:t>biol</a:t>
            </a:r>
            <a:r>
              <a:rPr lang="cs-CZ" dirty="0"/>
              <a:t>. T1/2 18-36 h (</a:t>
            </a:r>
            <a:r>
              <a:rPr lang="cs-CZ" dirty="0" err="1"/>
              <a:t>prednison</a:t>
            </a:r>
            <a:r>
              <a:rPr lang="cs-CZ" dirty="0"/>
              <a:t>, </a:t>
            </a:r>
            <a:r>
              <a:rPr lang="cs-CZ" dirty="0" err="1"/>
              <a:t>prednisolon</a:t>
            </a:r>
            <a:r>
              <a:rPr lang="cs-CZ" dirty="0"/>
              <a:t>, </a:t>
            </a:r>
            <a:r>
              <a:rPr lang="cs-CZ" dirty="0" err="1"/>
              <a:t>triamcinolon</a:t>
            </a:r>
            <a:r>
              <a:rPr lang="cs-CZ" dirty="0"/>
              <a:t>, </a:t>
            </a:r>
            <a:r>
              <a:rPr lang="cs-CZ" dirty="0" err="1"/>
              <a:t>metylprednisolon</a:t>
            </a:r>
            <a:r>
              <a:rPr lang="cs-CZ" dirty="0"/>
              <a:t>)</a:t>
            </a:r>
          </a:p>
          <a:p>
            <a:r>
              <a:rPr lang="cs-CZ" dirty="0"/>
              <a:t>- dlouho působící GKK – </a:t>
            </a:r>
            <a:r>
              <a:rPr lang="cs-CZ" dirty="0" err="1"/>
              <a:t>biol</a:t>
            </a:r>
            <a:r>
              <a:rPr lang="cs-CZ" dirty="0"/>
              <a:t>. T1/2 asi 36-54 h (</a:t>
            </a:r>
            <a:r>
              <a:rPr lang="cs-CZ" dirty="0" err="1"/>
              <a:t>dexametason</a:t>
            </a:r>
            <a:r>
              <a:rPr lang="cs-CZ" dirty="0"/>
              <a:t>, </a:t>
            </a:r>
            <a:r>
              <a:rPr lang="cs-CZ" dirty="0" err="1"/>
              <a:t>betametason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367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Kortikosteroidy – nežádoucí účinky dlouhodobé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</a:t>
            </a:r>
            <a:r>
              <a:rPr lang="cs-CZ" dirty="0">
                <a:effectLst/>
              </a:rPr>
              <a:t>znik či perforace vředu GIT</a:t>
            </a:r>
          </a:p>
          <a:p>
            <a:r>
              <a:rPr lang="cs-CZ" dirty="0">
                <a:effectLst/>
              </a:rPr>
              <a:t>hypertenze</a:t>
            </a:r>
          </a:p>
          <a:p>
            <a:r>
              <a:rPr lang="cs-CZ" dirty="0">
                <a:effectLst/>
              </a:rPr>
              <a:t>blok sekrece ACTH</a:t>
            </a:r>
          </a:p>
          <a:p>
            <a:r>
              <a:rPr lang="cs-CZ" sz="3100" dirty="0"/>
              <a:t>poruchy minerálů</a:t>
            </a:r>
          </a:p>
          <a:p>
            <a:r>
              <a:rPr lang="cs-CZ" sz="3100" dirty="0"/>
              <a:t>osteoporóza</a:t>
            </a:r>
          </a:p>
          <a:p>
            <a:r>
              <a:rPr lang="cs-CZ" sz="3100" dirty="0" err="1"/>
              <a:t>Cushingův</a:t>
            </a:r>
            <a:r>
              <a:rPr lang="cs-CZ" sz="3100" dirty="0"/>
              <a:t> syndrom </a:t>
            </a:r>
          </a:p>
          <a:p>
            <a:r>
              <a:rPr lang="cs-CZ" sz="3100" dirty="0" err="1"/>
              <a:t>akneiformní</a:t>
            </a:r>
            <a:r>
              <a:rPr lang="cs-CZ" sz="3100" dirty="0"/>
              <a:t> vyrážky </a:t>
            </a:r>
          </a:p>
          <a:p>
            <a:r>
              <a:rPr lang="cs-CZ" sz="3100" dirty="0" err="1"/>
              <a:t>hypertrichózy</a:t>
            </a:r>
            <a:endParaRPr lang="cs-CZ" sz="3100" dirty="0"/>
          </a:p>
          <a:p>
            <a:r>
              <a:rPr lang="cs-CZ" sz="3100" dirty="0"/>
              <a:t>strie</a:t>
            </a:r>
          </a:p>
          <a:p>
            <a:r>
              <a:rPr lang="cs-CZ" sz="3100" dirty="0"/>
              <a:t>steroidní diabetes</a:t>
            </a:r>
          </a:p>
          <a:p>
            <a:r>
              <a:rPr lang="cs-CZ" sz="3100" dirty="0"/>
              <a:t>deprese, psychózy</a:t>
            </a:r>
          </a:p>
          <a:p>
            <a:r>
              <a:rPr lang="cs-CZ" sz="3100" dirty="0"/>
              <a:t>trombózy</a:t>
            </a:r>
          </a:p>
          <a:p>
            <a:r>
              <a:rPr lang="cs-CZ" dirty="0">
                <a:effectLst/>
              </a:rPr>
              <a:t>aktivace latentních infekcí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81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Kortikosteroidy - 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Bulosní onemocnění (pemfigus, </a:t>
            </a:r>
            <a:r>
              <a:rPr lang="cs-CZ" dirty="0" err="1"/>
              <a:t>pemfigoid</a:t>
            </a:r>
            <a:r>
              <a:rPr lang="cs-CZ" dirty="0"/>
              <a:t>, jizvící </a:t>
            </a:r>
            <a:r>
              <a:rPr lang="cs-CZ" dirty="0" err="1"/>
              <a:t>pemfigoid</a:t>
            </a:r>
            <a:r>
              <a:rPr lang="cs-CZ" dirty="0"/>
              <a:t>, lineární </a:t>
            </a:r>
            <a:r>
              <a:rPr lang="cs-CZ" dirty="0" err="1"/>
              <a:t>IgA</a:t>
            </a:r>
            <a:r>
              <a:rPr lang="cs-CZ" dirty="0"/>
              <a:t> dermatóza, EBA, herpes </a:t>
            </a:r>
            <a:r>
              <a:rPr lang="cs-CZ" dirty="0" err="1"/>
              <a:t>gestationis</a:t>
            </a:r>
            <a:r>
              <a:rPr lang="cs-CZ" dirty="0"/>
              <a:t>)</a:t>
            </a:r>
          </a:p>
          <a:p>
            <a:r>
              <a:rPr lang="cs-CZ" dirty="0"/>
              <a:t>těžké </a:t>
            </a:r>
            <a:r>
              <a:rPr lang="cs-CZ" dirty="0" err="1"/>
              <a:t>alerg</a:t>
            </a:r>
            <a:r>
              <a:rPr lang="cs-CZ" dirty="0"/>
              <a:t>. reakce (lékové alergie, angioneurotický </a:t>
            </a:r>
            <a:r>
              <a:rPr lang="cs-CZ" dirty="0" err="1"/>
              <a:t>Quinckeho</a:t>
            </a:r>
            <a:r>
              <a:rPr lang="cs-CZ" dirty="0"/>
              <a:t> edém)</a:t>
            </a:r>
          </a:p>
          <a:p>
            <a:r>
              <a:rPr lang="cs-CZ" dirty="0"/>
              <a:t>Vaskulitidy</a:t>
            </a:r>
          </a:p>
          <a:p>
            <a:r>
              <a:rPr lang="cs-CZ" dirty="0"/>
              <a:t>Onemocnění pojivové tkáně (SLE, </a:t>
            </a:r>
            <a:r>
              <a:rPr lang="cs-CZ" dirty="0" err="1"/>
              <a:t>dermatomyositida</a:t>
            </a:r>
            <a:r>
              <a:rPr lang="cs-CZ" dirty="0"/>
              <a:t>, </a:t>
            </a:r>
            <a:r>
              <a:rPr lang="cs-CZ" dirty="0" err="1"/>
              <a:t>polyarteritis</a:t>
            </a:r>
            <a:r>
              <a:rPr lang="cs-CZ" dirty="0"/>
              <a:t> </a:t>
            </a:r>
            <a:r>
              <a:rPr lang="cs-CZ" dirty="0" err="1"/>
              <a:t>nodosa</a:t>
            </a:r>
            <a:r>
              <a:rPr lang="cs-CZ" dirty="0"/>
              <a:t>)</a:t>
            </a:r>
          </a:p>
          <a:p>
            <a:r>
              <a:rPr lang="cs-CZ" dirty="0"/>
              <a:t>Lymfomy, sarkoidóza, infekce se závažnou </a:t>
            </a:r>
            <a:r>
              <a:rPr lang="cs-CZ" dirty="0" err="1"/>
              <a:t>zánětl</a:t>
            </a:r>
            <a:r>
              <a:rPr lang="cs-CZ" dirty="0"/>
              <a:t>. Reakcí (</a:t>
            </a:r>
            <a:r>
              <a:rPr lang="cs-CZ" dirty="0" err="1"/>
              <a:t>Jarisch-Herxheimerova</a:t>
            </a:r>
            <a:r>
              <a:rPr lang="cs-CZ" dirty="0"/>
              <a:t> reakce, generalizovaný atopický ekzém)</a:t>
            </a:r>
          </a:p>
          <a:p>
            <a:r>
              <a:rPr lang="cs-CZ" dirty="0"/>
              <a:t>XXX CAVE ne u psoriázy!!!</a:t>
            </a:r>
          </a:p>
        </p:txBody>
      </p:sp>
    </p:spTree>
    <p:extLst>
      <p:ext uri="{BB962C8B-B14F-4D97-AF65-F5344CB8AC3E}">
        <p14:creationId xmlns:p14="http://schemas.microsoft.com/office/powerpoint/2010/main" val="294692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Dapson</a:t>
            </a:r>
            <a:r>
              <a:rPr lang="cs-CZ" dirty="0"/>
              <a:t> (sulfon)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Antimikrobiální/</a:t>
            </a:r>
            <a:r>
              <a:rPr lang="cs-CZ" dirty="0" err="1"/>
              <a:t>antiprotozoární</a:t>
            </a:r>
            <a:r>
              <a:rPr lang="cs-CZ" dirty="0"/>
              <a:t> působení</a:t>
            </a:r>
          </a:p>
          <a:p>
            <a:r>
              <a:rPr lang="cs-CZ" dirty="0"/>
              <a:t>Protizánětlivé</a:t>
            </a:r>
          </a:p>
          <a:p>
            <a:endParaRPr lang="cs-CZ" dirty="0"/>
          </a:p>
          <a:p>
            <a:r>
              <a:rPr lang="cs-CZ" dirty="0"/>
              <a:t>Indikace: </a:t>
            </a:r>
          </a:p>
          <a:p>
            <a:r>
              <a:rPr lang="cs-CZ" dirty="0"/>
              <a:t>dermatitis </a:t>
            </a:r>
            <a:r>
              <a:rPr lang="cs-CZ" dirty="0" err="1"/>
              <a:t>herpetiformis</a:t>
            </a:r>
            <a:r>
              <a:rPr lang="cs-CZ" dirty="0"/>
              <a:t> </a:t>
            </a:r>
            <a:r>
              <a:rPr lang="cs-CZ" dirty="0" err="1"/>
              <a:t>Duhring</a:t>
            </a:r>
            <a:r>
              <a:rPr lang="cs-CZ" dirty="0"/>
              <a:t> (+bezlepková dieta)</a:t>
            </a:r>
          </a:p>
          <a:p>
            <a:r>
              <a:rPr lang="cs-CZ" dirty="0"/>
              <a:t>chronické dermatózy s akumulací </a:t>
            </a:r>
            <a:r>
              <a:rPr lang="cs-CZ" dirty="0" err="1"/>
              <a:t>neutrofilů</a:t>
            </a:r>
            <a:r>
              <a:rPr lang="cs-CZ" dirty="0"/>
              <a:t> a /nebo eozinofilů</a:t>
            </a:r>
          </a:p>
          <a:p>
            <a:r>
              <a:rPr lang="cs-CZ" dirty="0"/>
              <a:t>lepra, </a:t>
            </a:r>
            <a:r>
              <a:rPr lang="cs-CZ" dirty="0" err="1"/>
              <a:t>pneumocystová</a:t>
            </a:r>
            <a:r>
              <a:rPr lang="cs-CZ" dirty="0"/>
              <a:t> pneumonie a prevence </a:t>
            </a:r>
            <a:r>
              <a:rPr lang="cs-CZ" dirty="0" err="1"/>
              <a:t>toxoplasmosy</a:t>
            </a:r>
            <a:r>
              <a:rPr lang="cs-CZ" dirty="0"/>
              <a:t> u AIDS</a:t>
            </a:r>
          </a:p>
        </p:txBody>
      </p:sp>
    </p:spTree>
    <p:extLst>
      <p:ext uri="{BB962C8B-B14F-4D97-AF65-F5344CB8AC3E}">
        <p14:creationId xmlns:p14="http://schemas.microsoft.com/office/powerpoint/2010/main" val="160530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Dapson</a:t>
            </a:r>
            <a:r>
              <a:rPr lang="cs-CZ" dirty="0"/>
              <a:t> (sulfon)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Nežádoucí účinky:</a:t>
            </a:r>
          </a:p>
          <a:p>
            <a:r>
              <a:rPr lang="cs-CZ" dirty="0" err="1"/>
              <a:t>methemoglobinemie</a:t>
            </a:r>
            <a:r>
              <a:rPr lang="cs-CZ" dirty="0"/>
              <a:t>… dyspnoe, anemie (deficit glukoso-6-fosfát-dehydrogenázy)</a:t>
            </a:r>
          </a:p>
          <a:p>
            <a:r>
              <a:rPr lang="cs-CZ" dirty="0"/>
              <a:t>- nutné kontroly hladiny </a:t>
            </a:r>
            <a:r>
              <a:rPr lang="cs-CZ" dirty="0" err="1"/>
              <a:t>metHb</a:t>
            </a:r>
            <a:endParaRPr lang="cs-CZ" dirty="0"/>
          </a:p>
          <a:p>
            <a:r>
              <a:rPr lang="cs-CZ" dirty="0"/>
              <a:t>hemolýza</a:t>
            </a:r>
          </a:p>
          <a:p>
            <a:r>
              <a:rPr lang="cs-CZ" dirty="0" err="1"/>
              <a:t>agranulocytóza</a:t>
            </a:r>
            <a:endParaRPr lang="cs-CZ" dirty="0"/>
          </a:p>
          <a:p>
            <a:r>
              <a:rPr lang="cs-CZ" dirty="0" err="1"/>
              <a:t>hepatopatie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1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Aminochinolony</a:t>
            </a:r>
            <a:r>
              <a:rPr lang="cs-CZ" dirty="0"/>
              <a:t> (antimalarika)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Hydroxychlorochin</a:t>
            </a:r>
            <a:r>
              <a:rPr lang="cs-CZ" dirty="0"/>
              <a:t> (</a:t>
            </a:r>
            <a:r>
              <a:rPr lang="cs-CZ" dirty="0" err="1"/>
              <a:t>Plaquenil</a:t>
            </a:r>
            <a:r>
              <a:rPr lang="cs-CZ" dirty="0"/>
              <a:t>)</a:t>
            </a:r>
          </a:p>
          <a:p>
            <a:r>
              <a:rPr lang="cs-CZ" dirty="0"/>
              <a:t>Zasahuje do funkce </a:t>
            </a:r>
            <a:r>
              <a:rPr lang="cs-CZ" dirty="0" err="1"/>
              <a:t>lysosomů</a:t>
            </a:r>
            <a:endParaRPr lang="cs-CZ" dirty="0"/>
          </a:p>
          <a:p>
            <a:r>
              <a:rPr lang="cs-CZ" dirty="0"/>
              <a:t>Narušuje prezentaci antigenu dendritickými buňkami</a:t>
            </a:r>
          </a:p>
          <a:p>
            <a:r>
              <a:rPr lang="cs-CZ" dirty="0"/>
              <a:t>Protizánětlivý efekt</a:t>
            </a:r>
          </a:p>
          <a:p>
            <a:r>
              <a:rPr lang="cs-CZ" b="1" dirty="0"/>
              <a:t>Indikace:</a:t>
            </a:r>
          </a:p>
          <a:p>
            <a:r>
              <a:rPr lang="cs-CZ" dirty="0"/>
              <a:t>SLE a </a:t>
            </a:r>
            <a:r>
              <a:rPr lang="cs-CZ" dirty="0" err="1"/>
              <a:t>diskoidní</a:t>
            </a:r>
            <a:r>
              <a:rPr lang="cs-CZ" dirty="0"/>
              <a:t> kožní LE</a:t>
            </a:r>
          </a:p>
          <a:p>
            <a:r>
              <a:rPr lang="cs-CZ" dirty="0" err="1"/>
              <a:t>Fotodermatózy</a:t>
            </a:r>
            <a:r>
              <a:rPr lang="cs-CZ" dirty="0"/>
              <a:t> (polymorfní světelná erupce, </a:t>
            </a:r>
            <a:r>
              <a:rPr lang="cs-CZ" dirty="0" err="1"/>
              <a:t>porphyria</a:t>
            </a:r>
            <a:r>
              <a:rPr lang="cs-CZ" dirty="0"/>
              <a:t> </a:t>
            </a:r>
            <a:r>
              <a:rPr lang="cs-CZ" dirty="0" err="1"/>
              <a:t>cutanea</a:t>
            </a:r>
            <a:r>
              <a:rPr lang="cs-CZ" dirty="0"/>
              <a:t> </a:t>
            </a:r>
            <a:r>
              <a:rPr lang="cs-CZ" dirty="0" err="1"/>
              <a:t>tarda</a:t>
            </a:r>
            <a:r>
              <a:rPr lang="cs-CZ" dirty="0"/>
              <a:t>)</a:t>
            </a:r>
          </a:p>
          <a:p>
            <a:r>
              <a:rPr lang="cs-CZ" dirty="0"/>
              <a:t>(sarkoidóza, </a:t>
            </a:r>
            <a:r>
              <a:rPr lang="cs-CZ" dirty="0" err="1"/>
              <a:t>dermatomyositida</a:t>
            </a:r>
            <a:r>
              <a:rPr lang="cs-CZ" dirty="0"/>
              <a:t>, </a:t>
            </a:r>
            <a:r>
              <a:rPr lang="cs-CZ" dirty="0" err="1"/>
              <a:t>lichen</a:t>
            </a:r>
            <a:r>
              <a:rPr lang="cs-CZ" dirty="0"/>
              <a:t> </a:t>
            </a:r>
            <a:r>
              <a:rPr lang="cs-CZ" dirty="0" err="1"/>
              <a:t>planus</a:t>
            </a:r>
            <a:r>
              <a:rPr lang="cs-CZ" dirty="0"/>
              <a:t> orální, </a:t>
            </a:r>
            <a:r>
              <a:rPr lang="cs-CZ" dirty="0" err="1"/>
              <a:t>chron.ulcerativní</a:t>
            </a:r>
            <a:r>
              <a:rPr lang="cs-CZ" dirty="0"/>
              <a:t> stomatitida)</a:t>
            </a:r>
          </a:p>
          <a:p>
            <a:r>
              <a:rPr lang="cs-CZ" dirty="0"/>
              <a:t>CAVE! Retinopatie, </a:t>
            </a:r>
            <a:r>
              <a:rPr lang="cs-CZ" dirty="0" err="1"/>
              <a:t>keratopatie</a:t>
            </a:r>
            <a:r>
              <a:rPr lang="cs-CZ" dirty="0"/>
              <a:t> – oční vyšetření!</a:t>
            </a:r>
          </a:p>
        </p:txBody>
      </p:sp>
    </p:spTree>
    <p:extLst>
      <p:ext uri="{BB962C8B-B14F-4D97-AF65-F5344CB8AC3E}">
        <p14:creationId xmlns:p14="http://schemas.microsoft.com/office/powerpoint/2010/main" val="3514670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Cytostatika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látky zastavující růst nádorových buněk –</a:t>
            </a:r>
            <a:br>
              <a:rPr lang="cs-CZ" dirty="0"/>
            </a:br>
            <a:r>
              <a:rPr lang="cs-CZ" dirty="0"/>
              <a:t>inhibice mechanizmů buněčné proliferace</a:t>
            </a:r>
          </a:p>
          <a:p>
            <a:r>
              <a:rPr lang="cs-CZ" dirty="0"/>
              <a:t>inhibice biosyntézy nukleových kyselin (skupina antimetabolity)</a:t>
            </a:r>
          </a:p>
          <a:p>
            <a:r>
              <a:rPr lang="cs-CZ" dirty="0"/>
              <a:t>poškození mikrotubulů, zábrana buněčného</a:t>
            </a:r>
            <a:br>
              <a:rPr lang="cs-CZ" dirty="0"/>
            </a:br>
            <a:r>
              <a:rPr lang="cs-CZ" dirty="0"/>
              <a:t>dělení</a:t>
            </a:r>
          </a:p>
          <a:p>
            <a:r>
              <a:rPr lang="cs-CZ" dirty="0"/>
              <a:t>poškození funkce a struktury nukleových kyselin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3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Metotrexát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antimetabolit</a:t>
            </a:r>
            <a:br>
              <a:rPr lang="cs-CZ" dirty="0"/>
            </a:br>
            <a:r>
              <a:rPr lang="cs-CZ" dirty="0"/>
              <a:t>- blokování enzymu </a:t>
            </a:r>
            <a:r>
              <a:rPr lang="cs-CZ" dirty="0" err="1"/>
              <a:t>dihydrofolátreduktázy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znemožnění redukce kyseliny listové, a tím</a:t>
            </a:r>
            <a:br>
              <a:rPr lang="cs-CZ" dirty="0"/>
            </a:br>
            <a:r>
              <a:rPr lang="cs-CZ" dirty="0"/>
              <a:t>i syntézu RNA a DNA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účinek:</a:t>
            </a:r>
            <a:br>
              <a:rPr lang="cs-CZ" i="1" dirty="0"/>
            </a:br>
            <a:r>
              <a:rPr lang="cs-CZ" dirty="0"/>
              <a:t>- imunosupresivní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antiproliferativní</a:t>
            </a:r>
            <a:endParaRPr lang="cs-CZ" dirty="0"/>
          </a:p>
          <a:p>
            <a:endParaRPr lang="cs-CZ" i="1" dirty="0"/>
          </a:p>
          <a:p>
            <a:r>
              <a:rPr lang="cs-CZ" i="1" dirty="0"/>
              <a:t>indikace:</a:t>
            </a:r>
          </a:p>
          <a:p>
            <a:pPr marL="0" indent="0">
              <a:buNone/>
            </a:pPr>
            <a:r>
              <a:rPr lang="cs-CZ" i="1" dirty="0"/>
              <a:t>    - </a:t>
            </a:r>
            <a:r>
              <a:rPr lang="cs-CZ" dirty="0"/>
              <a:t>závažná forma psoriasis </a:t>
            </a:r>
            <a:r>
              <a:rPr lang="cs-CZ" dirty="0" err="1"/>
              <a:t>vulgaris</a:t>
            </a:r>
            <a:br>
              <a:rPr lang="cs-CZ" dirty="0"/>
            </a:br>
            <a:r>
              <a:rPr lang="cs-CZ" dirty="0"/>
              <a:t>    - </a:t>
            </a:r>
            <a:r>
              <a:rPr lang="cs-CZ" dirty="0" err="1"/>
              <a:t>neoplázie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00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Metotrexát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- 1× týdně 7,5 mg v týdenní dávce (rozděleno</a:t>
            </a:r>
            <a:br>
              <a:rPr lang="cs-CZ" dirty="0"/>
            </a:br>
            <a:r>
              <a:rPr lang="cs-CZ" dirty="0"/>
              <a:t>do 2–3 dávek), ev. dle postižení a váhy pacienta</a:t>
            </a:r>
            <a:br>
              <a:rPr lang="cs-CZ" dirty="0"/>
            </a:br>
            <a:r>
              <a:rPr lang="cs-CZ" dirty="0"/>
              <a:t>- nutné současné podávání kyseliny listové,</a:t>
            </a:r>
            <a:br>
              <a:rPr lang="cs-CZ" dirty="0"/>
            </a:br>
            <a:r>
              <a:rPr lang="cs-CZ" dirty="0"/>
              <a:t>z důvodu rizika chudokrevnosti a snížení</a:t>
            </a:r>
            <a:br>
              <a:rPr lang="cs-CZ" dirty="0"/>
            </a:br>
            <a:r>
              <a:rPr lang="cs-CZ" dirty="0"/>
              <a:t>výskytu gastrointestinální a </a:t>
            </a:r>
            <a:r>
              <a:rPr lang="cs-CZ" dirty="0" err="1"/>
              <a:t>hepatální</a:t>
            </a:r>
            <a:r>
              <a:rPr lang="cs-CZ" dirty="0"/>
              <a:t> toxicity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kontrola hematologických funkcí (alespoň</a:t>
            </a:r>
            <a:br>
              <a:rPr lang="cs-CZ" dirty="0"/>
            </a:br>
            <a:r>
              <a:rPr lang="cs-CZ" dirty="0"/>
              <a:t>jednou měsíčně)</a:t>
            </a:r>
            <a:br>
              <a:rPr lang="cs-CZ" dirty="0"/>
            </a:br>
            <a:r>
              <a:rPr lang="cs-CZ" dirty="0"/>
              <a:t>- funkce jater a ledvin (jednou za 1–3 měsíce)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50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Metotrexát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</a:t>
            </a:r>
            <a:r>
              <a:rPr lang="cs-CZ" dirty="0" err="1"/>
              <a:t>hepatotoxicita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myelotoxicita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methotrexátová</a:t>
            </a:r>
            <a:r>
              <a:rPr lang="cs-CZ" dirty="0"/>
              <a:t> pneumonitida</a:t>
            </a:r>
            <a:br>
              <a:rPr lang="cs-CZ" dirty="0"/>
            </a:br>
            <a:r>
              <a:rPr lang="cs-CZ" dirty="0"/>
              <a:t>- nauzea</a:t>
            </a:r>
            <a:br>
              <a:rPr lang="cs-CZ" dirty="0"/>
            </a:br>
            <a:r>
              <a:rPr lang="cs-CZ" dirty="0"/>
              <a:t>- stomatitida</a:t>
            </a:r>
            <a:br>
              <a:rPr lang="cs-CZ" dirty="0"/>
            </a:br>
            <a:r>
              <a:rPr lang="cs-CZ" dirty="0"/>
              <a:t>- průjem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defluvium</a:t>
            </a:r>
            <a:br>
              <a:rPr lang="cs-CZ" dirty="0"/>
            </a:br>
            <a:r>
              <a:rPr lang="cs-CZ" dirty="0"/>
              <a:t>- nepřiměřená únava</a:t>
            </a:r>
          </a:p>
          <a:p>
            <a:pPr marL="0" indent="0">
              <a:buNone/>
            </a:pPr>
            <a:r>
              <a:rPr lang="cs-CZ" dirty="0"/>
              <a:t>     - třesavka a horečka</a:t>
            </a:r>
            <a:br>
              <a:rPr lang="cs-CZ" dirty="0"/>
            </a:br>
            <a:r>
              <a:rPr lang="cs-CZ" dirty="0"/>
              <a:t>     - závrať</a:t>
            </a:r>
            <a:br>
              <a:rPr lang="cs-CZ" dirty="0"/>
            </a:br>
            <a:r>
              <a:rPr lang="cs-CZ" dirty="0"/>
              <a:t>     - snížená odolnost k infekcím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79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Systémová terapie - indikace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Systémová onemocnění:</a:t>
            </a:r>
          </a:p>
          <a:p>
            <a:r>
              <a:rPr lang="cs-CZ" dirty="0"/>
              <a:t>infekční, autoimunitní, život ohrožující stavy</a:t>
            </a:r>
          </a:p>
          <a:p>
            <a:r>
              <a:rPr lang="cs-CZ" dirty="0"/>
              <a:t>jednorázová terapie u rizikových skupin pacientů</a:t>
            </a:r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b="1" dirty="0"/>
              <a:t>Kožní nemoci: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rozsah onemocnění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neúčinnost předchozí terapie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nemožnost/neochota aplikovat místní léčbu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685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Cyklofosfamid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indikace: </a:t>
            </a:r>
          </a:p>
          <a:p>
            <a:pPr marL="0" indent="0">
              <a:buNone/>
            </a:pPr>
            <a:r>
              <a:rPr lang="cs-CZ" i="1" dirty="0"/>
              <a:t>- </a:t>
            </a:r>
            <a:r>
              <a:rPr lang="cs-CZ" dirty="0" err="1"/>
              <a:t>neoplazie</a:t>
            </a:r>
            <a:br>
              <a:rPr lang="cs-CZ" dirty="0"/>
            </a:br>
            <a:r>
              <a:rPr lang="cs-CZ" dirty="0"/>
              <a:t>- psoriasis </a:t>
            </a:r>
            <a:r>
              <a:rPr lang="cs-CZ" dirty="0" err="1"/>
              <a:t>vulgaris</a:t>
            </a:r>
            <a:r>
              <a:rPr lang="cs-CZ" dirty="0"/>
              <a:t> závažné formy</a:t>
            </a:r>
            <a:br>
              <a:rPr lang="cs-CZ" dirty="0"/>
            </a:br>
            <a:r>
              <a:rPr lang="cs-CZ" dirty="0"/>
              <a:t>- autoimunitní choroby</a:t>
            </a:r>
            <a:br>
              <a:rPr lang="cs-CZ" dirty="0"/>
            </a:br>
            <a:r>
              <a:rPr lang="cs-CZ" dirty="0"/>
              <a:t>- vaskulitidy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dávkování:</a:t>
            </a:r>
          </a:p>
          <a:p>
            <a:pPr marL="0" indent="0">
              <a:buNone/>
            </a:pPr>
            <a:r>
              <a:rPr lang="cs-CZ" dirty="0"/>
              <a:t>- průměrná dávka se pohybuje v rozmezí 50–100 mg denně</a:t>
            </a:r>
            <a:br>
              <a:rPr lang="cs-CZ" dirty="0"/>
            </a:br>
            <a:r>
              <a:rPr lang="cs-CZ" dirty="0"/>
              <a:t>- brzy ráno a močový měchýř by se měl často vyprazdňovat</a:t>
            </a:r>
            <a:br>
              <a:rPr lang="cs-CZ" dirty="0"/>
            </a:br>
            <a:r>
              <a:rPr lang="cs-CZ" dirty="0"/>
              <a:t>- nutná dostatečná hydratace pacienta, udržení rovnováhy tekutin, aby se předešlo vývoji cystitidy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603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Cyklofosfamid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kontrola hematologických funkcí (alespoň</a:t>
            </a:r>
            <a:br>
              <a:rPr lang="cs-CZ" dirty="0"/>
            </a:br>
            <a:r>
              <a:rPr lang="cs-CZ" dirty="0"/>
              <a:t>jednou měsíčně)</a:t>
            </a:r>
            <a:br>
              <a:rPr lang="cs-CZ" dirty="0"/>
            </a:br>
            <a:r>
              <a:rPr lang="cs-CZ" dirty="0"/>
              <a:t>- funkce jater a ledvin (jednou za 1–3 měsíce)</a:t>
            </a:r>
          </a:p>
          <a:p>
            <a:endParaRPr lang="cs-CZ" dirty="0"/>
          </a:p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nauzea a zvracení</a:t>
            </a:r>
            <a:br>
              <a:rPr lang="cs-CZ" dirty="0"/>
            </a:br>
            <a:r>
              <a:rPr lang="cs-CZ" dirty="0"/>
              <a:t>- anorexie a méně častý břišní </a:t>
            </a:r>
            <a:r>
              <a:rPr lang="cs-CZ" dirty="0" err="1"/>
              <a:t>dyskomfort</a:t>
            </a:r>
            <a:r>
              <a:rPr lang="cs-CZ" dirty="0"/>
              <a:t>, bolesti břicha a průjem</a:t>
            </a:r>
            <a:br>
              <a:rPr lang="cs-CZ" dirty="0"/>
            </a:br>
            <a:r>
              <a:rPr lang="cs-CZ" dirty="0"/>
              <a:t>- hemoragické kolitidy, ulcerace sliznice dutiny ústní</a:t>
            </a:r>
            <a:br>
              <a:rPr lang="cs-CZ" dirty="0"/>
            </a:br>
            <a:r>
              <a:rPr lang="cs-CZ" dirty="0"/>
              <a:t>- bolest hlavy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i="1" dirty="0"/>
              <a:t>poruchy </a:t>
            </a:r>
            <a:r>
              <a:rPr lang="cs-CZ" b="1" i="1" dirty="0" err="1"/>
              <a:t>gonadálních</a:t>
            </a:r>
            <a:r>
              <a:rPr lang="cs-CZ" b="1" i="1" dirty="0"/>
              <a:t> funkcí (azoospermie, amenorea)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2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imidazolový derivát 6-merkaptopurinu (6-MP)</a:t>
            </a:r>
          </a:p>
          <a:p>
            <a:r>
              <a:rPr lang="cs-CZ" dirty="0"/>
              <a:t>efekt terapie patrný až po několika týdnech</a:t>
            </a:r>
            <a:br>
              <a:rPr lang="cs-CZ" dirty="0"/>
            </a:br>
            <a:r>
              <a:rPr lang="cs-CZ" dirty="0"/>
              <a:t>nebo měsících léčby</a:t>
            </a:r>
          </a:p>
          <a:p>
            <a:r>
              <a:rPr lang="cs-CZ" dirty="0"/>
              <a:t>imunosupresivní antimetabolit v </a:t>
            </a:r>
            <a:r>
              <a:rPr lang="cs-CZ" dirty="0" err="1"/>
              <a:t>monoterapii</a:t>
            </a:r>
            <a:r>
              <a:rPr lang="cs-CZ" dirty="0"/>
              <a:t> nebo v kombinaci s jinými léčivými přípravky</a:t>
            </a:r>
            <a:br>
              <a:rPr lang="cs-CZ" dirty="0"/>
            </a:br>
            <a:r>
              <a:rPr lang="cs-CZ" dirty="0"/>
              <a:t>(kortikosteroidy)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822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Indikace:</a:t>
            </a:r>
          </a:p>
          <a:p>
            <a:r>
              <a:rPr lang="cs-CZ" dirty="0"/>
              <a:t>těžká revmatoidní artritida</a:t>
            </a:r>
          </a:p>
          <a:p>
            <a:r>
              <a:rPr lang="cs-CZ" b="1" dirty="0"/>
              <a:t>systémový lupus </a:t>
            </a:r>
            <a:r>
              <a:rPr lang="cs-CZ" b="1" dirty="0" err="1"/>
              <a:t>erythematodes</a:t>
            </a:r>
            <a:endParaRPr lang="cs-CZ" b="1" dirty="0"/>
          </a:p>
          <a:p>
            <a:r>
              <a:rPr lang="cs-CZ" b="1" dirty="0" err="1"/>
              <a:t>dermatomyozitida</a:t>
            </a:r>
            <a:r>
              <a:rPr lang="cs-CZ" b="1" dirty="0"/>
              <a:t> a </a:t>
            </a:r>
            <a:r>
              <a:rPr lang="cs-CZ" b="1" dirty="0" err="1"/>
              <a:t>polymyozitida</a:t>
            </a:r>
            <a:endParaRPr lang="cs-CZ" b="1" dirty="0"/>
          </a:p>
          <a:p>
            <a:r>
              <a:rPr lang="cs-CZ" dirty="0"/>
              <a:t>autoimunitní chronická aktivní hepatitida</a:t>
            </a:r>
          </a:p>
          <a:p>
            <a:r>
              <a:rPr lang="cs-CZ" b="1" dirty="0" err="1"/>
              <a:t>pemphigus</a:t>
            </a:r>
            <a:r>
              <a:rPr lang="cs-CZ" b="1" dirty="0"/>
              <a:t> </a:t>
            </a:r>
            <a:r>
              <a:rPr lang="cs-CZ" b="1" dirty="0" err="1"/>
              <a:t>vulgaris</a:t>
            </a:r>
            <a:endParaRPr lang="cs-CZ" b="1" dirty="0"/>
          </a:p>
          <a:p>
            <a:r>
              <a:rPr lang="cs-CZ" b="1" dirty="0" err="1"/>
              <a:t>polyarteriitis</a:t>
            </a:r>
            <a:r>
              <a:rPr lang="cs-CZ" b="1" dirty="0"/>
              <a:t> </a:t>
            </a:r>
            <a:r>
              <a:rPr lang="cs-CZ" b="1" dirty="0" err="1"/>
              <a:t>nodosa</a:t>
            </a:r>
            <a:endParaRPr lang="cs-CZ" b="1" dirty="0"/>
          </a:p>
          <a:p>
            <a:r>
              <a:rPr lang="cs-CZ" dirty="0"/>
              <a:t>autoimunitní hemolytická anémie</a:t>
            </a:r>
          </a:p>
          <a:p>
            <a:r>
              <a:rPr lang="cs-CZ" dirty="0"/>
              <a:t>chronická refrakterní idiopatická trombocytopenická purpura</a:t>
            </a:r>
          </a:p>
          <a:p>
            <a:r>
              <a:rPr lang="cs-CZ" dirty="0" err="1"/>
              <a:t>relabující</a:t>
            </a:r>
            <a:r>
              <a:rPr lang="cs-CZ" dirty="0"/>
              <a:t> roztroušená skleróza</a:t>
            </a:r>
          </a:p>
          <a:p>
            <a:r>
              <a:rPr lang="cs-CZ" dirty="0"/>
              <a:t>transplantovaní</a:t>
            </a:r>
          </a:p>
          <a:p>
            <a:r>
              <a:rPr lang="cs-CZ" dirty="0"/>
              <a:t>střevní záněty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774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- 1 až 3 mg/kg tělesné hmotnosti/den</a:t>
            </a:r>
          </a:p>
          <a:p>
            <a:endParaRPr lang="cs-CZ" i="1" dirty="0"/>
          </a:p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- 1× týdně krevní obraz a diferenciál (8 týdnů),</a:t>
            </a:r>
            <a:br>
              <a:rPr lang="cs-CZ" dirty="0"/>
            </a:br>
            <a:r>
              <a:rPr lang="cs-CZ" dirty="0"/>
              <a:t>dále 1× měsíčně (útlum kostní dřeně)</a:t>
            </a:r>
            <a:br>
              <a:rPr lang="cs-CZ" dirty="0"/>
            </a:br>
            <a:r>
              <a:rPr lang="cs-CZ" dirty="0"/>
              <a:t>- urea, </a:t>
            </a:r>
            <a:r>
              <a:rPr lang="cs-CZ" dirty="0" err="1"/>
              <a:t>krea</a:t>
            </a:r>
            <a:r>
              <a:rPr lang="cs-CZ" dirty="0"/>
              <a:t>, jaterní testy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015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Azathioprin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infekční a parazitární onemocnění</a:t>
            </a:r>
            <a:br>
              <a:rPr lang="cs-CZ" dirty="0"/>
            </a:br>
            <a:r>
              <a:rPr lang="cs-CZ" dirty="0"/>
              <a:t>- novotvary benigní a maligní (včetně cyst a polypů)</a:t>
            </a:r>
            <a:br>
              <a:rPr lang="cs-CZ" dirty="0"/>
            </a:br>
            <a:r>
              <a:rPr lang="cs-CZ" dirty="0"/>
              <a:t>- poruchy krve a lymfatického systému – útlum funkce kostní dřeně</a:t>
            </a:r>
            <a:br>
              <a:rPr lang="cs-CZ" dirty="0"/>
            </a:br>
            <a:r>
              <a:rPr lang="cs-CZ" dirty="0"/>
              <a:t>- poruchy imunitního systému</a:t>
            </a:r>
            <a:br>
              <a:rPr lang="cs-CZ" dirty="0"/>
            </a:br>
            <a:r>
              <a:rPr lang="cs-CZ" dirty="0"/>
              <a:t>- respirační, hrudní a mediastinální poruchy</a:t>
            </a:r>
            <a:br>
              <a:rPr lang="cs-CZ" dirty="0"/>
            </a:br>
            <a:r>
              <a:rPr lang="cs-CZ" dirty="0"/>
              <a:t>- velmi vzácně: reverzibilní pneumonitida</a:t>
            </a:r>
            <a:br>
              <a:rPr lang="cs-CZ" dirty="0"/>
            </a:br>
            <a:r>
              <a:rPr lang="cs-CZ" dirty="0"/>
              <a:t>- poruchy kůže a podkoží</a:t>
            </a:r>
            <a:br>
              <a:rPr lang="cs-CZ" dirty="0"/>
            </a:br>
            <a:r>
              <a:rPr lang="cs-CZ" dirty="0"/>
              <a:t>- alopecie</a:t>
            </a:r>
            <a:br>
              <a:rPr lang="cs-CZ" dirty="0"/>
            </a:br>
            <a:endParaRPr lang="cs-CZ" dirty="0"/>
          </a:p>
          <a:p>
            <a:r>
              <a:rPr lang="cs-CZ" i="1" dirty="0" err="1"/>
              <a:t>Cave</a:t>
            </a:r>
            <a:r>
              <a:rPr lang="cs-CZ" i="1" dirty="0"/>
              <a:t>: </a:t>
            </a:r>
            <a:r>
              <a:rPr lang="cs-CZ" dirty="0"/>
              <a:t>nesmí být podána živá vakcína – atypické potencionálně škodlivé reakce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5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Cyklosporin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cyklický polypeptid</a:t>
            </a:r>
          </a:p>
          <a:p>
            <a:r>
              <a:rPr lang="cs-CZ" dirty="0"/>
              <a:t>tlumí přirozenou imunitní reakci těla</a:t>
            </a:r>
          </a:p>
          <a:p>
            <a:r>
              <a:rPr lang="cs-CZ" dirty="0"/>
              <a:t>tlumí nepřiměřenou reakci těla proti vlastním buňkám a tkáním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261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Cyklosporin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indikace:</a:t>
            </a:r>
            <a:br>
              <a:rPr lang="cs-CZ" i="1" dirty="0"/>
            </a:br>
            <a:r>
              <a:rPr lang="cs-CZ" dirty="0"/>
              <a:t>- prevence a léčba imunitních reakcí vůči transplantovaným orgánům a tkáním</a:t>
            </a:r>
            <a:br>
              <a:rPr lang="cs-CZ" dirty="0"/>
            </a:br>
            <a:r>
              <a:rPr lang="cs-CZ" dirty="0"/>
              <a:t>- autoimunitní onemocnění</a:t>
            </a:r>
            <a:br>
              <a:rPr lang="cs-CZ" dirty="0"/>
            </a:br>
            <a:r>
              <a:rPr lang="cs-CZ" dirty="0"/>
              <a:t>- nitrooční zánět (endogenní uveitidy)</a:t>
            </a:r>
            <a:br>
              <a:rPr lang="cs-CZ" dirty="0"/>
            </a:br>
            <a:r>
              <a:rPr lang="cs-CZ" dirty="0"/>
              <a:t>- nefrotický syndrom</a:t>
            </a:r>
          </a:p>
          <a:p>
            <a:pPr marL="0" indent="0">
              <a:buNone/>
            </a:pPr>
            <a:r>
              <a:rPr lang="cs-CZ" dirty="0"/>
              <a:t>    - revmatoidní artritida</a:t>
            </a:r>
            <a:br>
              <a:rPr lang="cs-CZ" dirty="0"/>
            </a:br>
            <a:r>
              <a:rPr lang="cs-CZ" dirty="0"/>
              <a:t>    - </a:t>
            </a:r>
            <a:r>
              <a:rPr lang="cs-CZ" b="1" dirty="0"/>
              <a:t>psoriasis </a:t>
            </a:r>
            <a:r>
              <a:rPr lang="cs-CZ" b="1" dirty="0" err="1"/>
              <a:t>vulgaris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 - dermatitis </a:t>
            </a:r>
            <a:r>
              <a:rPr lang="cs-CZ" b="1" dirty="0" err="1"/>
              <a:t>atopica</a:t>
            </a:r>
            <a:r>
              <a:rPr lang="cs-CZ" b="1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461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Cyklosporin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celková dávka 2,5–5 mg/kg tělesné hmotnosti a den rozdělená do dvou dávek</a:t>
            </a:r>
          </a:p>
          <a:p>
            <a:endParaRPr lang="cs-CZ" i="1" dirty="0"/>
          </a:p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hladina cyklosporinu v krvi</a:t>
            </a:r>
            <a:br>
              <a:rPr lang="cs-CZ" dirty="0"/>
            </a:br>
            <a:r>
              <a:rPr lang="cs-CZ" dirty="0"/>
              <a:t>- krevní tlak – pravidelně během léčby</a:t>
            </a:r>
            <a:br>
              <a:rPr lang="cs-CZ" dirty="0"/>
            </a:br>
            <a:r>
              <a:rPr lang="cs-CZ" dirty="0"/>
              <a:t>- funkce jater, ledvin, hladina krevních lipidů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637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Cyklosporin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projevy dočasného, přechodného postižení</a:t>
            </a:r>
            <a:br>
              <a:rPr lang="cs-CZ" dirty="0"/>
            </a:br>
            <a:r>
              <a:rPr lang="cs-CZ" dirty="0"/>
              <a:t>nervového systému – brnění rukou a nohou,</a:t>
            </a:r>
            <a:br>
              <a:rPr lang="cs-CZ" dirty="0"/>
            </a:br>
            <a:r>
              <a:rPr lang="cs-CZ" dirty="0"/>
              <a:t>bolesti hlavy až migrény, třes končetin</a:t>
            </a:r>
          </a:p>
          <a:p>
            <a:pPr marL="0" indent="0">
              <a:buNone/>
            </a:pPr>
            <a:r>
              <a:rPr lang="cs-CZ" dirty="0"/>
              <a:t>    - tvorba jemných chloupků nebo zvýraznění</a:t>
            </a:r>
            <a:br>
              <a:rPr lang="cs-CZ" dirty="0"/>
            </a:br>
            <a:r>
              <a:rPr lang="cs-CZ" dirty="0"/>
              <a:t>stávajícího ochlupení - </a:t>
            </a:r>
            <a:r>
              <a:rPr lang="cs-CZ" dirty="0" err="1"/>
              <a:t>hypertrichóza</a:t>
            </a:r>
            <a:br>
              <a:rPr lang="cs-CZ" dirty="0"/>
            </a:br>
            <a:r>
              <a:rPr lang="cs-CZ" dirty="0"/>
              <a:t>    - poškození funkce ledvin a vysoký krevní tlak</a:t>
            </a:r>
            <a:br>
              <a:rPr lang="cs-CZ" dirty="0"/>
            </a:br>
            <a:r>
              <a:rPr lang="cs-CZ" dirty="0"/>
              <a:t>    - růst prsů a prsních žláz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24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Systémová terapie v dermatologii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Systémové léky v dermatologii – klasifikace:</a:t>
            </a:r>
          </a:p>
          <a:p>
            <a:r>
              <a:rPr lang="cs-CZ" dirty="0"/>
              <a:t>Léčba infekcí</a:t>
            </a:r>
          </a:p>
          <a:p>
            <a:r>
              <a:rPr lang="cs-CZ" dirty="0"/>
              <a:t>Různé systémové léky</a:t>
            </a:r>
          </a:p>
          <a:p>
            <a:r>
              <a:rPr lang="cs-CZ" dirty="0" err="1"/>
              <a:t>Imunomodulační</a:t>
            </a:r>
            <a:r>
              <a:rPr lang="cs-CZ" dirty="0"/>
              <a:t> a </a:t>
            </a:r>
            <a:r>
              <a:rPr lang="cs-CZ" dirty="0" err="1"/>
              <a:t>antiproliferativní</a:t>
            </a:r>
            <a:r>
              <a:rPr lang="cs-CZ" dirty="0"/>
              <a:t> léčba</a:t>
            </a:r>
          </a:p>
          <a:p>
            <a:r>
              <a:rPr lang="cs-CZ" dirty="0" err="1"/>
              <a:t>Biologika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562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Retinoidy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analoga vitaminu A</a:t>
            </a:r>
            <a:br>
              <a:rPr lang="cs-CZ" dirty="0"/>
            </a:br>
            <a:r>
              <a:rPr lang="cs-CZ" dirty="0"/>
              <a:t>- normalizace proliferace, diferenciace a keratinizace epidermálních buněk</a:t>
            </a:r>
            <a:br>
              <a:rPr lang="cs-CZ" dirty="0"/>
            </a:br>
            <a:endParaRPr lang="cs-CZ" dirty="0"/>
          </a:p>
          <a:p>
            <a:r>
              <a:rPr lang="cs-CZ" i="1" dirty="0" err="1"/>
              <a:t>Cave</a:t>
            </a:r>
            <a:r>
              <a:rPr lang="cs-CZ" i="1" dirty="0"/>
              <a:t>:</a:t>
            </a:r>
            <a:br>
              <a:rPr lang="cs-CZ" i="1" dirty="0"/>
            </a:br>
            <a:r>
              <a:rPr lang="cs-CZ" dirty="0"/>
              <a:t>- současné podávání tetracyklinových antibiotik vede ke zvýšení rizika vzniku nitrolební</a:t>
            </a:r>
            <a:br>
              <a:rPr lang="cs-CZ" dirty="0"/>
            </a:br>
            <a:r>
              <a:rPr lang="cs-CZ" dirty="0"/>
              <a:t>hypertenze</a:t>
            </a:r>
            <a:br>
              <a:rPr lang="cs-CZ" dirty="0"/>
            </a:br>
            <a:r>
              <a:rPr lang="cs-CZ" dirty="0"/>
              <a:t>- snižují účinek nízkých dávek progestinů</a:t>
            </a:r>
            <a:br>
              <a:rPr lang="cs-CZ" dirty="0"/>
            </a:br>
            <a:r>
              <a:rPr lang="cs-CZ" dirty="0"/>
              <a:t>používaných jako </a:t>
            </a:r>
            <a:r>
              <a:rPr lang="cs-CZ" dirty="0" err="1"/>
              <a:t>kontraceptiva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980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syntetický aromatický analog </a:t>
            </a:r>
            <a:r>
              <a:rPr lang="cs-CZ" dirty="0" err="1"/>
              <a:t>retinové</a:t>
            </a:r>
            <a:r>
              <a:rPr lang="cs-CZ" dirty="0"/>
              <a:t> kyseliny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indikace:</a:t>
            </a:r>
            <a:br>
              <a:rPr lang="cs-CZ" i="1" dirty="0"/>
            </a:br>
            <a:r>
              <a:rPr lang="cs-CZ" dirty="0"/>
              <a:t>- těžké formy psoriázy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palmoplantární</a:t>
            </a:r>
            <a:r>
              <a:rPr lang="cs-CZ" dirty="0"/>
              <a:t> </a:t>
            </a:r>
            <a:r>
              <a:rPr lang="cs-CZ" dirty="0" err="1"/>
              <a:t>keratoderma</a:t>
            </a:r>
            <a:br>
              <a:rPr lang="cs-CZ" dirty="0"/>
            </a:br>
            <a:r>
              <a:rPr lang="cs-CZ" dirty="0"/>
              <a:t>- vrozená ichtyóza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lichen</a:t>
            </a:r>
            <a:r>
              <a:rPr lang="cs-CZ" dirty="0"/>
              <a:t> ruber </a:t>
            </a:r>
            <a:r>
              <a:rPr lang="cs-CZ" dirty="0" err="1"/>
              <a:t>planus</a:t>
            </a:r>
            <a:br>
              <a:rPr lang="cs-CZ" dirty="0"/>
            </a:br>
            <a:r>
              <a:rPr lang="cs-CZ" dirty="0"/>
              <a:t>- folikulární keratóza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pityriasis</a:t>
            </a:r>
            <a:r>
              <a:rPr lang="cs-CZ" dirty="0"/>
              <a:t> rubra </a:t>
            </a:r>
            <a:r>
              <a:rPr lang="cs-CZ" dirty="0" err="1"/>
              <a:t>pilaris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palmoplantární</a:t>
            </a:r>
            <a:r>
              <a:rPr lang="cs-CZ" dirty="0"/>
              <a:t> </a:t>
            </a:r>
            <a:r>
              <a:rPr lang="cs-CZ" dirty="0" err="1"/>
              <a:t>pustulóza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886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zahájení terapie 25 mg denně, dále dle stavu</a:t>
            </a:r>
            <a:br>
              <a:rPr lang="cs-CZ" dirty="0"/>
            </a:br>
            <a:r>
              <a:rPr lang="cs-CZ" dirty="0"/>
              <a:t>- maximální denní doporučená dávka je 75 mg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jaterní testy, lipidy, glykemie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230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Acitretin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silná bolest hlavy</a:t>
            </a:r>
            <a:br>
              <a:rPr lang="cs-CZ" dirty="0"/>
            </a:br>
            <a:r>
              <a:rPr lang="cs-CZ" dirty="0"/>
              <a:t>- zánět sliznice dutiny ústní, bolest břicha, průjem, nevolnost, zvracení</a:t>
            </a:r>
            <a:br>
              <a:rPr lang="cs-CZ" dirty="0"/>
            </a:br>
            <a:r>
              <a:rPr lang="cs-CZ" dirty="0"/>
              <a:t>- křehkost kůže, pocit lepkavé kůže nebo vyrážka, zánět kůže, změny struktury vlasů, lomivé nehty, infekce kůže v okolí nehtů, zčervenání kůže</a:t>
            </a:r>
            <a:br>
              <a:rPr lang="cs-CZ" dirty="0"/>
            </a:br>
            <a:r>
              <a:rPr lang="cs-CZ" dirty="0"/>
              <a:t>- bolest kloubů, svalů, otok kotníků</a:t>
            </a:r>
            <a:br>
              <a:rPr lang="cs-CZ" dirty="0"/>
            </a:br>
            <a:r>
              <a:rPr lang="cs-CZ" dirty="0"/>
              <a:t>- neostré vidění</a:t>
            </a:r>
            <a:br>
              <a:rPr lang="cs-CZ" dirty="0"/>
            </a:br>
            <a:r>
              <a:rPr lang="cs-CZ" dirty="0"/>
              <a:t>- zvýšená citlivost kůže na sluneční záření (fotosenzitivní reakce)</a:t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malformace plodu </a:t>
            </a:r>
            <a:r>
              <a:rPr lang="cs-CZ" dirty="0"/>
              <a:t>(nutná ochrana před otěhotněním v průběhu terapie a 2 roky po ukončení)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054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Izotretinoin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13-cis-retinová kyselina</a:t>
            </a:r>
          </a:p>
          <a:p>
            <a:r>
              <a:rPr lang="cs-CZ" dirty="0"/>
              <a:t>schopnost vazby na vazebný protein pro</a:t>
            </a:r>
            <a:br>
              <a:rPr lang="cs-CZ" dirty="0"/>
            </a:br>
            <a:r>
              <a:rPr lang="cs-CZ" dirty="0"/>
              <a:t>kyselinu </a:t>
            </a:r>
            <a:r>
              <a:rPr lang="cs-CZ" dirty="0" err="1"/>
              <a:t>retinovou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2828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Izotretinoin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účinek:</a:t>
            </a:r>
            <a:br>
              <a:rPr lang="cs-CZ" i="1" dirty="0"/>
            </a:br>
            <a:r>
              <a:rPr lang="cs-CZ" dirty="0"/>
              <a:t>- přímý inhibiční vliv na mazovou žlázu a dozrávaní </a:t>
            </a:r>
            <a:r>
              <a:rPr lang="cs-CZ" dirty="0" err="1"/>
              <a:t>sebocytů</a:t>
            </a:r>
            <a:br>
              <a:rPr lang="cs-CZ" dirty="0"/>
            </a:br>
            <a:r>
              <a:rPr lang="cs-CZ" dirty="0"/>
              <a:t>- specifické působení na </a:t>
            </a:r>
            <a:r>
              <a:rPr lang="cs-CZ" dirty="0" err="1"/>
              <a:t>proliferující</a:t>
            </a:r>
            <a:r>
              <a:rPr lang="cs-CZ" dirty="0"/>
              <a:t> </a:t>
            </a:r>
            <a:r>
              <a:rPr lang="cs-CZ" dirty="0" err="1"/>
              <a:t>sebaceózní</a:t>
            </a:r>
            <a:r>
              <a:rPr lang="cs-CZ" dirty="0"/>
              <a:t> epitel</a:t>
            </a:r>
            <a:br>
              <a:rPr lang="cs-CZ" dirty="0"/>
            </a:br>
            <a:r>
              <a:rPr lang="cs-CZ" dirty="0"/>
              <a:t>- snižuje keratinizaci ve folikulech</a:t>
            </a:r>
            <a:br>
              <a:rPr lang="cs-CZ" dirty="0"/>
            </a:br>
            <a:r>
              <a:rPr lang="cs-CZ" dirty="0"/>
              <a:t>- nepřímo působí na redukci bakteriální flory</a:t>
            </a:r>
            <a:br>
              <a:rPr lang="cs-CZ" dirty="0"/>
            </a:br>
            <a:r>
              <a:rPr lang="cs-CZ" dirty="0"/>
              <a:t>- schopnost inhibovat </a:t>
            </a:r>
            <a:r>
              <a:rPr lang="cs-CZ" dirty="0" err="1"/>
              <a:t>neutrofily</a:t>
            </a:r>
            <a:r>
              <a:rPr lang="cs-CZ" dirty="0"/>
              <a:t> a monocyty</a:t>
            </a:r>
            <a:br>
              <a:rPr lang="cs-CZ" dirty="0"/>
            </a:br>
            <a:r>
              <a:rPr lang="cs-CZ" dirty="0"/>
              <a:t>- tučné jídlo, mléko – zvýšení biologické dostupnosti</a:t>
            </a:r>
          </a:p>
        </p:txBody>
      </p:sp>
    </p:spTree>
    <p:extLst>
      <p:ext uri="{BB962C8B-B14F-4D97-AF65-F5344CB8AC3E}">
        <p14:creationId xmlns:p14="http://schemas.microsoft.com/office/powerpoint/2010/main" val="4158091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Izotretinoin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indikace:</a:t>
            </a:r>
            <a:br>
              <a:rPr lang="cs-CZ" i="1" dirty="0"/>
            </a:br>
            <a:r>
              <a:rPr lang="cs-CZ" dirty="0"/>
              <a:t>- cystické formy akné nereagující na adekvátní</a:t>
            </a:r>
            <a:br>
              <a:rPr lang="cs-CZ" dirty="0"/>
            </a:br>
            <a:r>
              <a:rPr lang="cs-CZ" dirty="0"/>
              <a:t>léčbu systémovými antibiotiky a lokálními léky</a:t>
            </a:r>
          </a:p>
          <a:p>
            <a:endParaRPr lang="cs-CZ" dirty="0"/>
          </a:p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- 0,5–1 až 2 mg/kg/den</a:t>
            </a:r>
            <a:br>
              <a:rPr lang="cs-CZ" dirty="0"/>
            </a:br>
            <a:r>
              <a:rPr lang="cs-CZ" dirty="0"/>
              <a:t>- 1 nebo 2× denně s jídlem</a:t>
            </a:r>
            <a:br>
              <a:rPr lang="cs-CZ" dirty="0"/>
            </a:br>
            <a:r>
              <a:rPr lang="cs-CZ" dirty="0"/>
              <a:t>- dodržovat kumulativní dávku (120–150 mg/</a:t>
            </a:r>
            <a:br>
              <a:rPr lang="cs-CZ" dirty="0"/>
            </a:br>
            <a:r>
              <a:rPr lang="cs-CZ" dirty="0"/>
              <a:t>kg/terapii, výjimečně až 180 mg)</a:t>
            </a:r>
            <a:br>
              <a:rPr lang="cs-CZ" dirty="0"/>
            </a:br>
            <a:r>
              <a:rPr lang="cs-CZ" dirty="0"/>
              <a:t>- kumulativní dávka nad 180 mg/kg/terapii</a:t>
            </a:r>
            <a:br>
              <a:rPr lang="cs-CZ" dirty="0"/>
            </a:br>
            <a:r>
              <a:rPr lang="cs-CZ" dirty="0"/>
              <a:t>nemá již terapeutický efekt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05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Izotretinoin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jaterní enzymy a tuky před nasazením léčby,</a:t>
            </a:r>
            <a:br>
              <a:rPr lang="cs-CZ" dirty="0"/>
            </a:br>
            <a:r>
              <a:rPr lang="cs-CZ" dirty="0"/>
              <a:t>po 1 měsíci léčby a dále á 3 měsíce, ev. dle</a:t>
            </a:r>
            <a:br>
              <a:rPr lang="cs-CZ" dirty="0"/>
            </a:br>
            <a:r>
              <a:rPr lang="cs-CZ" dirty="0"/>
              <a:t>výsledků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990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Izotretinoin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nežádoucí účinky:</a:t>
            </a:r>
            <a:br>
              <a:rPr lang="cs-CZ" i="1" dirty="0"/>
            </a:br>
            <a:r>
              <a:rPr lang="cs-CZ" dirty="0"/>
              <a:t>- teratogenita (není přenášena ejakulátem ani spermiemi), </a:t>
            </a:r>
            <a:r>
              <a:rPr lang="cs-CZ" dirty="0" err="1"/>
              <a:t>embryotoxicita</a:t>
            </a:r>
            <a:br>
              <a:rPr lang="cs-CZ" dirty="0"/>
            </a:br>
            <a:r>
              <a:rPr lang="cs-CZ" dirty="0"/>
              <a:t>- suchost rtů (skoro u 100 % pacientů – indikátor správného vstřebávání léku) suchost kůže, sliznice, pálení očí</a:t>
            </a:r>
            <a:br>
              <a:rPr lang="cs-CZ" dirty="0"/>
            </a:br>
            <a:r>
              <a:rPr lang="cs-CZ" dirty="0"/>
              <a:t>- zvýšená citlivost k UV záření (ztenčení kůže nikoliv </a:t>
            </a:r>
            <a:r>
              <a:rPr lang="cs-CZ" dirty="0" err="1"/>
              <a:t>fotosenzitivitou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bolesti svalů, kloubů</a:t>
            </a:r>
            <a:br>
              <a:rPr lang="cs-CZ" dirty="0"/>
            </a:br>
            <a:r>
              <a:rPr lang="cs-CZ" dirty="0"/>
              <a:t>- zvýšená únava</a:t>
            </a:r>
            <a:br>
              <a:rPr lang="cs-CZ" dirty="0"/>
            </a:br>
            <a:r>
              <a:rPr lang="cs-CZ" dirty="0"/>
              <a:t>- poruchy nočního vidění</a:t>
            </a:r>
            <a:br>
              <a:rPr lang="cs-CZ" dirty="0"/>
            </a:br>
            <a:r>
              <a:rPr lang="cs-CZ" dirty="0"/>
              <a:t>- zvýšení hladiny sérových lipidů, jaterních enzymů</a:t>
            </a:r>
            <a:br>
              <a:rPr lang="cs-CZ" dirty="0"/>
            </a:br>
            <a:r>
              <a:rPr lang="cs-CZ" dirty="0"/>
              <a:t>- deprese – nebyla prokázána přímá souvislost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04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Bexaroten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Retinoid</a:t>
            </a:r>
            <a:r>
              <a:rPr lang="cs-CZ" dirty="0"/>
              <a:t> 3. generace – „</a:t>
            </a:r>
            <a:r>
              <a:rPr lang="cs-CZ" dirty="0" err="1"/>
              <a:t>rexinoid</a:t>
            </a:r>
            <a:r>
              <a:rPr lang="cs-CZ" dirty="0"/>
              <a:t>“ aktivátor RXR receptorů</a:t>
            </a:r>
          </a:p>
          <a:p>
            <a:r>
              <a:rPr lang="cs-CZ" dirty="0"/>
              <a:t>Ovlivňuje genovou expresi </a:t>
            </a:r>
            <a:r>
              <a:rPr lang="cs-CZ" dirty="0" err="1"/>
              <a:t>premaligních</a:t>
            </a:r>
            <a:r>
              <a:rPr lang="cs-CZ" dirty="0"/>
              <a:t> a maligních buněk</a:t>
            </a:r>
          </a:p>
          <a:p>
            <a:r>
              <a:rPr lang="cs-CZ" dirty="0"/>
              <a:t>Indikace: pokročilé T-buněčné lymfomy</a:t>
            </a:r>
          </a:p>
        </p:txBody>
      </p:sp>
    </p:spTree>
    <p:extLst>
      <p:ext uri="{BB962C8B-B14F-4D97-AF65-F5344CB8AC3E}">
        <p14:creationId xmlns:p14="http://schemas.microsoft.com/office/powerpoint/2010/main" val="107583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1) Systémová terapie – infekční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  <a:p>
            <a:r>
              <a:rPr lang="cs-CZ" dirty="0"/>
              <a:t>Antimykotika</a:t>
            </a:r>
          </a:p>
          <a:p>
            <a:r>
              <a:rPr lang="cs-CZ" dirty="0" err="1"/>
              <a:t>Antivirotika</a:t>
            </a:r>
            <a:endParaRPr lang="cs-CZ" dirty="0"/>
          </a:p>
          <a:p>
            <a:r>
              <a:rPr lang="cs-CZ" dirty="0" err="1"/>
              <a:t>Antiparazitika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1680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Antihistaminika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dermatologii H1 antihistaminika</a:t>
            </a:r>
          </a:p>
          <a:p>
            <a:r>
              <a:rPr lang="cs-CZ" dirty="0"/>
              <a:t>1. generace – nižší selektivita k H1 </a:t>
            </a:r>
            <a:r>
              <a:rPr lang="cs-CZ" dirty="0" err="1"/>
              <a:t>rec</a:t>
            </a:r>
            <a:r>
              <a:rPr lang="cs-CZ" dirty="0"/>
              <a:t>, pronikají přes HEB – sedativní efekt, </a:t>
            </a:r>
            <a:r>
              <a:rPr lang="cs-CZ" dirty="0" err="1"/>
              <a:t>kardiotoxicita</a:t>
            </a:r>
            <a:r>
              <a:rPr lang="cs-CZ" dirty="0"/>
              <a:t>, suchost sliznic</a:t>
            </a:r>
          </a:p>
          <a:p>
            <a:r>
              <a:rPr lang="cs-CZ" dirty="0"/>
              <a:t>- </a:t>
            </a:r>
            <a:r>
              <a:rPr lang="cs-CZ" dirty="0" err="1"/>
              <a:t>bisulepin</a:t>
            </a:r>
            <a:r>
              <a:rPr lang="cs-CZ" dirty="0"/>
              <a:t> (</a:t>
            </a:r>
            <a:r>
              <a:rPr lang="cs-CZ" dirty="0" err="1"/>
              <a:t>Dithiaden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dimetinden</a:t>
            </a:r>
            <a:r>
              <a:rPr lang="cs-CZ" dirty="0"/>
              <a:t> (</a:t>
            </a:r>
            <a:r>
              <a:rPr lang="cs-CZ" dirty="0" err="1"/>
              <a:t>Fenistil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promethazin</a:t>
            </a:r>
            <a:r>
              <a:rPr lang="cs-CZ" dirty="0"/>
              <a:t> (</a:t>
            </a:r>
            <a:r>
              <a:rPr lang="cs-CZ" dirty="0" err="1"/>
              <a:t>Prothazin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06242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Antihistaminika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2. generace – selektivní, nepronikají přes HEB – nesedativní, bezpečné</a:t>
            </a:r>
          </a:p>
          <a:p>
            <a:r>
              <a:rPr lang="cs-CZ" dirty="0"/>
              <a:t>- </a:t>
            </a:r>
            <a:r>
              <a:rPr lang="cs-CZ" dirty="0" err="1"/>
              <a:t>cetirizin</a:t>
            </a:r>
            <a:r>
              <a:rPr lang="cs-CZ" dirty="0"/>
              <a:t> (</a:t>
            </a:r>
            <a:r>
              <a:rPr lang="cs-CZ" dirty="0" err="1"/>
              <a:t>Alerid</a:t>
            </a:r>
            <a:r>
              <a:rPr lang="cs-CZ" dirty="0"/>
              <a:t>, </a:t>
            </a:r>
            <a:r>
              <a:rPr lang="cs-CZ" dirty="0" err="1"/>
              <a:t>Analergin</a:t>
            </a:r>
            <a:r>
              <a:rPr lang="cs-CZ" dirty="0"/>
              <a:t>, </a:t>
            </a:r>
            <a:r>
              <a:rPr lang="cs-CZ" dirty="0" err="1"/>
              <a:t>Cetirizin</a:t>
            </a:r>
            <a:r>
              <a:rPr lang="cs-CZ" dirty="0"/>
              <a:t>, </a:t>
            </a:r>
            <a:r>
              <a:rPr lang="cs-CZ" dirty="0" err="1"/>
              <a:t>Zodac</a:t>
            </a:r>
            <a:r>
              <a:rPr lang="cs-CZ" dirty="0"/>
              <a:t>, </a:t>
            </a:r>
            <a:r>
              <a:rPr lang="cs-CZ" dirty="0" err="1"/>
              <a:t>Zyrtec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desloratadin</a:t>
            </a:r>
            <a:r>
              <a:rPr lang="cs-CZ" dirty="0"/>
              <a:t> (</a:t>
            </a:r>
            <a:r>
              <a:rPr lang="cs-CZ" dirty="0" err="1"/>
              <a:t>Aerius</a:t>
            </a:r>
            <a:r>
              <a:rPr lang="cs-CZ" dirty="0"/>
              <a:t>, </a:t>
            </a:r>
            <a:r>
              <a:rPr lang="cs-CZ" dirty="0" err="1"/>
              <a:t>Dasselta</a:t>
            </a:r>
            <a:r>
              <a:rPr lang="cs-CZ" dirty="0"/>
              <a:t>, </a:t>
            </a:r>
            <a:r>
              <a:rPr lang="cs-CZ" dirty="0" err="1"/>
              <a:t>Desloratadin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fexofenadin</a:t>
            </a:r>
            <a:r>
              <a:rPr lang="cs-CZ" dirty="0"/>
              <a:t> (</a:t>
            </a:r>
            <a:r>
              <a:rPr lang="cs-CZ" dirty="0" err="1"/>
              <a:t>Ewofex</a:t>
            </a:r>
            <a:r>
              <a:rPr lang="cs-CZ" dirty="0"/>
              <a:t>, </a:t>
            </a:r>
            <a:r>
              <a:rPr lang="cs-CZ" dirty="0" err="1"/>
              <a:t>Fexigra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levocetirizin</a:t>
            </a:r>
            <a:r>
              <a:rPr lang="cs-CZ" dirty="0"/>
              <a:t> (</a:t>
            </a:r>
            <a:r>
              <a:rPr lang="cs-CZ" dirty="0" err="1"/>
              <a:t>Analergin</a:t>
            </a:r>
            <a:r>
              <a:rPr lang="cs-CZ" dirty="0"/>
              <a:t>, </a:t>
            </a:r>
            <a:r>
              <a:rPr lang="cs-CZ" dirty="0" err="1"/>
              <a:t>Cezera</a:t>
            </a:r>
            <a:r>
              <a:rPr lang="cs-CZ" dirty="0"/>
              <a:t>, </a:t>
            </a:r>
            <a:r>
              <a:rPr lang="cs-CZ" dirty="0" err="1"/>
              <a:t>Xyzal</a:t>
            </a:r>
            <a:r>
              <a:rPr lang="cs-CZ" dirty="0"/>
              <a:t>, </a:t>
            </a:r>
            <a:r>
              <a:rPr lang="cs-CZ" dirty="0" err="1"/>
              <a:t>Zenaro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loratadin</a:t>
            </a:r>
            <a:r>
              <a:rPr lang="cs-CZ" dirty="0"/>
              <a:t> (</a:t>
            </a:r>
            <a:r>
              <a:rPr lang="cs-CZ" dirty="0" err="1"/>
              <a:t>Clarinase</a:t>
            </a:r>
            <a:r>
              <a:rPr lang="cs-CZ" dirty="0"/>
              <a:t>, </a:t>
            </a:r>
            <a:r>
              <a:rPr lang="cs-CZ" dirty="0" err="1"/>
              <a:t>Claritine</a:t>
            </a:r>
            <a:r>
              <a:rPr lang="cs-CZ" dirty="0"/>
              <a:t>, </a:t>
            </a:r>
            <a:r>
              <a:rPr lang="cs-CZ" dirty="0" err="1"/>
              <a:t>Flonidan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rupatadin</a:t>
            </a:r>
            <a:r>
              <a:rPr lang="cs-CZ" dirty="0"/>
              <a:t> (</a:t>
            </a:r>
            <a:r>
              <a:rPr lang="cs-CZ" dirty="0" err="1"/>
              <a:t>Tamalis</a:t>
            </a:r>
            <a:r>
              <a:rPr lang="cs-CZ" dirty="0"/>
              <a:t>)</a:t>
            </a:r>
          </a:p>
          <a:p>
            <a:r>
              <a:rPr lang="cs-CZ" dirty="0"/>
              <a:t>- </a:t>
            </a:r>
            <a:r>
              <a:rPr lang="cs-CZ" dirty="0" err="1"/>
              <a:t>bilastin</a:t>
            </a:r>
            <a:r>
              <a:rPr lang="cs-CZ" dirty="0"/>
              <a:t> (</a:t>
            </a:r>
            <a:r>
              <a:rPr lang="cs-CZ" dirty="0" err="1"/>
              <a:t>Xados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5229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Antiandrogeny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účinky: </a:t>
            </a:r>
            <a:r>
              <a:rPr lang="cs-CZ" dirty="0"/>
              <a:t>blokace účinků androgenů v cílové</a:t>
            </a:r>
            <a:br>
              <a:rPr lang="cs-CZ" dirty="0"/>
            </a:br>
            <a:r>
              <a:rPr lang="cs-CZ" dirty="0"/>
              <a:t>tkáni</a:t>
            </a:r>
          </a:p>
          <a:p>
            <a:r>
              <a:rPr lang="cs-CZ" i="1" dirty="0"/>
              <a:t>indikace:</a:t>
            </a:r>
            <a:br>
              <a:rPr lang="cs-CZ" i="1" dirty="0"/>
            </a:br>
            <a:r>
              <a:rPr lang="cs-CZ" dirty="0"/>
              <a:t>- léčba a kontrola benigní hyperplazie prostaty</a:t>
            </a:r>
            <a:br>
              <a:rPr lang="cs-CZ" dirty="0"/>
            </a:br>
            <a:r>
              <a:rPr lang="cs-CZ" dirty="0"/>
              <a:t>(BHP) u pacientů se zvětšenou prostatou</a:t>
            </a:r>
          </a:p>
          <a:p>
            <a:pPr marL="0" indent="0">
              <a:buNone/>
            </a:pPr>
            <a:r>
              <a:rPr lang="cs-CZ" dirty="0"/>
              <a:t>    - léčba androgenetické alopecie u mužů (mladých)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578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Finasterid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kompetitivní inhibitor lidské 5-alfa-reduktázy</a:t>
            </a:r>
            <a:br>
              <a:rPr lang="cs-CZ" dirty="0"/>
            </a:br>
            <a:r>
              <a:rPr lang="cs-CZ" dirty="0"/>
              <a:t>typu II, vytvoření stabilního enzymového</a:t>
            </a:r>
            <a:br>
              <a:rPr lang="cs-CZ" dirty="0"/>
            </a:br>
            <a:r>
              <a:rPr lang="cs-CZ" dirty="0"/>
              <a:t>komplexu - snížení tvorby </a:t>
            </a:r>
            <a:r>
              <a:rPr lang="cs-CZ" dirty="0" err="1"/>
              <a:t>dihydrotestosteronu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dávkování:</a:t>
            </a:r>
            <a:br>
              <a:rPr lang="cs-CZ" i="1" dirty="0"/>
            </a:br>
            <a:r>
              <a:rPr lang="cs-CZ" dirty="0"/>
              <a:t>- 1 mg denně</a:t>
            </a:r>
            <a:br>
              <a:rPr lang="cs-CZ" dirty="0"/>
            </a:br>
            <a:endParaRPr lang="cs-CZ" dirty="0"/>
          </a:p>
          <a:p>
            <a:r>
              <a:rPr lang="cs-CZ" i="1" dirty="0"/>
              <a:t>monitoring:</a:t>
            </a:r>
            <a:br>
              <a:rPr lang="cs-CZ" i="1" dirty="0"/>
            </a:br>
            <a:r>
              <a:rPr lang="cs-CZ" dirty="0"/>
              <a:t>- </a:t>
            </a:r>
            <a:r>
              <a:rPr lang="cs-CZ" dirty="0" err="1"/>
              <a:t>fPSA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9958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Finasterid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systémové nejčastější vedlejší nežádoucí účinky:</a:t>
            </a:r>
            <a:br>
              <a:rPr lang="cs-CZ" i="1" dirty="0"/>
            </a:br>
            <a:r>
              <a:rPr lang="cs-CZ" dirty="0"/>
              <a:t>- sexuální dysfunkce</a:t>
            </a:r>
            <a:br>
              <a:rPr lang="cs-CZ" dirty="0"/>
            </a:br>
            <a:r>
              <a:rPr lang="cs-CZ" dirty="0"/>
              <a:t>- citlivost prsů na dotek nebo zvětšení prsů,</a:t>
            </a:r>
            <a:br>
              <a:rPr lang="cs-CZ" dirty="0"/>
            </a:br>
            <a:r>
              <a:rPr lang="cs-CZ" dirty="0"/>
              <a:t>vyrážka, výtok z prsů </a:t>
            </a:r>
            <a:br>
              <a:rPr lang="cs-CZ" dirty="0"/>
            </a:br>
            <a:r>
              <a:rPr lang="cs-CZ" dirty="0"/>
              <a:t>- bolest varlat, alergické reakce</a:t>
            </a:r>
          </a:p>
        </p:txBody>
      </p:sp>
    </p:spTree>
    <p:extLst>
      <p:ext uri="{BB962C8B-B14F-4D97-AF65-F5344CB8AC3E}">
        <p14:creationId xmlns:p14="http://schemas.microsoft.com/office/powerpoint/2010/main" val="42644777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Peniciliny</a:t>
            </a:r>
          </a:p>
          <a:p>
            <a:r>
              <a:rPr lang="cs-CZ" dirty="0"/>
              <a:t>Indikace:</a:t>
            </a:r>
          </a:p>
          <a:p>
            <a:r>
              <a:rPr lang="cs-CZ" dirty="0" err="1"/>
              <a:t>Syphilis</a:t>
            </a:r>
            <a:r>
              <a:rPr lang="cs-CZ" dirty="0"/>
              <a:t> a jiné </a:t>
            </a:r>
            <a:r>
              <a:rPr lang="cs-CZ" dirty="0" err="1"/>
              <a:t>treponematózy</a:t>
            </a:r>
            <a:endParaRPr lang="cs-CZ" dirty="0"/>
          </a:p>
          <a:p>
            <a:r>
              <a:rPr lang="cs-CZ" dirty="0"/>
              <a:t>Záněty kůže a měkkých tkání způsobené </a:t>
            </a:r>
            <a:r>
              <a:rPr lang="cs-CZ" i="1" dirty="0" err="1"/>
              <a:t>Streptococcus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 </a:t>
            </a:r>
            <a:r>
              <a:rPr lang="cs-CZ" dirty="0"/>
              <a:t>– impetigo, erysipel</a:t>
            </a:r>
          </a:p>
          <a:p>
            <a:r>
              <a:rPr lang="cs-CZ" dirty="0" err="1"/>
              <a:t>Lymeská</a:t>
            </a:r>
            <a:r>
              <a:rPr lang="cs-CZ" dirty="0"/>
              <a:t> borelióza</a:t>
            </a:r>
          </a:p>
          <a:p>
            <a:r>
              <a:rPr lang="cs-CZ" dirty="0"/>
              <a:t>Aktinomykózy</a:t>
            </a:r>
          </a:p>
          <a:p>
            <a:r>
              <a:rPr lang="cs-CZ" dirty="0"/>
              <a:t>Listerióza</a:t>
            </a:r>
          </a:p>
          <a:p>
            <a:r>
              <a:rPr lang="cs-CZ" dirty="0"/>
              <a:t>Infekce způsobené bodnutím hmyzu </a:t>
            </a:r>
          </a:p>
        </p:txBody>
      </p:sp>
    </p:spTree>
    <p:extLst>
      <p:ext uri="{BB962C8B-B14F-4D97-AF65-F5344CB8AC3E}">
        <p14:creationId xmlns:p14="http://schemas.microsoft.com/office/powerpoint/2010/main" val="20322231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Cefalosporiny:</a:t>
            </a:r>
          </a:p>
          <a:p>
            <a:r>
              <a:rPr lang="cs-CZ" dirty="0"/>
              <a:t>Širokospektrá, 1.-4. generace (čím vyšší generace, tím se snižuje účinnost na G+ a zvyšuje na G-)</a:t>
            </a:r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/>
              <a:t>Nekomplikované záněty kůže a podkoží způsobené </a:t>
            </a:r>
            <a:r>
              <a:rPr lang="cs-CZ" i="1" dirty="0" err="1"/>
              <a:t>Staph</a:t>
            </a:r>
            <a:r>
              <a:rPr lang="cs-CZ" i="1" dirty="0"/>
              <a:t>. aureus </a:t>
            </a:r>
            <a:r>
              <a:rPr lang="cs-CZ" dirty="0"/>
              <a:t>a </a:t>
            </a:r>
            <a:r>
              <a:rPr lang="cs-CZ" i="1" dirty="0" err="1"/>
              <a:t>Streptococcus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 </a:t>
            </a:r>
            <a:r>
              <a:rPr lang="cs-CZ" dirty="0"/>
              <a:t>– impetigo, erysipel</a:t>
            </a:r>
          </a:p>
          <a:p>
            <a:r>
              <a:rPr lang="cs-CZ" dirty="0"/>
              <a:t>Gonorea</a:t>
            </a:r>
          </a:p>
          <a:p>
            <a:r>
              <a:rPr lang="cs-CZ" dirty="0" err="1"/>
              <a:t>Lymeská</a:t>
            </a:r>
            <a:r>
              <a:rPr lang="cs-CZ" dirty="0"/>
              <a:t> nemoc</a:t>
            </a:r>
          </a:p>
          <a:p>
            <a:r>
              <a:rPr lang="cs-CZ" dirty="0" err="1"/>
              <a:t>Bakter</a:t>
            </a:r>
            <a:r>
              <a:rPr lang="cs-CZ" dirty="0"/>
              <a:t>. meningitidy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4515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Tetracykliny</a:t>
            </a:r>
          </a:p>
          <a:p>
            <a:r>
              <a:rPr lang="cs-CZ" dirty="0"/>
              <a:t>Indikace:</a:t>
            </a:r>
          </a:p>
          <a:p>
            <a:r>
              <a:rPr lang="cs-CZ" dirty="0"/>
              <a:t>- aktinomykózy</a:t>
            </a:r>
          </a:p>
          <a:p>
            <a:r>
              <a:rPr lang="cs-CZ" dirty="0"/>
              <a:t>- </a:t>
            </a:r>
            <a:r>
              <a:rPr lang="cs-CZ" dirty="0" err="1"/>
              <a:t>morsus</a:t>
            </a:r>
            <a:r>
              <a:rPr lang="cs-CZ" dirty="0"/>
              <a:t> </a:t>
            </a:r>
            <a:r>
              <a:rPr lang="cs-CZ" dirty="0" err="1"/>
              <a:t>insecti</a:t>
            </a:r>
            <a:endParaRPr lang="cs-CZ" dirty="0"/>
          </a:p>
          <a:p>
            <a:r>
              <a:rPr lang="cs-CZ" dirty="0"/>
              <a:t>- antrax</a:t>
            </a:r>
          </a:p>
          <a:p>
            <a:r>
              <a:rPr lang="cs-CZ" dirty="0"/>
              <a:t>- </a:t>
            </a:r>
            <a:r>
              <a:rPr lang="cs-CZ" dirty="0" err="1"/>
              <a:t>lymeská</a:t>
            </a:r>
            <a:r>
              <a:rPr lang="cs-CZ" dirty="0"/>
              <a:t> nemoc</a:t>
            </a:r>
          </a:p>
          <a:p>
            <a:r>
              <a:rPr lang="cs-CZ" dirty="0"/>
              <a:t>- chlamydiové infekce</a:t>
            </a:r>
          </a:p>
          <a:p>
            <a:r>
              <a:rPr lang="cs-CZ" dirty="0"/>
              <a:t>- MRSA</a:t>
            </a:r>
          </a:p>
          <a:p>
            <a:r>
              <a:rPr lang="cs-CZ" dirty="0"/>
              <a:t>- </a:t>
            </a:r>
            <a:r>
              <a:rPr lang="cs-CZ" dirty="0" err="1"/>
              <a:t>syphilis</a:t>
            </a:r>
            <a:endParaRPr lang="cs-CZ" dirty="0"/>
          </a:p>
          <a:p>
            <a:r>
              <a:rPr lang="cs-CZ" dirty="0"/>
              <a:t>- tularemie</a:t>
            </a:r>
          </a:p>
          <a:p>
            <a:r>
              <a:rPr lang="cs-CZ" dirty="0"/>
              <a:t>- </a:t>
            </a:r>
            <a:r>
              <a:rPr lang="cs-CZ" dirty="0" err="1"/>
              <a:t>acne</a:t>
            </a:r>
            <a:r>
              <a:rPr lang="cs-CZ" dirty="0"/>
              <a:t> </a:t>
            </a:r>
            <a:r>
              <a:rPr lang="cs-CZ" dirty="0" err="1"/>
              <a:t>vulgaris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871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Klindamycin</a:t>
            </a:r>
            <a:r>
              <a:rPr lang="cs-CZ" b="1" dirty="0"/>
              <a:t> (</a:t>
            </a:r>
            <a:r>
              <a:rPr lang="cs-CZ" b="1" dirty="0" err="1"/>
              <a:t>linkosamidy</a:t>
            </a:r>
            <a:r>
              <a:rPr lang="cs-CZ" b="1" dirty="0"/>
              <a:t>)</a:t>
            </a:r>
          </a:p>
          <a:p>
            <a:r>
              <a:rPr lang="cs-CZ" dirty="0"/>
              <a:t>Dobrá prostupnost do tkání a tělních tekutin</a:t>
            </a:r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/>
              <a:t>Stafylokokové a streptokokové infekce</a:t>
            </a:r>
          </a:p>
          <a:p>
            <a:r>
              <a:rPr lang="cs-CZ" dirty="0"/>
              <a:t>Anaeroby</a:t>
            </a:r>
          </a:p>
          <a:p>
            <a:r>
              <a:rPr lang="cs-CZ" dirty="0" err="1"/>
              <a:t>Hidradenitis</a:t>
            </a:r>
            <a:r>
              <a:rPr lang="cs-CZ" dirty="0"/>
              <a:t> </a:t>
            </a:r>
            <a:r>
              <a:rPr lang="cs-CZ" dirty="0" err="1"/>
              <a:t>suppurativa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1923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Makrolidy</a:t>
            </a:r>
            <a:endParaRPr lang="cs-CZ" b="1" dirty="0"/>
          </a:p>
          <a:p>
            <a:r>
              <a:rPr lang="cs-CZ" dirty="0"/>
              <a:t>- při přecitlivělosti na beta-laktamy</a:t>
            </a:r>
          </a:p>
          <a:p>
            <a:r>
              <a:rPr lang="cs-CZ" dirty="0"/>
              <a:t>Indikace:</a:t>
            </a:r>
          </a:p>
          <a:p>
            <a:r>
              <a:rPr lang="cs-CZ" dirty="0"/>
              <a:t>Nekomplikované záněty kůže (folikulitida, erysipel, celulitida)</a:t>
            </a:r>
          </a:p>
          <a:p>
            <a:r>
              <a:rPr lang="cs-CZ" dirty="0" err="1"/>
              <a:t>Bartonelóza</a:t>
            </a:r>
            <a:endParaRPr lang="cs-CZ" dirty="0"/>
          </a:p>
          <a:p>
            <a:r>
              <a:rPr lang="cs-CZ" dirty="0" err="1"/>
              <a:t>Morsus</a:t>
            </a:r>
            <a:r>
              <a:rPr lang="cs-CZ" dirty="0"/>
              <a:t> </a:t>
            </a:r>
            <a:r>
              <a:rPr lang="cs-CZ" dirty="0" err="1"/>
              <a:t>insecti</a:t>
            </a:r>
            <a:endParaRPr lang="cs-CZ" dirty="0"/>
          </a:p>
          <a:p>
            <a:r>
              <a:rPr lang="cs-CZ" dirty="0" err="1"/>
              <a:t>Lymeská</a:t>
            </a:r>
            <a:r>
              <a:rPr lang="cs-CZ" dirty="0"/>
              <a:t> borelióza</a:t>
            </a:r>
          </a:p>
          <a:p>
            <a:r>
              <a:rPr lang="cs-CZ" dirty="0"/>
              <a:t>Chlamydiové infekce</a:t>
            </a:r>
          </a:p>
          <a:p>
            <a:r>
              <a:rPr lang="cs-CZ" dirty="0"/>
              <a:t>Infekce atypickými mykobakteriemi</a:t>
            </a:r>
          </a:p>
        </p:txBody>
      </p:sp>
    </p:spTree>
    <p:extLst>
      <p:ext uri="{BB962C8B-B14F-4D97-AF65-F5344CB8AC3E}">
        <p14:creationId xmlns:p14="http://schemas.microsoft.com/office/powerpoint/2010/main" val="122737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Systémová terapie - různé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Antihitaminika</a:t>
            </a:r>
            <a:endParaRPr lang="cs-CZ" dirty="0"/>
          </a:p>
          <a:p>
            <a:r>
              <a:rPr lang="cs-CZ" dirty="0" err="1"/>
              <a:t>Vazoaktivní</a:t>
            </a:r>
            <a:r>
              <a:rPr lang="cs-CZ" dirty="0"/>
              <a:t> a </a:t>
            </a:r>
            <a:r>
              <a:rPr lang="cs-CZ" dirty="0" err="1"/>
              <a:t>antiagregační</a:t>
            </a:r>
            <a:r>
              <a:rPr lang="cs-CZ" dirty="0"/>
              <a:t> léky</a:t>
            </a:r>
          </a:p>
          <a:p>
            <a:r>
              <a:rPr lang="cs-CZ" dirty="0" err="1"/>
              <a:t>Antiandrogeny</a:t>
            </a:r>
            <a:r>
              <a:rPr lang="cs-CZ" dirty="0"/>
              <a:t> a androgeny</a:t>
            </a:r>
          </a:p>
          <a:p>
            <a:r>
              <a:rPr lang="cs-CZ" dirty="0"/>
              <a:t>Psychotropní léky</a:t>
            </a:r>
          </a:p>
          <a:p>
            <a:r>
              <a:rPr lang="cs-CZ" dirty="0"/>
              <a:t>Intravenózní imunoglobuliny (IVIG)</a:t>
            </a:r>
          </a:p>
          <a:p>
            <a:r>
              <a:rPr lang="cs-CZ" dirty="0"/>
              <a:t>Systémové protinádorové léky</a:t>
            </a:r>
          </a:p>
        </p:txBody>
      </p:sp>
    </p:spTree>
    <p:extLst>
      <p:ext uri="{BB962C8B-B14F-4D97-AF65-F5344CB8AC3E}">
        <p14:creationId xmlns:p14="http://schemas.microsoft.com/office/powerpoint/2010/main" val="22190245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Flurochinolony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/>
              <a:t>1. volba: antrax, komplikované záněty kůže (G- bakterie), infekce </a:t>
            </a:r>
            <a:r>
              <a:rPr lang="cs-CZ" dirty="0" err="1"/>
              <a:t>Pseudomonas</a:t>
            </a:r>
            <a:r>
              <a:rPr lang="cs-CZ" dirty="0"/>
              <a:t> </a:t>
            </a:r>
            <a:r>
              <a:rPr lang="cs-CZ" dirty="0" err="1"/>
              <a:t>aeruginosa</a:t>
            </a:r>
            <a:r>
              <a:rPr lang="cs-CZ" dirty="0"/>
              <a:t> (otitis </a:t>
            </a:r>
            <a:r>
              <a:rPr lang="cs-CZ" dirty="0" err="1"/>
              <a:t>externa</a:t>
            </a:r>
            <a:r>
              <a:rPr lang="cs-CZ" dirty="0"/>
              <a:t>, </a:t>
            </a:r>
            <a:r>
              <a:rPr lang="cs-CZ" dirty="0" err="1"/>
              <a:t>ecthyma</a:t>
            </a:r>
            <a:r>
              <a:rPr lang="cs-CZ" dirty="0"/>
              <a:t> </a:t>
            </a:r>
            <a:r>
              <a:rPr lang="cs-CZ" dirty="0" err="1"/>
              <a:t>gangraenosum</a:t>
            </a:r>
            <a:r>
              <a:rPr lang="cs-CZ" dirty="0"/>
              <a:t>)</a:t>
            </a:r>
          </a:p>
          <a:p>
            <a:r>
              <a:rPr lang="cs-CZ" dirty="0"/>
              <a:t>2. volba: </a:t>
            </a:r>
            <a:r>
              <a:rPr lang="cs-CZ" dirty="0" err="1"/>
              <a:t>bartonelóza</a:t>
            </a:r>
            <a:r>
              <a:rPr lang="cs-CZ" dirty="0"/>
              <a:t>, chlamydiové infekce, erysipel, gonorea, </a:t>
            </a:r>
            <a:r>
              <a:rPr lang="cs-CZ" dirty="0" err="1"/>
              <a:t>granuloma</a:t>
            </a:r>
            <a:r>
              <a:rPr lang="cs-CZ" dirty="0"/>
              <a:t> </a:t>
            </a:r>
            <a:r>
              <a:rPr lang="cs-CZ" dirty="0" err="1"/>
              <a:t>inguinale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1528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Antibiotika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Sulfonamidy: </a:t>
            </a:r>
            <a:r>
              <a:rPr lang="cs-CZ" b="1" dirty="0" err="1"/>
              <a:t>trimethoprim</a:t>
            </a:r>
            <a:r>
              <a:rPr lang="cs-CZ" b="1" dirty="0"/>
              <a:t>/</a:t>
            </a:r>
            <a:r>
              <a:rPr lang="cs-CZ" b="1" dirty="0" err="1"/>
              <a:t>sulfamethoxazol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/>
              <a:t>Komunitní MRSA infekce</a:t>
            </a:r>
          </a:p>
          <a:p>
            <a:r>
              <a:rPr lang="cs-CZ" dirty="0"/>
              <a:t>Nekomplikované záněty kůže a podkoží</a:t>
            </a:r>
          </a:p>
          <a:p>
            <a:r>
              <a:rPr lang="cs-CZ" dirty="0" err="1"/>
              <a:t>Granuloma</a:t>
            </a:r>
            <a:r>
              <a:rPr lang="cs-CZ" dirty="0"/>
              <a:t> </a:t>
            </a:r>
            <a:r>
              <a:rPr lang="cs-CZ" dirty="0" err="1"/>
              <a:t>inguinale</a:t>
            </a:r>
            <a:r>
              <a:rPr lang="cs-CZ" dirty="0"/>
              <a:t>, </a:t>
            </a: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/>
              <a:t>molle</a:t>
            </a:r>
            <a:endParaRPr lang="cs-CZ" dirty="0"/>
          </a:p>
          <a:p>
            <a:r>
              <a:rPr lang="cs-CZ" dirty="0"/>
              <a:t>Infekce močových cest</a:t>
            </a:r>
          </a:p>
        </p:txBody>
      </p:sp>
    </p:spTree>
    <p:extLst>
      <p:ext uri="{BB962C8B-B14F-4D97-AF65-F5344CB8AC3E}">
        <p14:creationId xmlns:p14="http://schemas.microsoft.com/office/powerpoint/2010/main" val="29035863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Antivirotika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Aciklovir</a:t>
            </a:r>
            <a:endParaRPr lang="cs-CZ" b="1" dirty="0"/>
          </a:p>
          <a:p>
            <a:r>
              <a:rPr lang="cs-CZ" dirty="0" err="1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., lokálně</a:t>
            </a:r>
          </a:p>
          <a:p>
            <a:r>
              <a:rPr lang="cs-CZ" dirty="0"/>
              <a:t>Kontrola renálních funkcí (redukce dávky)</a:t>
            </a:r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 err="1"/>
              <a:t>Symtomatická</a:t>
            </a:r>
            <a:r>
              <a:rPr lang="cs-CZ" dirty="0"/>
              <a:t> primární nebo rekurentní </a:t>
            </a:r>
            <a:r>
              <a:rPr lang="cs-CZ" dirty="0" err="1"/>
              <a:t>mukokutánní</a:t>
            </a:r>
            <a:r>
              <a:rPr lang="cs-CZ" dirty="0"/>
              <a:t> HSV-1 či HSV-2 infekce</a:t>
            </a:r>
          </a:p>
          <a:p>
            <a:r>
              <a:rPr lang="cs-CZ" dirty="0"/>
              <a:t>Potlačení recidivujících HSV-1/2 infekcí</a:t>
            </a:r>
          </a:p>
          <a:p>
            <a:r>
              <a:rPr lang="cs-CZ" dirty="0"/>
              <a:t>Prevence perinatální a léčba novorozenecké HSV infekce</a:t>
            </a:r>
          </a:p>
          <a:p>
            <a:r>
              <a:rPr lang="cs-CZ" dirty="0"/>
              <a:t>Léčba VZV u dospělých a </a:t>
            </a:r>
            <a:r>
              <a:rPr lang="cs-CZ" dirty="0" err="1"/>
              <a:t>imunokompromitovaných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893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Antivirotika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Valaciklovir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Indikace:</a:t>
            </a:r>
          </a:p>
          <a:p>
            <a:r>
              <a:rPr lang="cs-CZ" dirty="0"/>
              <a:t>Léčba primární nebo rekurentní genitální HSV infekce</a:t>
            </a:r>
          </a:p>
          <a:p>
            <a:r>
              <a:rPr lang="cs-CZ" dirty="0"/>
              <a:t>Prevence rekurentní genitální HSV infekce</a:t>
            </a:r>
          </a:p>
          <a:p>
            <a:r>
              <a:rPr lang="cs-CZ" dirty="0"/>
              <a:t>Léčba infekce vyvolané VZV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7687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Rozsáhlé mykotické infekce kůže, kožních adnex, sliznic</a:t>
            </a:r>
          </a:p>
          <a:p>
            <a:r>
              <a:rPr lang="cs-CZ" dirty="0"/>
              <a:t>Profylakticky u </a:t>
            </a:r>
            <a:r>
              <a:rPr lang="cs-CZ" dirty="0" err="1"/>
              <a:t>imunosuprimovaných</a:t>
            </a:r>
            <a:endParaRPr lang="cs-CZ" dirty="0"/>
          </a:p>
          <a:p>
            <a:r>
              <a:rPr lang="cs-CZ" dirty="0" err="1"/>
              <a:t>p.o</a:t>
            </a:r>
            <a:r>
              <a:rPr lang="cs-CZ" dirty="0"/>
              <a:t>., </a:t>
            </a:r>
            <a:r>
              <a:rPr lang="cs-CZ" dirty="0" err="1"/>
              <a:t>i.v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1. polyeny</a:t>
            </a:r>
          </a:p>
          <a:p>
            <a:r>
              <a:rPr lang="cs-CZ" dirty="0"/>
              <a:t>2. azoly</a:t>
            </a:r>
          </a:p>
          <a:p>
            <a:r>
              <a:rPr lang="cs-CZ" dirty="0"/>
              <a:t>3. </a:t>
            </a:r>
            <a:r>
              <a:rPr lang="cs-CZ" dirty="0" err="1"/>
              <a:t>allylaminy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Itrakonazol</a:t>
            </a:r>
            <a:r>
              <a:rPr lang="cs-CZ" dirty="0"/>
              <a:t>, </a:t>
            </a:r>
            <a:r>
              <a:rPr lang="cs-CZ" dirty="0" err="1"/>
              <a:t>flukonazol</a:t>
            </a:r>
            <a:r>
              <a:rPr lang="cs-CZ" dirty="0"/>
              <a:t>, </a:t>
            </a:r>
            <a:r>
              <a:rPr lang="cs-CZ" dirty="0" err="1"/>
              <a:t>terbinafin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430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Itrakonazol</a:t>
            </a:r>
            <a:r>
              <a:rPr lang="cs-CZ" b="1" dirty="0"/>
              <a:t>:</a:t>
            </a:r>
          </a:p>
          <a:p>
            <a:r>
              <a:rPr lang="cs-CZ" dirty="0"/>
              <a:t>Proti dermatofytům, kvasinkám, saprofytickým a dimorfním houbám</a:t>
            </a:r>
          </a:p>
          <a:p>
            <a:r>
              <a:rPr lang="cs-CZ" dirty="0"/>
              <a:t>Dávkování:</a:t>
            </a:r>
          </a:p>
          <a:p>
            <a:r>
              <a:rPr lang="cs-CZ" dirty="0" err="1"/>
              <a:t>Onychomykóza</a:t>
            </a:r>
            <a:r>
              <a:rPr lang="cs-CZ" dirty="0"/>
              <a:t>: </a:t>
            </a:r>
          </a:p>
          <a:p>
            <a:r>
              <a:rPr lang="cs-CZ" dirty="0"/>
              <a:t>200 mg denně 12 týdnů</a:t>
            </a:r>
          </a:p>
          <a:p>
            <a:r>
              <a:rPr lang="cs-CZ" dirty="0"/>
              <a:t>nebo pulzní režim 2x200 mg týden, poté 3 týdny bez terapie a další pulz, opakovat 2x až 3x</a:t>
            </a:r>
          </a:p>
        </p:txBody>
      </p:sp>
    </p:spTree>
    <p:extLst>
      <p:ext uri="{BB962C8B-B14F-4D97-AF65-F5344CB8AC3E}">
        <p14:creationId xmlns:p14="http://schemas.microsoft.com/office/powerpoint/2010/main" val="428930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Flukonazol</a:t>
            </a:r>
            <a:r>
              <a:rPr lang="cs-CZ" b="1" dirty="0"/>
              <a:t>:</a:t>
            </a:r>
          </a:p>
          <a:p>
            <a:r>
              <a:rPr lang="cs-CZ" dirty="0" err="1"/>
              <a:t>Dermatofyta</a:t>
            </a:r>
            <a:r>
              <a:rPr lang="cs-CZ" dirty="0"/>
              <a:t> a kvasinky kromě </a:t>
            </a:r>
            <a:r>
              <a:rPr lang="cs-CZ" i="1" dirty="0" err="1"/>
              <a:t>Candida</a:t>
            </a:r>
            <a:r>
              <a:rPr lang="cs-CZ" i="1" dirty="0"/>
              <a:t> </a:t>
            </a:r>
            <a:r>
              <a:rPr lang="cs-CZ" i="1" dirty="0" err="1"/>
              <a:t>Krusei</a:t>
            </a:r>
            <a:endParaRPr lang="cs-CZ" dirty="0"/>
          </a:p>
          <a:p>
            <a:r>
              <a:rPr lang="cs-CZ" dirty="0"/>
              <a:t>První volba pro </a:t>
            </a:r>
            <a:r>
              <a:rPr lang="cs-CZ" dirty="0" err="1"/>
              <a:t>mukokutánní</a:t>
            </a:r>
            <a:r>
              <a:rPr lang="cs-CZ" dirty="0"/>
              <a:t> kandidózu</a:t>
            </a:r>
          </a:p>
          <a:p>
            <a:r>
              <a:rPr lang="cs-CZ" dirty="0"/>
              <a:t>150 mg jednorázově, u </a:t>
            </a:r>
            <a:r>
              <a:rPr lang="cs-CZ" dirty="0" err="1"/>
              <a:t>chron</a:t>
            </a:r>
            <a:r>
              <a:rPr lang="cs-CZ" dirty="0"/>
              <a:t>. infekce 1xtýdně až 6 měsíců</a:t>
            </a:r>
          </a:p>
          <a:p>
            <a:r>
              <a:rPr lang="cs-CZ" dirty="0"/>
              <a:t>Závažnější infekce: 1. den 200-400 mg/d, dále 100-200 mg/d po dobu 2-3xtýdnů</a:t>
            </a:r>
          </a:p>
          <a:p>
            <a:r>
              <a:rPr lang="cs-CZ" dirty="0" err="1"/>
              <a:t>Onychomykóza</a:t>
            </a:r>
            <a:r>
              <a:rPr lang="cs-CZ" dirty="0"/>
              <a:t>: 150 mg 1xtýdně, až nehet odroste (až 12 měsíců)</a:t>
            </a:r>
          </a:p>
        </p:txBody>
      </p:sp>
    </p:spTree>
    <p:extLst>
      <p:ext uri="{BB962C8B-B14F-4D97-AF65-F5344CB8AC3E}">
        <p14:creationId xmlns:p14="http://schemas.microsoft.com/office/powerpoint/2010/main" val="34320328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Terbinafin</a:t>
            </a:r>
            <a:r>
              <a:rPr lang="cs-CZ" b="1" dirty="0"/>
              <a:t>:</a:t>
            </a:r>
          </a:p>
          <a:p>
            <a:r>
              <a:rPr lang="cs-CZ" dirty="0"/>
              <a:t>Lipofilní, </a:t>
            </a:r>
            <a:r>
              <a:rPr lang="cs-CZ" dirty="0" err="1"/>
              <a:t>keratofilní</a:t>
            </a:r>
            <a:endParaRPr lang="cs-CZ" dirty="0"/>
          </a:p>
          <a:p>
            <a:r>
              <a:rPr lang="cs-CZ" dirty="0"/>
              <a:t>Po vstřebání se distribuuje v kůži a tukové tkáni</a:t>
            </a:r>
          </a:p>
          <a:p>
            <a:r>
              <a:rPr lang="cs-CZ" dirty="0" err="1"/>
              <a:t>Onychomykóza</a:t>
            </a:r>
            <a:r>
              <a:rPr lang="cs-CZ" dirty="0"/>
              <a:t>, 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capitis</a:t>
            </a:r>
            <a:r>
              <a:rPr lang="cs-CZ" dirty="0"/>
              <a:t>, refrakterní 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corporis</a:t>
            </a:r>
            <a:r>
              <a:rPr lang="cs-CZ" dirty="0"/>
              <a:t>, </a:t>
            </a:r>
            <a:r>
              <a:rPr lang="cs-CZ" dirty="0" err="1"/>
              <a:t>pedis</a:t>
            </a:r>
            <a:endParaRPr lang="cs-CZ" dirty="0"/>
          </a:p>
          <a:p>
            <a:r>
              <a:rPr lang="cs-CZ" dirty="0"/>
              <a:t>CAVE </a:t>
            </a:r>
            <a:r>
              <a:rPr lang="cs-CZ" dirty="0" err="1"/>
              <a:t>hepatopatie</a:t>
            </a:r>
            <a:r>
              <a:rPr lang="cs-CZ" dirty="0"/>
              <a:t>, renální dysfunkce</a:t>
            </a:r>
          </a:p>
          <a:p>
            <a:r>
              <a:rPr lang="cs-CZ" dirty="0"/>
              <a:t>250 mg/d 6 týdnů (</a:t>
            </a:r>
            <a:r>
              <a:rPr lang="cs-CZ" dirty="0" err="1"/>
              <a:t>tinea</a:t>
            </a:r>
            <a:r>
              <a:rPr lang="cs-CZ" dirty="0"/>
              <a:t> </a:t>
            </a:r>
            <a:r>
              <a:rPr lang="cs-CZ" dirty="0" err="1"/>
              <a:t>capitis</a:t>
            </a:r>
            <a:r>
              <a:rPr lang="cs-CZ" dirty="0"/>
              <a:t>) až 12 týdnů (</a:t>
            </a:r>
            <a:r>
              <a:rPr lang="cs-CZ" dirty="0" err="1"/>
              <a:t>onychomykosa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67097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Interferony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Proteiny – </a:t>
            </a:r>
            <a:r>
              <a:rPr lang="cs-CZ" dirty="0" err="1"/>
              <a:t>cytokiny</a:t>
            </a:r>
            <a:r>
              <a:rPr lang="cs-CZ" dirty="0"/>
              <a:t> nespecifické imunity, působící v protivirové obraně, působí </a:t>
            </a:r>
            <a:r>
              <a:rPr lang="cs-CZ" dirty="0" err="1"/>
              <a:t>parakrinně</a:t>
            </a:r>
            <a:r>
              <a:rPr lang="cs-CZ" dirty="0"/>
              <a:t>, zvyšují buněčnou toxicitu proti virům a maligním nádorům</a:t>
            </a:r>
          </a:p>
          <a:p>
            <a:r>
              <a:rPr lang="cs-CZ" b="1" dirty="0"/>
              <a:t>Interferon </a:t>
            </a:r>
            <a:r>
              <a:rPr lang="el-GR" b="1" dirty="0"/>
              <a:t>α</a:t>
            </a:r>
            <a:r>
              <a:rPr lang="cs-CZ" dirty="0"/>
              <a:t> – adjuvantní terapie u maligního melanomu, terapie </a:t>
            </a:r>
            <a:r>
              <a:rPr lang="cs-CZ" dirty="0" err="1"/>
              <a:t>mycosis</a:t>
            </a:r>
            <a:r>
              <a:rPr lang="cs-CZ" dirty="0"/>
              <a:t> </a:t>
            </a:r>
            <a:r>
              <a:rPr lang="cs-CZ" dirty="0" err="1"/>
              <a:t>fungoides</a:t>
            </a:r>
            <a:r>
              <a:rPr lang="cs-CZ" dirty="0"/>
              <a:t>, </a:t>
            </a:r>
            <a:r>
              <a:rPr lang="cs-CZ" dirty="0" err="1"/>
              <a:t>granulomatózních</a:t>
            </a:r>
            <a:r>
              <a:rPr lang="cs-CZ" dirty="0"/>
              <a:t> zánětů</a:t>
            </a:r>
          </a:p>
          <a:p>
            <a:r>
              <a:rPr lang="cs-CZ" b="1" dirty="0"/>
              <a:t>Interferon </a:t>
            </a:r>
            <a:r>
              <a:rPr lang="el-GR" b="1" dirty="0"/>
              <a:t>γ</a:t>
            </a:r>
            <a:r>
              <a:rPr lang="cs-CZ" b="1" dirty="0"/>
              <a:t> </a:t>
            </a:r>
            <a:r>
              <a:rPr lang="cs-CZ" dirty="0"/>
              <a:t>– v ČR není registrován</a:t>
            </a:r>
          </a:p>
          <a:p>
            <a:r>
              <a:rPr lang="cs-CZ" dirty="0"/>
              <a:t>Nežádoucí reakce: </a:t>
            </a:r>
            <a:r>
              <a:rPr lang="cs-CZ" dirty="0" err="1"/>
              <a:t>flu-like</a:t>
            </a:r>
            <a:r>
              <a:rPr lang="cs-CZ" dirty="0"/>
              <a:t> symptomy, leukopenie</a:t>
            </a:r>
          </a:p>
        </p:txBody>
      </p:sp>
    </p:spTree>
    <p:extLst>
      <p:ext uri="{BB962C8B-B14F-4D97-AF65-F5344CB8AC3E}">
        <p14:creationId xmlns:p14="http://schemas.microsoft.com/office/powerpoint/2010/main" val="42685811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Zasahují do patogenetického procesu v buňkách na molekulární úrovni</a:t>
            </a:r>
          </a:p>
          <a:p>
            <a:r>
              <a:rPr lang="cs-CZ" dirty="0"/>
              <a:t>Cílem jsou jak nádorové buňky, tak nenádorové</a:t>
            </a:r>
          </a:p>
          <a:p>
            <a:r>
              <a:rPr lang="cs-CZ" dirty="0"/>
              <a:t>Cílená léčiva se dají využít u takových </a:t>
            </a:r>
            <a:r>
              <a:rPr lang="cs-CZ" dirty="0" err="1"/>
              <a:t>patol</a:t>
            </a:r>
            <a:r>
              <a:rPr lang="cs-CZ" dirty="0"/>
              <a:t>. stavů, kde je známý:</a:t>
            </a:r>
          </a:p>
          <a:p>
            <a:r>
              <a:rPr lang="cs-CZ" b="1" dirty="0"/>
              <a:t>Specifický biomarker </a:t>
            </a:r>
            <a:r>
              <a:rPr lang="cs-CZ" dirty="0"/>
              <a:t>(</a:t>
            </a:r>
            <a:r>
              <a:rPr lang="cs-CZ" dirty="0" err="1"/>
              <a:t>cytokin</a:t>
            </a:r>
            <a:r>
              <a:rPr lang="cs-CZ" dirty="0"/>
              <a:t>, receptor pro </a:t>
            </a:r>
            <a:r>
              <a:rPr lang="cs-CZ" dirty="0" err="1"/>
              <a:t>cytokin</a:t>
            </a:r>
            <a:r>
              <a:rPr lang="cs-CZ" dirty="0"/>
              <a:t>, růstový faktor)</a:t>
            </a:r>
          </a:p>
          <a:p>
            <a:r>
              <a:rPr lang="cs-CZ" b="1" dirty="0"/>
              <a:t>Aberantní ligand či signální dráha</a:t>
            </a:r>
          </a:p>
        </p:txBody>
      </p:sp>
    </p:spTree>
    <p:extLst>
      <p:ext uri="{BB962C8B-B14F-4D97-AF65-F5344CB8AC3E}">
        <p14:creationId xmlns:p14="http://schemas.microsoft.com/office/powerpoint/2010/main" val="78506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</a:t>
            </a:r>
            <a:r>
              <a:rPr lang="cs-CZ" dirty="0" err="1"/>
              <a:t>Imunomodulační</a:t>
            </a:r>
            <a:r>
              <a:rPr lang="cs-CZ" dirty="0"/>
              <a:t> a </a:t>
            </a:r>
            <a:r>
              <a:rPr lang="cs-CZ" dirty="0" err="1"/>
              <a:t>antiproliferativní</a:t>
            </a:r>
            <a:r>
              <a:rPr lang="cs-CZ" dirty="0"/>
              <a:t>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Systémové kortikosteroidy</a:t>
            </a:r>
          </a:p>
          <a:p>
            <a:r>
              <a:rPr lang="cs-CZ" dirty="0" err="1"/>
              <a:t>Methotrexát</a:t>
            </a:r>
            <a:endParaRPr lang="cs-CZ" dirty="0"/>
          </a:p>
          <a:p>
            <a:r>
              <a:rPr lang="cs-CZ" dirty="0"/>
              <a:t>Azathioprin</a:t>
            </a:r>
          </a:p>
          <a:p>
            <a:r>
              <a:rPr lang="cs-CZ" dirty="0" err="1"/>
              <a:t>Mykofenolát</a:t>
            </a:r>
            <a:r>
              <a:rPr lang="cs-CZ" dirty="0"/>
              <a:t> </a:t>
            </a:r>
            <a:r>
              <a:rPr lang="cs-CZ" dirty="0" err="1"/>
              <a:t>mofetil</a:t>
            </a:r>
            <a:endParaRPr lang="cs-CZ" dirty="0"/>
          </a:p>
          <a:p>
            <a:r>
              <a:rPr lang="cs-CZ" dirty="0"/>
              <a:t>Cyklosporin A</a:t>
            </a:r>
          </a:p>
          <a:p>
            <a:r>
              <a:rPr lang="cs-CZ" dirty="0" err="1"/>
              <a:t>Dapson</a:t>
            </a:r>
            <a:endParaRPr lang="cs-CZ" dirty="0"/>
          </a:p>
          <a:p>
            <a:r>
              <a:rPr lang="cs-CZ" dirty="0"/>
              <a:t>Antimalarika</a:t>
            </a:r>
          </a:p>
          <a:p>
            <a:r>
              <a:rPr lang="cs-CZ" dirty="0"/>
              <a:t>Systémové </a:t>
            </a:r>
            <a:r>
              <a:rPr lang="cs-CZ" dirty="0" err="1"/>
              <a:t>retinoidy</a:t>
            </a:r>
            <a:endParaRPr lang="cs-CZ" dirty="0"/>
          </a:p>
          <a:p>
            <a:r>
              <a:rPr lang="cs-CZ" dirty="0"/>
              <a:t>Interferony</a:t>
            </a:r>
          </a:p>
        </p:txBody>
      </p:sp>
    </p:spTree>
    <p:extLst>
      <p:ext uri="{BB962C8B-B14F-4D97-AF65-F5344CB8AC3E}">
        <p14:creationId xmlns:p14="http://schemas.microsoft.com/office/powerpoint/2010/main" val="7616521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Klasifikace dle struktury:</a:t>
            </a:r>
          </a:p>
          <a:p>
            <a:r>
              <a:rPr lang="cs-CZ" dirty="0"/>
              <a:t>Rekombinantní </a:t>
            </a:r>
            <a:r>
              <a:rPr lang="cs-CZ" dirty="0" err="1"/>
              <a:t>cytokiny</a:t>
            </a:r>
            <a:r>
              <a:rPr lang="cs-CZ" dirty="0"/>
              <a:t> a růstové faktory</a:t>
            </a:r>
          </a:p>
          <a:p>
            <a:r>
              <a:rPr lang="cs-CZ" dirty="0"/>
              <a:t>Monoklonální protilátky</a:t>
            </a:r>
          </a:p>
          <a:p>
            <a:r>
              <a:rPr lang="cs-CZ" dirty="0"/>
              <a:t>Fúzní proteiny</a:t>
            </a:r>
          </a:p>
          <a:p>
            <a:r>
              <a:rPr lang="cs-CZ" dirty="0"/>
              <a:t>Malé molekuly</a:t>
            </a:r>
          </a:p>
          <a:p>
            <a:endParaRPr lang="cs-CZ" dirty="0"/>
          </a:p>
          <a:p>
            <a:r>
              <a:rPr lang="cs-CZ" b="1" dirty="0"/>
              <a:t>Klasifikace dle účinků na biomarkery:</a:t>
            </a:r>
          </a:p>
          <a:p>
            <a:r>
              <a:rPr lang="cs-CZ" dirty="0"/>
              <a:t>Inhibitory TNF-</a:t>
            </a:r>
            <a:r>
              <a:rPr lang="el-GR" dirty="0"/>
              <a:t>α</a:t>
            </a:r>
            <a:r>
              <a:rPr lang="cs-CZ" dirty="0"/>
              <a:t>, </a:t>
            </a:r>
            <a:r>
              <a:rPr lang="cs-CZ" dirty="0" err="1"/>
              <a:t>interleukinů</a:t>
            </a:r>
            <a:r>
              <a:rPr lang="cs-CZ" dirty="0"/>
              <a:t>, enzymů, receptorů, povrch. antigenů lymfocytů, </a:t>
            </a:r>
            <a:r>
              <a:rPr lang="cs-CZ" dirty="0" err="1"/>
              <a:t>imunomodulačních</a:t>
            </a:r>
            <a:r>
              <a:rPr lang="cs-CZ" dirty="0"/>
              <a:t> receptorů T-lymfocytů a transdukčních signálů</a:t>
            </a:r>
          </a:p>
        </p:txBody>
      </p:sp>
    </p:spTree>
    <p:extLst>
      <p:ext uri="{BB962C8B-B14F-4D97-AF65-F5344CB8AC3E}">
        <p14:creationId xmlns:p14="http://schemas.microsoft.com/office/powerpoint/2010/main" val="19536918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Indikace:</a:t>
            </a:r>
          </a:p>
          <a:p>
            <a:r>
              <a:rPr lang="cs-CZ" b="1" dirty="0"/>
              <a:t>Psoriáza</a:t>
            </a:r>
            <a:r>
              <a:rPr lang="cs-CZ" dirty="0"/>
              <a:t> </a:t>
            </a:r>
          </a:p>
          <a:p>
            <a:r>
              <a:rPr lang="cs-CZ" b="1" dirty="0"/>
              <a:t>Inhibitory TNF </a:t>
            </a:r>
            <a:r>
              <a:rPr lang="el-GR" b="1" dirty="0"/>
              <a:t>α</a:t>
            </a:r>
            <a:r>
              <a:rPr lang="cs-CZ" dirty="0"/>
              <a:t> (</a:t>
            </a:r>
            <a:r>
              <a:rPr lang="cs-CZ" dirty="0" err="1"/>
              <a:t>etanercept</a:t>
            </a:r>
            <a:r>
              <a:rPr lang="cs-CZ" dirty="0"/>
              <a:t>, </a:t>
            </a:r>
            <a:r>
              <a:rPr lang="cs-CZ" dirty="0" err="1"/>
              <a:t>adalimumab</a:t>
            </a:r>
            <a:r>
              <a:rPr lang="cs-CZ" dirty="0"/>
              <a:t>, </a:t>
            </a:r>
            <a:r>
              <a:rPr lang="cs-CZ" dirty="0" err="1"/>
              <a:t>infliximab</a:t>
            </a:r>
            <a:r>
              <a:rPr lang="cs-CZ" dirty="0"/>
              <a:t>, </a:t>
            </a:r>
            <a:r>
              <a:rPr lang="cs-CZ" dirty="0" err="1"/>
              <a:t>certulizumab</a:t>
            </a:r>
            <a:r>
              <a:rPr lang="cs-CZ" dirty="0"/>
              <a:t> </a:t>
            </a:r>
            <a:r>
              <a:rPr lang="cs-CZ" dirty="0" err="1"/>
              <a:t>pegol</a:t>
            </a:r>
            <a:r>
              <a:rPr lang="cs-CZ" dirty="0"/>
              <a:t>)</a:t>
            </a:r>
          </a:p>
          <a:p>
            <a:r>
              <a:rPr lang="cs-CZ" b="1" dirty="0"/>
              <a:t>Inhibitor IL-12/23 </a:t>
            </a:r>
            <a:r>
              <a:rPr lang="cs-CZ" dirty="0"/>
              <a:t>(</a:t>
            </a:r>
            <a:r>
              <a:rPr lang="cs-CZ" dirty="0" err="1"/>
              <a:t>ustekinumab</a:t>
            </a:r>
            <a:r>
              <a:rPr lang="cs-CZ" dirty="0"/>
              <a:t>)</a:t>
            </a:r>
          </a:p>
          <a:p>
            <a:r>
              <a:rPr lang="cs-CZ" b="1" dirty="0"/>
              <a:t>Inhibitor IL -17A </a:t>
            </a:r>
            <a:r>
              <a:rPr lang="cs-CZ" dirty="0"/>
              <a:t>(</a:t>
            </a:r>
            <a:r>
              <a:rPr lang="cs-CZ" dirty="0" err="1"/>
              <a:t>secukinumab</a:t>
            </a:r>
            <a:r>
              <a:rPr lang="cs-CZ" dirty="0"/>
              <a:t>, </a:t>
            </a:r>
            <a:r>
              <a:rPr lang="cs-CZ" dirty="0" err="1"/>
              <a:t>ixekizumab</a:t>
            </a:r>
            <a:r>
              <a:rPr lang="cs-CZ" dirty="0"/>
              <a:t>)</a:t>
            </a:r>
          </a:p>
          <a:p>
            <a:r>
              <a:rPr lang="cs-CZ" b="1" dirty="0"/>
              <a:t>Inhibitor IL-17-AR </a:t>
            </a:r>
            <a:r>
              <a:rPr lang="cs-CZ" dirty="0"/>
              <a:t>(</a:t>
            </a:r>
            <a:r>
              <a:rPr lang="cs-CZ" dirty="0" err="1"/>
              <a:t>brodalumab</a:t>
            </a:r>
            <a:r>
              <a:rPr lang="cs-CZ" dirty="0"/>
              <a:t>)</a:t>
            </a:r>
          </a:p>
          <a:p>
            <a:r>
              <a:rPr lang="cs-CZ" b="1" dirty="0"/>
              <a:t>Inhibitor IL-23 </a:t>
            </a:r>
            <a:r>
              <a:rPr lang="cs-CZ" dirty="0"/>
              <a:t>(</a:t>
            </a:r>
            <a:r>
              <a:rPr lang="cs-CZ" dirty="0" err="1"/>
              <a:t>guselkumab</a:t>
            </a:r>
            <a:r>
              <a:rPr lang="cs-CZ" dirty="0"/>
              <a:t>)</a:t>
            </a:r>
          </a:p>
          <a:p>
            <a:r>
              <a:rPr lang="cs-CZ" b="1" dirty="0"/>
              <a:t>Inhibitor IL-23p19 </a:t>
            </a:r>
            <a:r>
              <a:rPr lang="cs-CZ" dirty="0"/>
              <a:t>(</a:t>
            </a:r>
            <a:r>
              <a:rPr lang="cs-CZ" dirty="0" err="1"/>
              <a:t>tildrakizumab</a:t>
            </a:r>
            <a:r>
              <a:rPr lang="cs-CZ" dirty="0"/>
              <a:t>, </a:t>
            </a:r>
            <a:r>
              <a:rPr lang="cs-CZ" dirty="0" err="1"/>
              <a:t>risankizumab</a:t>
            </a:r>
            <a:r>
              <a:rPr lang="cs-CZ" dirty="0"/>
              <a:t>)</a:t>
            </a:r>
          </a:p>
          <a:p>
            <a:r>
              <a:rPr lang="cs-CZ" b="1" dirty="0"/>
              <a:t>Inhibitor </a:t>
            </a:r>
            <a:r>
              <a:rPr lang="cs-CZ" b="1" dirty="0" err="1"/>
              <a:t>fosfodiesterázy</a:t>
            </a:r>
            <a:r>
              <a:rPr lang="cs-CZ" b="1" dirty="0"/>
              <a:t> PDE4 </a:t>
            </a:r>
            <a:r>
              <a:rPr lang="cs-CZ" dirty="0"/>
              <a:t>(</a:t>
            </a:r>
            <a:r>
              <a:rPr lang="cs-CZ" dirty="0" err="1"/>
              <a:t>apremilast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3151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Atopická dermatitida</a:t>
            </a:r>
          </a:p>
          <a:p>
            <a:r>
              <a:rPr lang="cs-CZ" dirty="0"/>
              <a:t>Inhibitor IL-4R (</a:t>
            </a:r>
            <a:r>
              <a:rPr lang="cs-CZ" dirty="0" err="1"/>
              <a:t>dupilumab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Lupus </a:t>
            </a:r>
            <a:r>
              <a:rPr lang="cs-CZ" b="1" dirty="0" err="1"/>
              <a:t>erythematodes</a:t>
            </a:r>
            <a:endParaRPr lang="cs-CZ" b="1" dirty="0"/>
          </a:p>
          <a:p>
            <a:r>
              <a:rPr lang="cs-CZ" dirty="0"/>
              <a:t>Inhibitor IL-6 (</a:t>
            </a:r>
            <a:r>
              <a:rPr lang="cs-CZ" dirty="0" err="1"/>
              <a:t>tocilizumab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 err="1"/>
              <a:t>Hidradenitis</a:t>
            </a:r>
            <a:r>
              <a:rPr lang="cs-CZ" b="1" dirty="0"/>
              <a:t> </a:t>
            </a:r>
            <a:r>
              <a:rPr lang="cs-CZ" b="1" dirty="0" err="1"/>
              <a:t>suppurativa</a:t>
            </a:r>
            <a:endParaRPr lang="cs-CZ" b="1" dirty="0"/>
          </a:p>
          <a:p>
            <a:r>
              <a:rPr lang="cs-CZ" dirty="0"/>
              <a:t>Inhibitory TNF </a:t>
            </a:r>
            <a:r>
              <a:rPr lang="el-GR" dirty="0"/>
              <a:t>α</a:t>
            </a:r>
            <a:r>
              <a:rPr lang="cs-CZ" dirty="0"/>
              <a:t> (</a:t>
            </a:r>
            <a:r>
              <a:rPr lang="cs-CZ" dirty="0" err="1"/>
              <a:t>adalimumab</a:t>
            </a:r>
            <a:r>
              <a:rPr lang="cs-CZ" dirty="0"/>
              <a:t>)</a:t>
            </a:r>
            <a:endParaRPr lang="cs-CZ" b="1" dirty="0"/>
          </a:p>
          <a:p>
            <a:endParaRPr lang="cs-CZ" dirty="0"/>
          </a:p>
          <a:p>
            <a:r>
              <a:rPr lang="cs-CZ" b="1" dirty="0"/>
              <a:t>Chronická spontánní </a:t>
            </a:r>
            <a:r>
              <a:rPr lang="cs-CZ" b="1" dirty="0" err="1"/>
              <a:t>urtikárie</a:t>
            </a:r>
            <a:endParaRPr lang="cs-CZ" b="1" dirty="0"/>
          </a:p>
          <a:p>
            <a:r>
              <a:rPr lang="cs-CZ" dirty="0"/>
              <a:t>Inhibitor receptoru </a:t>
            </a:r>
            <a:r>
              <a:rPr lang="cs-CZ" dirty="0" err="1"/>
              <a:t>IgE</a:t>
            </a:r>
            <a:r>
              <a:rPr lang="cs-CZ" dirty="0"/>
              <a:t> (</a:t>
            </a:r>
            <a:r>
              <a:rPr lang="cs-CZ" dirty="0" err="1"/>
              <a:t>omalizumab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92843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Pemfigus </a:t>
            </a:r>
            <a:r>
              <a:rPr lang="cs-CZ" b="1" dirty="0" err="1"/>
              <a:t>vulgaris</a:t>
            </a:r>
            <a:r>
              <a:rPr lang="cs-CZ" b="1" dirty="0"/>
              <a:t>, </a:t>
            </a:r>
            <a:r>
              <a:rPr lang="cs-CZ" b="1" dirty="0" err="1"/>
              <a:t>Wegenerova</a:t>
            </a:r>
            <a:r>
              <a:rPr lang="cs-CZ" b="1" dirty="0"/>
              <a:t> granulomatóza, mikroskopická </a:t>
            </a:r>
            <a:r>
              <a:rPr lang="cs-CZ" b="1" dirty="0" err="1"/>
              <a:t>polyangiitida</a:t>
            </a:r>
            <a:endParaRPr lang="cs-CZ" b="1" dirty="0"/>
          </a:p>
          <a:p>
            <a:r>
              <a:rPr lang="cs-CZ" dirty="0"/>
              <a:t>Inhibitor povrch. antigenů lymfocytů CD20 (</a:t>
            </a:r>
            <a:r>
              <a:rPr lang="cs-CZ" dirty="0" err="1"/>
              <a:t>rituximab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Akutní SLE</a:t>
            </a:r>
          </a:p>
          <a:p>
            <a:r>
              <a:rPr lang="cs-CZ" dirty="0"/>
              <a:t>Inhibitor povrch. antigenů lymfocytů – aktivační protein B-</a:t>
            </a:r>
            <a:r>
              <a:rPr lang="cs-CZ" dirty="0" err="1"/>
              <a:t>ly</a:t>
            </a:r>
            <a:r>
              <a:rPr lang="cs-CZ" dirty="0"/>
              <a:t> (</a:t>
            </a:r>
            <a:r>
              <a:rPr lang="cs-CZ" dirty="0" err="1"/>
              <a:t>belimumab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87322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CD30+ kožní lymfom</a:t>
            </a:r>
          </a:p>
          <a:p>
            <a:r>
              <a:rPr lang="cs-CZ" dirty="0"/>
              <a:t>Inhibitor povrch. antigenů lymfocytů CD30 (</a:t>
            </a:r>
            <a:r>
              <a:rPr lang="cs-CZ" dirty="0" err="1"/>
              <a:t>brentuximab</a:t>
            </a:r>
            <a:r>
              <a:rPr lang="cs-CZ" dirty="0"/>
              <a:t> </a:t>
            </a:r>
            <a:r>
              <a:rPr lang="cs-CZ" dirty="0" err="1"/>
              <a:t>vedotin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Melanom</a:t>
            </a:r>
          </a:p>
          <a:p>
            <a:r>
              <a:rPr lang="cs-CZ" dirty="0"/>
              <a:t>Inhibitory </a:t>
            </a:r>
            <a:r>
              <a:rPr lang="cs-CZ" dirty="0" err="1"/>
              <a:t>imunomodulačních</a:t>
            </a:r>
            <a:r>
              <a:rPr lang="cs-CZ" dirty="0"/>
              <a:t> receptorů T-lymfocytů (CTLA-4 </a:t>
            </a:r>
            <a:r>
              <a:rPr lang="cs-CZ" dirty="0" err="1"/>
              <a:t>ipilimumab</a:t>
            </a:r>
            <a:r>
              <a:rPr lang="cs-CZ" dirty="0"/>
              <a:t>, PD-1 </a:t>
            </a:r>
            <a:r>
              <a:rPr lang="cs-CZ" dirty="0" err="1"/>
              <a:t>pembrolizumab</a:t>
            </a:r>
            <a:r>
              <a:rPr lang="cs-CZ" dirty="0"/>
              <a:t>, </a:t>
            </a:r>
            <a:r>
              <a:rPr lang="cs-CZ" dirty="0" err="1"/>
              <a:t>nivolumab</a:t>
            </a:r>
            <a:r>
              <a:rPr lang="cs-CZ" dirty="0"/>
              <a:t>)</a:t>
            </a:r>
          </a:p>
          <a:p>
            <a:r>
              <a:rPr lang="cs-CZ" dirty="0"/>
              <a:t>Inhibitory transdukčních signálů (inhibitory </a:t>
            </a:r>
            <a:r>
              <a:rPr lang="cs-CZ" dirty="0" err="1"/>
              <a:t>tyrosinkináz</a:t>
            </a:r>
            <a:r>
              <a:rPr lang="cs-CZ" dirty="0"/>
              <a:t> BRAF a MEK – </a:t>
            </a:r>
            <a:r>
              <a:rPr lang="cs-CZ" dirty="0" err="1"/>
              <a:t>vemurafenib</a:t>
            </a:r>
            <a:r>
              <a:rPr lang="cs-CZ" dirty="0"/>
              <a:t>, </a:t>
            </a:r>
            <a:r>
              <a:rPr lang="cs-CZ" dirty="0" err="1"/>
              <a:t>dabrafenib</a:t>
            </a:r>
            <a:r>
              <a:rPr lang="cs-CZ" dirty="0"/>
              <a:t>, </a:t>
            </a:r>
            <a:r>
              <a:rPr lang="cs-CZ" dirty="0" err="1"/>
              <a:t>trametinib</a:t>
            </a:r>
            <a:r>
              <a:rPr lang="cs-CZ" dirty="0"/>
              <a:t>, </a:t>
            </a:r>
            <a:r>
              <a:rPr lang="cs-CZ" dirty="0" err="1"/>
              <a:t>kobimetinib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4960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Cílená protizánětlivá a protinádorová léčiva (</a:t>
            </a:r>
            <a:r>
              <a:rPr lang="cs-CZ" dirty="0" err="1"/>
              <a:t>imunobiologika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Dermatofibrosarcoma</a:t>
            </a:r>
            <a:r>
              <a:rPr lang="cs-CZ" b="1" dirty="0"/>
              <a:t> </a:t>
            </a:r>
            <a:r>
              <a:rPr lang="cs-CZ" b="1" dirty="0" err="1"/>
              <a:t>protuberans</a:t>
            </a:r>
            <a:endParaRPr lang="cs-CZ" b="1" dirty="0"/>
          </a:p>
          <a:p>
            <a:r>
              <a:rPr lang="cs-CZ" dirty="0"/>
              <a:t>Inhibitory transdukčních signálů (inhibitory </a:t>
            </a:r>
            <a:r>
              <a:rPr lang="cs-CZ" dirty="0" err="1"/>
              <a:t>tyrosinázy</a:t>
            </a:r>
            <a:r>
              <a:rPr lang="cs-CZ" dirty="0"/>
              <a:t> </a:t>
            </a:r>
            <a:r>
              <a:rPr lang="cs-CZ" dirty="0" err="1"/>
              <a:t>Bcr-Abl</a:t>
            </a:r>
            <a:r>
              <a:rPr lang="cs-CZ" dirty="0"/>
              <a:t> - </a:t>
            </a:r>
            <a:r>
              <a:rPr lang="cs-CZ" dirty="0" err="1"/>
              <a:t>imatinib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Metastazující BCC, lokálně pokročilý BCC</a:t>
            </a:r>
          </a:p>
          <a:p>
            <a:r>
              <a:rPr lang="cs-CZ" dirty="0"/>
              <a:t>Inhibitory transdukčních signálů (inhibitory signální dráhy </a:t>
            </a:r>
            <a:r>
              <a:rPr lang="cs-CZ" dirty="0" err="1"/>
              <a:t>hedgehog</a:t>
            </a:r>
            <a:r>
              <a:rPr lang="cs-CZ" dirty="0"/>
              <a:t> – </a:t>
            </a:r>
            <a:r>
              <a:rPr lang="cs-CZ" dirty="0" err="1"/>
              <a:t>vismodegib</a:t>
            </a:r>
            <a:r>
              <a:rPr lang="cs-CZ" dirty="0"/>
              <a:t>, </a:t>
            </a:r>
            <a:r>
              <a:rPr lang="cs-CZ" dirty="0" err="1"/>
              <a:t>sonidegib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Metastazující karcinom z Merkelových buněk</a:t>
            </a:r>
          </a:p>
          <a:p>
            <a:r>
              <a:rPr lang="cs-CZ" dirty="0"/>
              <a:t>Inhibitor </a:t>
            </a:r>
            <a:r>
              <a:rPr lang="cs-CZ" dirty="0" err="1"/>
              <a:t>imunomodulačních</a:t>
            </a:r>
            <a:r>
              <a:rPr lang="cs-CZ" dirty="0"/>
              <a:t> receptorů T-lymfocytů PD-L1 (</a:t>
            </a:r>
            <a:r>
              <a:rPr lang="cs-CZ" dirty="0" err="1"/>
              <a:t>avelumab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01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Glukokortikosteroidy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Hormony kůry nadledvin</a:t>
            </a:r>
          </a:p>
          <a:p>
            <a:endParaRPr lang="cs-CZ" dirty="0"/>
          </a:p>
          <a:p>
            <a:r>
              <a:rPr lang="cs-CZ" dirty="0"/>
              <a:t>imunosupresivní efekt</a:t>
            </a:r>
          </a:p>
          <a:p>
            <a:r>
              <a:rPr lang="cs-CZ" i="1" dirty="0" err="1">
                <a:effectLst/>
              </a:rPr>
              <a:t>morbidistatický</a:t>
            </a:r>
            <a:r>
              <a:rPr lang="cs-CZ" dirty="0">
                <a:effectLst/>
              </a:rPr>
              <a:t> (tlumící příznaky a vývoj onemocnění bez jeho vyléčení)</a:t>
            </a:r>
          </a:p>
          <a:p>
            <a:r>
              <a:rPr lang="cs-CZ" i="1" dirty="0"/>
              <a:t>a</a:t>
            </a:r>
            <a:r>
              <a:rPr lang="cs-CZ" i="1" dirty="0">
                <a:effectLst/>
              </a:rPr>
              <a:t>ntialergický</a:t>
            </a:r>
            <a:endParaRPr lang="cs-CZ" dirty="0"/>
          </a:p>
          <a:p>
            <a:r>
              <a:rPr lang="cs-CZ" i="1" dirty="0">
                <a:effectLst/>
              </a:rPr>
              <a:t>protizánětlivý</a:t>
            </a:r>
            <a:r>
              <a:rPr lang="cs-CZ" dirty="0">
                <a:effectLst/>
              </a:rPr>
              <a:t> účinek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94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Glukokortiskosteroidy</a:t>
            </a:r>
            <a:r>
              <a:rPr lang="cs-CZ" dirty="0"/>
              <a:t> -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krátkodobé podání vysokých dávek aplikovaných při život ohrožujících stavech</a:t>
            </a:r>
          </a:p>
          <a:p>
            <a:r>
              <a:rPr lang="cs-CZ" dirty="0"/>
              <a:t>pulzní kortikoidní léčba</a:t>
            </a:r>
          </a:p>
          <a:p>
            <a:r>
              <a:rPr lang="cs-CZ" dirty="0"/>
              <a:t>prolongovaná léčba glukokortikoidy</a:t>
            </a:r>
          </a:p>
          <a:p>
            <a:r>
              <a:rPr lang="cs-CZ" dirty="0"/>
              <a:t>celkové podání – p. o., i. m., i. v., </a:t>
            </a:r>
            <a:r>
              <a:rPr lang="cs-CZ" dirty="0" err="1"/>
              <a:t>intranazálně</a:t>
            </a:r>
            <a:endParaRPr lang="cs-CZ" dirty="0"/>
          </a:p>
          <a:p>
            <a:r>
              <a:rPr lang="cs-CZ" dirty="0"/>
              <a:t>lokální aplikace – sliznice, kůže (kortikosteroidní </a:t>
            </a:r>
            <a:r>
              <a:rPr lang="cs-CZ" dirty="0" err="1"/>
              <a:t>dermatologika</a:t>
            </a:r>
            <a:r>
              <a:rPr lang="cs-CZ" dirty="0"/>
              <a:t>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42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Glukokortikosteroidy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dávkování:</a:t>
            </a:r>
            <a:br>
              <a:rPr lang="cs-CZ" i="1" dirty="0"/>
            </a:br>
            <a:endParaRPr lang="cs-CZ" dirty="0"/>
          </a:p>
          <a:p>
            <a:r>
              <a:rPr lang="cs-CZ" dirty="0"/>
              <a:t>dle typu onemocnění a váhy pacienta </a:t>
            </a:r>
          </a:p>
          <a:p>
            <a:endParaRPr lang="cs-CZ" dirty="0"/>
          </a:p>
          <a:p>
            <a:r>
              <a:rPr lang="cs-CZ" i="1" dirty="0"/>
              <a:t>monitoring:</a:t>
            </a:r>
          </a:p>
          <a:p>
            <a:r>
              <a:rPr lang="cs-CZ" dirty="0"/>
              <a:t>krevní obraz</a:t>
            </a:r>
          </a:p>
          <a:p>
            <a:r>
              <a:rPr lang="cs-CZ" dirty="0"/>
              <a:t>urea, kreatinin, jaterní testy, glykemie, ionty</a:t>
            </a:r>
          </a:p>
          <a:p>
            <a:endParaRPr lang="cs-CZ" i="1" dirty="0"/>
          </a:p>
          <a:p>
            <a:r>
              <a:rPr lang="cs-CZ" i="1" dirty="0"/>
              <a:t>systémové nejčastější vedlejší nežádoucí účinky:</a:t>
            </a:r>
            <a:br>
              <a:rPr lang="cs-CZ" i="1" dirty="0"/>
            </a:br>
            <a:r>
              <a:rPr lang="cs-CZ" dirty="0"/>
              <a:t>útlum osy </a:t>
            </a:r>
            <a:r>
              <a:rPr lang="cs-CZ" dirty="0" err="1"/>
              <a:t>hypothalamus</a:t>
            </a:r>
            <a:r>
              <a:rPr lang="cs-CZ" dirty="0"/>
              <a:t>-hypofýza-kůra nadledvin</a:t>
            </a:r>
            <a:br>
              <a:rPr lang="cs-CZ" i="1" dirty="0"/>
            </a:br>
            <a:br>
              <a:rPr lang="cs-CZ" i="1" dirty="0"/>
            </a:b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71872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2799</Words>
  <Application>Microsoft Office PowerPoint</Application>
  <PresentationFormat>Předvádění na obrazovce (4:3)</PresentationFormat>
  <Paragraphs>406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68" baseType="lpstr">
      <vt:lpstr>Arial</vt:lpstr>
      <vt:lpstr>Calibri</vt:lpstr>
      <vt:lpstr>Motiv systému Office</vt:lpstr>
      <vt:lpstr>Systémová terapie v dermatologii</vt:lpstr>
      <vt:lpstr>Systémová terapie - indikace</vt:lpstr>
      <vt:lpstr>Systémová terapie v dermatologii</vt:lpstr>
      <vt:lpstr>1) Systémová terapie – infekční nemoci</vt:lpstr>
      <vt:lpstr>2) Systémová terapie - různé</vt:lpstr>
      <vt:lpstr>3) Imunomodulační a antiproliferativní léčba</vt:lpstr>
      <vt:lpstr>Glukokortikosteroidy</vt:lpstr>
      <vt:lpstr>Glukokortiskosteroidy - použití</vt:lpstr>
      <vt:lpstr>Glukokortikosteroidy</vt:lpstr>
      <vt:lpstr>Glukokortikosteroidy</vt:lpstr>
      <vt:lpstr>Kortikosteroidy – nežádoucí účinky dlouhodobé</vt:lpstr>
      <vt:lpstr>Kortikosteroidy - indikace</vt:lpstr>
      <vt:lpstr>Dapson (sulfon)</vt:lpstr>
      <vt:lpstr>Dapson (sulfon)</vt:lpstr>
      <vt:lpstr>Aminochinolony (antimalarika)</vt:lpstr>
      <vt:lpstr>Cytostatika</vt:lpstr>
      <vt:lpstr>Metotrexát</vt:lpstr>
      <vt:lpstr>Metotrexát</vt:lpstr>
      <vt:lpstr>Metotrexát</vt:lpstr>
      <vt:lpstr>Cyklofosfamid</vt:lpstr>
      <vt:lpstr>Cyklofosfamid</vt:lpstr>
      <vt:lpstr>Azathioprin</vt:lpstr>
      <vt:lpstr>Azathioprin</vt:lpstr>
      <vt:lpstr>Azathioprin</vt:lpstr>
      <vt:lpstr>Azathioprin</vt:lpstr>
      <vt:lpstr>Cyklosporin A</vt:lpstr>
      <vt:lpstr>Cyklosporin A</vt:lpstr>
      <vt:lpstr>Cyklosporin A</vt:lpstr>
      <vt:lpstr>Cyklosporin A</vt:lpstr>
      <vt:lpstr>Retinoidy</vt:lpstr>
      <vt:lpstr>Acitretin</vt:lpstr>
      <vt:lpstr>Acitretin</vt:lpstr>
      <vt:lpstr>Acitretin</vt:lpstr>
      <vt:lpstr>Izotretinoin</vt:lpstr>
      <vt:lpstr>Izotretinoin</vt:lpstr>
      <vt:lpstr>Izotretinoin</vt:lpstr>
      <vt:lpstr>Izotretinoin</vt:lpstr>
      <vt:lpstr>Izotretinoin</vt:lpstr>
      <vt:lpstr>Bexaroten</vt:lpstr>
      <vt:lpstr>Antihistaminika</vt:lpstr>
      <vt:lpstr>Antihistaminika</vt:lpstr>
      <vt:lpstr>Antiandrogeny</vt:lpstr>
      <vt:lpstr>Finasterid</vt:lpstr>
      <vt:lpstr>Finasterid</vt:lpstr>
      <vt:lpstr>Antibiotika</vt:lpstr>
      <vt:lpstr>Antibiotika</vt:lpstr>
      <vt:lpstr>Antibiotika</vt:lpstr>
      <vt:lpstr>Antibiotika</vt:lpstr>
      <vt:lpstr>Antibiotika</vt:lpstr>
      <vt:lpstr>Antibiotika</vt:lpstr>
      <vt:lpstr>Antibiotika</vt:lpstr>
      <vt:lpstr>Antivirotika</vt:lpstr>
      <vt:lpstr>Antivirotika</vt:lpstr>
      <vt:lpstr>Antimykotika</vt:lpstr>
      <vt:lpstr>Antimykotika</vt:lpstr>
      <vt:lpstr>Antimykotika</vt:lpstr>
      <vt:lpstr>Antimykotika</vt:lpstr>
      <vt:lpstr>Interferony</vt:lpstr>
      <vt:lpstr>Cílená protizánětlivá a protinádorová léčiva (imunobiologika)</vt:lpstr>
      <vt:lpstr>Cílená protizánětlivá a protinádorová léčiva (imunobiologika)</vt:lpstr>
      <vt:lpstr>Cílená protizánětlivá a protinádorová léčiva (imunobiologika)</vt:lpstr>
      <vt:lpstr>Cílená protizánětlivá a protinádorová léčiva (imunobiologika)</vt:lpstr>
      <vt:lpstr>Cílená protizánětlivá a protinádorová léčiva (imunobiologika)</vt:lpstr>
      <vt:lpstr>Cílená protizánětlivá a protinádorová léčiva (imunobiologika)</vt:lpstr>
      <vt:lpstr>Cílená protizánětlivá a protinádorová léčiva (imunobiologika)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Systémová terapie v dermatologii</dc:title>
  <dc:creator>user</dc:creator>
  <cp:lastModifiedBy>Monika Hebnarová</cp:lastModifiedBy>
  <cp:revision>32</cp:revision>
  <dcterms:created xsi:type="dcterms:W3CDTF">2020-10-07T20:27:18Z</dcterms:created>
  <dcterms:modified xsi:type="dcterms:W3CDTF">2020-11-11T09:00:08Z</dcterms:modified>
</cp:coreProperties>
</file>