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325" r:id="rId5"/>
    <p:sldId id="316" r:id="rId6"/>
    <p:sldId id="326" r:id="rId7"/>
    <p:sldId id="276" r:id="rId8"/>
    <p:sldId id="315" r:id="rId9"/>
    <p:sldId id="266" r:id="rId10"/>
    <p:sldId id="310" r:id="rId11"/>
    <p:sldId id="268" r:id="rId12"/>
    <p:sldId id="271" r:id="rId13"/>
    <p:sldId id="311" r:id="rId14"/>
    <p:sldId id="312" r:id="rId15"/>
    <p:sldId id="274" r:id="rId16"/>
    <p:sldId id="313" r:id="rId17"/>
    <p:sldId id="277" r:id="rId18"/>
    <p:sldId id="317" r:id="rId19"/>
    <p:sldId id="322" r:id="rId20"/>
    <p:sldId id="282" r:id="rId21"/>
    <p:sldId id="318" r:id="rId22"/>
    <p:sldId id="288" r:id="rId23"/>
    <p:sldId id="323" r:id="rId24"/>
    <p:sldId id="286" r:id="rId25"/>
    <p:sldId id="319" r:id="rId26"/>
    <p:sldId id="293" r:id="rId27"/>
    <p:sldId id="296" r:id="rId28"/>
    <p:sldId id="304" r:id="rId29"/>
    <p:sldId id="324" r:id="rId30"/>
    <p:sldId id="298" r:id="rId31"/>
    <p:sldId id="321" r:id="rId32"/>
    <p:sldId id="302" r:id="rId33"/>
    <p:sldId id="320" r:id="rId34"/>
    <p:sldId id="308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Hanáková" initials="LH" lastIdx="1" clrIdx="0">
    <p:extLst>
      <p:ext uri="{19B8F6BF-5375-455C-9EA6-DF929625EA0E}">
        <p15:presenceInfo xmlns:p15="http://schemas.microsoft.com/office/powerpoint/2012/main" userId="e608ba6faff00c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0" autoAdjust="0"/>
  </p:normalViewPr>
  <p:slideViewPr>
    <p:cSldViewPr>
      <p:cViewPr varScale="1">
        <p:scale>
          <a:sx n="120" d="100"/>
          <a:sy n="120" d="100"/>
        </p:scale>
        <p:origin x="13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DADEDF-3ACA-4376-B863-08B53B25D9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7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DD7EDC-09A5-47C3-B6E8-16E1112535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7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28605-41FA-4F98-9B5B-3DC33B418BDB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207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0B9A5-07B7-483E-8D5B-EB743CB3A75C}" type="slidenum">
              <a:rPr lang="en-GB"/>
              <a:pPr/>
              <a:t>20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7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F7148-C5F2-4456-A725-43A5E092D3C7}" type="slidenum">
              <a:rPr lang="en-GB"/>
              <a:pPr/>
              <a:t>22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059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7E284-4FC5-444D-956F-CF46A1B39E64}" type="slidenum">
              <a:rPr lang="en-GB"/>
              <a:pPr/>
              <a:t>24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577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3F917-DC60-4506-83F5-CFFD44AA25F1}" type="slidenum">
              <a:rPr lang="en-GB"/>
              <a:pPr/>
              <a:t>26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30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66B2-8128-4999-9481-883BB03CFB75}" type="slidenum">
              <a:rPr lang="en-GB"/>
              <a:pPr/>
              <a:t>27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89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13327-0FEA-41EA-89EE-C68808A1C917}" type="slidenum">
              <a:rPr lang="en-GB"/>
              <a:pPr/>
              <a:t>28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38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41B6-BA9B-45C0-B751-6A916E8238C7}" type="slidenum">
              <a:rPr lang="en-GB"/>
              <a:pPr/>
              <a:t>30</a:t>
            </a:fld>
            <a:endParaRPr lang="en-GB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135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40C60-77BE-4E48-AE68-86E7D32A3A6F}" type="slidenum">
              <a:rPr lang="en-GB"/>
              <a:pPr/>
              <a:t>32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46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E10BE-8150-4C3B-8DAD-2EAF5AC99D0D}" type="slidenum">
              <a:rPr lang="en-GB"/>
              <a:pPr/>
              <a:t>34</a:t>
            </a:fld>
            <a:endParaRPr 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40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5498B-F474-454A-B29F-B60BF3DA5F4D}" type="slidenum">
              <a:rPr lang="en-GB"/>
              <a:pPr/>
              <a:t>2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33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87FA1-BDB0-4154-A281-515C4D529DD5}" type="slidenum">
              <a:rPr lang="en-GB"/>
              <a:pPr/>
              <a:t>3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82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6732F-82BE-406C-B9C3-74251364B41C}" type="slidenum">
              <a:rPr lang="en-GB"/>
              <a:pPr/>
              <a:t>7</a:t>
            </a:fld>
            <a:endParaRPr lang="en-GB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1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961A1-9E30-471C-8A01-59CD0EAB0102}" type="slidenum">
              <a:rPr lang="en-GB"/>
              <a:pPr/>
              <a:t>9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4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BBF1D-25BC-4D16-9986-24055572FB87}" type="slidenum">
              <a:rPr lang="en-GB"/>
              <a:pPr/>
              <a:t>11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2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D9F9C-EBAA-4144-9483-9B44117E90C0}" type="slidenum">
              <a:rPr lang="en-GB"/>
              <a:pPr/>
              <a:t>12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05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EE5A-4AC7-48B8-8ED8-79F81CE14B88}" type="slidenum">
              <a:rPr lang="en-GB"/>
              <a:pPr/>
              <a:t>15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0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9F366-BEC5-4C67-B170-2501EB094FE0}" type="slidenum">
              <a:rPr lang="en-GB"/>
              <a:pPr/>
              <a:t>17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3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AE0A-4CAB-4DC5-BA78-15EFF0587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2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B8E-142E-4345-876D-D866E33E60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1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C8F-C0AF-4FEB-8808-6CDEAEF065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1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B09-3CA2-4F82-9A67-73598E0C9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2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AFA-5A89-49FF-BAD6-4B37C93B5D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2BF-FFDD-42DE-87A8-C6573762D4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E871-55BB-4CEE-9994-FCE421C0B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4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50E-B355-4BB3-AEAA-F0EEC311D4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7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C36C-1DC2-4A20-B8C0-141B6DAA76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0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4FB-AB70-45A3-B952-C15C899C74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4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DCD4-4DCF-4DAA-9277-940DAEB4DB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7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30EE-8AA0-4EDD-8D10-ABB6588119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7776864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latin typeface="+mn-lt"/>
              </a:rPr>
              <a:t>Červené oko</a:t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dirty="0">
                <a:latin typeface="+mn-lt"/>
              </a:rPr>
              <a:t>-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/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>diferenciální diagnostika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sz="2000" dirty="0">
                <a:solidFill>
                  <a:schemeClr val="tx1"/>
                </a:solidFill>
                <a:latin typeface="+mn-lt"/>
              </a:rPr>
              <a:t>Oční klinika FN Brno a LF MU</a:t>
            </a:r>
            <a:br>
              <a:rPr lang="cs-CZ" sz="2000" dirty="0">
                <a:solidFill>
                  <a:schemeClr val="tx1"/>
                </a:solidFill>
                <a:latin typeface="+mn-lt"/>
              </a:rPr>
            </a:br>
            <a:r>
              <a:rPr lang="cs-CZ" sz="2000" dirty="0">
                <a:solidFill>
                  <a:schemeClr val="tx1"/>
                </a:solidFill>
                <a:latin typeface="+mn-lt"/>
              </a:rPr>
              <a:t>Lenka Hanáková</a:t>
            </a:r>
            <a:br>
              <a:rPr lang="cs-CZ" sz="2000" dirty="0">
                <a:solidFill>
                  <a:schemeClr val="tx1"/>
                </a:solidFill>
                <a:latin typeface="+mn-lt"/>
              </a:rPr>
            </a:br>
            <a:r>
              <a:rPr lang="cs-CZ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sz="2000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folHlink"/>
                </a:solidFill>
                <a:latin typeface="+mn-lt"/>
              </a:rPr>
              <a:t/>
            </a:r>
            <a:br>
              <a:rPr lang="cs-CZ" dirty="0">
                <a:solidFill>
                  <a:schemeClr val="folHlink"/>
                </a:solidFill>
                <a:latin typeface="+mn-lt"/>
              </a:rPr>
            </a:br>
            <a:endParaRPr lang="en-GB" dirty="0">
              <a:solidFill>
                <a:schemeClr val="folHlin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E7451-BC8E-48A4-A3E3-50BA4AB8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-171400"/>
            <a:ext cx="7886700" cy="53652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5233B-B012-4146-98F7-EBADC89C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476672"/>
            <a:ext cx="78867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Klinický obraz: </a:t>
            </a:r>
            <a:r>
              <a:rPr lang="cs-CZ" sz="2000" dirty="0"/>
              <a:t>jednostranný</a:t>
            </a:r>
            <a:r>
              <a:rPr lang="en-GB" sz="2000" dirty="0"/>
              <a:t>, </a:t>
            </a:r>
            <a:r>
              <a:rPr lang="cs-CZ" sz="2000" dirty="0"/>
              <a:t>měkký a zarudlý otok víček (někdy víčka nelze </a:t>
            </a:r>
            <a:r>
              <a:rPr lang="cs-CZ" sz="2000" dirty="0" smtClean="0"/>
              <a:t>spontánně otevřít</a:t>
            </a:r>
            <a:r>
              <a:rPr lang="cs-CZ" sz="2000" dirty="0"/>
              <a:t>), klidný bulbus, normální hybnost bulbu, normální zrakové funkce, </a:t>
            </a:r>
            <a:r>
              <a:rPr lang="cs-CZ" sz="2000" dirty="0" smtClean="0"/>
              <a:t>děti do 3 let </a:t>
            </a:r>
            <a:r>
              <a:rPr lang="cs-CZ" sz="2000" dirty="0"/>
              <a:t>– alterace celkového </a:t>
            </a:r>
            <a:r>
              <a:rPr lang="cs-CZ" sz="2000" dirty="0" smtClean="0"/>
              <a:t>stavu a riziko bakteriémie a meningitidy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Léčba:</a:t>
            </a:r>
          </a:p>
          <a:p>
            <a:r>
              <a:rPr lang="cs-CZ" sz="2000" dirty="0"/>
              <a:t>chirurgické ošetření lokálního nálezu</a:t>
            </a:r>
          </a:p>
          <a:p>
            <a:r>
              <a:rPr lang="cs-CZ" sz="2000" dirty="0"/>
              <a:t>ATB lokálně</a:t>
            </a:r>
          </a:p>
          <a:p>
            <a:r>
              <a:rPr lang="cs-CZ" sz="2000" dirty="0"/>
              <a:t>ATB celkově </a:t>
            </a:r>
            <a:r>
              <a:rPr lang="cs-CZ" sz="2000" dirty="0" err="1"/>
              <a:t>p.o</a:t>
            </a:r>
            <a:r>
              <a:rPr lang="cs-CZ" sz="2000" dirty="0"/>
              <a:t>. (např. </a:t>
            </a:r>
            <a:r>
              <a:rPr lang="cs-CZ" sz="2000" dirty="0" err="1"/>
              <a:t>Augmentin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1g á 8-12 hodin 7-14 dnů</a:t>
            </a:r>
            <a:r>
              <a:rPr lang="cs-CZ" sz="2000" dirty="0" smtClean="0"/>
              <a:t>), příp. </a:t>
            </a:r>
            <a:r>
              <a:rPr lang="cs-CZ" sz="2000" dirty="0" err="1"/>
              <a:t>i.v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Pozn.: </a:t>
            </a:r>
            <a:r>
              <a:rPr lang="cs-CZ" sz="2000" dirty="0" smtClean="0"/>
              <a:t>CT </a:t>
            </a:r>
            <a:r>
              <a:rPr lang="cs-CZ" sz="2000" dirty="0"/>
              <a:t>mozku a očnic zobrazí </a:t>
            </a:r>
            <a:r>
              <a:rPr lang="cs-CZ" sz="2000" dirty="0" err="1"/>
              <a:t>opacifikaci</a:t>
            </a:r>
            <a:r>
              <a:rPr lang="cs-CZ" sz="2000" dirty="0"/>
              <a:t> před/za septem, zánět PND, zubů, </a:t>
            </a:r>
            <a:r>
              <a:rPr lang="cs-CZ" sz="2000" dirty="0" err="1" smtClean="0"/>
              <a:t>intrakrania</a:t>
            </a:r>
            <a:r>
              <a:rPr lang="cs-CZ" sz="2000" dirty="0" smtClean="0"/>
              <a:t>, projasnění v očnici (plyn) u anaerobní infekce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4" descr="showimage">
            <a:extLst>
              <a:ext uri="{FF2B5EF4-FFF2-40B4-BE49-F238E27FC236}">
                <a16:creationId xmlns:a16="http://schemas.microsoft.com/office/drawing/2014/main" id="{F83312AB-0770-4A03-B1F4-21AAF994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240360" cy="4448284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624" y="3567898"/>
            <a:ext cx="3024336" cy="2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1395536"/>
            <a:ext cx="7886700" cy="1325563"/>
          </a:xfrm>
        </p:spPr>
        <p:txBody>
          <a:bodyPr/>
          <a:lstStyle/>
          <a:p>
            <a:pPr marL="0" indent="0">
              <a:buNone/>
            </a:pPr>
            <a:endParaRPr lang="cs-CZ" sz="36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470842"/>
            <a:ext cx="7886700" cy="591631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Retroseptální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orbitocelulitida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bakteriální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Akutní zánět měkkých tkání za orbitálním </a:t>
            </a:r>
            <a:r>
              <a:rPr lang="cs-CZ" sz="2000" dirty="0" smtClean="0"/>
              <a:t>septem, tedy </a:t>
            </a:r>
            <a:r>
              <a:rPr lang="cs-CZ" sz="2000" b="1" dirty="0" smtClean="0"/>
              <a:t>v očnici</a:t>
            </a:r>
            <a:endParaRPr lang="cs-CZ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/>
              <a:t>Život ohrožující</a:t>
            </a:r>
            <a:r>
              <a:rPr lang="cs-CZ" sz="2000" dirty="0"/>
              <a:t> infekce, prognóza </a:t>
            </a:r>
            <a:r>
              <a:rPr lang="cs-CZ" sz="2000" dirty="0" err="1"/>
              <a:t>quoad</a:t>
            </a:r>
            <a:r>
              <a:rPr lang="cs-CZ" sz="2000" dirty="0"/>
              <a:t> visum nejistá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Pokročilý difuzní zánět – </a:t>
            </a:r>
            <a:r>
              <a:rPr lang="cs-CZ" sz="2000" b="1" dirty="0"/>
              <a:t>flegmóna očnice</a:t>
            </a:r>
            <a:r>
              <a:rPr lang="cs-CZ" sz="2000" dirty="0"/>
              <a:t>, při ohraničení zánětu – </a:t>
            </a:r>
            <a:r>
              <a:rPr lang="cs-CZ" sz="2000" b="1" dirty="0"/>
              <a:t>absces </a:t>
            </a:r>
            <a:r>
              <a:rPr lang="cs-CZ" sz="2000" dirty="0"/>
              <a:t>(</a:t>
            </a:r>
            <a:r>
              <a:rPr lang="cs-CZ" sz="2000" dirty="0" err="1"/>
              <a:t>subperiostální</a:t>
            </a:r>
            <a:r>
              <a:rPr lang="cs-CZ" sz="2000" dirty="0"/>
              <a:t> absces v místě sinusitidy)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err="1"/>
              <a:t>Přičiny</a:t>
            </a:r>
            <a:r>
              <a:rPr lang="cs-CZ" sz="2000" b="1" dirty="0"/>
              <a:t>:</a:t>
            </a:r>
            <a:r>
              <a:rPr lang="cs-CZ" sz="2000" dirty="0"/>
              <a:t> propagace zánětu přes septum při </a:t>
            </a:r>
            <a:r>
              <a:rPr lang="cs-CZ" sz="2000" dirty="0" err="1"/>
              <a:t>preseptální</a:t>
            </a:r>
            <a:r>
              <a:rPr lang="cs-CZ" sz="2000" dirty="0"/>
              <a:t> </a:t>
            </a:r>
            <a:r>
              <a:rPr lang="cs-CZ" sz="2000" dirty="0" err="1"/>
              <a:t>orbitocelulitidě</a:t>
            </a:r>
            <a:r>
              <a:rPr lang="cs-CZ" sz="2000" dirty="0"/>
              <a:t>, zánět PND, u diabetiků a </a:t>
            </a:r>
            <a:r>
              <a:rPr lang="cs-CZ" sz="2000" dirty="0" err="1"/>
              <a:t>imunosuprimovaných</a:t>
            </a:r>
            <a:r>
              <a:rPr lang="cs-CZ" sz="2000" dirty="0"/>
              <a:t> pacientů hematogenní rozsev nebo propagace zánětu z oka při </a:t>
            </a:r>
            <a:r>
              <a:rPr lang="cs-CZ" sz="2000" dirty="0" err="1"/>
              <a:t>endoftalmitidě</a:t>
            </a:r>
            <a:r>
              <a:rPr lang="cs-CZ" sz="2000" dirty="0"/>
              <a:t>, </a:t>
            </a:r>
            <a:r>
              <a:rPr lang="cs-CZ" sz="2000" dirty="0" err="1"/>
              <a:t>odontogenní</a:t>
            </a:r>
            <a:r>
              <a:rPr lang="cs-CZ" sz="2000" dirty="0"/>
              <a:t> infekce (anaeroby)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/>
              <a:t>Klinický obraz: </a:t>
            </a:r>
            <a:r>
              <a:rPr lang="cs-CZ" sz="2000" dirty="0" smtClean="0"/>
              <a:t>začíná bolestí za okem, jednostranný </a:t>
            </a:r>
            <a:r>
              <a:rPr lang="cs-CZ" sz="2000" dirty="0"/>
              <a:t>otok víček, injekce, </a:t>
            </a:r>
            <a:r>
              <a:rPr lang="cs-CZ" sz="2000" dirty="0" err="1"/>
              <a:t>protruze</a:t>
            </a:r>
            <a:r>
              <a:rPr lang="cs-CZ" sz="2000" dirty="0"/>
              <a:t> bulbu, porucha hybnosti bulbu, porucha zrakových funkcí a </a:t>
            </a:r>
            <a:r>
              <a:rPr lang="cs-CZ" sz="2000" dirty="0" smtClean="0"/>
              <a:t>fotoreakce, vždy </a:t>
            </a:r>
            <a:r>
              <a:rPr lang="cs-CZ" sz="2000" dirty="0" smtClean="0">
                <a:solidFill>
                  <a:srgbClr val="FF0000"/>
                </a:solidFill>
              </a:rPr>
              <a:t>alterace </a:t>
            </a:r>
            <a:r>
              <a:rPr lang="cs-CZ" sz="2000" dirty="0">
                <a:solidFill>
                  <a:srgbClr val="FF0000"/>
                </a:solidFill>
              </a:rPr>
              <a:t>celkového stavu</a:t>
            </a:r>
          </a:p>
          <a:p>
            <a:pPr>
              <a:lnSpc>
                <a:spcPct val="80000"/>
              </a:lnSpc>
            </a:pPr>
            <a:endParaRPr lang="en-GB" sz="2000" dirty="0"/>
          </a:p>
        </p:txBody>
      </p:sp>
      <p:pic>
        <p:nvPicPr>
          <p:cNvPr id="5" name="Picture 4" descr="orbitální celulitida">
            <a:extLst>
              <a:ext uri="{FF2B5EF4-FFF2-40B4-BE49-F238E27FC236}">
                <a16:creationId xmlns:a16="http://schemas.microsoft.com/office/drawing/2014/main" id="{7D901EEC-7A2A-4F26-8A24-643B3D175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3782821" cy="2161612"/>
          </a:xfrm>
          <a:prstGeom prst="rect">
            <a:avLst/>
          </a:prstGeom>
          <a:noFill/>
          <a:ln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ABF5549-8E42-4303-A666-9802D5875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445372" cy="256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4451" y="-1035496"/>
            <a:ext cx="7886700" cy="1325563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404664"/>
            <a:ext cx="7886700" cy="61206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1" dirty="0"/>
              <a:t>Komplikace:</a:t>
            </a:r>
          </a:p>
          <a:p>
            <a:r>
              <a:rPr lang="cs-CZ" sz="2000" dirty="0"/>
              <a:t>oční komplikace – </a:t>
            </a:r>
            <a:r>
              <a:rPr lang="en-GB" sz="2000" dirty="0"/>
              <a:t>expo</a:t>
            </a:r>
            <a:r>
              <a:rPr lang="cs-CZ" sz="2000" dirty="0" err="1"/>
              <a:t>ziční</a:t>
            </a:r>
            <a:r>
              <a:rPr lang="cs-CZ" sz="2000" dirty="0"/>
              <a:t> </a:t>
            </a:r>
            <a:r>
              <a:rPr lang="cs-CZ" sz="2000" dirty="0" err="1"/>
              <a:t>keratopatie</a:t>
            </a:r>
            <a:r>
              <a:rPr lang="cs-CZ" sz="2000" dirty="0"/>
              <a:t>, zvýšení nitroočního tlaku</a:t>
            </a:r>
            <a:r>
              <a:rPr lang="en-GB" sz="2000" dirty="0"/>
              <a:t>, </a:t>
            </a:r>
            <a:r>
              <a:rPr lang="cs-CZ" sz="2000" dirty="0"/>
              <a:t>okluze centrální retinální vény/arterie, </a:t>
            </a:r>
            <a:r>
              <a:rPr lang="cs-CZ" sz="2000" dirty="0" err="1"/>
              <a:t>endoftalmitida</a:t>
            </a:r>
            <a:r>
              <a:rPr lang="cs-CZ" sz="2000" dirty="0"/>
              <a:t>, optická neuropatie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propagace zánětu do </a:t>
            </a:r>
            <a:r>
              <a:rPr lang="cs-CZ" sz="2000" dirty="0" err="1"/>
              <a:t>nitrolebí</a:t>
            </a:r>
            <a:r>
              <a:rPr lang="cs-CZ" sz="2000" dirty="0"/>
              <a:t> (trombóza kavernózního splavu, meningitida, absces mozku)</a:t>
            </a:r>
          </a:p>
          <a:p>
            <a:pPr marL="0" indent="0">
              <a:buNone/>
            </a:pPr>
            <a:r>
              <a:rPr lang="cs-CZ" sz="2000" b="1" dirty="0"/>
              <a:t>Léčba:</a:t>
            </a:r>
          </a:p>
          <a:p>
            <a:r>
              <a:rPr lang="cs-CZ" sz="2000" dirty="0" smtClean="0"/>
              <a:t>razantní</a:t>
            </a:r>
            <a:r>
              <a:rPr lang="cs-CZ" sz="2000" dirty="0"/>
              <a:t>, hospitalizace, mezioborová </a:t>
            </a:r>
          </a:p>
          <a:p>
            <a:pPr marL="0" indent="0">
              <a:buNone/>
            </a:pPr>
            <a:r>
              <a:rPr lang="cs-CZ" sz="2000" dirty="0"/>
              <a:t>spolupráce</a:t>
            </a:r>
          </a:p>
          <a:p>
            <a:r>
              <a:rPr lang="cs-CZ" sz="2000" dirty="0"/>
              <a:t>chirurgické ošetření lokálního nálezu </a:t>
            </a:r>
          </a:p>
          <a:p>
            <a:pPr marL="0" indent="0">
              <a:buNone/>
            </a:pPr>
            <a:r>
              <a:rPr lang="cs-CZ" sz="2000" dirty="0"/>
              <a:t>(drenáž abscesu, </a:t>
            </a:r>
            <a:r>
              <a:rPr lang="cs-CZ" sz="2000" dirty="0" err="1"/>
              <a:t>endonasální</a:t>
            </a:r>
            <a:r>
              <a:rPr lang="cs-CZ" sz="2000" dirty="0"/>
              <a:t> chirurgická </a:t>
            </a:r>
          </a:p>
          <a:p>
            <a:pPr marL="0" indent="0">
              <a:buNone/>
            </a:pPr>
            <a:r>
              <a:rPr lang="cs-CZ" sz="2000" dirty="0"/>
              <a:t>sanace PND)</a:t>
            </a:r>
          </a:p>
          <a:p>
            <a:r>
              <a:rPr lang="cs-CZ" sz="2000" dirty="0"/>
              <a:t>ATB lokálně a celkově </a:t>
            </a:r>
            <a:r>
              <a:rPr lang="cs-CZ" sz="2000" dirty="0" err="1"/>
              <a:t>i.v</a:t>
            </a:r>
            <a:r>
              <a:rPr lang="cs-CZ" sz="20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2" name="Picture 4" descr="showimage">
            <a:extLst>
              <a:ext uri="{FF2B5EF4-FFF2-40B4-BE49-F238E27FC236}">
                <a16:creationId xmlns:a16="http://schemas.microsoft.com/office/drawing/2014/main" id="{499F70A9-C08D-4414-99AA-C616DCE7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0323"/>
            <a:ext cx="2865877" cy="441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FC13D-CDF9-409E-80FF-724CBA0D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93" y="-1107504"/>
            <a:ext cx="78867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04D75-ADD9-497E-A4A3-EC3EF2B5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93" y="404664"/>
            <a:ext cx="7886700" cy="484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Retroseptální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orbitocelulitida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mykotická</a:t>
            </a:r>
          </a:p>
          <a:p>
            <a:pPr marL="0" indent="0">
              <a:buNone/>
            </a:pPr>
            <a:r>
              <a:rPr lang="cs-CZ" sz="2000" dirty="0"/>
              <a:t>Málo častý výskyt (u </a:t>
            </a:r>
            <a:r>
              <a:rPr lang="cs-CZ" sz="2000" dirty="0" err="1"/>
              <a:t>imunokompromitovaných</a:t>
            </a:r>
            <a:r>
              <a:rPr lang="cs-CZ" sz="2000" dirty="0"/>
              <a:t> pacientů, diabetiků), průběh pomalejší než u bakteriálních zánětů, nejistá prognóza</a:t>
            </a:r>
          </a:p>
          <a:p>
            <a:pPr marL="0" indent="0">
              <a:buNone/>
            </a:pPr>
            <a:r>
              <a:rPr lang="cs-CZ" sz="2000" b="1" dirty="0" err="1"/>
              <a:t>Rhino</a:t>
            </a:r>
            <a:r>
              <a:rPr lang="cs-CZ" sz="2000" b="1" dirty="0"/>
              <a:t>-</a:t>
            </a:r>
            <a:r>
              <a:rPr lang="cs-CZ" sz="2000" b="1" dirty="0" err="1"/>
              <a:t>orbito</a:t>
            </a:r>
            <a:r>
              <a:rPr lang="cs-CZ" sz="2000" b="1" dirty="0"/>
              <a:t>-cerebrální </a:t>
            </a:r>
            <a:r>
              <a:rPr lang="cs-CZ" sz="2000" b="1" dirty="0" err="1"/>
              <a:t>mukormykóza</a:t>
            </a:r>
            <a:r>
              <a:rPr lang="cs-CZ" sz="2000" dirty="0"/>
              <a:t>: inhalací </a:t>
            </a:r>
            <a:r>
              <a:rPr lang="cs-CZ" sz="2000" dirty="0" err="1"/>
              <a:t>spór</a:t>
            </a:r>
            <a:r>
              <a:rPr lang="cs-CZ" sz="2000" dirty="0"/>
              <a:t> se rozvíjí zánět dýchacích cest, sinusitida, </a:t>
            </a:r>
            <a:r>
              <a:rPr lang="cs-CZ" sz="2000" dirty="0" err="1"/>
              <a:t>orbitocelulitida</a:t>
            </a:r>
            <a:r>
              <a:rPr lang="cs-CZ" sz="2000" dirty="0"/>
              <a:t>, přestup do </a:t>
            </a:r>
            <a:r>
              <a:rPr lang="cs-CZ" sz="2000" dirty="0" err="1"/>
              <a:t>intrakrania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ABCB88-D497-4D93-972C-A1F882FC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31232"/>
            <a:ext cx="3096344" cy="30963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A71EA7-2DB1-4243-B884-8E333F985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553021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A3150-A42D-43FA-AC65-517E2965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6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Neinfekční záněty očnice</a:t>
            </a:r>
            <a:endParaRPr lang="cs-CZ" sz="28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81691-A0BA-49F4-8D4F-8349D52E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Endokrinní </a:t>
            </a:r>
            <a:r>
              <a:rPr lang="cs-CZ" sz="2000" b="1" dirty="0" err="1"/>
              <a:t>orbitopatie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Zánětlivý </a:t>
            </a:r>
            <a:r>
              <a:rPr lang="cs-CZ" sz="2000" b="1" dirty="0" err="1"/>
              <a:t>pseudotumor</a:t>
            </a:r>
            <a:r>
              <a:rPr lang="cs-CZ" sz="2000" b="1" dirty="0"/>
              <a:t> očnice </a:t>
            </a:r>
          </a:p>
        </p:txBody>
      </p:sp>
    </p:spTree>
    <p:extLst>
      <p:ext uri="{BB962C8B-B14F-4D97-AF65-F5344CB8AC3E}">
        <p14:creationId xmlns:p14="http://schemas.microsoft.com/office/powerpoint/2010/main" val="13721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BF6DCD2-7915-42AB-9539-EF2662A0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3539679" cy="3539679"/>
          </a:xfrm>
          <a:prstGeom prst="rect">
            <a:avLst/>
          </a:prstGeom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455" y="314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Syndrom suchého oka, </a:t>
            </a:r>
            <a:r>
              <a:rPr lang="cs-CZ" sz="2800" b="1" dirty="0" err="1">
                <a:solidFill>
                  <a:srgbClr val="FF0000"/>
                </a:solidFill>
                <a:latin typeface="+mn-lt"/>
              </a:rPr>
              <a:t>sicca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 syndrom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Kvalitativní nebo kvantitativní </a:t>
            </a:r>
            <a:r>
              <a:rPr lang="cs-CZ" sz="2000" b="1" dirty="0"/>
              <a:t>porucha slzného filmu</a:t>
            </a:r>
            <a:r>
              <a:rPr lang="cs-CZ" sz="2000" dirty="0"/>
              <a:t>, která vede k poškození očního </a:t>
            </a:r>
            <a:r>
              <a:rPr lang="cs-CZ" sz="2000" dirty="0" smtClean="0"/>
              <a:t>povrchu a k vážným subjektivním obtížím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Multifaktoriální onemocnění </a:t>
            </a:r>
            <a:r>
              <a:rPr lang="cs-CZ" sz="2000" dirty="0" smtClean="0"/>
              <a:t>– oční a celkové onemocnění, povolání, zevní prostředí, genetická dispozice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Příznaky: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oční </a:t>
            </a:r>
            <a:r>
              <a:rPr lang="cs-CZ" sz="2000" dirty="0" err="1">
                <a:solidFill>
                  <a:srgbClr val="FF0000"/>
                </a:solidFill>
              </a:rPr>
              <a:t>dyskomfort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(pocit cizího tělíska nebo písku v očích, pálení, řezání, svědění), zhoršené vidění, zhoršení potíží při pobytu v klimatizovaných a zakouřených prostorách, na větru, v teple, při déletrvající zrakové námaze</a:t>
            </a:r>
            <a:r>
              <a:rPr lang="cs-CZ" sz="2000" dirty="0" smtClean="0"/>
              <a:t>, slzení, </a:t>
            </a:r>
            <a:r>
              <a:rPr lang="cs-CZ" sz="2000" dirty="0"/>
              <a:t>xerostomie u </a:t>
            </a:r>
            <a:r>
              <a:rPr lang="cs-CZ" sz="2000" dirty="0" err="1"/>
              <a:t>Sjögrenova</a:t>
            </a:r>
            <a:r>
              <a:rPr lang="cs-CZ" sz="2000" dirty="0"/>
              <a:t> </a:t>
            </a:r>
            <a:r>
              <a:rPr lang="cs-CZ" sz="2000" dirty="0" smtClean="0"/>
              <a:t>syndromu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48ED56-D730-4DD2-8F36-A67B7F898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25359"/>
            <a:ext cx="4104456" cy="165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0D51DEE8-D835-484F-B2C4-5F4689A7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76" y="5145259"/>
            <a:ext cx="2377452" cy="16196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6D8210-E002-47F9-BFCE-F55282CC1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03" y="3338960"/>
            <a:ext cx="2093901" cy="20939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B1AB54-3645-4862-AD22-854BFD48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319407"/>
            <a:ext cx="78867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965A1-4BB8-401F-ADA2-0AFF2428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0"/>
            <a:ext cx="7886700" cy="626469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Klinický obraz: </a:t>
            </a:r>
            <a:r>
              <a:rPr lang="cs-CZ" sz="2000" dirty="0"/>
              <a:t>hyperemie spojivky, záhyby spojivky, matný reflex rohovky, </a:t>
            </a:r>
            <a:r>
              <a:rPr lang="cs-CZ" sz="2000" dirty="0" err="1"/>
              <a:t>epitelopatie</a:t>
            </a:r>
            <a:r>
              <a:rPr lang="cs-CZ" sz="2000" dirty="0"/>
              <a:t> spojivky/rohovky, detrit na slzném filmu, patologický </a:t>
            </a:r>
            <a:r>
              <a:rPr lang="cs-CZ" sz="2000" dirty="0" err="1"/>
              <a:t>Schirmerův</a:t>
            </a:r>
            <a:r>
              <a:rPr lang="cs-CZ" sz="2000" dirty="0"/>
              <a:t> test a </a:t>
            </a:r>
            <a:r>
              <a:rPr lang="cs-CZ" sz="2000" dirty="0" err="1"/>
              <a:t>break</a:t>
            </a:r>
            <a:r>
              <a:rPr lang="cs-CZ" sz="2000" dirty="0"/>
              <a:t>-up </a:t>
            </a:r>
            <a:r>
              <a:rPr lang="cs-CZ" sz="2000" dirty="0" err="1"/>
              <a:t>time</a:t>
            </a:r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Léčba: </a:t>
            </a:r>
            <a:r>
              <a:rPr lang="cs-CZ" sz="2000" dirty="0" smtClean="0"/>
              <a:t>základem je substituce </a:t>
            </a:r>
            <a:r>
              <a:rPr lang="cs-CZ" sz="2000" dirty="0"/>
              <a:t>slz </a:t>
            </a:r>
            <a:r>
              <a:rPr lang="cs-CZ" sz="2000" b="1" dirty="0"/>
              <a:t>umělými slzami </a:t>
            </a:r>
            <a:r>
              <a:rPr lang="cs-CZ" sz="2000" dirty="0" smtClean="0"/>
              <a:t>(volně prodejné kapky</a:t>
            </a:r>
            <a:r>
              <a:rPr lang="cs-CZ" sz="2000" dirty="0"/>
              <a:t>, gel, </a:t>
            </a:r>
            <a:r>
              <a:rPr lang="cs-CZ" sz="2000" dirty="0" smtClean="0"/>
              <a:t>mast</a:t>
            </a:r>
            <a:r>
              <a:rPr lang="cs-CZ" sz="2000" dirty="0" smtClean="0"/>
              <a:t>). U těžších stavů:</a:t>
            </a:r>
          </a:p>
          <a:p>
            <a:pPr marL="0" indent="0">
              <a:buNone/>
            </a:pPr>
            <a:r>
              <a:rPr lang="cs-CZ" sz="2000" dirty="0"/>
              <a:t>:</a:t>
            </a:r>
            <a:r>
              <a:rPr lang="cs-CZ" sz="2000" dirty="0" smtClean="0"/>
              <a:t> </a:t>
            </a:r>
            <a:r>
              <a:rPr lang="cs-CZ" sz="2000" dirty="0" smtClean="0"/>
              <a:t>protizánětlivé léky lokálně – kortikoidy, </a:t>
            </a:r>
            <a:r>
              <a:rPr lang="cs-CZ" sz="2000" dirty="0"/>
              <a:t>cyklosporin </a:t>
            </a:r>
            <a:r>
              <a:rPr lang="cs-CZ" sz="2000" dirty="0" smtClean="0"/>
              <a:t>A</a:t>
            </a:r>
          </a:p>
          <a:p>
            <a:pPr marL="0" indent="0">
              <a:buNone/>
            </a:pPr>
            <a:r>
              <a:rPr lang="cs-CZ" sz="2000" dirty="0" smtClean="0"/>
              <a:t>: autologní </a:t>
            </a:r>
            <a:r>
              <a:rPr lang="cs-CZ" sz="2000" dirty="0"/>
              <a:t>sérum </a:t>
            </a:r>
            <a:r>
              <a:rPr lang="cs-CZ" sz="2000" dirty="0" smtClean="0"/>
              <a:t>ve formě kapek, </a:t>
            </a:r>
            <a:r>
              <a:rPr lang="cs-CZ" sz="2000" dirty="0"/>
              <a:t>z pacientovy </a:t>
            </a:r>
            <a:r>
              <a:rPr lang="cs-CZ" sz="2000" dirty="0" smtClean="0"/>
              <a:t>krve</a:t>
            </a:r>
          </a:p>
          <a:p>
            <a:pPr marL="0" indent="0">
              <a:buNone/>
            </a:pPr>
            <a:r>
              <a:rPr lang="cs-CZ" sz="2000" dirty="0" smtClean="0"/>
              <a:t>: uzávěry </a:t>
            </a:r>
            <a:r>
              <a:rPr lang="cs-CZ" sz="2000" dirty="0"/>
              <a:t>slzných bodů (</a:t>
            </a:r>
            <a:r>
              <a:rPr lang="cs-CZ" sz="2000" dirty="0" err="1" smtClean="0"/>
              <a:t>plugy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r>
              <a:rPr lang="cs-CZ" sz="2000" dirty="0" smtClean="0"/>
              <a:t>: krytí </a:t>
            </a:r>
            <a:r>
              <a:rPr lang="cs-CZ" sz="2000" dirty="0" smtClean="0"/>
              <a:t>oka kontaktní </a:t>
            </a:r>
            <a:r>
              <a:rPr lang="cs-CZ" sz="2000" dirty="0"/>
              <a:t>čočkou nebo vlhkou </a:t>
            </a:r>
            <a:r>
              <a:rPr lang="cs-CZ" sz="2000" dirty="0" smtClean="0"/>
              <a:t>komůrkou</a:t>
            </a:r>
            <a:endParaRPr lang="en-GB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80E230-4E80-416D-815D-7400BAAC5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059046"/>
            <a:ext cx="4251933" cy="15778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FE541B-E3FD-4D59-BB64-425BF1FE9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28" y="1016114"/>
            <a:ext cx="2431606" cy="16637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2623A9-1B8B-4E77-8F39-D8C4132EEE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40" y="5121639"/>
            <a:ext cx="2519229" cy="16571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7181BA-2D05-44E5-A35F-3BE6E0557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46" y="921568"/>
            <a:ext cx="2333529" cy="18528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737D817-9134-4577-B31A-73CE6A6AD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" y="5210084"/>
            <a:ext cx="1614784" cy="161478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4DE204B-6896-4650-A033-63FA63568E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80" y="5286118"/>
            <a:ext cx="2279989" cy="17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2434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Zánět spojivky – konjunktivitida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87524" y="692696"/>
            <a:ext cx="8568952" cy="5061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Dělení: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infekční</a:t>
            </a:r>
            <a:r>
              <a:rPr lang="cs-CZ" sz="2000" dirty="0" smtClean="0"/>
              <a:t> x </a:t>
            </a:r>
            <a:r>
              <a:rPr lang="cs-CZ" sz="2000" dirty="0" smtClean="0">
                <a:solidFill>
                  <a:srgbClr val="FF0000"/>
                </a:solidFill>
              </a:rPr>
              <a:t>neinfekční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</a:t>
            </a:r>
            <a:r>
              <a:rPr lang="cs-CZ" sz="2000" dirty="0" err="1" smtClean="0">
                <a:solidFill>
                  <a:srgbClr val="FF0000"/>
                </a:solidFill>
              </a:rPr>
              <a:t>hyperakutní</a:t>
            </a:r>
            <a:r>
              <a:rPr lang="cs-CZ" sz="2000" dirty="0" smtClean="0"/>
              <a:t> x </a:t>
            </a:r>
            <a:r>
              <a:rPr lang="cs-CZ" sz="2000" dirty="0" smtClean="0">
                <a:solidFill>
                  <a:srgbClr val="FF0000"/>
                </a:solidFill>
              </a:rPr>
              <a:t>akutní</a:t>
            </a:r>
            <a:r>
              <a:rPr lang="cs-CZ" sz="2000" dirty="0" smtClean="0"/>
              <a:t> x </a:t>
            </a:r>
            <a:r>
              <a:rPr lang="cs-CZ" sz="2000" dirty="0" smtClean="0">
                <a:solidFill>
                  <a:srgbClr val="FF0000"/>
                </a:solidFill>
              </a:rPr>
              <a:t>chronická</a:t>
            </a:r>
          </a:p>
          <a:p>
            <a:pPr marL="0" indent="0">
              <a:buNone/>
            </a:pPr>
            <a:endParaRPr lang="cs-CZ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 smtClean="0"/>
              <a:t>Symptomy</a:t>
            </a:r>
            <a:r>
              <a:rPr lang="cs-CZ" sz="2000" b="1" dirty="0"/>
              <a:t>: </a:t>
            </a:r>
            <a:r>
              <a:rPr lang="cs-CZ" sz="2000" dirty="0"/>
              <a:t>začíná jednostranně a obvykle 2. oko je postiženo v odstupu pár dní, </a:t>
            </a:r>
            <a:r>
              <a:rPr lang="cs-CZ" sz="2000" dirty="0" smtClean="0">
                <a:solidFill>
                  <a:srgbClr val="FF0000"/>
                </a:solidFill>
              </a:rPr>
              <a:t>oční </a:t>
            </a:r>
            <a:r>
              <a:rPr lang="cs-CZ" sz="2000" dirty="0" err="1" smtClean="0">
                <a:solidFill>
                  <a:srgbClr val="FF0000"/>
                </a:solidFill>
              </a:rPr>
              <a:t>dyskomfort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- pocit </a:t>
            </a:r>
            <a:r>
              <a:rPr lang="cs-CZ" sz="2000" dirty="0"/>
              <a:t>cizího tělíska, pálení a řezání očí, světloplachost, otok víček, </a:t>
            </a:r>
            <a:r>
              <a:rPr lang="cs-CZ" sz="2000" dirty="0" smtClean="0"/>
              <a:t>po probuzení slepená </a:t>
            </a:r>
            <a:r>
              <a:rPr lang="cs-CZ" sz="2000" dirty="0"/>
              <a:t>víčka </a:t>
            </a:r>
            <a:r>
              <a:rPr lang="cs-CZ" sz="2000" dirty="0" smtClean="0"/>
              <a:t>sekretem</a:t>
            </a:r>
            <a:r>
              <a:rPr lang="cs-CZ" sz="2000" dirty="0"/>
              <a:t>, zvýšené slzení, zvětšené uzliny, u dětí alterace celkového stavu</a:t>
            </a:r>
          </a:p>
          <a:p>
            <a:pPr marL="0" indent="0">
              <a:buNone/>
            </a:pPr>
            <a:r>
              <a:rPr lang="cs-CZ" sz="2000" b="1" dirty="0"/>
              <a:t>Klinický obraz: </a:t>
            </a:r>
            <a:r>
              <a:rPr lang="cs-CZ" sz="2000" dirty="0" smtClean="0">
                <a:solidFill>
                  <a:srgbClr val="FF0000"/>
                </a:solidFill>
              </a:rPr>
              <a:t>edém </a:t>
            </a:r>
            <a:r>
              <a:rPr lang="cs-CZ" sz="2000" dirty="0">
                <a:solidFill>
                  <a:srgbClr val="FF0000"/>
                </a:solidFill>
              </a:rPr>
              <a:t>a erytém víček</a:t>
            </a:r>
            <a:r>
              <a:rPr lang="cs-CZ" sz="2000" dirty="0"/>
              <a:t>, serózní/</a:t>
            </a:r>
            <a:r>
              <a:rPr lang="cs-CZ" sz="2000" dirty="0" err="1"/>
              <a:t>mucinózní</a:t>
            </a:r>
            <a:r>
              <a:rPr lang="cs-CZ" sz="2000" dirty="0"/>
              <a:t>/purulentní </a:t>
            </a:r>
            <a:r>
              <a:rPr lang="cs-CZ" sz="2000" dirty="0">
                <a:solidFill>
                  <a:srgbClr val="FF0000"/>
                </a:solidFill>
              </a:rPr>
              <a:t>sekrece</a:t>
            </a:r>
            <a:r>
              <a:rPr lang="cs-CZ" sz="2000" dirty="0"/>
              <a:t>, povrchová injekce, </a:t>
            </a:r>
            <a:r>
              <a:rPr lang="cs-CZ" sz="2000" dirty="0" err="1"/>
              <a:t>chemosa</a:t>
            </a:r>
            <a:r>
              <a:rPr lang="cs-CZ" sz="2000" dirty="0"/>
              <a:t> spojivky, pablány, </a:t>
            </a:r>
            <a:r>
              <a:rPr lang="cs-CZ" sz="2000" dirty="0" err="1"/>
              <a:t>preaurikulární</a:t>
            </a:r>
            <a:r>
              <a:rPr lang="cs-CZ" sz="2000" dirty="0"/>
              <a:t> a </a:t>
            </a:r>
            <a:r>
              <a:rPr lang="cs-CZ" sz="2000" dirty="0" err="1"/>
              <a:t>submandibulární</a:t>
            </a:r>
            <a:r>
              <a:rPr lang="cs-CZ" sz="2000" dirty="0"/>
              <a:t> lymfadenopatie</a:t>
            </a:r>
          </a:p>
          <a:p>
            <a:pPr marL="0" indent="0">
              <a:buNone/>
            </a:pPr>
            <a:r>
              <a:rPr lang="cs-CZ" sz="2000" b="1" dirty="0"/>
              <a:t>Stěry ze spojivkového vaku </a:t>
            </a:r>
            <a:r>
              <a:rPr lang="cs-CZ" sz="2000" dirty="0"/>
              <a:t>(</a:t>
            </a:r>
            <a:r>
              <a:rPr lang="cs-CZ" sz="2000" dirty="0" err="1"/>
              <a:t>kultivace+citlivost</a:t>
            </a:r>
            <a:r>
              <a:rPr lang="cs-CZ" sz="2000" dirty="0"/>
              <a:t>, PCR</a:t>
            </a:r>
            <a:r>
              <a:rPr lang="cs-CZ" sz="2000" dirty="0" smtClean="0"/>
              <a:t>) </a:t>
            </a:r>
            <a:r>
              <a:rPr lang="cs-CZ" sz="2000" dirty="0" smtClean="0"/>
              <a:t>určí přesného původce zánětu. Standardně se neprovádí. </a:t>
            </a:r>
            <a:r>
              <a:rPr lang="cs-CZ" sz="2000" dirty="0" smtClean="0"/>
              <a:t>Odběr při </a:t>
            </a:r>
            <a:r>
              <a:rPr lang="cs-CZ" sz="2000" dirty="0"/>
              <a:t>podezření na gonokokovou etiologii, bez reakce na léčbu, při epidemii, u </a:t>
            </a:r>
            <a:r>
              <a:rPr lang="cs-CZ" sz="2000" dirty="0" err="1"/>
              <a:t>imunokompromitovaných</a:t>
            </a:r>
            <a:r>
              <a:rPr lang="cs-CZ" sz="2000" dirty="0"/>
              <a:t> </a:t>
            </a:r>
            <a:r>
              <a:rPr lang="cs-CZ" sz="2000" dirty="0" smtClean="0"/>
              <a:t>pacientů.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0C498D6-09C2-4585-996E-23F4EE94F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828099"/>
            <a:ext cx="2617908" cy="202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55D98-6110-4FF9-AB56-C9E364C9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387424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cs-CZ" sz="28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3ADC4-1173-4124-BDF5-CA85E059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Hyperakutní</a:t>
            </a:r>
            <a:r>
              <a:rPr lang="cs-CZ" sz="2000" b="1" dirty="0">
                <a:solidFill>
                  <a:srgbClr val="FF0000"/>
                </a:solidFill>
              </a:rPr>
              <a:t> bakteriální konjunktivitida</a:t>
            </a:r>
          </a:p>
          <a:p>
            <a:pPr marL="0" indent="0">
              <a:buNone/>
            </a:pPr>
            <a:r>
              <a:rPr lang="cs-CZ" sz="2000" b="1" dirty="0" smtClean="0"/>
              <a:t>Původce: </a:t>
            </a:r>
            <a:r>
              <a:rPr lang="cs-CZ" sz="2000" dirty="0" err="1"/>
              <a:t>n</a:t>
            </a:r>
            <a:r>
              <a:rPr lang="cs-CZ" sz="2000" dirty="0" err="1" smtClean="0"/>
              <a:t>eisseria</a:t>
            </a:r>
            <a:r>
              <a:rPr lang="cs-CZ" sz="2000" dirty="0" smtClean="0"/>
              <a:t> </a:t>
            </a:r>
            <a:r>
              <a:rPr lang="cs-CZ" sz="2000" dirty="0" err="1"/>
              <a:t>gonorrhoeae</a:t>
            </a:r>
            <a:r>
              <a:rPr lang="cs-CZ" sz="2000" dirty="0"/>
              <a:t> </a:t>
            </a:r>
            <a:r>
              <a:rPr lang="cs-CZ" sz="2000" dirty="0" smtClean="0"/>
              <a:t>(příp. </a:t>
            </a:r>
            <a:r>
              <a:rPr lang="cs-CZ" sz="2000" dirty="0" err="1" smtClean="0"/>
              <a:t>meningitidis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Přenos:</a:t>
            </a:r>
            <a:r>
              <a:rPr lang="cs-CZ" sz="2000" dirty="0" smtClean="0"/>
              <a:t> autoinfekcí u dospělých, přenosem infekce z matky na dítě při porodu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(pozn.: zánět spojivky novorozenců = </a:t>
            </a:r>
            <a:r>
              <a:rPr lang="cs-CZ" sz="2000" dirty="0" err="1" smtClean="0"/>
              <a:t>ophthalmia</a:t>
            </a:r>
            <a:r>
              <a:rPr lang="cs-CZ" sz="2000" dirty="0" smtClean="0"/>
              <a:t> </a:t>
            </a:r>
            <a:r>
              <a:rPr lang="cs-CZ" sz="2000" dirty="0" err="1" smtClean="0"/>
              <a:t>neonatorum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Klinický obraz: </a:t>
            </a:r>
            <a:r>
              <a:rPr lang="cs-CZ" sz="2000" dirty="0" smtClean="0">
                <a:solidFill>
                  <a:srgbClr val="FF0000"/>
                </a:solidFill>
              </a:rPr>
              <a:t>velmi rychlý </a:t>
            </a:r>
            <a:r>
              <a:rPr lang="cs-CZ" sz="2000" dirty="0">
                <a:solidFill>
                  <a:srgbClr val="FF0000"/>
                </a:solidFill>
              </a:rPr>
              <a:t>nástup </a:t>
            </a:r>
            <a:r>
              <a:rPr lang="cs-CZ" sz="2000" dirty="0" smtClean="0"/>
              <a:t>(u dospělých během 12-24 </a:t>
            </a:r>
            <a:r>
              <a:rPr lang="cs-CZ" sz="2000" dirty="0"/>
              <a:t>hod</a:t>
            </a:r>
            <a:r>
              <a:rPr lang="cs-CZ" sz="2000" dirty="0" smtClean="0"/>
              <a:t>., u novorozenců 2.-4. den po porodu), </a:t>
            </a:r>
            <a:r>
              <a:rPr lang="cs-CZ" sz="2000" dirty="0" smtClean="0">
                <a:solidFill>
                  <a:srgbClr val="FF0000"/>
                </a:solidFill>
              </a:rPr>
              <a:t>bolestivý a prknovitý otok víček</a:t>
            </a:r>
            <a:r>
              <a:rPr lang="cs-CZ" sz="2000" dirty="0" smtClean="0"/>
              <a:t>, hojná </a:t>
            </a:r>
            <a:r>
              <a:rPr lang="cs-CZ" sz="2000" dirty="0"/>
              <a:t>hustá </a:t>
            </a:r>
            <a:r>
              <a:rPr lang="cs-CZ" sz="2000" dirty="0">
                <a:solidFill>
                  <a:srgbClr val="FF0000"/>
                </a:solidFill>
              </a:rPr>
              <a:t>purulentní </a:t>
            </a:r>
            <a:r>
              <a:rPr lang="cs-CZ" sz="2000" dirty="0" smtClean="0">
                <a:solidFill>
                  <a:srgbClr val="FF0000"/>
                </a:solidFill>
              </a:rPr>
              <a:t>sekrece</a:t>
            </a:r>
            <a:r>
              <a:rPr lang="cs-CZ" sz="2000" dirty="0" smtClean="0"/>
              <a:t>, která po otevření víček může vystříknout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Komplikace: </a:t>
            </a:r>
            <a:r>
              <a:rPr lang="cs-CZ" sz="2000" dirty="0">
                <a:solidFill>
                  <a:srgbClr val="FF0000"/>
                </a:solidFill>
              </a:rPr>
              <a:t>rohovkový vřed </a:t>
            </a:r>
            <a:r>
              <a:rPr lang="cs-CZ" sz="2000" dirty="0"/>
              <a:t>s rizikem perforace, </a:t>
            </a:r>
            <a:r>
              <a:rPr lang="cs-CZ" sz="2000" dirty="0" err="1"/>
              <a:t>endoftalmitidy</a:t>
            </a:r>
            <a:r>
              <a:rPr lang="cs-CZ" sz="2000" dirty="0"/>
              <a:t> a encefalitidy</a:t>
            </a:r>
          </a:p>
          <a:p>
            <a:pPr marL="0" indent="0">
              <a:buNone/>
            </a:pPr>
            <a:r>
              <a:rPr lang="cs-CZ" sz="2000" b="1" dirty="0"/>
              <a:t>Terapie: </a:t>
            </a:r>
            <a:r>
              <a:rPr lang="cs-CZ" sz="2000" dirty="0"/>
              <a:t>zvýšená </a:t>
            </a:r>
            <a:r>
              <a:rPr lang="cs-CZ" sz="2000" dirty="0" smtClean="0"/>
              <a:t>hygiena, výplachy </a:t>
            </a:r>
            <a:r>
              <a:rPr lang="cs-CZ" sz="2000" dirty="0"/>
              <a:t>oka </a:t>
            </a:r>
            <a:r>
              <a:rPr lang="cs-CZ" sz="2000" dirty="0" smtClean="0"/>
              <a:t>(borovou </a:t>
            </a:r>
            <a:r>
              <a:rPr lang="cs-CZ" sz="2000" dirty="0"/>
              <a:t>vodou nebo 10% roztokem </a:t>
            </a:r>
            <a:r>
              <a:rPr lang="cs-CZ" sz="2000" dirty="0" err="1"/>
              <a:t>povidon</a:t>
            </a:r>
            <a:r>
              <a:rPr lang="cs-CZ" sz="2000" dirty="0"/>
              <a:t>-jodu v ředění </a:t>
            </a:r>
            <a:r>
              <a:rPr lang="cs-CZ" sz="2000" dirty="0" smtClean="0"/>
              <a:t>1:20), </a:t>
            </a:r>
            <a:r>
              <a:rPr lang="cs-CZ" sz="2000" dirty="0"/>
              <a:t>ATB lokálně a </a:t>
            </a:r>
            <a:r>
              <a:rPr lang="cs-CZ" sz="2000" dirty="0" smtClean="0"/>
              <a:t>vždy i </a:t>
            </a:r>
            <a:r>
              <a:rPr lang="cs-CZ" sz="2000" dirty="0" smtClean="0"/>
              <a:t>celkově, </a:t>
            </a:r>
            <a:r>
              <a:rPr lang="cs-CZ" sz="2000" dirty="0">
                <a:solidFill>
                  <a:srgbClr val="FF0000"/>
                </a:solidFill>
              </a:rPr>
              <a:t>ne krytí oka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Pozn.: Dospělého </a:t>
            </a:r>
            <a:r>
              <a:rPr lang="cs-CZ" sz="2000" dirty="0" smtClean="0"/>
              <a:t>pacienta vyšetřit </a:t>
            </a:r>
            <a:r>
              <a:rPr lang="cs-CZ" sz="2000" dirty="0"/>
              <a:t>na chlamydiovou infekci </a:t>
            </a:r>
            <a:r>
              <a:rPr lang="cs-CZ" sz="2000" dirty="0" smtClean="0"/>
              <a:t>a vyšetřit </a:t>
            </a:r>
            <a:r>
              <a:rPr lang="cs-CZ" sz="2000" dirty="0"/>
              <a:t>a příp. léčit i sexuálního </a:t>
            </a:r>
            <a:r>
              <a:rPr lang="cs-CZ" sz="2000" dirty="0" smtClean="0"/>
              <a:t>partnera. Infekce podléhá povinnému hlášení pohlavních nemocí.</a:t>
            </a:r>
            <a:endParaRPr lang="cs-CZ" sz="2000" dirty="0"/>
          </a:p>
          <a:p>
            <a:endParaRPr lang="cs-CZ" sz="2000" dirty="0">
              <a:solidFill>
                <a:srgbClr val="7030A0"/>
              </a:solidFill>
            </a:endParaRPr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282D21-A7DD-4D86-A33A-76D279A2A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56" y="4725143"/>
            <a:ext cx="3026155" cy="20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435EE-2379-450C-BD37-74DB0460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1294935"/>
            <a:ext cx="78867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2E5B8-23F6-4F6F-A639-857DE073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6846"/>
            <a:ext cx="7886700" cy="58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Akutní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bakteriální konjunktivitida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Původce:</a:t>
            </a:r>
            <a:r>
              <a:rPr lang="cs-CZ" sz="2000" dirty="0"/>
              <a:t> </a:t>
            </a:r>
            <a:r>
              <a:rPr lang="cs-CZ" sz="2000" dirty="0" err="1" smtClean="0"/>
              <a:t>staf</a:t>
            </a:r>
            <a:r>
              <a:rPr lang="cs-CZ" sz="2000" dirty="0"/>
              <a:t>. aureus, </a:t>
            </a:r>
            <a:r>
              <a:rPr lang="cs-CZ" sz="2000" dirty="0" err="1"/>
              <a:t>staf</a:t>
            </a:r>
            <a:r>
              <a:rPr lang="cs-CZ" sz="2000" dirty="0"/>
              <a:t>. </a:t>
            </a:r>
            <a:r>
              <a:rPr lang="cs-CZ" sz="2000" dirty="0" err="1"/>
              <a:t>epidermidis</a:t>
            </a:r>
            <a:r>
              <a:rPr lang="cs-CZ" sz="2000" dirty="0"/>
              <a:t>, u dětí haemophilus </a:t>
            </a:r>
            <a:r>
              <a:rPr lang="cs-CZ" sz="2000" dirty="0" err="1"/>
              <a:t>influenzae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V zimě a na jaře, nástup během hodin, začíná jednostranně a během 1-2 dnů je postiženo i 2. oko, bez léčby trvá 14 dnů, léčba zkrátí dobu trvání</a:t>
            </a:r>
          </a:p>
          <a:p>
            <a:pPr marL="0" indent="0">
              <a:buNone/>
            </a:pPr>
            <a:r>
              <a:rPr lang="cs-CZ" sz="2000" b="1" dirty="0"/>
              <a:t>Klinický </a:t>
            </a:r>
            <a:r>
              <a:rPr lang="cs-CZ" sz="2000" b="1" dirty="0" smtClean="0"/>
              <a:t>obraz: </a:t>
            </a:r>
            <a:r>
              <a:rPr lang="cs-CZ" sz="2000" dirty="0" smtClean="0">
                <a:solidFill>
                  <a:srgbClr val="FF0000"/>
                </a:solidFill>
              </a:rPr>
              <a:t>hnisavá </a:t>
            </a:r>
            <a:r>
              <a:rPr lang="cs-CZ" sz="2000" dirty="0">
                <a:solidFill>
                  <a:srgbClr val="FF0000"/>
                </a:solidFill>
              </a:rPr>
              <a:t>sekrece</a:t>
            </a:r>
            <a:r>
              <a:rPr lang="cs-CZ" sz="2000" dirty="0"/>
              <a:t>, zaschlý sekret mezi řasami</a:t>
            </a:r>
          </a:p>
          <a:p>
            <a:pPr marL="0" indent="0">
              <a:buNone/>
            </a:pPr>
            <a:r>
              <a:rPr lang="cs-CZ" sz="2000" b="1" dirty="0"/>
              <a:t>Terapie:</a:t>
            </a:r>
            <a:r>
              <a:rPr lang="cs-CZ" sz="2000" dirty="0"/>
              <a:t> zvýšená hygiena, výplachy oka, ATB lokálně 7-10 dní, izolace 1-2 dny po zavedení terapie, </a:t>
            </a:r>
            <a:r>
              <a:rPr lang="cs-CZ" sz="2000" dirty="0">
                <a:solidFill>
                  <a:srgbClr val="FF0000"/>
                </a:solidFill>
              </a:rPr>
              <a:t>ne krytí oka 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8BCFC0-092D-47C6-9167-A286340BE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3" y="3284984"/>
            <a:ext cx="3826396" cy="21580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022F26-FC6A-4866-A685-41675FFD8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415731" cy="2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28650" y="260649"/>
            <a:ext cx="7886700" cy="104478"/>
          </a:xfrm>
        </p:spPr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„Červené oko“ </a:t>
            </a:r>
            <a:r>
              <a:rPr lang="cs-CZ" sz="2000" dirty="0"/>
              <a:t>je známkou patologie předního nebo zadního očního segmentu, očních adnex (víčka, slzná žláza, slzný vak) nebo očnice.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9016F7-98C4-44DD-974D-2110A462A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5880770" cy="41556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18AB3B-A6B9-42F3-B728-C03DEFC37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18" y="3220057"/>
            <a:ext cx="3020426" cy="2413298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 flipV="1">
            <a:off x="-900608" y="285293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403648" y="3284984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137" y="-483657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en-GB" sz="2800" b="1" dirty="0">
              <a:latin typeface="+mn-lt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48680"/>
            <a:ext cx="84249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Virové konjunktivitidy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Nejčastější </a:t>
            </a:r>
            <a:r>
              <a:rPr lang="cs-CZ" sz="2000" dirty="0"/>
              <a:t>záněty </a:t>
            </a:r>
            <a:r>
              <a:rPr lang="cs-CZ" sz="2000" dirty="0" smtClean="0"/>
              <a:t>spojivky</a:t>
            </a:r>
          </a:p>
          <a:p>
            <a:pPr marL="0" indent="0">
              <a:buNone/>
            </a:pPr>
            <a:r>
              <a:rPr lang="cs-CZ" sz="2000" b="1" dirty="0" smtClean="0"/>
              <a:t>Původce: </a:t>
            </a:r>
            <a:r>
              <a:rPr lang="cs-CZ" sz="2000" dirty="0" smtClean="0"/>
              <a:t>adenoviry (nejčastější), </a:t>
            </a:r>
            <a:r>
              <a:rPr lang="cs-CZ" sz="2000" dirty="0"/>
              <a:t>herpes viry, při </a:t>
            </a:r>
            <a:r>
              <a:rPr lang="cs-CZ" sz="2000" dirty="0" err="1"/>
              <a:t>molluscum</a:t>
            </a:r>
            <a:r>
              <a:rPr lang="cs-CZ" sz="2000" dirty="0"/>
              <a:t> </a:t>
            </a:r>
            <a:r>
              <a:rPr lang="cs-CZ" sz="2000" dirty="0" err="1"/>
              <a:t>contagiosum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Klinické projevy: </a:t>
            </a:r>
            <a:r>
              <a:rPr lang="cs-CZ" sz="2000" dirty="0" smtClean="0">
                <a:solidFill>
                  <a:srgbClr val="FF0000"/>
                </a:solidFill>
              </a:rPr>
              <a:t>serózní </a:t>
            </a:r>
            <a:r>
              <a:rPr lang="cs-CZ" sz="2000" dirty="0">
                <a:solidFill>
                  <a:srgbClr val="FF0000"/>
                </a:solidFill>
              </a:rPr>
              <a:t>až </a:t>
            </a:r>
            <a:r>
              <a:rPr lang="cs-CZ" sz="2000" dirty="0" err="1">
                <a:solidFill>
                  <a:srgbClr val="FF0000"/>
                </a:solidFill>
              </a:rPr>
              <a:t>seromucinózní</a:t>
            </a:r>
            <a:r>
              <a:rPr lang="cs-CZ" sz="2000" dirty="0">
                <a:solidFill>
                  <a:srgbClr val="FF0000"/>
                </a:solidFill>
              </a:rPr>
              <a:t> sekrece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244066-368D-4B2F-8A05-DBE841DF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307470" cy="234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A7197-2857-4DC5-9918-553516EE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-1251520"/>
            <a:ext cx="78867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8348C-0A80-4CD0-8CDC-65719E4C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6652"/>
            <a:ext cx="846276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Adenovirová konjunktivitida</a:t>
            </a:r>
          </a:p>
          <a:p>
            <a:pPr marL="0" indent="0">
              <a:buNone/>
            </a:pPr>
            <a:r>
              <a:rPr lang="cs-CZ" sz="2000" dirty="0"/>
              <a:t>Nejčastější virová konjunktivitida, adenoviry podle sérotypu způsobují několik typů </a:t>
            </a:r>
            <a:r>
              <a:rPr lang="cs-CZ" sz="2000" dirty="0" smtClean="0"/>
              <a:t>konjunktivitidy</a:t>
            </a:r>
            <a:r>
              <a:rPr lang="cs-CZ" sz="2000" dirty="0" smtClean="0"/>
              <a:t>, </a:t>
            </a:r>
            <a:r>
              <a:rPr lang="cs-CZ" sz="2000" dirty="0" smtClean="0"/>
              <a:t>konjunktivitidu může doprovázet </a:t>
            </a:r>
            <a:r>
              <a:rPr lang="cs-CZ" sz="2000" dirty="0" smtClean="0">
                <a:solidFill>
                  <a:srgbClr val="FF0000"/>
                </a:solidFill>
              </a:rPr>
              <a:t>zánět HCD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/>
              <a:t>Vysoce infekční, přenos respirační cestou a kontaminovanými předměty sekretem z očí/dýchacích cest, výskyt s</a:t>
            </a:r>
            <a:r>
              <a:rPr lang="en-GB" sz="2000" dirty="0" err="1"/>
              <a:t>poradic</a:t>
            </a:r>
            <a:r>
              <a:rPr lang="cs-CZ" sz="2000" dirty="0" err="1"/>
              <a:t>ky</a:t>
            </a:r>
            <a:r>
              <a:rPr lang="cs-CZ" sz="2000" dirty="0"/>
              <a:t> nebo jako </a:t>
            </a:r>
            <a:r>
              <a:rPr lang="en-GB" sz="2000" dirty="0" err="1"/>
              <a:t>epidemi</a:t>
            </a:r>
            <a:r>
              <a:rPr lang="cs-CZ" sz="2000" dirty="0" smtClean="0"/>
              <a:t>e (KCE)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Terapie:</a:t>
            </a:r>
            <a:r>
              <a:rPr lang="cs-CZ" sz="2000" dirty="0"/>
              <a:t> pouze symptomatická, zvýšená </a:t>
            </a:r>
            <a:r>
              <a:rPr lang="cs-CZ" sz="2000" dirty="0" smtClean="0"/>
              <a:t>hygiena, studené </a:t>
            </a:r>
            <a:r>
              <a:rPr lang="cs-CZ" sz="2000" dirty="0"/>
              <a:t>obklady, výplachy </a:t>
            </a:r>
            <a:r>
              <a:rPr lang="cs-CZ" sz="2000" dirty="0" smtClean="0"/>
              <a:t>oka, </a:t>
            </a:r>
            <a:r>
              <a:rPr lang="cs-CZ" sz="2000" dirty="0"/>
              <a:t>kombinovaný preparát </a:t>
            </a:r>
            <a:r>
              <a:rPr lang="cs-CZ" sz="2000" dirty="0" err="1"/>
              <a:t>ATB+steroid</a:t>
            </a:r>
            <a:r>
              <a:rPr lang="cs-CZ" sz="2000" dirty="0"/>
              <a:t> lokálně, </a:t>
            </a:r>
            <a:r>
              <a:rPr lang="cs-CZ" sz="2000" dirty="0" err="1"/>
              <a:t>lubrikancia</a:t>
            </a:r>
            <a:r>
              <a:rPr lang="cs-CZ" sz="2000" dirty="0"/>
              <a:t>, sloupnutí </a:t>
            </a:r>
            <a:r>
              <a:rPr lang="cs-CZ" sz="2000" dirty="0" err="1"/>
              <a:t>pseudomembrán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Epidemická keratokonjunktivitida, KCE</a:t>
            </a:r>
          </a:p>
          <a:p>
            <a:pPr marL="0" indent="0">
              <a:buNone/>
            </a:pPr>
            <a:r>
              <a:rPr lang="cs-CZ" sz="2000" dirty="0" smtClean="0"/>
              <a:t>Častěji </a:t>
            </a:r>
            <a:r>
              <a:rPr lang="cs-CZ" sz="2000" dirty="0"/>
              <a:t>u dospělých</a:t>
            </a:r>
          </a:p>
          <a:p>
            <a:pPr marL="0" indent="0">
              <a:buNone/>
            </a:pPr>
            <a:r>
              <a:rPr lang="cs-CZ" sz="2000" dirty="0"/>
              <a:t>T</a:t>
            </a:r>
            <a:r>
              <a:rPr lang="cs-CZ" sz="2000" dirty="0" smtClean="0"/>
              <a:t>rvá </a:t>
            </a:r>
            <a:r>
              <a:rPr lang="cs-CZ" sz="2000" dirty="0"/>
              <a:t>3-6 </a:t>
            </a:r>
            <a:r>
              <a:rPr lang="cs-CZ" sz="2000" dirty="0" smtClean="0"/>
              <a:t>týdnů, tíže zánětu je různá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Typický klinický </a:t>
            </a:r>
            <a:r>
              <a:rPr lang="cs-CZ" sz="2000" b="1" dirty="0" smtClean="0"/>
              <a:t>obraz </a:t>
            </a:r>
            <a:r>
              <a:rPr lang="cs-CZ" sz="2000" dirty="0" smtClean="0"/>
              <a:t>ve 3 stádiích, </a:t>
            </a:r>
          </a:p>
          <a:p>
            <a:pPr marL="0" indent="0">
              <a:buNone/>
            </a:pPr>
            <a:r>
              <a:rPr lang="cs-CZ" sz="2000" dirty="0" smtClean="0"/>
              <a:t>3. týden </a:t>
            </a:r>
            <a:r>
              <a:rPr lang="cs-CZ" sz="2000" dirty="0"/>
              <a:t>může </a:t>
            </a:r>
            <a:r>
              <a:rPr lang="cs-CZ" sz="2000" dirty="0" smtClean="0"/>
              <a:t>na </a:t>
            </a:r>
            <a:r>
              <a:rPr lang="cs-CZ" sz="2000" dirty="0"/>
              <a:t>rohovce dojít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k </a:t>
            </a:r>
            <a:r>
              <a:rPr lang="cs-CZ" sz="2000" dirty="0"/>
              <a:t>rozvoji </a:t>
            </a:r>
            <a:r>
              <a:rPr lang="cs-CZ" sz="2000" dirty="0" err="1"/>
              <a:t>subepiteliálních</a:t>
            </a:r>
            <a:r>
              <a:rPr lang="cs-CZ" sz="2000" dirty="0"/>
              <a:t> </a:t>
            </a:r>
            <a:r>
              <a:rPr lang="cs-CZ" sz="2000" dirty="0" smtClean="0"/>
              <a:t>infiltrátů </a:t>
            </a:r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2000" dirty="0"/>
              <a:t>imunitní reakce na virový </a:t>
            </a:r>
            <a:r>
              <a:rPr lang="cs-CZ" sz="2000" dirty="0" err="1"/>
              <a:t>ag</a:t>
            </a:r>
            <a:r>
              <a:rPr lang="cs-CZ" sz="2000" dirty="0"/>
              <a:t> v </a:t>
            </a:r>
          </a:p>
          <a:p>
            <a:pPr marL="0" indent="0">
              <a:buNone/>
            </a:pPr>
            <a:r>
              <a:rPr lang="cs-CZ" sz="2000" dirty="0"/>
              <a:t>rohovce</a:t>
            </a:r>
            <a:r>
              <a:rPr lang="cs-CZ" sz="2000" dirty="0" smtClean="0"/>
              <a:t>), které zhorší vidění a mizí týdny 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Keratitis </a:t>
            </a:r>
            <a:r>
              <a:rPr lang="cs-CZ" sz="2000" dirty="0" err="1"/>
              <a:t>epithelialis</a:t>
            </a:r>
            <a:r>
              <a:rPr lang="cs-CZ" sz="2000" dirty="0"/>
              <a:t> </a:t>
            </a:r>
            <a:r>
              <a:rPr lang="cs-CZ" sz="2000" dirty="0" err="1"/>
              <a:t>punctata</a:t>
            </a:r>
            <a:r>
              <a:rPr lang="cs-CZ" sz="2000" dirty="0"/>
              <a:t>, keratitis </a:t>
            </a:r>
            <a:r>
              <a:rPr lang="cs-CZ" sz="2000" dirty="0" err="1"/>
              <a:t>epithelialis</a:t>
            </a:r>
            <a:r>
              <a:rPr lang="cs-CZ" sz="2000" dirty="0"/>
              <a:t> </a:t>
            </a:r>
            <a:r>
              <a:rPr lang="cs-CZ" sz="2000" dirty="0" err="1"/>
              <a:t>profunda</a:t>
            </a:r>
            <a:r>
              <a:rPr lang="cs-CZ" sz="2000" dirty="0"/>
              <a:t>, keratitis </a:t>
            </a:r>
            <a:r>
              <a:rPr lang="cs-CZ" sz="2000" dirty="0" err="1"/>
              <a:t>subepithelialis</a:t>
            </a:r>
            <a:r>
              <a:rPr lang="cs-CZ" sz="2000" dirty="0"/>
              <a:t> </a:t>
            </a:r>
            <a:r>
              <a:rPr lang="cs-CZ" sz="2000" dirty="0" err="1"/>
              <a:t>nummularis</a:t>
            </a:r>
            <a:endParaRPr lang="cs-CZ" sz="2000" dirty="0"/>
          </a:p>
        </p:txBody>
      </p:sp>
      <p:pic>
        <p:nvPicPr>
          <p:cNvPr id="5" name="Picture 4" descr="showimage">
            <a:extLst>
              <a:ext uri="{FF2B5EF4-FFF2-40B4-BE49-F238E27FC236}">
                <a16:creationId xmlns:a16="http://schemas.microsoft.com/office/drawing/2014/main" id="{2734CEFC-DA98-47AF-BEE9-0C03D58A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777" y="2708920"/>
            <a:ext cx="4124515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0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747464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en-GB" sz="2800" b="1" dirty="0">
              <a:latin typeface="+mn-lt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04664"/>
            <a:ext cx="8424936" cy="505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Alergická konjunktivitida</a:t>
            </a:r>
          </a:p>
          <a:p>
            <a:pPr marL="0" indent="0">
              <a:buNone/>
            </a:pPr>
            <a:r>
              <a:rPr lang="cs-CZ" sz="2000" b="1" dirty="0" smtClean="0"/>
              <a:t>Projevy</a:t>
            </a:r>
            <a:r>
              <a:rPr lang="cs-CZ" sz="2000" b="1" dirty="0"/>
              <a:t>: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svědění!, </a:t>
            </a:r>
            <a:r>
              <a:rPr lang="cs-CZ" sz="2000" dirty="0"/>
              <a:t>slzení, zarudnutí, „vodnatý“ vzhled</a:t>
            </a:r>
          </a:p>
          <a:p>
            <a:pPr marL="0" indent="0">
              <a:buNone/>
            </a:pPr>
            <a:r>
              <a:rPr lang="cs-CZ" sz="2000" b="1" dirty="0"/>
              <a:t>Klinický </a:t>
            </a:r>
            <a:r>
              <a:rPr lang="cs-CZ" sz="2000" b="1" dirty="0" smtClean="0"/>
              <a:t>obraz: </a:t>
            </a:r>
            <a:r>
              <a:rPr lang="cs-CZ" sz="2000" dirty="0" smtClean="0"/>
              <a:t>otok </a:t>
            </a:r>
            <a:r>
              <a:rPr lang="cs-CZ" sz="2000" dirty="0"/>
              <a:t>víček, hyperemie a </a:t>
            </a:r>
            <a:r>
              <a:rPr lang="cs-CZ" sz="2000" dirty="0" err="1"/>
              <a:t>chemosa</a:t>
            </a:r>
            <a:r>
              <a:rPr lang="cs-CZ" sz="2000" dirty="0"/>
              <a:t> spojivky, </a:t>
            </a:r>
            <a:r>
              <a:rPr lang="cs-CZ" sz="2000" dirty="0">
                <a:solidFill>
                  <a:srgbClr val="FF0000"/>
                </a:solidFill>
              </a:rPr>
              <a:t>serózní sekrece</a:t>
            </a:r>
          </a:p>
          <a:p>
            <a:pPr marL="0" indent="0">
              <a:buNone/>
            </a:pPr>
            <a:r>
              <a:rPr lang="cs-CZ" sz="2000" b="1" dirty="0"/>
              <a:t>Terapie: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: </a:t>
            </a:r>
            <a:r>
              <a:rPr lang="cs-CZ" sz="2000" dirty="0" smtClean="0"/>
              <a:t>minimalizovat </a:t>
            </a:r>
            <a:r>
              <a:rPr lang="cs-CZ" sz="2000" dirty="0"/>
              <a:t>kontakt s </a:t>
            </a:r>
            <a:r>
              <a:rPr lang="cs-CZ" sz="2000" dirty="0" smtClean="0"/>
              <a:t>alergenem</a:t>
            </a:r>
          </a:p>
          <a:p>
            <a:pPr marL="0" indent="0">
              <a:buNone/>
            </a:pPr>
            <a:r>
              <a:rPr lang="cs-CZ" sz="2000" dirty="0" smtClean="0"/>
              <a:t>: </a:t>
            </a:r>
            <a:r>
              <a:rPr lang="cs-CZ" sz="2000" b="1" dirty="0" smtClean="0"/>
              <a:t>lokálně</a:t>
            </a:r>
            <a:r>
              <a:rPr lang="cs-CZ" sz="2000" dirty="0" smtClean="0"/>
              <a:t> </a:t>
            </a:r>
            <a:r>
              <a:rPr lang="cs-CZ" sz="2000" dirty="0" smtClean="0"/>
              <a:t>umělé </a:t>
            </a:r>
            <a:r>
              <a:rPr lang="cs-CZ" sz="2000" dirty="0"/>
              <a:t>slzy s </a:t>
            </a:r>
            <a:r>
              <a:rPr lang="cs-CZ" sz="2000" dirty="0" err="1"/>
              <a:t>ectoinem</a:t>
            </a:r>
            <a:r>
              <a:rPr lang="cs-CZ" sz="2000" dirty="0"/>
              <a:t> (</a:t>
            </a:r>
            <a:r>
              <a:rPr lang="cs-CZ" sz="2000" dirty="0" err="1"/>
              <a:t>Vividrin</a:t>
            </a:r>
            <a:r>
              <a:rPr lang="cs-CZ" sz="2000" dirty="0"/>
              <a:t> </a:t>
            </a:r>
            <a:r>
              <a:rPr lang="cs-CZ" sz="2000" dirty="0" err="1"/>
              <a:t>ectoin</a:t>
            </a:r>
            <a:r>
              <a:rPr lang="cs-CZ" sz="2000" dirty="0"/>
              <a:t>®), </a:t>
            </a:r>
            <a:r>
              <a:rPr lang="cs-CZ" sz="2000" dirty="0" smtClean="0"/>
              <a:t>antihistaminika </a:t>
            </a:r>
            <a:r>
              <a:rPr lang="cs-CZ" sz="2000" dirty="0"/>
              <a:t>(léčba akutní exacerbace, </a:t>
            </a:r>
            <a:r>
              <a:rPr lang="cs-CZ" sz="2000" dirty="0" err="1"/>
              <a:t>Emadine</a:t>
            </a:r>
            <a:r>
              <a:rPr lang="cs-CZ" sz="2000" dirty="0"/>
              <a:t>®), stabilizátory žírných buněk (dlouhodobá léčba, </a:t>
            </a:r>
            <a:r>
              <a:rPr lang="cs-CZ" sz="2000" dirty="0" err="1"/>
              <a:t>Allergocrom</a:t>
            </a:r>
            <a:r>
              <a:rPr lang="cs-CZ" sz="2000" dirty="0"/>
              <a:t>®), antihistaminika se stabilizačním účinkem na žírné buňky (dlouhodobá </a:t>
            </a:r>
            <a:r>
              <a:rPr lang="cs-CZ" sz="2000" dirty="0" smtClean="0"/>
              <a:t>léčba, </a:t>
            </a:r>
            <a:r>
              <a:rPr lang="cs-CZ" sz="2000" dirty="0" err="1" smtClean="0"/>
              <a:t>Opatanol</a:t>
            </a:r>
            <a:r>
              <a:rPr lang="cs-CZ" sz="2000" dirty="0"/>
              <a:t>®), </a:t>
            </a:r>
            <a:r>
              <a:rPr lang="cs-CZ" sz="2000" dirty="0" smtClean="0"/>
              <a:t>kortikoidy </a:t>
            </a:r>
            <a:r>
              <a:rPr lang="cs-CZ" sz="2000" dirty="0" smtClean="0"/>
              <a:t>(u těžšího zánětu, pouze </a:t>
            </a:r>
            <a:r>
              <a:rPr lang="cs-CZ" sz="2000" dirty="0" smtClean="0"/>
              <a:t>krátkodobě)</a:t>
            </a:r>
          </a:p>
          <a:p>
            <a:pPr marL="0" indent="0">
              <a:buNone/>
            </a:pPr>
            <a:r>
              <a:rPr lang="cs-CZ" sz="2000" dirty="0" smtClean="0"/>
              <a:t>: </a:t>
            </a:r>
            <a:r>
              <a:rPr lang="cs-CZ" sz="2000" b="1" dirty="0" smtClean="0"/>
              <a:t>celkově</a:t>
            </a:r>
            <a:r>
              <a:rPr lang="cs-CZ" sz="2000" dirty="0" smtClean="0"/>
              <a:t> </a:t>
            </a:r>
            <a:r>
              <a:rPr lang="cs-CZ" sz="2000" dirty="0"/>
              <a:t>antihistaminika a </a:t>
            </a:r>
            <a:r>
              <a:rPr lang="cs-CZ" sz="2000" dirty="0" smtClean="0"/>
              <a:t>kortikoidy</a:t>
            </a:r>
            <a:endParaRPr lang="cs-CZ" sz="2000" dirty="0"/>
          </a:p>
          <a:p>
            <a:pPr marL="0" indent="0">
              <a:lnSpc>
                <a:spcPct val="90000"/>
              </a:lnSpc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A</a:t>
            </a:r>
            <a:r>
              <a:rPr lang="cs-CZ" sz="2000" b="1" dirty="0">
                <a:solidFill>
                  <a:srgbClr val="FF0000"/>
                </a:solidFill>
              </a:rPr>
              <a:t>kutní </a:t>
            </a:r>
            <a:r>
              <a:rPr lang="en-GB" sz="2000" b="1" dirty="0" err="1">
                <a:solidFill>
                  <a:srgbClr val="FF0000"/>
                </a:solidFill>
              </a:rPr>
              <a:t>alergic</a:t>
            </a:r>
            <a:r>
              <a:rPr lang="cs-CZ" sz="2000" b="1" dirty="0" err="1">
                <a:solidFill>
                  <a:srgbClr val="FF0000"/>
                </a:solidFill>
              </a:rPr>
              <a:t>ká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</a:t>
            </a:r>
            <a:r>
              <a:rPr lang="en-GB" sz="2000" b="1" dirty="0" err="1">
                <a:solidFill>
                  <a:srgbClr val="FF0000"/>
                </a:solidFill>
              </a:rPr>
              <a:t>onjun</a:t>
            </a:r>
            <a:r>
              <a:rPr lang="cs-CZ" sz="2000" b="1" dirty="0">
                <a:solidFill>
                  <a:srgbClr val="FF0000"/>
                </a:solidFill>
              </a:rPr>
              <a:t>k</a:t>
            </a:r>
            <a:r>
              <a:rPr lang="en-GB" sz="2000" b="1" dirty="0" err="1">
                <a:solidFill>
                  <a:srgbClr val="FF0000"/>
                </a:solidFill>
              </a:rPr>
              <a:t>tiviti</a:t>
            </a:r>
            <a:r>
              <a:rPr lang="cs-CZ" sz="2000" b="1" dirty="0">
                <a:solidFill>
                  <a:srgbClr val="FF0000"/>
                </a:solidFill>
              </a:rPr>
              <a:t>da </a:t>
            </a:r>
            <a:r>
              <a:rPr lang="cs-CZ" sz="2000" dirty="0"/>
              <a:t>- reakce na alergen v </a:t>
            </a:r>
            <a:r>
              <a:rPr lang="cs-CZ" sz="2000" dirty="0" smtClean="0"/>
              <a:t>prostředí (pyl)</a:t>
            </a:r>
            <a:endParaRPr lang="cs-CZ" sz="2000" dirty="0"/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</p:txBody>
      </p:sp>
      <p:pic>
        <p:nvPicPr>
          <p:cNvPr id="2" name="Picture 4" descr="showimage">
            <a:extLst>
              <a:ext uri="{FF2B5EF4-FFF2-40B4-BE49-F238E27FC236}">
                <a16:creationId xmlns:a16="http://schemas.microsoft.com/office/drawing/2014/main" id="{A1665A62-CDCF-4745-9B64-2CC990C8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3052711" cy="2068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7288E-882C-4F1E-A691-2DFA397E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07504"/>
            <a:ext cx="78867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7BF17-321D-4A98-AB31-7AD6834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32" y="404664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 err="1">
                <a:solidFill>
                  <a:srgbClr val="FF0000"/>
                </a:solidFill>
              </a:rPr>
              <a:t>lergic</a:t>
            </a:r>
            <a:r>
              <a:rPr lang="cs-CZ" sz="2000" b="1" dirty="0" err="1">
                <a:solidFill>
                  <a:srgbClr val="FF0000"/>
                </a:solidFill>
              </a:rPr>
              <a:t>ká</a:t>
            </a:r>
            <a:r>
              <a:rPr lang="cs-CZ" sz="2000" b="1" dirty="0">
                <a:solidFill>
                  <a:srgbClr val="FF0000"/>
                </a:solidFill>
              </a:rPr>
              <a:t> sezonní k</a:t>
            </a:r>
            <a:r>
              <a:rPr lang="en-GB" sz="2000" b="1" dirty="0" err="1">
                <a:solidFill>
                  <a:srgbClr val="FF0000"/>
                </a:solidFill>
              </a:rPr>
              <a:t>onjun</a:t>
            </a:r>
            <a:r>
              <a:rPr lang="cs-CZ" sz="2000" b="1" dirty="0">
                <a:solidFill>
                  <a:srgbClr val="FF0000"/>
                </a:solidFill>
              </a:rPr>
              <a:t>k</a:t>
            </a:r>
            <a:r>
              <a:rPr lang="en-GB" sz="2000" b="1" dirty="0" err="1">
                <a:solidFill>
                  <a:srgbClr val="FF0000"/>
                </a:solidFill>
              </a:rPr>
              <a:t>tivit</a:t>
            </a:r>
            <a:r>
              <a:rPr lang="cs-CZ" sz="2000" b="1" dirty="0" err="1">
                <a:solidFill>
                  <a:srgbClr val="FF0000"/>
                </a:solidFill>
              </a:rPr>
              <a:t>ida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- potíže </a:t>
            </a:r>
            <a:r>
              <a:rPr lang="cs-CZ" sz="2000" dirty="0">
                <a:solidFill>
                  <a:srgbClr val="FF0000"/>
                </a:solidFill>
              </a:rPr>
              <a:t>během jara a léta</a:t>
            </a:r>
            <a:r>
              <a:rPr lang="cs-CZ" sz="2000" dirty="0"/>
              <a:t>, pyl stromů a travin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>
                <a:solidFill>
                  <a:srgbClr val="FF0000"/>
                </a:solidFill>
              </a:rPr>
              <a:t>Alergická celoroční konjunktivitida </a:t>
            </a:r>
            <a:r>
              <a:rPr lang="cs-CZ" sz="2000" b="1" dirty="0"/>
              <a:t>- </a:t>
            </a:r>
            <a:r>
              <a:rPr lang="cs-CZ" sz="2000" dirty="0"/>
              <a:t>potíže </a:t>
            </a:r>
            <a:r>
              <a:rPr lang="cs-CZ" sz="2000" dirty="0">
                <a:solidFill>
                  <a:srgbClr val="FF0000"/>
                </a:solidFill>
              </a:rPr>
              <a:t>celoroční</a:t>
            </a:r>
            <a:r>
              <a:rPr lang="cs-CZ" sz="2000" dirty="0"/>
              <a:t> s maximem na podzim, prach, roztoči, plísně, zvířecí srst </a:t>
            </a:r>
          </a:p>
          <a:p>
            <a:pPr marL="0" indent="0">
              <a:buNone/>
            </a:pPr>
            <a:r>
              <a:rPr lang="cs-CZ" sz="2000" dirty="0"/>
              <a:t>Symptomy – ataky červených očí</a:t>
            </a:r>
            <a:r>
              <a:rPr lang="en-GB" sz="2000" dirty="0"/>
              <a:t>, </a:t>
            </a:r>
            <a:r>
              <a:rPr lang="cs-CZ" sz="2000" dirty="0"/>
              <a:t>kýchání a vodovité rýmy (</a:t>
            </a:r>
            <a:r>
              <a:rPr lang="cs-CZ" sz="2000" b="1" dirty="0"/>
              <a:t>alergická </a:t>
            </a:r>
            <a:r>
              <a:rPr lang="cs-CZ" sz="2000" b="1" dirty="0" err="1"/>
              <a:t>rhinokonjunktivitida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Atopická keratokonjunktivitida </a:t>
            </a:r>
            <a:r>
              <a:rPr lang="cs-CZ" sz="2000" dirty="0"/>
              <a:t>– </a:t>
            </a:r>
            <a:r>
              <a:rPr lang="cs-CZ" sz="2000" dirty="0" smtClean="0"/>
              <a:t>vzácný, závažný (rohovkové komplikace), chronický, oboustranný zánět u pacientů s atopickou dermatitidou nebo bronchiálním astmatem, </a:t>
            </a:r>
            <a:r>
              <a:rPr lang="cs-CZ" sz="2000" dirty="0"/>
              <a:t>střední </a:t>
            </a:r>
            <a:r>
              <a:rPr lang="cs-CZ" sz="2000" dirty="0" smtClean="0"/>
              <a:t>věk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A2347B-F4DB-4CA4-8E7D-52D71A702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2" y="3546673"/>
            <a:ext cx="3147021" cy="24186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4EB194-4C80-403A-8B7C-50A637055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6673"/>
            <a:ext cx="3664633" cy="24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3179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Zánět rohovky – </a:t>
            </a:r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keratitida</a:t>
            </a:r>
            <a:endParaRPr lang="en-GB" sz="2800" b="1" dirty="0">
              <a:latin typeface="+mn-lt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878497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Dělení: </a:t>
            </a:r>
            <a:r>
              <a:rPr lang="cs-CZ" sz="2000" dirty="0" smtClean="0">
                <a:solidFill>
                  <a:srgbClr val="FF0000"/>
                </a:solidFill>
              </a:rPr>
              <a:t>infekční</a:t>
            </a:r>
            <a:r>
              <a:rPr lang="cs-CZ" sz="2000" dirty="0" smtClean="0"/>
              <a:t> </a:t>
            </a:r>
            <a:r>
              <a:rPr lang="cs-CZ" sz="2000" dirty="0"/>
              <a:t>x </a:t>
            </a:r>
            <a:r>
              <a:rPr lang="cs-CZ" sz="2000" dirty="0">
                <a:solidFill>
                  <a:srgbClr val="FF0000"/>
                </a:solidFill>
              </a:rPr>
              <a:t>neinfekční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Infekční keratitidy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Symptomy</a:t>
            </a:r>
            <a:r>
              <a:rPr lang="cs-CZ" sz="2000" b="1" dirty="0"/>
              <a:t>:</a:t>
            </a:r>
            <a:r>
              <a:rPr lang="cs-CZ" sz="2000" dirty="0"/>
              <a:t> bolest, fotofobie, rozmazané vidění, řezání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/>
              <a:t>Klinický obraz: </a:t>
            </a:r>
            <a:r>
              <a:rPr lang="cs-CZ" sz="2000" dirty="0"/>
              <a:t>smíšená injekce, sekrece, </a:t>
            </a:r>
            <a:r>
              <a:rPr lang="cs-CZ" sz="2000" dirty="0">
                <a:solidFill>
                  <a:srgbClr val="FF0000"/>
                </a:solidFill>
              </a:rPr>
              <a:t>infiltrace rohovky </a:t>
            </a:r>
            <a:r>
              <a:rPr lang="cs-CZ" sz="2000" dirty="0"/>
              <a:t>s rizikem </a:t>
            </a:r>
            <a:r>
              <a:rPr lang="cs-CZ" sz="2000" dirty="0" err="1"/>
              <a:t>protenčení</a:t>
            </a:r>
            <a:r>
              <a:rPr lang="cs-CZ" sz="2000" dirty="0"/>
              <a:t> rohovky až perforace a rozvojem </a:t>
            </a:r>
            <a:r>
              <a:rPr lang="cs-CZ" sz="2000" dirty="0" err="1"/>
              <a:t>endoftalmitidy</a:t>
            </a:r>
            <a:r>
              <a:rPr lang="cs-CZ" sz="2000" dirty="0"/>
              <a:t>, indukovaná </a:t>
            </a:r>
            <a:r>
              <a:rPr lang="cs-CZ" sz="2000" dirty="0" smtClean="0"/>
              <a:t>uveitida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Na rozdíl od konjunktivitidy obvykle indikujeme </a:t>
            </a:r>
            <a:r>
              <a:rPr lang="cs-CZ" sz="2000" dirty="0" smtClean="0">
                <a:solidFill>
                  <a:srgbClr val="FF0000"/>
                </a:solidFill>
              </a:rPr>
              <a:t>stěry ze spojivkového vaku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/>
              <a:t>Terapie:</a:t>
            </a:r>
            <a:r>
              <a:rPr lang="cs-CZ" sz="2000" dirty="0"/>
              <a:t> dle etiologického agens - lokálně ATB/antivirotika/antimykotika, </a:t>
            </a:r>
            <a:r>
              <a:rPr lang="cs-CZ" sz="2000" dirty="0" err="1"/>
              <a:t>lubrikancia</a:t>
            </a:r>
            <a:r>
              <a:rPr lang="cs-CZ" sz="2000" dirty="0"/>
              <a:t>, mydriatika </a:t>
            </a:r>
            <a:r>
              <a:rPr lang="cs-CZ" sz="2000" dirty="0" smtClean="0"/>
              <a:t>(při uveitidě), </a:t>
            </a:r>
            <a:r>
              <a:rPr lang="cs-CZ" sz="2000" dirty="0"/>
              <a:t>celková léčba (u bakteriálních zánětů méně často, naopak u mykotických a herpetických zánětů častěji)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>
                <a:solidFill>
                  <a:srgbClr val="FF0000"/>
                </a:solidFill>
              </a:rPr>
              <a:t>Pozor na neuvážlivé podání kortikoidů 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ve </a:t>
            </a:r>
            <a:r>
              <a:rPr lang="cs-CZ" sz="2000" dirty="0">
                <a:solidFill>
                  <a:srgbClr val="FF0000"/>
                </a:solidFill>
              </a:rPr>
              <a:t>formě kombinovaného </a:t>
            </a:r>
            <a:r>
              <a:rPr lang="cs-CZ" sz="2000" dirty="0" smtClean="0">
                <a:solidFill>
                  <a:srgbClr val="FF0000"/>
                </a:solidFill>
              </a:rPr>
              <a:t>preparátu!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>
                <a:solidFill>
                  <a:srgbClr val="FF0000"/>
                </a:solidFill>
              </a:rPr>
              <a:t>Bakteriální keratitida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Původce:</a:t>
            </a:r>
            <a:r>
              <a:rPr lang="cs-CZ" sz="2000" dirty="0" smtClean="0"/>
              <a:t> s. aureus, s. </a:t>
            </a:r>
            <a:r>
              <a:rPr lang="cs-CZ" sz="2000" dirty="0" err="1" smtClean="0"/>
              <a:t>pyogenes</a:t>
            </a:r>
            <a:r>
              <a:rPr lang="cs-CZ" sz="2000" dirty="0" smtClean="0"/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err="1" smtClean="0"/>
              <a:t>pseudomonas</a:t>
            </a:r>
            <a:r>
              <a:rPr lang="cs-CZ" sz="2000" dirty="0" smtClean="0"/>
              <a:t> </a:t>
            </a:r>
            <a:r>
              <a:rPr lang="cs-CZ" sz="2000" dirty="0" err="1" smtClean="0"/>
              <a:t>aeruginosa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Rizikové </a:t>
            </a:r>
            <a:r>
              <a:rPr lang="cs-CZ" sz="2000" b="1" dirty="0"/>
              <a:t>faktory: </a:t>
            </a:r>
            <a:r>
              <a:rPr lang="cs-CZ" sz="2000" dirty="0"/>
              <a:t>trauma rohovky, </a:t>
            </a:r>
          </a:p>
          <a:p>
            <a:pPr marL="0" indent="0">
              <a:buNone/>
            </a:pPr>
            <a:r>
              <a:rPr lang="cs-CZ" sz="2000" dirty="0"/>
              <a:t>nositelé kontaktních čoček</a:t>
            </a:r>
          </a:p>
          <a:p>
            <a:endParaRPr lang="cs-CZ" sz="2000" dirty="0"/>
          </a:p>
        </p:txBody>
      </p:sp>
      <p:pic>
        <p:nvPicPr>
          <p:cNvPr id="2" name="Picture 4" descr="showimage">
            <a:extLst>
              <a:ext uri="{FF2B5EF4-FFF2-40B4-BE49-F238E27FC236}">
                <a16:creationId xmlns:a16="http://schemas.microsoft.com/office/drawing/2014/main" id="{29284117-4436-4BC6-8E57-3EB0080B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4009137"/>
            <a:ext cx="4248472" cy="2857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4FF39-4F44-45D1-9C73-2B9DF3CD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1179512"/>
            <a:ext cx="78867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48844-DCEC-42DC-A724-B2FB0EF5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27" y="262682"/>
            <a:ext cx="8496944" cy="6595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Virová keratitida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 smtClean="0"/>
              <a:t>Původce:</a:t>
            </a:r>
            <a:r>
              <a:rPr lang="cs-CZ" sz="2000" dirty="0" smtClean="0"/>
              <a:t> HSV a HZV (nejčastější),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EBV</a:t>
            </a:r>
            <a:r>
              <a:rPr lang="cs-CZ" sz="2000" dirty="0" smtClean="0"/>
              <a:t>, adenoviry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Mykotická </a:t>
            </a:r>
            <a:r>
              <a:rPr lang="cs-CZ" sz="2000" b="1" dirty="0">
                <a:solidFill>
                  <a:srgbClr val="FF0000"/>
                </a:solidFill>
              </a:rPr>
              <a:t>keratitida</a:t>
            </a:r>
          </a:p>
          <a:p>
            <a:pPr marL="0" indent="0">
              <a:buNone/>
            </a:pPr>
            <a:r>
              <a:rPr lang="cs-CZ" sz="2000" b="1" dirty="0"/>
              <a:t>Původce:</a:t>
            </a:r>
            <a:r>
              <a:rPr lang="cs-CZ" sz="2000" dirty="0"/>
              <a:t> </a:t>
            </a:r>
            <a:r>
              <a:rPr lang="cs-CZ" sz="2000" dirty="0" err="1"/>
              <a:t>candida</a:t>
            </a:r>
            <a:r>
              <a:rPr lang="cs-CZ" sz="2000" dirty="0"/>
              <a:t> </a:t>
            </a:r>
            <a:r>
              <a:rPr lang="cs-CZ" sz="2000" dirty="0" err="1"/>
              <a:t>albicans</a:t>
            </a:r>
            <a:r>
              <a:rPr lang="cs-CZ" sz="2000" dirty="0"/>
              <a:t> (nejčastější)</a:t>
            </a:r>
          </a:p>
          <a:p>
            <a:pPr marL="0" indent="0">
              <a:buNone/>
            </a:pPr>
            <a:r>
              <a:rPr lang="cs-CZ" sz="2000" b="1" dirty="0"/>
              <a:t>Rizikové faktory: </a:t>
            </a:r>
            <a:r>
              <a:rPr lang="cs-CZ" sz="2000" dirty="0"/>
              <a:t>trauma rohovky rostlinným materiálem, úraz v přírodě a zemědělství, dlouhodobá lokální aplikace kortikosteroidů, </a:t>
            </a:r>
            <a:r>
              <a:rPr lang="cs-CZ" sz="2000" dirty="0" smtClean="0"/>
              <a:t>imunosuprese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Akantamébová</a:t>
            </a:r>
            <a:r>
              <a:rPr lang="cs-CZ" sz="2000" b="1" dirty="0">
                <a:solidFill>
                  <a:srgbClr val="FF0000"/>
                </a:solidFill>
              </a:rPr>
              <a:t> keratitida </a:t>
            </a:r>
          </a:p>
          <a:p>
            <a:pPr marL="0" indent="0">
              <a:buNone/>
            </a:pPr>
            <a:r>
              <a:rPr lang="cs-CZ" sz="2000" b="1" dirty="0"/>
              <a:t>Rizikové faktory: </a:t>
            </a:r>
            <a:r>
              <a:rPr lang="cs-CZ" sz="2000" dirty="0"/>
              <a:t>nositelé kontaktních </a:t>
            </a:r>
            <a:r>
              <a:rPr lang="cs-CZ" sz="2000" dirty="0" smtClean="0"/>
              <a:t>čoček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Picture 4" descr="showimage">
            <a:extLst>
              <a:ext uri="{FF2B5EF4-FFF2-40B4-BE49-F238E27FC236}">
                <a16:creationId xmlns:a16="http://schemas.microsoft.com/office/drawing/2014/main" id="{943DFFF8-073A-428E-86C3-2C318F23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38201"/>
            <a:ext cx="4454342" cy="326280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2160240" cy="21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795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Zánět </a:t>
            </a:r>
            <a:r>
              <a:rPr lang="cs-CZ" sz="2800" b="1" dirty="0" err="1">
                <a:solidFill>
                  <a:srgbClr val="FF0000"/>
                </a:solidFill>
                <a:latin typeface="+mn-lt"/>
              </a:rPr>
              <a:t>episkléry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 - </a:t>
            </a:r>
            <a:r>
              <a:rPr lang="cs-CZ" sz="2800" b="1" dirty="0" err="1">
                <a:solidFill>
                  <a:srgbClr val="FF0000"/>
                </a:solidFill>
                <a:latin typeface="+mn-lt"/>
              </a:rPr>
              <a:t>episkleritida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980728"/>
            <a:ext cx="833583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Běžná</a:t>
            </a:r>
            <a:r>
              <a:rPr lang="cs-CZ" sz="2000" dirty="0"/>
              <a:t>, rekurentní, většinou </a:t>
            </a:r>
            <a:r>
              <a:rPr lang="cs-CZ" sz="2000" dirty="0">
                <a:solidFill>
                  <a:srgbClr val="FF0000"/>
                </a:solidFill>
              </a:rPr>
              <a:t>idiopatická</a:t>
            </a:r>
            <a:r>
              <a:rPr lang="cs-CZ" sz="2000" dirty="0"/>
              <a:t> (bez sdružení se systémovým onemocněním), </a:t>
            </a:r>
            <a:r>
              <a:rPr lang="cs-CZ" sz="2000" dirty="0" err="1">
                <a:solidFill>
                  <a:srgbClr val="FF0000"/>
                </a:solidFill>
              </a:rPr>
              <a:t>samolimitující</a:t>
            </a:r>
            <a:r>
              <a:rPr lang="cs-CZ" sz="2000" dirty="0"/>
              <a:t>, mladí stresovaní lidé, více ženy</a:t>
            </a:r>
          </a:p>
          <a:p>
            <a:pPr marL="0" indent="0">
              <a:buNone/>
            </a:pPr>
            <a:r>
              <a:rPr lang="cs-CZ" sz="2000" b="1" dirty="0"/>
              <a:t>Symptomy: </a:t>
            </a:r>
            <a:r>
              <a:rPr lang="cs-CZ" sz="2000" dirty="0"/>
              <a:t>mírná tlaková bolest, slzení</a:t>
            </a:r>
          </a:p>
          <a:p>
            <a:pPr marL="0" indent="0">
              <a:buNone/>
            </a:pPr>
            <a:r>
              <a:rPr lang="cs-CZ" sz="2000" b="1" dirty="0" smtClean="0"/>
              <a:t>Dělení: </a:t>
            </a:r>
          </a:p>
          <a:p>
            <a:pPr marL="0" indent="0">
              <a:buNone/>
            </a:pPr>
            <a:r>
              <a:rPr lang="cs-CZ" sz="2000" b="1" dirty="0" smtClean="0"/>
              <a:t>Prostá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– </a:t>
            </a:r>
            <a:r>
              <a:rPr lang="cs-CZ" sz="2000" dirty="0" err="1"/>
              <a:t>sektorovitá</a:t>
            </a:r>
            <a:r>
              <a:rPr lang="cs-CZ" sz="2000" dirty="0"/>
              <a:t> nebo difusní povrchová injekce v rozsahu oční štěrbiny </a:t>
            </a:r>
          </a:p>
          <a:p>
            <a:pPr marL="0" indent="0">
              <a:buNone/>
            </a:pPr>
            <a:r>
              <a:rPr lang="cs-CZ" sz="2000" b="1" dirty="0" err="1"/>
              <a:t>Nodulární</a:t>
            </a:r>
            <a:r>
              <a:rPr lang="cs-CZ" sz="2000" dirty="0"/>
              <a:t> – volně pohyblivý uzel v rozsahu oční štěrbiny</a:t>
            </a:r>
          </a:p>
          <a:p>
            <a:pPr marL="0" indent="0">
              <a:buNone/>
            </a:pPr>
            <a:r>
              <a:rPr lang="cs-CZ" sz="2000" b="1" dirty="0" smtClean="0"/>
              <a:t>Terapie</a:t>
            </a:r>
            <a:r>
              <a:rPr lang="cs-CZ" sz="2000" dirty="0"/>
              <a:t>:</a:t>
            </a:r>
            <a:r>
              <a:rPr lang="cs-CZ" sz="2000" dirty="0" smtClean="0"/>
              <a:t> často není </a:t>
            </a:r>
            <a:r>
              <a:rPr lang="cs-CZ" sz="2000" dirty="0"/>
              <a:t>nutná, </a:t>
            </a:r>
            <a:r>
              <a:rPr lang="cs-CZ" sz="2000" dirty="0" smtClean="0"/>
              <a:t>příp. lokálně </a:t>
            </a:r>
            <a:r>
              <a:rPr lang="cs-CZ" sz="2000" dirty="0"/>
              <a:t>kortikoidy </a:t>
            </a:r>
          </a:p>
          <a:p>
            <a:pPr marL="0" indent="0">
              <a:buNone/>
            </a:pPr>
            <a:r>
              <a:rPr lang="cs-CZ" sz="2000" dirty="0"/>
              <a:t>nebo NSAID (</a:t>
            </a:r>
            <a:r>
              <a:rPr lang="cs-CZ" sz="2000" dirty="0" err="1"/>
              <a:t>Voltaren</a:t>
            </a:r>
            <a:r>
              <a:rPr lang="cs-CZ" sz="2000" dirty="0"/>
              <a:t>®), celkově NSAID</a:t>
            </a:r>
            <a:endParaRPr lang="en-GB" sz="2000" dirty="0"/>
          </a:p>
        </p:txBody>
      </p:sp>
      <p:pic>
        <p:nvPicPr>
          <p:cNvPr id="2" name="Picture 4" descr="showimage">
            <a:extLst>
              <a:ext uri="{FF2B5EF4-FFF2-40B4-BE49-F238E27FC236}">
                <a16:creationId xmlns:a16="http://schemas.microsoft.com/office/drawing/2014/main" id="{CFEA548F-5B27-4E01-8A0D-0880B5EF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73343"/>
            <a:ext cx="2516294" cy="3804332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DCF4123-F8C1-4388-997F-489BA11AD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9" y="4221088"/>
            <a:ext cx="2979379" cy="197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6053" y="-3351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Zánět skléry - skleritida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672"/>
            <a:ext cx="8784976" cy="55446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Vzácný, </a:t>
            </a:r>
            <a:r>
              <a:rPr lang="cs-CZ" sz="2000" dirty="0">
                <a:solidFill>
                  <a:srgbClr val="FF0000"/>
                </a:solidFill>
              </a:rPr>
              <a:t>zrak ohrožující</a:t>
            </a:r>
            <a:r>
              <a:rPr lang="cs-CZ" sz="2000" dirty="0"/>
              <a:t>, silně </a:t>
            </a:r>
            <a:r>
              <a:rPr lang="cs-CZ" sz="2000" dirty="0" smtClean="0"/>
              <a:t>bolestivý, obvykle </a:t>
            </a:r>
            <a:r>
              <a:rPr lang="cs-CZ" sz="2000" dirty="0" smtClean="0">
                <a:solidFill>
                  <a:srgbClr val="FF0000"/>
                </a:solidFill>
              </a:rPr>
              <a:t>neinfekční</a:t>
            </a:r>
            <a:r>
              <a:rPr lang="cs-CZ" sz="2000" dirty="0" smtClean="0"/>
              <a:t> zánět bělimy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/>
              <a:t>V</a:t>
            </a:r>
            <a:r>
              <a:rPr lang="cs-CZ" sz="2000" dirty="0" smtClean="0"/>
              <a:t> </a:t>
            </a:r>
            <a:r>
              <a:rPr lang="cs-CZ" sz="2000" dirty="0"/>
              <a:t>50% souvisí se </a:t>
            </a:r>
            <a:r>
              <a:rPr lang="cs-CZ" sz="2000" dirty="0">
                <a:solidFill>
                  <a:srgbClr val="FF0000"/>
                </a:solidFill>
              </a:rPr>
              <a:t>systémovým onemocněním </a:t>
            </a:r>
            <a:r>
              <a:rPr lang="cs-CZ" sz="2000" dirty="0"/>
              <a:t>(revmatoidní artritida, </a:t>
            </a:r>
            <a:r>
              <a:rPr lang="cs-CZ" sz="2000" dirty="0" err="1"/>
              <a:t>Wegenerova</a:t>
            </a:r>
            <a:r>
              <a:rPr lang="cs-CZ" sz="2000" dirty="0"/>
              <a:t> granulomatóza, </a:t>
            </a:r>
            <a:r>
              <a:rPr lang="cs-CZ" sz="2000" dirty="0" smtClean="0"/>
              <a:t>SLE, Crohnova choroba, systémové vaskulitidy, sarkoidóza, syfilis, </a:t>
            </a:r>
            <a:r>
              <a:rPr lang="cs-CZ" sz="2000" dirty="0" err="1" smtClean="0"/>
              <a:t>lymská</a:t>
            </a:r>
            <a:r>
              <a:rPr lang="cs-CZ" sz="2000" dirty="0" smtClean="0"/>
              <a:t> </a:t>
            </a:r>
            <a:r>
              <a:rPr lang="cs-CZ" sz="2000" dirty="0" err="1" smtClean="0"/>
              <a:t>borelioza</a:t>
            </a:r>
            <a:r>
              <a:rPr lang="cs-CZ" sz="2000" dirty="0" smtClean="0"/>
              <a:t>), </a:t>
            </a:r>
            <a:r>
              <a:rPr lang="cs-CZ" sz="2000" dirty="0"/>
              <a:t>ženy vyššího </a:t>
            </a:r>
            <a:r>
              <a:rPr lang="cs-CZ" sz="2000" dirty="0" smtClean="0"/>
              <a:t>věku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/>
              <a:t>N</a:t>
            </a:r>
            <a:r>
              <a:rPr lang="cs-CZ" sz="2000" dirty="0" smtClean="0"/>
              <a:t>utné </a:t>
            </a:r>
            <a:r>
              <a:rPr lang="cs-CZ" sz="2000" dirty="0">
                <a:solidFill>
                  <a:srgbClr val="FF0000"/>
                </a:solidFill>
              </a:rPr>
              <a:t>došetření etiologie </a:t>
            </a:r>
            <a:r>
              <a:rPr lang="cs-CZ" sz="2000" dirty="0"/>
              <a:t>a nutná </a:t>
            </a:r>
            <a:r>
              <a:rPr lang="cs-CZ" sz="2000" dirty="0" smtClean="0"/>
              <a:t>léčba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Dělení: </a:t>
            </a:r>
            <a:endParaRPr 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/>
              <a:t>Přední skleritida </a:t>
            </a:r>
            <a:r>
              <a:rPr lang="cs-CZ" sz="2000" dirty="0" smtClean="0"/>
              <a:t>(98%) – zánět probíhá před ekvátorem, </a:t>
            </a:r>
            <a:endParaRPr lang="cs-CZ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viditelné </a:t>
            </a:r>
            <a:r>
              <a:rPr lang="cs-CZ" sz="2000" dirty="0"/>
              <a:t>projevy na předním očním segmentu, následkem </a:t>
            </a:r>
            <a:endParaRPr lang="cs-CZ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opakovaných </a:t>
            </a:r>
            <a:r>
              <a:rPr lang="cs-CZ" sz="2000" dirty="0"/>
              <a:t>zánětů prosvítá ztenčenou sklérou tmavá </a:t>
            </a:r>
            <a:endParaRPr lang="cs-CZ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cévnatka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/>
              <a:t>Difuzní</a:t>
            </a:r>
            <a:r>
              <a:rPr lang="cs-CZ" sz="2000" dirty="0"/>
              <a:t> – difuzní smíšená injekce (na rozdíl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/>
              <a:t>od </a:t>
            </a:r>
            <a:r>
              <a:rPr lang="cs-CZ" sz="2000" dirty="0" err="1"/>
              <a:t>episkleritidy</a:t>
            </a:r>
            <a:r>
              <a:rPr lang="cs-CZ" sz="2000" dirty="0"/>
              <a:t> nevybledne po aplikaci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err="1"/>
              <a:t>Neosynephrin</a:t>
            </a:r>
            <a:r>
              <a:rPr lang="cs-CZ" sz="2000" dirty="0" smtClean="0"/>
              <a:t>®)</a:t>
            </a:r>
            <a:endParaRPr lang="cs-CZ" sz="2000" dirty="0"/>
          </a:p>
        </p:txBody>
      </p:sp>
      <p:pic>
        <p:nvPicPr>
          <p:cNvPr id="179204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736304" cy="403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76" y="-1035496"/>
            <a:ext cx="7886700" cy="1325563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12021" y="188640"/>
            <a:ext cx="8909410" cy="6552728"/>
          </a:xfrm>
        </p:spPr>
        <p:txBody>
          <a:bodyPr>
            <a:noAutofit/>
          </a:bodyPr>
          <a:lstStyle/>
          <a:p>
            <a:r>
              <a:rPr lang="cs-CZ" sz="2000" b="1" dirty="0" err="1"/>
              <a:t>Nodulární</a:t>
            </a:r>
            <a:r>
              <a:rPr lang="cs-CZ" sz="2000" dirty="0"/>
              <a:t> – nepohyblivý sklerální </a:t>
            </a:r>
            <a:r>
              <a:rPr lang="cs-CZ" sz="2000" dirty="0" smtClean="0"/>
              <a:t>uzel</a:t>
            </a:r>
            <a:endParaRPr lang="cs-CZ" sz="2000" b="1" dirty="0"/>
          </a:p>
          <a:p>
            <a:pPr>
              <a:lnSpc>
                <a:spcPct val="90000"/>
              </a:lnSpc>
            </a:pPr>
            <a:r>
              <a:rPr lang="cs-CZ" sz="2000" b="1" dirty="0" smtClean="0"/>
              <a:t>Nekrotizující </a:t>
            </a:r>
            <a:r>
              <a:rPr lang="cs-CZ" sz="2000" b="1" dirty="0"/>
              <a:t>se zánětem </a:t>
            </a:r>
            <a:r>
              <a:rPr lang="cs-CZ" sz="2000" dirty="0"/>
              <a:t>– bělavá avaskulární </a:t>
            </a:r>
            <a:endParaRPr lang="cs-CZ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ložiska </a:t>
            </a:r>
            <a:r>
              <a:rPr lang="cs-CZ" sz="2000" dirty="0"/>
              <a:t>nekrózy obklopená smíšenou injekcí, riziko </a:t>
            </a:r>
            <a:endParaRPr lang="cs-CZ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perforace </a:t>
            </a:r>
            <a:r>
              <a:rPr lang="cs-CZ" sz="2000" dirty="0"/>
              <a:t>bulbu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endParaRPr lang="cs-CZ" sz="2000" b="1" dirty="0"/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b="1" dirty="0" smtClean="0"/>
              <a:t>Nekrotizující </a:t>
            </a:r>
            <a:r>
              <a:rPr lang="cs-CZ" sz="2000" b="1" dirty="0"/>
              <a:t>bez zánětu, </a:t>
            </a:r>
            <a:r>
              <a:rPr lang="cs-CZ" sz="2000" b="1" i="1" dirty="0"/>
              <a:t>s</a:t>
            </a:r>
            <a:r>
              <a:rPr lang="en-GB" sz="2000" b="1" i="1" dirty="0" err="1"/>
              <a:t>cleromalacia</a:t>
            </a:r>
            <a:r>
              <a:rPr lang="en-GB" sz="2000" b="1" i="1" dirty="0"/>
              <a:t> </a:t>
            </a:r>
            <a:r>
              <a:rPr lang="en-GB" sz="2000" b="1" i="1" dirty="0" err="1"/>
              <a:t>perforans</a:t>
            </a:r>
            <a:r>
              <a:rPr lang="en-GB" sz="2000" b="1" dirty="0"/>
              <a:t> </a:t>
            </a:r>
            <a:r>
              <a:rPr lang="cs-CZ" sz="2000" b="1" dirty="0"/>
              <a:t>- </a:t>
            </a:r>
            <a:r>
              <a:rPr lang="cs-CZ" sz="2000" dirty="0"/>
              <a:t>starší ženy s dlouhotrvající revmatoidní artritidou, chybí bolest a červené oko, žlutavé/šedavé sklerální uzle zánětu s následnou nekrózou a prosvítáním tmavé cévnatky</a:t>
            </a:r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2" name="Picture 4" descr="showimage">
            <a:extLst>
              <a:ext uri="{FF2B5EF4-FFF2-40B4-BE49-F238E27FC236}">
                <a16:creationId xmlns:a16="http://schemas.microsoft.com/office/drawing/2014/main" id="{62C5C4A5-208A-45BA-A19E-B8A4BD99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12" y="1700808"/>
            <a:ext cx="5471575" cy="3816424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2D934A-3041-4A77-B86F-74321677B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30927"/>
            <a:ext cx="2987824" cy="22000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45B23F-9EEB-4529-903D-C90C39B4A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09" y="72990"/>
            <a:ext cx="2860067" cy="1963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39B4F-D588-405E-945F-ED278815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35496"/>
            <a:ext cx="78867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F4735-95C2-4F3F-B1E1-03A4B644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48" y="290066"/>
            <a:ext cx="7886700" cy="63072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1" dirty="0"/>
              <a:t>Zadní skleritida </a:t>
            </a:r>
            <a:r>
              <a:rPr lang="cs-CZ" sz="2000" dirty="0" smtClean="0"/>
              <a:t>(2%) – zánět probíhá za ekvátorem, obvykle </a:t>
            </a:r>
            <a:r>
              <a:rPr lang="cs-CZ" sz="2000" dirty="0"/>
              <a:t>nejsou viditelné projevy na předním očním segmentu, projeví se </a:t>
            </a:r>
            <a:r>
              <a:rPr lang="cs-CZ" sz="2000" dirty="0" err="1"/>
              <a:t>nodulárním</a:t>
            </a:r>
            <a:r>
              <a:rPr lang="cs-CZ" sz="2000" dirty="0"/>
              <a:t> nebo difuzním ztluštěním skléry na zadním očním </a:t>
            </a:r>
            <a:r>
              <a:rPr lang="cs-CZ" sz="2000" dirty="0" smtClean="0"/>
              <a:t>segmentu – to diagnostikujeme pomocí UZV</a:t>
            </a:r>
            <a:r>
              <a:rPr lang="cs-CZ" sz="2000" dirty="0"/>
              <a:t>, CT, </a:t>
            </a:r>
            <a:r>
              <a:rPr lang="cs-CZ" sz="2000" dirty="0" smtClean="0"/>
              <a:t>MR</a:t>
            </a: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 marL="0" indent="0">
              <a:lnSpc>
                <a:spcPct val="90000"/>
              </a:lnSpc>
              <a:buNone/>
            </a:pPr>
            <a:endParaRPr lang="cs-CZ" sz="2000" dirty="0"/>
          </a:p>
          <a:p>
            <a:pPr marL="0" indent="0">
              <a:lnSpc>
                <a:spcPct val="90000"/>
              </a:lnSpc>
              <a:buNone/>
            </a:pPr>
            <a:endParaRPr 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/>
              <a:t>Terapie </a:t>
            </a:r>
            <a:r>
              <a:rPr lang="cs-CZ" sz="2000" b="1" dirty="0" smtClean="0"/>
              <a:t>skleritid:</a:t>
            </a:r>
            <a:r>
              <a:rPr lang="cs-CZ" sz="2000" dirty="0" smtClean="0"/>
              <a:t> </a:t>
            </a:r>
            <a:r>
              <a:rPr lang="cs-CZ" sz="2000" dirty="0"/>
              <a:t>dle </a:t>
            </a:r>
            <a:r>
              <a:rPr lang="cs-CZ" sz="2000" dirty="0" smtClean="0"/>
              <a:t>etiologie – ta je obvykle neinfekční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: lokálně </a:t>
            </a:r>
            <a:r>
              <a:rPr lang="cs-CZ" sz="2000" dirty="0"/>
              <a:t>NSAID a </a:t>
            </a:r>
            <a:r>
              <a:rPr lang="cs-CZ" sz="2000" dirty="0" smtClean="0"/>
              <a:t>kortikoidy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: celkově </a:t>
            </a:r>
            <a:r>
              <a:rPr lang="cs-CZ" sz="2000" dirty="0"/>
              <a:t>NSAID, kortikoidy, </a:t>
            </a:r>
            <a:r>
              <a:rPr lang="cs-CZ" sz="2000" dirty="0" err="1" smtClean="0"/>
              <a:t>imunosupresiva</a:t>
            </a:r>
            <a:endParaRPr lang="cs-CZ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smtClean="0"/>
              <a:t>: chirurgická </a:t>
            </a:r>
            <a:r>
              <a:rPr lang="cs-CZ" sz="2000" dirty="0"/>
              <a:t>léčba při perforaci </a:t>
            </a:r>
            <a:r>
              <a:rPr lang="cs-CZ" sz="2000" dirty="0" smtClean="0"/>
              <a:t>skléry (našití kadaverózní skléry)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A692C3-DD3A-47B1-9CE0-C37B6AC8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2434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+mn-lt"/>
              </a:rPr>
              <a:t>Anamnéza</a:t>
            </a:r>
            <a:endParaRPr lang="en-GB" sz="2800" b="1" dirty="0">
              <a:latin typeface="+mn-lt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36074" y="836712"/>
            <a:ext cx="7886700" cy="583264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Systémová onemocnění </a:t>
            </a:r>
            <a:r>
              <a:rPr lang="cs-CZ" sz="2000" dirty="0"/>
              <a:t>- 50% uveitid a skleritid je spojeno se systémovým onemocněním, zbytek je idiopatický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Oční </a:t>
            </a:r>
            <a:r>
              <a:rPr lang="cs-CZ" sz="2000" b="1" dirty="0" smtClean="0">
                <a:solidFill>
                  <a:srgbClr val="FF0000"/>
                </a:solidFill>
              </a:rPr>
              <a:t>onemocnění </a:t>
            </a:r>
            <a:r>
              <a:rPr lang="cs-CZ" sz="2000" dirty="0" smtClean="0"/>
              <a:t>– exogenní akutní </a:t>
            </a:r>
            <a:r>
              <a:rPr lang="cs-CZ" sz="2000" dirty="0" err="1" smtClean="0"/>
              <a:t>endoftalmitida</a:t>
            </a:r>
            <a:r>
              <a:rPr lang="cs-CZ" sz="2000" dirty="0" smtClean="0"/>
              <a:t> po oční operaci/traumatu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Rozvoj očních </a:t>
            </a:r>
            <a:r>
              <a:rPr lang="cs-CZ" sz="2000" b="1" dirty="0" smtClean="0">
                <a:solidFill>
                  <a:srgbClr val="FF0000"/>
                </a:solidFill>
              </a:rPr>
              <a:t>obtíží </a:t>
            </a:r>
            <a:r>
              <a:rPr lang="cs-CZ" sz="2000" dirty="0" smtClean="0"/>
              <a:t>– </a:t>
            </a:r>
            <a:r>
              <a:rPr lang="cs-CZ" sz="2000" dirty="0" err="1" smtClean="0"/>
              <a:t>hyperakutní</a:t>
            </a:r>
            <a:r>
              <a:rPr lang="cs-CZ" sz="2000" dirty="0" smtClean="0"/>
              <a:t> nástup gonokokové konjunktivitidy během 12-24h.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Charakter obtíží 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typ bolesti - </a:t>
            </a:r>
            <a:r>
              <a:rPr lang="cs-CZ" sz="2000" dirty="0"/>
              <a:t>bolest minimální a naopak dominuje oční </a:t>
            </a:r>
            <a:r>
              <a:rPr lang="cs-CZ" sz="2000" dirty="0" err="1"/>
              <a:t>dyskomfort</a:t>
            </a:r>
            <a:r>
              <a:rPr lang="cs-CZ" sz="2000" dirty="0"/>
              <a:t> u konjunktivitidy a </a:t>
            </a:r>
            <a:r>
              <a:rPr lang="cs-CZ" sz="2000" dirty="0" err="1"/>
              <a:t>episkleritidy</a:t>
            </a:r>
            <a:r>
              <a:rPr lang="cs-CZ" sz="2000" dirty="0"/>
              <a:t> </a:t>
            </a:r>
            <a:r>
              <a:rPr lang="cs-CZ" sz="2000" dirty="0" smtClean="0"/>
              <a:t>. Silná </a:t>
            </a:r>
            <a:r>
              <a:rPr lang="cs-CZ" sz="2000" dirty="0"/>
              <a:t>bolest u </a:t>
            </a:r>
            <a:r>
              <a:rPr lang="cs-CZ" sz="2000" dirty="0" smtClean="0"/>
              <a:t>skleritidy. Tupá</a:t>
            </a:r>
            <a:r>
              <a:rPr lang="cs-CZ" sz="2000" dirty="0"/>
              <a:t>, obvykle silnější bolest u </a:t>
            </a:r>
            <a:r>
              <a:rPr lang="cs-CZ" sz="2000" dirty="0" smtClean="0"/>
              <a:t>uveitidy.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oční </a:t>
            </a:r>
            <a:r>
              <a:rPr lang="cs-CZ" sz="2000" b="1" dirty="0" err="1"/>
              <a:t>dyskomfort</a:t>
            </a:r>
            <a:r>
              <a:rPr lang="cs-CZ" sz="2000" b="1" dirty="0"/>
              <a:t> - </a:t>
            </a:r>
            <a:r>
              <a:rPr lang="cs-CZ" sz="2000" dirty="0"/>
              <a:t>pálení, řezání, svědění u </a:t>
            </a:r>
            <a:r>
              <a:rPr lang="cs-CZ" sz="2000" dirty="0" smtClean="0"/>
              <a:t>konjunktivitidy. Řezání </a:t>
            </a:r>
            <a:r>
              <a:rPr lang="cs-CZ" sz="2000" dirty="0"/>
              <a:t>u </a:t>
            </a:r>
            <a:r>
              <a:rPr lang="cs-CZ" sz="2000" dirty="0" smtClean="0"/>
              <a:t>keratitidy.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sekrece</a:t>
            </a:r>
            <a:r>
              <a:rPr lang="cs-CZ" sz="2000" dirty="0"/>
              <a:t> - vodnatá, hlenová, hnisavá u konjunktivitidy </a:t>
            </a:r>
          </a:p>
          <a:p>
            <a:pPr marL="0" indent="0">
              <a:buNone/>
            </a:pPr>
            <a:r>
              <a:rPr lang="cs-CZ" sz="2000" b="1" dirty="0"/>
              <a:t>porucha vidění </a:t>
            </a:r>
            <a:r>
              <a:rPr lang="cs-CZ" sz="2000" dirty="0"/>
              <a:t>- u keratitidy, uveitidy</a:t>
            </a:r>
          </a:p>
          <a:p>
            <a:pPr marL="0" indent="0">
              <a:buNone/>
            </a:pPr>
            <a:r>
              <a:rPr lang="cs-CZ" sz="2000" b="1" dirty="0"/>
              <a:t>světloplachost</a:t>
            </a:r>
            <a:r>
              <a:rPr lang="cs-CZ" sz="2000" dirty="0"/>
              <a:t> - u uveitidy, keratitidy, ale někdy i u konjunktivitidy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Na </a:t>
            </a:r>
            <a:r>
              <a:rPr lang="cs-CZ" sz="2000" dirty="0">
                <a:solidFill>
                  <a:srgbClr val="FF0000"/>
                </a:solidFill>
              </a:rPr>
              <a:t>závažnější oční zánět </a:t>
            </a:r>
            <a:r>
              <a:rPr lang="cs-CZ" sz="2000" dirty="0"/>
              <a:t>pomýšlet u pacienta s bolestí a poklesem vidění.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4908E7B-F290-41E1-BEA5-483AF0245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06" y="4365104"/>
            <a:ext cx="2976934" cy="2332322"/>
          </a:xfrm>
          <a:prstGeom prst="rect">
            <a:avLst/>
          </a:prstGeom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863" y="-2434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+mn-lt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Zánět </a:t>
            </a:r>
            <a:r>
              <a:rPr lang="cs-CZ" sz="2800" b="1" dirty="0" err="1">
                <a:solidFill>
                  <a:srgbClr val="FF0000"/>
                </a:solidFill>
                <a:latin typeface="+mn-lt"/>
              </a:rPr>
              <a:t>živnatky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 - uveitida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84684"/>
            <a:ext cx="8296043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Nitrooční zánět </a:t>
            </a:r>
            <a:r>
              <a:rPr lang="cs-CZ" sz="2000" dirty="0"/>
              <a:t>duhovky, řasnatého tělesa a </a:t>
            </a:r>
            <a:r>
              <a:rPr lang="cs-CZ" sz="2000" dirty="0" smtClean="0"/>
              <a:t>cévnatky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Dělení: 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Přední</a:t>
            </a:r>
          </a:p>
          <a:p>
            <a:r>
              <a:rPr lang="cs-CZ" sz="2000" dirty="0"/>
              <a:t>je červené oko, zánět předních struktur oka</a:t>
            </a:r>
            <a:endParaRPr lang="en-GB" sz="2000" dirty="0"/>
          </a:p>
          <a:p>
            <a:r>
              <a:rPr lang="en-GB" sz="2000" b="1" dirty="0" err="1"/>
              <a:t>Iriti</a:t>
            </a:r>
            <a:r>
              <a:rPr lang="cs-CZ" sz="2000" b="1" dirty="0"/>
              <a:t>da </a:t>
            </a:r>
            <a:r>
              <a:rPr lang="cs-CZ" sz="2000" dirty="0"/>
              <a:t>– zánět duhovky, </a:t>
            </a:r>
            <a:r>
              <a:rPr lang="cs-CZ" sz="2000" b="1" dirty="0"/>
              <a:t>i</a:t>
            </a:r>
            <a:r>
              <a:rPr lang="en-GB" sz="2000" b="1" dirty="0" err="1"/>
              <a:t>ridocy</a:t>
            </a:r>
            <a:r>
              <a:rPr lang="cs-CZ" sz="2000" b="1" dirty="0" err="1"/>
              <a:t>klitida</a:t>
            </a:r>
            <a:r>
              <a:rPr lang="cs-CZ" sz="2000" b="1" dirty="0"/>
              <a:t> </a:t>
            </a:r>
            <a:r>
              <a:rPr lang="cs-CZ" sz="2000" dirty="0"/>
              <a:t>- zánět duhovky a řasnatého tělesa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Intermediální</a:t>
            </a:r>
          </a:p>
          <a:p>
            <a:r>
              <a:rPr lang="cs-CZ" sz="2000" dirty="0"/>
              <a:t>červené oko nemusí být</a:t>
            </a:r>
          </a:p>
          <a:p>
            <a:r>
              <a:rPr lang="cs-CZ" sz="2000" dirty="0"/>
              <a:t>zánět sklivce, řasnatého tělesa a periferních sítnicových cév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Zadní</a:t>
            </a:r>
          </a:p>
          <a:p>
            <a:r>
              <a:rPr lang="cs-CZ" sz="2000" dirty="0"/>
              <a:t>červené oko nemusí být, zánět </a:t>
            </a:r>
            <a:r>
              <a:rPr lang="cs-CZ" sz="2000" dirty="0" smtClean="0"/>
              <a:t>zadních </a:t>
            </a:r>
            <a:r>
              <a:rPr lang="cs-CZ" sz="2000" dirty="0"/>
              <a:t>struktur oka</a:t>
            </a:r>
          </a:p>
          <a:p>
            <a:r>
              <a:rPr lang="cs-CZ" sz="2000" b="1" dirty="0" err="1"/>
              <a:t>choroiditida</a:t>
            </a:r>
            <a:r>
              <a:rPr lang="cs-CZ" sz="2000" b="1" dirty="0"/>
              <a:t>, </a:t>
            </a:r>
            <a:r>
              <a:rPr lang="cs-CZ" sz="2000" b="1" dirty="0" err="1"/>
              <a:t>chorioretinitida</a:t>
            </a:r>
            <a:r>
              <a:rPr lang="cs-CZ" sz="2000" b="1" dirty="0"/>
              <a:t>, </a:t>
            </a:r>
            <a:r>
              <a:rPr lang="cs-CZ" sz="2000" b="1" dirty="0" err="1" smtClean="0"/>
              <a:t>neurouveitida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Panuveitida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dirty="0"/>
              <a:t>je červené oko, zánět předního i </a:t>
            </a:r>
            <a:r>
              <a:rPr lang="cs-CZ" sz="2000" dirty="0" smtClean="0"/>
              <a:t>zadního </a:t>
            </a:r>
            <a:r>
              <a:rPr lang="cs-CZ" sz="2000" dirty="0"/>
              <a:t>očního segmentu</a:t>
            </a:r>
          </a:p>
          <a:p>
            <a:r>
              <a:rPr lang="cs-CZ" sz="2000" b="1" dirty="0" err="1"/>
              <a:t>endoftalmitida</a:t>
            </a:r>
            <a:endParaRPr lang="cs-CZ" sz="2000" b="1" dirty="0"/>
          </a:p>
          <a:p>
            <a:endParaRPr lang="cs-CZ" sz="2000" dirty="0"/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9567D-4032-4CA1-BC79-927775D0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19" y="-1305054"/>
            <a:ext cx="7886700" cy="13050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6821A-257D-44A5-A90C-C22EABFC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48"/>
            <a:ext cx="7886700" cy="633670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Akutní přední uveitida</a:t>
            </a:r>
          </a:p>
          <a:p>
            <a:pPr marL="0" indent="0">
              <a:buNone/>
            </a:pPr>
            <a:r>
              <a:rPr lang="cs-CZ" sz="2000" b="1" dirty="0"/>
              <a:t>Symptomy: </a:t>
            </a:r>
            <a:r>
              <a:rPr lang="cs-CZ" sz="2000" dirty="0">
                <a:solidFill>
                  <a:srgbClr val="FF0000"/>
                </a:solidFill>
              </a:rPr>
              <a:t>světloplachost</a:t>
            </a:r>
            <a:r>
              <a:rPr lang="cs-CZ" sz="2000" dirty="0"/>
              <a:t>, bolest oka, </a:t>
            </a:r>
            <a:r>
              <a:rPr lang="cs-CZ" sz="2000" dirty="0">
                <a:solidFill>
                  <a:srgbClr val="FF0000"/>
                </a:solidFill>
              </a:rPr>
              <a:t>pokles visu</a:t>
            </a:r>
            <a:r>
              <a:rPr lang="cs-CZ" sz="2000" dirty="0"/>
              <a:t>, obvykle jednostranně</a:t>
            </a:r>
          </a:p>
          <a:p>
            <a:pPr marL="0" indent="0">
              <a:buNone/>
            </a:pPr>
            <a:r>
              <a:rPr lang="cs-CZ" sz="2000" b="1" dirty="0"/>
              <a:t>Klinický obraz: </a:t>
            </a:r>
            <a:r>
              <a:rPr lang="cs-CZ" sz="2000" dirty="0"/>
              <a:t>hluboká injekce, buňky a </a:t>
            </a:r>
            <a:r>
              <a:rPr lang="cs-CZ" sz="2000" dirty="0" smtClean="0"/>
              <a:t>shluky buněk (precipitáty) </a:t>
            </a:r>
            <a:r>
              <a:rPr lang="cs-CZ" sz="2000" dirty="0"/>
              <a:t>na endotelu rohovky, buňky v přední komoře, </a:t>
            </a:r>
            <a:r>
              <a:rPr lang="cs-CZ" sz="2000" dirty="0" smtClean="0"/>
              <a:t>fibrinový exsudát v </a:t>
            </a:r>
            <a:r>
              <a:rPr lang="cs-CZ" sz="2000" dirty="0"/>
              <a:t>přední </a:t>
            </a:r>
            <a:r>
              <a:rPr lang="cs-CZ" sz="2000" dirty="0" smtClean="0"/>
              <a:t>komoře a v zornici, </a:t>
            </a:r>
            <a:r>
              <a:rPr lang="cs-CZ" sz="2000" dirty="0" err="1"/>
              <a:t>hypopyon</a:t>
            </a:r>
            <a:r>
              <a:rPr lang="cs-CZ" sz="2000" dirty="0"/>
              <a:t>, prosáklá </a:t>
            </a:r>
            <a:r>
              <a:rPr lang="cs-CZ" sz="2000" dirty="0" smtClean="0"/>
              <a:t>duhovka, </a:t>
            </a:r>
            <a:r>
              <a:rPr lang="cs-CZ" sz="2000" dirty="0"/>
              <a:t>zadní synechie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5" name="Picture 4" descr="showimage">
            <a:extLst>
              <a:ext uri="{FF2B5EF4-FFF2-40B4-BE49-F238E27FC236}">
                <a16:creationId xmlns:a16="http://schemas.microsoft.com/office/drawing/2014/main" id="{5D46D665-F857-4AC6-B569-E7350B97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05" y="2060848"/>
            <a:ext cx="4399689" cy="4680520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5A41FC-D1FF-4C87-9B60-3ADCB862F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2899482" cy="19467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469BF8-9648-4AA1-AD2A-A8E8F3CD6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68291"/>
            <a:ext cx="3886572" cy="218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70" y="-1035496"/>
            <a:ext cx="7886700" cy="1325563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90066"/>
            <a:ext cx="8712968" cy="6235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/>
              <a:t>Endoftalmitida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Difuzní nitrooční </a:t>
            </a:r>
            <a:r>
              <a:rPr lang="cs-CZ" sz="2000" dirty="0" smtClean="0"/>
              <a:t>zánět </a:t>
            </a:r>
            <a:r>
              <a:rPr lang="cs-CZ" sz="2000" dirty="0"/>
              <a:t>infekčního původu, zrak </a:t>
            </a:r>
            <a:r>
              <a:rPr lang="cs-CZ" sz="2000" dirty="0" smtClean="0"/>
              <a:t>ohrožující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Dělení: </a:t>
            </a:r>
            <a:r>
              <a:rPr lang="cs-CZ" sz="2000" dirty="0" smtClean="0"/>
              <a:t>a</a:t>
            </a:r>
            <a:r>
              <a:rPr lang="cs-CZ" sz="2000" dirty="0" smtClean="0"/>
              <a:t>kutní x chronická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         endogenní x exogenní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Endogenní </a:t>
            </a:r>
            <a:r>
              <a:rPr lang="cs-CZ" sz="2000" dirty="0" err="1" smtClean="0">
                <a:solidFill>
                  <a:srgbClr val="FF0000"/>
                </a:solidFill>
              </a:rPr>
              <a:t>endoftalmitida</a:t>
            </a:r>
            <a:r>
              <a:rPr lang="cs-CZ" sz="2000" dirty="0" smtClean="0">
                <a:solidFill>
                  <a:srgbClr val="FF0000"/>
                </a:solidFill>
              </a:rPr>
              <a:t>:</a:t>
            </a:r>
            <a:r>
              <a:rPr lang="cs-CZ" sz="2000" dirty="0" smtClean="0"/>
              <a:t> hematogenní </a:t>
            </a:r>
            <a:r>
              <a:rPr lang="cs-CZ" sz="2000" dirty="0"/>
              <a:t>rozsev, </a:t>
            </a:r>
            <a:r>
              <a:rPr lang="cs-CZ" sz="2000" dirty="0" smtClean="0"/>
              <a:t>nejčastěji mykotická, u </a:t>
            </a:r>
            <a:r>
              <a:rPr lang="cs-CZ" sz="2000" dirty="0" err="1" smtClean="0"/>
              <a:t>imunosuprimovaných</a:t>
            </a:r>
            <a:r>
              <a:rPr lang="cs-CZ" sz="2000" dirty="0" smtClean="0"/>
              <a:t> osob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Exogenní:</a:t>
            </a:r>
            <a:r>
              <a:rPr lang="cs-CZ" sz="2000" dirty="0" smtClean="0"/>
              <a:t> po </a:t>
            </a:r>
            <a:r>
              <a:rPr lang="cs-CZ" sz="2000" dirty="0"/>
              <a:t>traumatu nebo oční </a:t>
            </a:r>
            <a:r>
              <a:rPr lang="cs-CZ" sz="2000" dirty="0" smtClean="0"/>
              <a:t>chirurgii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Rozvoj 2.-5. den po operaci katarakty, PPV, </a:t>
            </a:r>
            <a:r>
              <a:rPr lang="cs-CZ" sz="2000" dirty="0" err="1"/>
              <a:t>intravitreálním</a:t>
            </a:r>
            <a:r>
              <a:rPr lang="cs-CZ" sz="2000" dirty="0"/>
              <a:t> podání </a:t>
            </a:r>
            <a:r>
              <a:rPr lang="cs-CZ" sz="2000" dirty="0" err="1"/>
              <a:t>antiVEGF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Symptomy: </a:t>
            </a:r>
            <a:r>
              <a:rPr lang="cs-CZ" sz="2000" dirty="0"/>
              <a:t>silná bolest oka, pokles vidění, světloplachost</a:t>
            </a:r>
          </a:p>
          <a:p>
            <a:pPr marL="0" indent="0">
              <a:buNone/>
            </a:pPr>
            <a:r>
              <a:rPr lang="cs-CZ" sz="2000" b="1" dirty="0"/>
              <a:t>Klinický obraz: </a:t>
            </a:r>
            <a:r>
              <a:rPr lang="cs-CZ" sz="2000" dirty="0"/>
              <a:t>edém víček, projevy zánětu na předním i zadním očním segmentu, smíšená injekce, oslabený až </a:t>
            </a:r>
            <a:r>
              <a:rPr lang="cs-CZ" sz="2000" dirty="0" err="1"/>
              <a:t>nevýbavný</a:t>
            </a:r>
            <a:r>
              <a:rPr lang="cs-CZ" sz="2000" dirty="0"/>
              <a:t> červený reflex</a:t>
            </a:r>
          </a:p>
          <a:p>
            <a:pPr marL="0" indent="0">
              <a:buNone/>
            </a:pPr>
            <a:r>
              <a:rPr lang="cs-CZ" sz="2000" b="1" dirty="0"/>
              <a:t>Terapie: </a:t>
            </a:r>
            <a:r>
              <a:rPr lang="cs-CZ" sz="2000" dirty="0"/>
              <a:t>ATB lokálně a celkově </a:t>
            </a:r>
            <a:r>
              <a:rPr lang="cs-CZ" sz="2000" dirty="0" err="1"/>
              <a:t>i.v</a:t>
            </a:r>
            <a:r>
              <a:rPr lang="cs-CZ" sz="2000" dirty="0"/>
              <a:t>., kortikoidy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lokálně </a:t>
            </a:r>
            <a:r>
              <a:rPr lang="cs-CZ" sz="2000" dirty="0"/>
              <a:t>a někdy celkově, mydriatika,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err="1" smtClean="0"/>
              <a:t>pars</a:t>
            </a:r>
            <a:r>
              <a:rPr lang="cs-CZ" sz="2000" dirty="0" smtClean="0"/>
              <a:t> </a:t>
            </a:r>
            <a:r>
              <a:rPr lang="cs-CZ" sz="2000" dirty="0"/>
              <a:t>plana </a:t>
            </a:r>
            <a:r>
              <a:rPr lang="cs-CZ" sz="2000" dirty="0" err="1"/>
              <a:t>vitrektomie</a:t>
            </a:r>
            <a:r>
              <a:rPr lang="cs-CZ" sz="2000" dirty="0"/>
              <a:t>, eviscerace bulbu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" name="Picture 4" descr="showimage">
            <a:extLst>
              <a:ext uri="{FF2B5EF4-FFF2-40B4-BE49-F238E27FC236}">
                <a16:creationId xmlns:a16="http://schemas.microsoft.com/office/drawing/2014/main" id="{A9AE9D49-3B82-4123-9A40-F818B56A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206" y="4132709"/>
            <a:ext cx="3528392" cy="272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22BAB-5879-41FF-B68B-73B70257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61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>
                <a:solidFill>
                  <a:srgbClr val="FF0000"/>
                </a:solidFill>
                <a:latin typeface="+mn-lt"/>
              </a:rPr>
              <a:t>Zelený zákal </a:t>
            </a:r>
            <a:br>
              <a:rPr lang="cs-CZ" sz="3100" b="1" dirty="0">
                <a:solidFill>
                  <a:srgbClr val="FF0000"/>
                </a:solidFill>
                <a:latin typeface="+mn-lt"/>
              </a:rPr>
            </a:br>
            <a:r>
              <a:rPr lang="cs-CZ" sz="3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cs-CZ" sz="3100" b="1" dirty="0">
                <a:solidFill>
                  <a:srgbClr val="FF0000"/>
                </a:solidFill>
                <a:latin typeface="+mn-lt"/>
              </a:rPr>
            </a:br>
            <a:r>
              <a:rPr lang="cs-CZ" sz="3100" b="1" dirty="0" smtClean="0">
                <a:solidFill>
                  <a:srgbClr val="FF0000"/>
                </a:solidFill>
                <a:latin typeface="+mn-lt"/>
              </a:rPr>
              <a:t>Glaukomový </a:t>
            </a:r>
            <a:r>
              <a:rPr lang="cs-CZ" sz="3100" b="1" dirty="0">
                <a:solidFill>
                  <a:srgbClr val="FF0000"/>
                </a:solidFill>
                <a:latin typeface="+mn-lt"/>
              </a:rPr>
              <a:t>záchvat</a:t>
            </a:r>
            <a:r>
              <a:rPr lang="en-GB" sz="2800" b="1" dirty="0">
                <a:latin typeface="+mn-lt"/>
              </a:rPr>
              <a:t/>
            </a:r>
            <a:br>
              <a:rPr lang="en-GB" sz="2800" b="1" dirty="0">
                <a:latin typeface="+mn-lt"/>
              </a:rPr>
            </a:br>
            <a:endParaRPr lang="cs-CZ" sz="28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07F62-EA62-45FC-9D8B-334D1610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7720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Prudký vzestup nitroočního tlaku na vysoké hodnoty</a:t>
            </a:r>
          </a:p>
          <a:p>
            <a:pPr marL="0" indent="0">
              <a:buNone/>
            </a:pPr>
            <a:r>
              <a:rPr lang="cs-CZ" sz="2000" dirty="0"/>
              <a:t>Náhle vzniklá </a:t>
            </a:r>
            <a:r>
              <a:rPr lang="cs-CZ" sz="2000" dirty="0">
                <a:solidFill>
                  <a:srgbClr val="FF0000"/>
                </a:solidFill>
              </a:rPr>
              <a:t>silná bolest hlavy a oka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nauzea až zvracení</a:t>
            </a:r>
            <a:r>
              <a:rPr lang="cs-CZ" sz="2000" dirty="0"/>
              <a:t>, palpitace, </a:t>
            </a:r>
            <a:r>
              <a:rPr lang="cs-CZ" sz="2000" dirty="0">
                <a:solidFill>
                  <a:srgbClr val="FF0000"/>
                </a:solidFill>
              </a:rPr>
              <a:t>zamlžené vidění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červené oko</a:t>
            </a:r>
            <a:r>
              <a:rPr lang="cs-CZ" sz="2000" dirty="0"/>
              <a:t>, obvykle jednostranně, </a:t>
            </a:r>
            <a:r>
              <a:rPr lang="cs-CZ" sz="2000" dirty="0">
                <a:solidFill>
                  <a:srgbClr val="FF0000"/>
                </a:solidFill>
              </a:rPr>
              <a:t>vyšší věk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ženy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hypermetropie</a:t>
            </a:r>
          </a:p>
          <a:p>
            <a:pPr marL="0" indent="0">
              <a:buNone/>
            </a:pPr>
            <a:r>
              <a:rPr lang="cs-CZ" sz="2000" b="1" dirty="0"/>
              <a:t>Klinický </a:t>
            </a:r>
            <a:r>
              <a:rPr lang="cs-CZ" sz="2000" b="1" dirty="0" smtClean="0"/>
              <a:t>obraz:</a:t>
            </a:r>
            <a:r>
              <a:rPr lang="cs-CZ" sz="2000" dirty="0" smtClean="0"/>
              <a:t> </a:t>
            </a:r>
            <a:r>
              <a:rPr lang="cs-CZ" sz="2000" dirty="0"/>
              <a:t>palpačně </a:t>
            </a:r>
            <a:r>
              <a:rPr lang="cs-CZ" sz="2000" dirty="0">
                <a:solidFill>
                  <a:srgbClr val="FF0000"/>
                </a:solidFill>
              </a:rPr>
              <a:t>tvrdý bulbus jako kámen</a:t>
            </a:r>
            <a:r>
              <a:rPr lang="cs-CZ" sz="2000" dirty="0"/>
              <a:t>, smíšená injekce, lehce zašedlá rohovka, </a:t>
            </a:r>
            <a:r>
              <a:rPr lang="cs-CZ" sz="2000" dirty="0">
                <a:solidFill>
                  <a:srgbClr val="FF0000"/>
                </a:solidFill>
              </a:rPr>
              <a:t>zornice středně široká a nereagující na osvit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katarakta</a:t>
            </a:r>
            <a:r>
              <a:rPr lang="cs-CZ" sz="2000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14A6025-11D7-4BD7-847B-C910FD508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8" y="3365758"/>
            <a:ext cx="4095750" cy="3524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5FE0420-0C90-4272-A10D-03C699E5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21088"/>
            <a:ext cx="5229219" cy="21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103630"/>
            <a:ext cx="8219256" cy="1858218"/>
          </a:xfrm>
        </p:spPr>
        <p:txBody>
          <a:bodyPr>
            <a:normAutofit/>
          </a:bodyPr>
          <a:lstStyle/>
          <a:p>
            <a:pPr algn="ctr"/>
            <a:r>
              <a:rPr lang="cs-CZ" sz="4100" dirty="0">
                <a:solidFill>
                  <a:schemeClr val="tx1"/>
                </a:solidFill>
              </a:rPr>
              <a:t>Děkuji za pozornost</a:t>
            </a:r>
            <a:endParaRPr lang="en-GB" sz="41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28" y="1196752"/>
            <a:ext cx="4248472" cy="519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Červené oko – </a:t>
            </a:r>
            <a:r>
              <a:rPr lang="cs-CZ" sz="2800" b="1" dirty="0"/>
              <a:t>diferenciální diagnostika</a:t>
            </a:r>
            <a:r>
              <a:rPr lang="cs-CZ" sz="2400" dirty="0"/>
              <a:t/>
            </a:r>
            <a:br>
              <a:rPr lang="cs-CZ" sz="2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SUFUZE SPOJIVKY</a:t>
            </a: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CÉVNÍ ABNORMALITY</a:t>
            </a:r>
          </a:p>
          <a:p>
            <a:r>
              <a:rPr lang="cs-CZ" sz="2000" dirty="0"/>
              <a:t>Caput </a:t>
            </a:r>
            <a:r>
              <a:rPr lang="cs-CZ" sz="2000" dirty="0" err="1"/>
              <a:t>medusae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Teleangiektazie</a:t>
            </a:r>
            <a:r>
              <a:rPr lang="cs-CZ" sz="2000" dirty="0"/>
              <a:t> spojivky</a:t>
            </a:r>
          </a:p>
          <a:p>
            <a:r>
              <a:rPr lang="cs-CZ" sz="2000" dirty="0"/>
              <a:t>Hemangiom spojivky </a:t>
            </a:r>
          </a:p>
          <a:p>
            <a:r>
              <a:rPr lang="cs-CZ" sz="2000" dirty="0" err="1"/>
              <a:t>Kaposiho</a:t>
            </a:r>
            <a:r>
              <a:rPr lang="cs-CZ" sz="2000" dirty="0"/>
              <a:t> sarkom </a:t>
            </a: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INJEKCE BULBU</a:t>
            </a:r>
          </a:p>
          <a:p>
            <a:r>
              <a:rPr lang="cs-CZ" sz="2000" dirty="0"/>
              <a:t>Povrchová</a:t>
            </a:r>
          </a:p>
          <a:p>
            <a:r>
              <a:rPr lang="cs-CZ" sz="2000" dirty="0"/>
              <a:t>Hluboká</a:t>
            </a:r>
          </a:p>
          <a:p>
            <a:r>
              <a:rPr lang="cs-CZ" sz="2000" dirty="0"/>
              <a:t>Smíšená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207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1FA56-A23A-4D71-99EB-886D78CB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8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solidFill>
                  <a:srgbClr val="FF0000"/>
                </a:solidFill>
                <a:latin typeface="+mn-lt"/>
              </a:rPr>
              <a:t>Sufuze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 spojivky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432DC-048D-4BEA-9CFE-8F80CF42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25625"/>
            <a:ext cx="8640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Krvácení do a pod spojivku</a:t>
            </a:r>
          </a:p>
          <a:p>
            <a:pPr marL="0" indent="0">
              <a:buNone/>
            </a:pPr>
            <a:r>
              <a:rPr lang="cs-CZ" sz="2000" dirty="0"/>
              <a:t>Po úrazech (lacerace spojivky) nebo spontánně (u pacientů s hypertenzí, aterosklerózou, </a:t>
            </a:r>
            <a:r>
              <a:rPr lang="cs-CZ" sz="2000" dirty="0" err="1"/>
              <a:t>koagulopatií</a:t>
            </a:r>
            <a:r>
              <a:rPr lang="cs-CZ" sz="2000" dirty="0"/>
              <a:t> při </a:t>
            </a:r>
            <a:r>
              <a:rPr lang="cs-CZ" sz="2000" dirty="0" err="1"/>
              <a:t>Valsalvově</a:t>
            </a:r>
            <a:r>
              <a:rPr lang="cs-CZ" sz="2000" dirty="0"/>
              <a:t> manévru)</a:t>
            </a:r>
          </a:p>
          <a:p>
            <a:pPr marL="0" indent="0">
              <a:buNone/>
            </a:pPr>
            <a:r>
              <a:rPr lang="cs-CZ" sz="2000" dirty="0"/>
              <a:t>Spontánní </a:t>
            </a:r>
            <a:r>
              <a:rPr lang="cs-CZ" sz="2000" dirty="0" err="1" smtClean="0"/>
              <a:t>resorbce</a:t>
            </a:r>
            <a:r>
              <a:rPr lang="cs-CZ" sz="2000" dirty="0" smtClean="0"/>
              <a:t> během 2 – 3 týdnů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Terapie: bez léčby, v ambulanci změřit TK, u recidiv doplnit základní krevní odběry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DEFD49-4830-4006-9906-130E4682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10464" r="3993" b="22511"/>
          <a:stretch/>
        </p:blipFill>
        <p:spPr>
          <a:xfrm>
            <a:off x="361744" y="3992982"/>
            <a:ext cx="4836538" cy="15900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BA643C-4150-4B56-B55F-874C8D409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64887"/>
            <a:ext cx="35621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22D4C-0379-4BD5-AC19-9917F2A8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7" y="-375097"/>
            <a:ext cx="7886700" cy="133042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Cévní abnormality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1F1077-A99D-4AA1-A5E1-7CA9BCD1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0"/>
            <a:ext cx="8640959" cy="5976664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Caput </a:t>
            </a:r>
            <a:r>
              <a:rPr lang="cs-CZ" sz="2000" dirty="0" err="1">
                <a:solidFill>
                  <a:srgbClr val="FF0000"/>
                </a:solidFill>
              </a:rPr>
              <a:t>medusae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vývrtkovité a dilatované </a:t>
            </a:r>
            <a:r>
              <a:rPr lang="cs-CZ" sz="2000" dirty="0" err="1"/>
              <a:t>arteriolizované</a:t>
            </a:r>
            <a:r>
              <a:rPr lang="cs-CZ" sz="2000" dirty="0"/>
              <a:t> žíly bulbární spojivky jasně červené barvy, u </a:t>
            </a:r>
            <a:r>
              <a:rPr lang="cs-CZ" sz="2000" dirty="0" err="1"/>
              <a:t>karotidokavernózní</a:t>
            </a:r>
            <a:r>
              <a:rPr lang="cs-CZ" sz="2000" dirty="0"/>
              <a:t> píštěle, obvykle jednostranný nález (imituje jednostranný oční zánět)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err="1" smtClean="0">
                <a:solidFill>
                  <a:srgbClr val="FF0000"/>
                </a:solidFill>
              </a:rPr>
              <a:t>Teleangiektazie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spojivky </a:t>
            </a:r>
            <a:r>
              <a:rPr lang="cs-CZ" sz="2000" dirty="0"/>
              <a:t>- nenádorové rozšíření cév u vzácných </a:t>
            </a:r>
            <a:r>
              <a:rPr lang="cs-CZ" sz="2000" dirty="0" smtClean="0"/>
              <a:t>chorob</a:t>
            </a: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Hemangiom spojivky </a:t>
            </a:r>
            <a:r>
              <a:rPr lang="cs-CZ" sz="2000" dirty="0"/>
              <a:t>– benigní</a:t>
            </a:r>
          </a:p>
          <a:p>
            <a:r>
              <a:rPr lang="cs-CZ" sz="2000" dirty="0" err="1">
                <a:solidFill>
                  <a:srgbClr val="FF0000"/>
                </a:solidFill>
              </a:rPr>
              <a:t>Kaposiho</a:t>
            </a:r>
            <a:r>
              <a:rPr lang="cs-CZ" sz="2000" dirty="0">
                <a:solidFill>
                  <a:srgbClr val="FF0000"/>
                </a:solidFill>
              </a:rPr>
              <a:t> sarkom </a:t>
            </a:r>
            <a:r>
              <a:rPr lang="cs-CZ" sz="2000" dirty="0"/>
              <a:t>– maligní, rostoucí, u AIDS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ECE442A-B882-4BF7-934A-5B795371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" y="2520489"/>
            <a:ext cx="2766492" cy="17992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4C87997-F31B-4E16-A3C6-924577CE7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2382597"/>
            <a:ext cx="3110149" cy="193717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2527B51-D0BD-40CA-81F0-2FAE857C0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9" y="5406968"/>
            <a:ext cx="4669324" cy="119038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448F9D-32E9-4FEB-8C96-CA3BC2B0F5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64" y="4660417"/>
            <a:ext cx="2679008" cy="19369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32" y="2584619"/>
            <a:ext cx="2592288" cy="17627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0212"/>
          <a:stretch/>
        </p:blipFill>
        <p:spPr>
          <a:xfrm>
            <a:off x="287058" y="1239634"/>
            <a:ext cx="3102426" cy="1512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 b="15777"/>
          <a:stretch/>
        </p:blipFill>
        <p:spPr>
          <a:xfrm>
            <a:off x="3275856" y="1238932"/>
            <a:ext cx="3240360" cy="15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681" y="-563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Injekce </a:t>
            </a:r>
            <a:r>
              <a:rPr lang="cs-CZ" sz="2800" b="1" dirty="0">
                <a:latin typeface="+mn-lt"/>
              </a:rPr>
              <a:t>- překrvení bulbu 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25399" y="960556"/>
            <a:ext cx="8291264" cy="5877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Povrchová</a:t>
            </a:r>
            <a:r>
              <a:rPr lang="cs-CZ" sz="2000" b="1" dirty="0"/>
              <a:t> (konjunktivální)</a:t>
            </a:r>
          </a:p>
          <a:p>
            <a:r>
              <a:rPr lang="cs-CZ" sz="2000" dirty="0"/>
              <a:t>cihlově červená, maximum hyperemie ve </a:t>
            </a:r>
            <a:r>
              <a:rPr lang="cs-CZ" sz="2000" dirty="0" err="1"/>
              <a:t>fornixech</a:t>
            </a:r>
            <a:r>
              <a:rPr lang="cs-CZ" sz="2000" dirty="0"/>
              <a:t> a směrem k limbu ubývá</a:t>
            </a:r>
          </a:p>
          <a:p>
            <a:r>
              <a:rPr lang="cs-CZ" sz="2000" dirty="0"/>
              <a:t>rozšířením cév spojivky, které se se spojivkou pohybují</a:t>
            </a:r>
          </a:p>
          <a:p>
            <a:r>
              <a:rPr lang="cs-CZ" sz="2000" dirty="0"/>
              <a:t>afekce spojivky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Hluboká</a:t>
            </a:r>
          </a:p>
          <a:p>
            <a:r>
              <a:rPr lang="cs-CZ" sz="2000" dirty="0"/>
              <a:t>fialová</a:t>
            </a:r>
          </a:p>
          <a:p>
            <a:r>
              <a:rPr lang="cs-CZ" sz="2000" dirty="0"/>
              <a:t>rozšířením hlubokých ciliárních cév, které se </a:t>
            </a:r>
          </a:p>
          <a:p>
            <a:pPr marL="0" indent="0">
              <a:buNone/>
            </a:pPr>
            <a:r>
              <a:rPr lang="cs-CZ" sz="2000" dirty="0"/>
              <a:t>se spojivkou nepohybují</a:t>
            </a:r>
          </a:p>
          <a:p>
            <a:r>
              <a:rPr lang="cs-CZ" sz="2000" b="1" dirty="0" err="1"/>
              <a:t>perikorneální</a:t>
            </a:r>
            <a:r>
              <a:rPr lang="cs-CZ" sz="2000" dirty="0"/>
              <a:t> – úzký pás cirkulárně při limbu, </a:t>
            </a:r>
          </a:p>
          <a:p>
            <a:pPr marL="0" indent="0">
              <a:buNone/>
            </a:pPr>
            <a:r>
              <a:rPr lang="cs-CZ" sz="2000" dirty="0"/>
              <a:t>povrchové zánětlivé afekce rohovky</a:t>
            </a:r>
          </a:p>
          <a:p>
            <a:r>
              <a:rPr lang="cs-CZ" sz="2000" b="1" dirty="0"/>
              <a:t>ciliární </a:t>
            </a:r>
            <a:r>
              <a:rPr lang="cs-CZ" sz="2000" dirty="0"/>
              <a:t>- širší pás cirkulárně při limbu, </a:t>
            </a:r>
          </a:p>
          <a:p>
            <a:pPr marL="0" indent="0">
              <a:buNone/>
            </a:pPr>
            <a:r>
              <a:rPr lang="cs-CZ" sz="2000" dirty="0"/>
              <a:t>pokročilejší keratitida, přední uveitida, skleritida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Smíšená</a:t>
            </a:r>
          </a:p>
          <a:p>
            <a:r>
              <a:rPr lang="cs-CZ" sz="2000" dirty="0"/>
              <a:t>kombinace obou předchozích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Pozn.: </a:t>
            </a:r>
            <a:r>
              <a:rPr lang="cs-CZ" sz="2000" dirty="0" smtClean="0"/>
              <a:t>Odlišení injekce - </a:t>
            </a:r>
            <a:r>
              <a:rPr lang="cs-CZ" sz="2000" dirty="0"/>
              <a:t>i</a:t>
            </a:r>
            <a:r>
              <a:rPr lang="en-GB" sz="2000" dirty="0" err="1"/>
              <a:t>nstil</a:t>
            </a:r>
            <a:r>
              <a:rPr lang="cs-CZ" sz="2000" dirty="0" err="1"/>
              <a:t>ace</a:t>
            </a:r>
            <a:r>
              <a:rPr lang="en-GB" sz="2000" dirty="0"/>
              <a:t> </a:t>
            </a:r>
            <a:r>
              <a:rPr lang="cs-CZ" sz="2000" dirty="0" err="1"/>
              <a:t>Neosynephrin-pos</a:t>
            </a:r>
            <a:r>
              <a:rPr lang="cs-CZ" sz="2000" dirty="0"/>
              <a:t>® kapek (</a:t>
            </a:r>
            <a:r>
              <a:rPr lang="en-GB" sz="2000" dirty="0"/>
              <a:t>10% </a:t>
            </a:r>
            <a:r>
              <a:rPr lang="cs-CZ" sz="2000" dirty="0" err="1"/>
              <a:t>phenylephrine</a:t>
            </a:r>
            <a:r>
              <a:rPr lang="cs-CZ" sz="2000" dirty="0"/>
              <a:t>) kontrahuje povrchové cévy a dojde k vybělení povrchové injekce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en-GB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E6E30B-B44B-4ED0-97F9-A605D239E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69952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43C98-FE6B-406D-9431-9504BDAB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13596"/>
            <a:ext cx="78867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ABD48-5DE5-4E00-809E-1C599A5E4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4" y="326530"/>
            <a:ext cx="8689075" cy="585043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Povrchová injekce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Obr.: </a:t>
            </a:r>
            <a:r>
              <a:rPr lang="cs-CZ" sz="1400" dirty="0" err="1"/>
              <a:t>episkleritida</a:t>
            </a:r>
            <a:r>
              <a:rPr lang="cs-CZ" sz="1400" dirty="0"/>
              <a:t>                                         Obr.: akutní konjunktivitida jednostranná // oboustranná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Hluboká injekce </a:t>
            </a:r>
            <a:r>
              <a:rPr lang="cs-CZ" sz="2000" dirty="0"/>
              <a:t>–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ciliární</a:t>
            </a:r>
            <a:r>
              <a:rPr lang="cs-CZ" sz="1600" dirty="0"/>
              <a:t>                                    </a:t>
            </a:r>
            <a:r>
              <a:rPr lang="cs-CZ" sz="2000" dirty="0">
                <a:solidFill>
                  <a:srgbClr val="FF0000"/>
                </a:solidFill>
              </a:rPr>
              <a:t>Smíšená injekce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Obr.: přední uveitida                                                                      Obr.: přední skleritida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64874B32-5492-4F90-AFF1-DE3DD0347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74" y="3664783"/>
            <a:ext cx="2481577" cy="18749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920A92A-F0C9-43A3-99BF-7BA8D23A2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6" y="3668880"/>
            <a:ext cx="2786406" cy="18708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A8C3C4D-C328-4DAA-8C8B-5C08C821A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14" y="736992"/>
            <a:ext cx="2854341" cy="189992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AD529E3-C8CE-474C-AE56-2AB962EA1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69" y="736992"/>
            <a:ext cx="2731902" cy="18999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4" y="713854"/>
            <a:ext cx="2874732" cy="19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6632"/>
            <a:ext cx="7886700" cy="119166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Infekční zánět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očnice – </a:t>
            </a:r>
            <a:r>
              <a:rPr lang="cs-CZ" sz="2800" b="1" dirty="0" err="1" smtClean="0">
                <a:solidFill>
                  <a:srgbClr val="FF0000"/>
                </a:solidFill>
                <a:latin typeface="+mn-lt"/>
              </a:rPr>
              <a:t>orbitocelulitida</a:t>
            </a:r>
            <a:endParaRPr lang="en-GB" sz="2800" b="1" dirty="0">
              <a:latin typeface="+mn-lt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89586"/>
            <a:ext cx="4402832" cy="5363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Preseptální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orbitocelulitida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/>
              <a:t>Akutní zánět měkkých tkání před orbitálním septem (</a:t>
            </a:r>
            <a:r>
              <a:rPr lang="cs-CZ" sz="2000" b="1" dirty="0"/>
              <a:t>postižení pouze víček</a:t>
            </a:r>
            <a:r>
              <a:rPr lang="cs-CZ" sz="2000" dirty="0"/>
              <a:t>) </a:t>
            </a:r>
          </a:p>
          <a:p>
            <a:pPr marL="0" indent="0">
              <a:buNone/>
            </a:pPr>
            <a:r>
              <a:rPr lang="cs-CZ" sz="2000" b="1" dirty="0"/>
              <a:t>Příčiny:</a:t>
            </a:r>
            <a:r>
              <a:rPr lang="cs-CZ" sz="2000" dirty="0"/>
              <a:t> </a:t>
            </a:r>
          </a:p>
          <a:p>
            <a:r>
              <a:rPr lang="cs-CZ" sz="2000" dirty="0"/>
              <a:t>dospělí: drobná poranění kůže, kousnutí hmyzem, rozšíření lokálního zánětu (akutní chalazion, </a:t>
            </a:r>
            <a:r>
              <a:rPr lang="cs-CZ" sz="2000" dirty="0" err="1"/>
              <a:t>hordeolum</a:t>
            </a:r>
            <a:r>
              <a:rPr lang="cs-CZ" sz="2000" dirty="0"/>
              <a:t>, akutní </a:t>
            </a:r>
            <a:r>
              <a:rPr lang="cs-CZ" sz="2000" dirty="0" err="1"/>
              <a:t>dakryocystitida</a:t>
            </a:r>
            <a:r>
              <a:rPr lang="cs-CZ" sz="2000" dirty="0"/>
              <a:t>)</a:t>
            </a:r>
          </a:p>
          <a:p>
            <a:r>
              <a:rPr lang="cs-CZ" sz="2000" dirty="0"/>
              <a:t>děti: hematogenní cestou u zánětu PND, středouší, HCD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Pozn.: </a:t>
            </a:r>
          </a:p>
          <a:p>
            <a:pPr marL="0" indent="0">
              <a:buNone/>
            </a:pPr>
            <a:r>
              <a:rPr lang="cs-CZ" sz="2000" dirty="0" smtClean="0"/>
              <a:t>Orbitální </a:t>
            </a:r>
            <a:r>
              <a:rPr lang="cs-CZ" sz="2000" dirty="0"/>
              <a:t>septa – vazivové membrány začínající na okraji očnice a končící na předním okraji tarzálních plotének a vnitřním a zevním </a:t>
            </a:r>
            <a:r>
              <a:rPr lang="cs-CZ" sz="2000" dirty="0" err="1"/>
              <a:t>ligamentu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                       </a:t>
            </a:r>
            <a:endParaRPr lang="en-GB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1644E6-669D-4FA5-BA7B-DFBB773D5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08980"/>
            <a:ext cx="4788024" cy="5059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</TotalTime>
  <Words>2460</Words>
  <Application>Microsoft Office PowerPoint</Application>
  <PresentationFormat>Předvádění na obrazovce (4:3)</PresentationFormat>
  <Paragraphs>352</Paragraphs>
  <Slides>34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Červené oko - diferenciální diagnostika   Oční klinika FN Brno a LF MU Lenka Hanáková   </vt:lpstr>
      <vt:lpstr>Prezentace aplikace PowerPoint</vt:lpstr>
      <vt:lpstr>Anamnéza</vt:lpstr>
      <vt:lpstr>Červené oko – diferenciální diagnostika </vt:lpstr>
      <vt:lpstr>Sufuze spojivky</vt:lpstr>
      <vt:lpstr>Cévní abnormality</vt:lpstr>
      <vt:lpstr>Injekce - překrvení bulbu </vt:lpstr>
      <vt:lpstr>Prezentace aplikace PowerPoint</vt:lpstr>
      <vt:lpstr>Infekční zánět očnice – orbitocelulitida</vt:lpstr>
      <vt:lpstr>Prezentace aplikace PowerPoint</vt:lpstr>
      <vt:lpstr>Prezentace aplikace PowerPoint</vt:lpstr>
      <vt:lpstr>Prezentace aplikace PowerPoint</vt:lpstr>
      <vt:lpstr>Prezentace aplikace PowerPoint</vt:lpstr>
      <vt:lpstr>Neinfekční záněty očnice</vt:lpstr>
      <vt:lpstr>Syndrom suchého oka, sicca syndrom</vt:lpstr>
      <vt:lpstr>Prezentace aplikace PowerPoint</vt:lpstr>
      <vt:lpstr>Zánět spojivky – konjunktivitida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Zánět rohovky – keratitida</vt:lpstr>
      <vt:lpstr>Prezentace aplikace PowerPoint</vt:lpstr>
      <vt:lpstr>Zánět episkléry - episkleritida</vt:lpstr>
      <vt:lpstr>Zánět skléry - skleritida</vt:lpstr>
      <vt:lpstr>Prezentace aplikace PowerPoint</vt:lpstr>
      <vt:lpstr>Prezentace aplikace PowerPoint</vt:lpstr>
      <vt:lpstr> Zánět živnatky - uveitida</vt:lpstr>
      <vt:lpstr>Prezentace aplikace PowerPoint</vt:lpstr>
      <vt:lpstr>Prezentace aplikace PowerPoint</vt:lpstr>
      <vt:lpstr>Zelený zákal   Glaukomový záchvat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EYE – differential diagnosis</dc:title>
  <dc:creator>Radek</dc:creator>
  <cp:lastModifiedBy>Hanáková Lenka</cp:lastModifiedBy>
  <cp:revision>220</cp:revision>
  <dcterms:created xsi:type="dcterms:W3CDTF">2011-04-17T19:05:35Z</dcterms:created>
  <dcterms:modified xsi:type="dcterms:W3CDTF">2021-03-31T20:04:41Z</dcterms:modified>
</cp:coreProperties>
</file>