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8"/>
  </p:notesMasterIdLst>
  <p:handoutMasterIdLst>
    <p:handoutMasterId r:id="rId59"/>
  </p:handoutMasterIdLst>
  <p:sldIdLst>
    <p:sldId id="256" r:id="rId2"/>
    <p:sldId id="429" r:id="rId3"/>
    <p:sldId id="362" r:id="rId4"/>
    <p:sldId id="292" r:id="rId5"/>
    <p:sldId id="289" r:id="rId6"/>
    <p:sldId id="259" r:id="rId7"/>
    <p:sldId id="260" r:id="rId8"/>
    <p:sldId id="407" r:id="rId9"/>
    <p:sldId id="286" r:id="rId10"/>
    <p:sldId id="430" r:id="rId11"/>
    <p:sldId id="443" r:id="rId12"/>
    <p:sldId id="263" r:id="rId13"/>
    <p:sldId id="269" r:id="rId14"/>
    <p:sldId id="432" r:id="rId15"/>
    <p:sldId id="444" r:id="rId16"/>
    <p:sldId id="445" r:id="rId17"/>
    <p:sldId id="446" r:id="rId18"/>
    <p:sldId id="447" r:id="rId19"/>
    <p:sldId id="448" r:id="rId20"/>
    <p:sldId id="449" r:id="rId21"/>
    <p:sldId id="450" r:id="rId22"/>
    <p:sldId id="452" r:id="rId23"/>
    <p:sldId id="451" r:id="rId24"/>
    <p:sldId id="431" r:id="rId25"/>
    <p:sldId id="293" r:id="rId26"/>
    <p:sldId id="428" r:id="rId27"/>
    <p:sldId id="343" r:id="rId28"/>
    <p:sldId id="409" r:id="rId29"/>
    <p:sldId id="294" r:id="rId30"/>
    <p:sldId id="357" r:id="rId31"/>
    <p:sldId id="299" r:id="rId32"/>
    <p:sldId id="410" r:id="rId33"/>
    <p:sldId id="295" r:id="rId34"/>
    <p:sldId id="413" r:id="rId35"/>
    <p:sldId id="414" r:id="rId36"/>
    <p:sldId id="303" r:id="rId37"/>
    <p:sldId id="349" r:id="rId38"/>
    <p:sldId id="350" r:id="rId39"/>
    <p:sldId id="301" r:id="rId40"/>
    <p:sldId id="359" r:id="rId41"/>
    <p:sldId id="417" r:id="rId42"/>
    <p:sldId id="310" r:id="rId43"/>
    <p:sldId id="361" r:id="rId44"/>
    <p:sldId id="360" r:id="rId45"/>
    <p:sldId id="416" r:id="rId46"/>
    <p:sldId id="421" r:id="rId47"/>
    <p:sldId id="424" r:id="rId48"/>
    <p:sldId id="425" r:id="rId49"/>
    <p:sldId id="427" r:id="rId50"/>
    <p:sldId id="420" r:id="rId51"/>
    <p:sldId id="313" r:id="rId52"/>
    <p:sldId id="419" r:id="rId53"/>
    <p:sldId id="309" r:id="rId54"/>
    <p:sldId id="426" r:id="rId55"/>
    <p:sldId id="405" r:id="rId56"/>
    <p:sldId id="404" r:id="rId57"/>
  </p:sldIdLst>
  <p:sldSz cx="12192000" cy="6858000"/>
  <p:notesSz cx="10234613" cy="7102475"/>
  <p:custDataLst>
    <p:tags r:id="rId60"/>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4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88874" autoAdjust="0"/>
  </p:normalViewPr>
  <p:slideViewPr>
    <p:cSldViewPr>
      <p:cViewPr varScale="1">
        <p:scale>
          <a:sx n="100" d="100"/>
          <a:sy n="100" d="100"/>
        </p:scale>
        <p:origin x="102" y="426"/>
      </p:cViewPr>
      <p:guideLst>
        <p:guide orient="horz" pos="2160"/>
        <p:guide pos="2479"/>
      </p:guideLst>
    </p:cSldViewPr>
  </p:slideViewPr>
  <p:outlineViewPr>
    <p:cViewPr>
      <p:scale>
        <a:sx n="33" d="100"/>
        <a:sy n="33" d="100"/>
      </p:scale>
      <p:origin x="0" y="-212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4435610" cy="35473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5796717" y="0"/>
            <a:ext cx="4435610" cy="354738"/>
          </a:xfrm>
          <a:prstGeom prst="rect">
            <a:avLst/>
          </a:prstGeom>
        </p:spPr>
        <p:txBody>
          <a:bodyPr vert="horz" lIns="91440" tIns="45720" rIns="91440" bIns="45720" rtlCol="0"/>
          <a:lstStyle>
            <a:lvl1pPr algn="r">
              <a:defRPr sz="1200"/>
            </a:lvl1pPr>
          </a:lstStyle>
          <a:p>
            <a:fld id="{6BF3D00A-0AAD-4577-9B34-ABD02F656E05}" type="datetimeFigureOut">
              <a:rPr lang="cs-CZ" smtClean="0"/>
              <a:t>30.09.2021</a:t>
            </a:fld>
            <a:endParaRPr lang="cs-CZ"/>
          </a:p>
        </p:txBody>
      </p:sp>
      <p:sp>
        <p:nvSpPr>
          <p:cNvPr id="4" name="Zástupný symbol pro zápatí 3"/>
          <p:cNvSpPr>
            <a:spLocks noGrp="1"/>
          </p:cNvSpPr>
          <p:nvPr>
            <p:ph type="ftr" sz="quarter" idx="2"/>
          </p:nvPr>
        </p:nvSpPr>
        <p:spPr>
          <a:xfrm>
            <a:off x="1" y="6746635"/>
            <a:ext cx="4435610" cy="354738"/>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796717" y="6746635"/>
            <a:ext cx="4435610" cy="354738"/>
          </a:xfrm>
          <a:prstGeom prst="rect">
            <a:avLst/>
          </a:prstGeom>
        </p:spPr>
        <p:txBody>
          <a:bodyPr vert="horz" lIns="91440" tIns="45720" rIns="91440" bIns="45720" rtlCol="0" anchor="b"/>
          <a:lstStyle>
            <a:lvl1pPr algn="r">
              <a:defRPr sz="1200"/>
            </a:lvl1pPr>
          </a:lstStyle>
          <a:p>
            <a:fld id="{D4E9352B-E4BE-4045-87E6-966881584D4C}" type="slidenum">
              <a:rPr lang="cs-CZ" smtClean="0"/>
              <a:t>‹#›</a:t>
            </a:fld>
            <a:endParaRPr lang="cs-CZ"/>
          </a:p>
        </p:txBody>
      </p:sp>
    </p:spTree>
    <p:extLst>
      <p:ext uri="{BB962C8B-B14F-4D97-AF65-F5344CB8AC3E}">
        <p14:creationId xmlns:p14="http://schemas.microsoft.com/office/powerpoint/2010/main" val="3173848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4434999" cy="355124"/>
          </a:xfrm>
          <a:prstGeom prst="rect">
            <a:avLst/>
          </a:prstGeom>
        </p:spPr>
        <p:txBody>
          <a:bodyPr vert="horz" lIns="99066" tIns="49533" rIns="99066" bIns="49533" rtlCol="0"/>
          <a:lstStyle>
            <a:lvl1pPr algn="l">
              <a:defRPr sz="1300"/>
            </a:lvl1pPr>
          </a:lstStyle>
          <a:p>
            <a:endParaRPr lang="cs-CZ"/>
          </a:p>
        </p:txBody>
      </p:sp>
      <p:sp>
        <p:nvSpPr>
          <p:cNvPr id="3" name="Zástupný symbol pro datum 2"/>
          <p:cNvSpPr>
            <a:spLocks noGrp="1"/>
          </p:cNvSpPr>
          <p:nvPr>
            <p:ph type="dt" idx="1"/>
          </p:nvPr>
        </p:nvSpPr>
        <p:spPr>
          <a:xfrm>
            <a:off x="5797246" y="0"/>
            <a:ext cx="4434999" cy="355124"/>
          </a:xfrm>
          <a:prstGeom prst="rect">
            <a:avLst/>
          </a:prstGeom>
        </p:spPr>
        <p:txBody>
          <a:bodyPr vert="horz" lIns="99066" tIns="49533" rIns="99066" bIns="49533" rtlCol="0"/>
          <a:lstStyle>
            <a:lvl1pPr algn="r">
              <a:defRPr sz="1300"/>
            </a:lvl1pPr>
          </a:lstStyle>
          <a:p>
            <a:fld id="{002DE908-A227-465C-896F-1C545CED9B66}" type="datetimeFigureOut">
              <a:rPr lang="cs-CZ" smtClean="0"/>
              <a:t>30.09.2021</a:t>
            </a:fld>
            <a:endParaRPr lang="cs-CZ"/>
          </a:p>
        </p:txBody>
      </p:sp>
      <p:sp>
        <p:nvSpPr>
          <p:cNvPr id="4" name="Zástupný symbol pro obrázek snímku 3"/>
          <p:cNvSpPr>
            <a:spLocks noGrp="1" noRot="1" noChangeAspect="1"/>
          </p:cNvSpPr>
          <p:nvPr>
            <p:ph type="sldImg" idx="2"/>
          </p:nvPr>
        </p:nvSpPr>
        <p:spPr>
          <a:xfrm>
            <a:off x="2751138" y="533400"/>
            <a:ext cx="4732337" cy="2662238"/>
          </a:xfrm>
          <a:prstGeom prst="rect">
            <a:avLst/>
          </a:prstGeom>
          <a:noFill/>
          <a:ln w="12700">
            <a:solidFill>
              <a:prstClr val="black"/>
            </a:solidFill>
          </a:ln>
        </p:spPr>
        <p:txBody>
          <a:bodyPr vert="horz" lIns="99066" tIns="49533" rIns="99066" bIns="49533" rtlCol="0" anchor="ctr"/>
          <a:lstStyle/>
          <a:p>
            <a:endParaRPr lang="cs-CZ"/>
          </a:p>
        </p:txBody>
      </p:sp>
      <p:sp>
        <p:nvSpPr>
          <p:cNvPr id="5" name="Zástupný symbol pro poznámky 4"/>
          <p:cNvSpPr>
            <a:spLocks noGrp="1"/>
          </p:cNvSpPr>
          <p:nvPr>
            <p:ph type="body" sz="quarter" idx="3"/>
          </p:nvPr>
        </p:nvSpPr>
        <p:spPr>
          <a:xfrm>
            <a:off x="1023462" y="3373675"/>
            <a:ext cx="8187690" cy="3196114"/>
          </a:xfrm>
          <a:prstGeom prst="rect">
            <a:avLst/>
          </a:prstGeom>
        </p:spPr>
        <p:txBody>
          <a:bodyPr vert="horz" lIns="99066" tIns="49533" rIns="99066" bIns="49533"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6746119"/>
            <a:ext cx="4434999" cy="355124"/>
          </a:xfrm>
          <a:prstGeom prst="rect">
            <a:avLst/>
          </a:prstGeom>
        </p:spPr>
        <p:txBody>
          <a:bodyPr vert="horz" lIns="99066" tIns="49533" rIns="99066" bIns="49533"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5797246" y="6746119"/>
            <a:ext cx="4434999" cy="355124"/>
          </a:xfrm>
          <a:prstGeom prst="rect">
            <a:avLst/>
          </a:prstGeom>
        </p:spPr>
        <p:txBody>
          <a:bodyPr vert="horz" lIns="99066" tIns="49533" rIns="99066" bIns="49533" rtlCol="0" anchor="b"/>
          <a:lstStyle>
            <a:lvl1pPr algn="r">
              <a:defRPr sz="1300"/>
            </a:lvl1pPr>
          </a:lstStyle>
          <a:p>
            <a:fld id="{B48FE22F-1321-4DF6-99A9-59E7E3288E3B}" type="slidenum">
              <a:rPr lang="cs-CZ" smtClean="0"/>
              <a:t>‹#›</a:t>
            </a:fld>
            <a:endParaRPr lang="cs-CZ"/>
          </a:p>
        </p:txBody>
      </p:sp>
    </p:spTree>
    <p:extLst>
      <p:ext uri="{BB962C8B-B14F-4D97-AF65-F5344CB8AC3E}">
        <p14:creationId xmlns:p14="http://schemas.microsoft.com/office/powerpoint/2010/main" val="25314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11</a:t>
            </a:fld>
            <a:endParaRPr lang="cs-CZ"/>
          </a:p>
        </p:txBody>
      </p:sp>
    </p:spTree>
    <p:extLst>
      <p:ext uri="{BB962C8B-B14F-4D97-AF65-F5344CB8AC3E}">
        <p14:creationId xmlns:p14="http://schemas.microsoft.com/office/powerpoint/2010/main" val="381752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43</a:t>
            </a:fld>
            <a:endParaRPr lang="cs-CZ"/>
          </a:p>
        </p:txBody>
      </p:sp>
    </p:spTree>
    <p:extLst>
      <p:ext uri="{BB962C8B-B14F-4D97-AF65-F5344CB8AC3E}">
        <p14:creationId xmlns:p14="http://schemas.microsoft.com/office/powerpoint/2010/main" val="185177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12</a:t>
            </a:fld>
            <a:endParaRPr lang="cs-CZ"/>
          </a:p>
        </p:txBody>
      </p:sp>
    </p:spTree>
    <p:extLst>
      <p:ext uri="{BB962C8B-B14F-4D97-AF65-F5344CB8AC3E}">
        <p14:creationId xmlns:p14="http://schemas.microsoft.com/office/powerpoint/2010/main" val="331524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14</a:t>
            </a:fld>
            <a:endParaRPr lang="cs-CZ"/>
          </a:p>
        </p:txBody>
      </p:sp>
    </p:spTree>
    <p:extLst>
      <p:ext uri="{BB962C8B-B14F-4D97-AF65-F5344CB8AC3E}">
        <p14:creationId xmlns:p14="http://schemas.microsoft.com/office/powerpoint/2010/main" val="249678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17</a:t>
            </a:fld>
            <a:endParaRPr lang="cs-CZ"/>
          </a:p>
        </p:txBody>
      </p:sp>
    </p:spTree>
    <p:extLst>
      <p:ext uri="{BB962C8B-B14F-4D97-AF65-F5344CB8AC3E}">
        <p14:creationId xmlns:p14="http://schemas.microsoft.com/office/powerpoint/2010/main" val="335083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29</a:t>
            </a:fld>
            <a:endParaRPr lang="cs-CZ"/>
          </a:p>
        </p:txBody>
      </p:sp>
    </p:spTree>
    <p:extLst>
      <p:ext uri="{BB962C8B-B14F-4D97-AF65-F5344CB8AC3E}">
        <p14:creationId xmlns:p14="http://schemas.microsoft.com/office/powerpoint/2010/main" val="1844396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b</a:t>
            </a:r>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30</a:t>
            </a:fld>
            <a:endParaRPr lang="cs-CZ"/>
          </a:p>
        </p:txBody>
      </p:sp>
    </p:spTree>
    <p:extLst>
      <p:ext uri="{BB962C8B-B14F-4D97-AF65-F5344CB8AC3E}">
        <p14:creationId xmlns:p14="http://schemas.microsoft.com/office/powerpoint/2010/main" val="241017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36</a:t>
            </a:fld>
            <a:endParaRPr lang="cs-CZ"/>
          </a:p>
        </p:txBody>
      </p:sp>
    </p:spTree>
    <p:extLst>
      <p:ext uri="{BB962C8B-B14F-4D97-AF65-F5344CB8AC3E}">
        <p14:creationId xmlns:p14="http://schemas.microsoft.com/office/powerpoint/2010/main" val="2248229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090404" y="710696"/>
            <a:ext cx="6051717" cy="24347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p:cNvSpPr txBox="1">
            <a:spLocks noGrp="1" noChangeArrowheads="1"/>
          </p:cNvSpPr>
          <p:nvPr>
            <p:ph type="body"/>
          </p:nvPr>
        </p:nvSpPr>
        <p:spPr bwMode="auto">
          <a:xfrm>
            <a:off x="1561532" y="3380850"/>
            <a:ext cx="7119913" cy="270154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5pPr>
            <a:lvl6pPr marL="25146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6pPr>
            <a:lvl7pPr marL="29718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7pPr>
            <a:lvl8pPr marL="34290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8pPr>
            <a:lvl9pPr marL="3886200" indent="-228600" defTabSz="457200" eaLnBrk="0" fontAlgn="base" hangingPunct="0">
              <a:spcBef>
                <a:spcPct val="3000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Lst>
              <a:defRPr sz="1200">
                <a:solidFill>
                  <a:srgbClr val="000000"/>
                </a:solidFill>
                <a:latin typeface="Times New Roman" pitchFamily="18" charset="0"/>
              </a:defRPr>
            </a:lvl9pPr>
          </a:lstStyle>
          <a:p>
            <a:pPr eaLnBrk="1">
              <a:lnSpc>
                <a:spcPct val="93000"/>
              </a:lnSpc>
              <a:spcBef>
                <a:spcPct val="0"/>
              </a:spcBef>
              <a:buSzPct val="45000"/>
              <a:buFont typeface="Wingdings" pitchFamily="2" charset="2"/>
              <a:buNone/>
            </a:pPr>
            <a:r>
              <a:rPr lang="en-GB" dirty="0">
                <a:latin typeface="Arial" charset="0"/>
                <a:ea typeface="msgothic" charset="0"/>
                <a:cs typeface="msgothic" charset="0"/>
              </a:rPr>
              <a:t>Pulmonary surfactant adsorption to the interface and surface film formation Processes that may contribute to transport of surface active surfactant species to the interface include 1) direct cooperative transfer of surfactant from secreted lamellar body-like particles touching the interface, 2) </a:t>
            </a:r>
            <a:r>
              <a:rPr lang="en-GB" dirty="0" err="1">
                <a:latin typeface="Arial" charset="0"/>
                <a:ea typeface="msgothic" charset="0"/>
                <a:cs typeface="msgothic" charset="0"/>
              </a:rPr>
              <a:t>unraveling</a:t>
            </a:r>
            <a:r>
              <a:rPr lang="en-GB" dirty="0">
                <a:latin typeface="Arial" charset="0"/>
                <a:ea typeface="msgothic" charset="0"/>
                <a:cs typeface="msgothic" charset="0"/>
              </a:rPr>
              <a:t> of secreted lamellar bodies to form intermediate structures such as tubular myelin (TM) or large surfactant layers that have the potential to move and transfer large amounts of material to the interface, and 3) rapid movement of surface active species through a continuous network of surfactant membranes, a so-called surface phase, connecting secreting cells with the interface.</a:t>
            </a:r>
          </a:p>
        </p:txBody>
      </p:sp>
    </p:spTree>
    <p:extLst>
      <p:ext uri="{BB962C8B-B14F-4D97-AF65-F5344CB8AC3E}">
        <p14:creationId xmlns:p14="http://schemas.microsoft.com/office/powerpoint/2010/main" val="1562667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48FE22F-1321-4DF6-99A9-59E7E3288E3B}" type="slidenum">
              <a:rPr lang="cs-CZ" smtClean="0"/>
              <a:t>40</a:t>
            </a:fld>
            <a:endParaRPr lang="cs-CZ"/>
          </a:p>
        </p:txBody>
      </p:sp>
    </p:spTree>
    <p:extLst>
      <p:ext uri="{BB962C8B-B14F-4D97-AF65-F5344CB8AC3E}">
        <p14:creationId xmlns:p14="http://schemas.microsoft.com/office/powerpoint/2010/main" val="57942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Tree>
    <p:extLst>
      <p:ext uri="{BB962C8B-B14F-4D97-AF65-F5344CB8AC3E}">
        <p14:creationId xmlns:p14="http://schemas.microsoft.com/office/powerpoint/2010/main" val="1371265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609600" y="6356351"/>
            <a:ext cx="2844800" cy="365125"/>
          </a:xfrm>
          <a:prstGeom prst="rect">
            <a:avLst/>
          </a:prstGeom>
        </p:spPr>
        <p:txBody>
          <a:bodyPr/>
          <a:lstStyle/>
          <a:p>
            <a:fld id="{421F5230-3669-489C-9EDF-EF2BC8E191DE}" type="datetime1">
              <a:rPr lang="cs-CZ" smtClean="0"/>
              <a:t>30.09.2021</a:t>
            </a:fld>
            <a:endParaRPr lang="cs-CZ"/>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endParaRPr lang="cs-CZ"/>
          </a:p>
        </p:txBody>
      </p:sp>
      <p:sp>
        <p:nvSpPr>
          <p:cNvPr id="6" name="Zástupný symbol pro číslo snímku 5"/>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4022952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609600" y="6356351"/>
            <a:ext cx="2844800" cy="365125"/>
          </a:xfrm>
          <a:prstGeom prst="rect">
            <a:avLst/>
          </a:prstGeom>
        </p:spPr>
        <p:txBody>
          <a:bodyPr/>
          <a:lstStyle/>
          <a:p>
            <a:fld id="{D3A3DD65-ACD7-42A0-A905-9D994CA7132D}" type="datetime1">
              <a:rPr lang="cs-CZ" smtClean="0"/>
              <a:t>30.09.2021</a:t>
            </a:fld>
            <a:endParaRPr lang="cs-CZ"/>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endParaRPr lang="cs-CZ"/>
          </a:p>
        </p:txBody>
      </p:sp>
      <p:sp>
        <p:nvSpPr>
          <p:cNvPr id="6" name="Zástupný symbol pro číslo snímku 5"/>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1296554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3934" y="115888"/>
            <a:ext cx="11904133" cy="6481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57228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43934" y="115888"/>
            <a:ext cx="11904133" cy="762000"/>
          </a:xfrm>
        </p:spPr>
        <p:txBody>
          <a:bodyPr/>
          <a:lstStyle/>
          <a:p>
            <a:r>
              <a:rPr lang="cs-CZ"/>
              <a:t>Kliknutím lze upravit styl.</a:t>
            </a:r>
          </a:p>
        </p:txBody>
      </p:sp>
      <p:sp>
        <p:nvSpPr>
          <p:cNvPr id="3" name="Zástupný symbol pro text 2"/>
          <p:cNvSpPr>
            <a:spLocks noGrp="1"/>
          </p:cNvSpPr>
          <p:nvPr>
            <p:ph type="body" sz="half" idx="1"/>
          </p:nvPr>
        </p:nvSpPr>
        <p:spPr>
          <a:xfrm>
            <a:off x="239184" y="1268414"/>
            <a:ext cx="5755216" cy="532923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1" y="1268414"/>
            <a:ext cx="5755217" cy="25876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1" y="4008438"/>
            <a:ext cx="5755217" cy="258921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68819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143934" y="115889"/>
            <a:ext cx="11904133" cy="1431925"/>
          </a:xfrm>
        </p:spPr>
        <p:txBody>
          <a:bodyPr/>
          <a:lstStyle/>
          <a:p>
            <a:r>
              <a:rPr lang="cs-CZ"/>
              <a:t>Kliknutím lze upravit styl.</a:t>
            </a:r>
          </a:p>
        </p:txBody>
      </p:sp>
      <p:sp>
        <p:nvSpPr>
          <p:cNvPr id="3" name="Zástupný symbol pro text 2"/>
          <p:cNvSpPr>
            <a:spLocks noGrp="1"/>
          </p:cNvSpPr>
          <p:nvPr>
            <p:ph type="body" sz="half" idx="1"/>
          </p:nvPr>
        </p:nvSpPr>
        <p:spPr>
          <a:xfrm>
            <a:off x="239185" y="981075"/>
            <a:ext cx="11713633" cy="27320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239185" y="3865564"/>
            <a:ext cx="11713633" cy="273208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3241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3934" y="115889"/>
            <a:ext cx="11904133" cy="777875"/>
          </a:xfrm>
        </p:spPr>
        <p:txBody>
          <a:bodyPr/>
          <a:lstStyle/>
          <a:p>
            <a:r>
              <a:rPr lang="en-US"/>
              <a:t>Click to edit Master title style</a:t>
            </a:r>
            <a:endParaRPr lang="cs-CZ"/>
          </a:p>
        </p:txBody>
      </p:sp>
      <p:sp>
        <p:nvSpPr>
          <p:cNvPr id="3" name="Content Placeholder 2"/>
          <p:cNvSpPr>
            <a:spLocks noGrp="1"/>
          </p:cNvSpPr>
          <p:nvPr>
            <p:ph sz="half" idx="1"/>
          </p:nvPr>
        </p:nvSpPr>
        <p:spPr>
          <a:xfrm>
            <a:off x="239184" y="1268414"/>
            <a:ext cx="5755216" cy="532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6197601" y="1268414"/>
            <a:ext cx="5755217" cy="532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35232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239349" y="116632"/>
            <a:ext cx="11809312" cy="922114"/>
          </a:xfrm>
        </p:spPr>
        <p:txBody>
          <a:bodyPr/>
          <a:lstStyle/>
          <a:p>
            <a:r>
              <a:rPr lang="cs-CZ"/>
              <a:t>Kliknutím lze upravit styl.</a:t>
            </a:r>
          </a:p>
        </p:txBody>
      </p:sp>
      <p:sp>
        <p:nvSpPr>
          <p:cNvPr id="3" name="Zástupný symbol pro obsah 2"/>
          <p:cNvSpPr>
            <a:spLocks noGrp="1"/>
          </p:cNvSpPr>
          <p:nvPr>
            <p:ph idx="1"/>
          </p:nvPr>
        </p:nvSpPr>
        <p:spPr>
          <a:xfrm>
            <a:off x="239349" y="1124744"/>
            <a:ext cx="11809312" cy="5328592"/>
          </a:xfrm>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p:cNvSpPr>
            <a:spLocks noGrp="1"/>
          </p:cNvSpPr>
          <p:nvPr>
            <p:ph type="dt" sz="half" idx="10"/>
          </p:nvPr>
        </p:nvSpPr>
        <p:spPr>
          <a:xfrm>
            <a:off x="609600" y="6356351"/>
            <a:ext cx="2844800" cy="365125"/>
          </a:xfrm>
          <a:prstGeom prst="rect">
            <a:avLst/>
          </a:prstGeom>
        </p:spPr>
        <p:txBody>
          <a:bodyPr/>
          <a:lstStyle/>
          <a:p>
            <a:fld id="{0D5CE48F-E43A-4645-803A-BEAC1E839359}" type="datetime1">
              <a:rPr lang="cs-CZ" smtClean="0"/>
              <a:t>30.09.2021</a:t>
            </a:fld>
            <a:endParaRPr lang="cs-CZ"/>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endParaRPr lang="cs-CZ"/>
          </a:p>
        </p:txBody>
      </p:sp>
    </p:spTree>
    <p:extLst>
      <p:ext uri="{BB962C8B-B14F-4D97-AF65-F5344CB8AC3E}">
        <p14:creationId xmlns:p14="http://schemas.microsoft.com/office/powerpoint/2010/main" val="351775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a:xfrm>
            <a:off x="609600" y="6356351"/>
            <a:ext cx="2844800" cy="365125"/>
          </a:xfrm>
          <a:prstGeom prst="rect">
            <a:avLst/>
          </a:prstGeom>
        </p:spPr>
        <p:txBody>
          <a:bodyPr/>
          <a:lstStyle/>
          <a:p>
            <a:fld id="{6BB17270-C4E0-47C2-AF01-E785EBCA0948}" type="datetime1">
              <a:rPr lang="cs-CZ" smtClean="0"/>
              <a:t>30.09.2021</a:t>
            </a:fld>
            <a:endParaRPr lang="cs-CZ"/>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endParaRPr lang="cs-CZ"/>
          </a:p>
        </p:txBody>
      </p:sp>
    </p:spTree>
    <p:extLst>
      <p:ext uri="{BB962C8B-B14F-4D97-AF65-F5344CB8AC3E}">
        <p14:creationId xmlns:p14="http://schemas.microsoft.com/office/powerpoint/2010/main" val="74659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43339" y="125760"/>
            <a:ext cx="11809312" cy="854968"/>
          </a:xfrm>
        </p:spPr>
        <p:txBody>
          <a:bodyPr/>
          <a:lstStyle/>
          <a:p>
            <a:r>
              <a:rPr lang="cs-CZ"/>
              <a:t>Kliknutím lze upravit styl.</a:t>
            </a:r>
          </a:p>
        </p:txBody>
      </p:sp>
      <p:sp>
        <p:nvSpPr>
          <p:cNvPr id="3" name="Zástupný symbol pro obsah 2"/>
          <p:cNvSpPr>
            <a:spLocks noGrp="1"/>
          </p:cNvSpPr>
          <p:nvPr>
            <p:ph sz="half" idx="1"/>
          </p:nvPr>
        </p:nvSpPr>
        <p:spPr>
          <a:xfrm>
            <a:off x="143339" y="1207293"/>
            <a:ext cx="5856651" cy="52460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obsah 3"/>
          <p:cNvSpPr>
            <a:spLocks noGrp="1"/>
          </p:cNvSpPr>
          <p:nvPr>
            <p:ph sz="half" idx="2"/>
          </p:nvPr>
        </p:nvSpPr>
        <p:spPr>
          <a:xfrm>
            <a:off x="6096000" y="1196752"/>
            <a:ext cx="5856651" cy="52565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datum 4"/>
          <p:cNvSpPr>
            <a:spLocks noGrp="1"/>
          </p:cNvSpPr>
          <p:nvPr>
            <p:ph type="dt" sz="half" idx="10"/>
          </p:nvPr>
        </p:nvSpPr>
        <p:spPr>
          <a:xfrm>
            <a:off x="609600" y="6356351"/>
            <a:ext cx="2844800" cy="365125"/>
          </a:xfrm>
          <a:prstGeom prst="rect">
            <a:avLst/>
          </a:prstGeom>
        </p:spPr>
        <p:txBody>
          <a:bodyPr/>
          <a:lstStyle/>
          <a:p>
            <a:fld id="{95220E09-A5BC-43AF-95AD-16574C3A3298}" type="datetime1">
              <a:rPr lang="cs-CZ" smtClean="0"/>
              <a:t>30.09.2021</a:t>
            </a:fld>
            <a:endParaRPr lang="cs-CZ"/>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endParaRPr lang="cs-CZ"/>
          </a:p>
        </p:txBody>
      </p:sp>
    </p:spTree>
    <p:extLst>
      <p:ext uri="{BB962C8B-B14F-4D97-AF65-F5344CB8AC3E}">
        <p14:creationId xmlns:p14="http://schemas.microsoft.com/office/powerpoint/2010/main" val="380369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a:xfrm>
            <a:off x="609600" y="6356351"/>
            <a:ext cx="2844800" cy="365125"/>
          </a:xfrm>
          <a:prstGeom prst="rect">
            <a:avLst/>
          </a:prstGeom>
        </p:spPr>
        <p:txBody>
          <a:bodyPr/>
          <a:lstStyle/>
          <a:p>
            <a:fld id="{ECD51EC4-9BCA-4970-BD5E-E830DE6F6DE6}" type="datetime1">
              <a:rPr lang="cs-CZ" smtClean="0"/>
              <a:t>30.09.2021</a:t>
            </a:fld>
            <a:endParaRPr lang="cs-CZ"/>
          </a:p>
        </p:txBody>
      </p:sp>
      <p:sp>
        <p:nvSpPr>
          <p:cNvPr id="8" name="Zástupný symbol pro zápatí 7"/>
          <p:cNvSpPr>
            <a:spLocks noGrp="1"/>
          </p:cNvSpPr>
          <p:nvPr>
            <p:ph type="ftr" sz="quarter" idx="11"/>
          </p:nvPr>
        </p:nvSpPr>
        <p:spPr>
          <a:xfrm>
            <a:off x="4165600" y="6356351"/>
            <a:ext cx="3860800" cy="365125"/>
          </a:xfrm>
          <a:prstGeom prst="rect">
            <a:avLst/>
          </a:prstGeom>
        </p:spPr>
        <p:txBody>
          <a:bodyPr/>
          <a:lstStyle/>
          <a:p>
            <a:endParaRPr lang="cs-CZ"/>
          </a:p>
        </p:txBody>
      </p:sp>
      <p:sp>
        <p:nvSpPr>
          <p:cNvPr id="9" name="Zástupný symbol pro číslo snímku 8"/>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1336108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a:xfrm>
            <a:off x="609600" y="6356351"/>
            <a:ext cx="2844800" cy="365125"/>
          </a:xfrm>
          <a:prstGeom prst="rect">
            <a:avLst/>
          </a:prstGeom>
        </p:spPr>
        <p:txBody>
          <a:bodyPr/>
          <a:lstStyle/>
          <a:p>
            <a:fld id="{2DC8FD7F-8BC8-4EB7-A628-F0120D89C1CD}" type="datetime1">
              <a:rPr lang="cs-CZ" smtClean="0"/>
              <a:t>30.09.2021</a:t>
            </a:fld>
            <a:endParaRPr lang="cs-CZ"/>
          </a:p>
        </p:txBody>
      </p:sp>
      <p:sp>
        <p:nvSpPr>
          <p:cNvPr id="4" name="Zástupný symbol pro zápatí 3"/>
          <p:cNvSpPr>
            <a:spLocks noGrp="1"/>
          </p:cNvSpPr>
          <p:nvPr>
            <p:ph type="ftr" sz="quarter" idx="11"/>
          </p:nvPr>
        </p:nvSpPr>
        <p:spPr>
          <a:xfrm>
            <a:off x="4165600" y="6356351"/>
            <a:ext cx="3860800" cy="365125"/>
          </a:xfrm>
          <a:prstGeom prst="rect">
            <a:avLst/>
          </a:prstGeom>
        </p:spPr>
        <p:txBody>
          <a:bodyPr/>
          <a:lstStyle/>
          <a:p>
            <a:endParaRPr lang="cs-CZ"/>
          </a:p>
        </p:txBody>
      </p:sp>
      <p:sp>
        <p:nvSpPr>
          <p:cNvPr id="5" name="Zástupný symbol pro číslo snímku 4"/>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133467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609600" y="6356351"/>
            <a:ext cx="2844800" cy="365125"/>
          </a:xfrm>
          <a:prstGeom prst="rect">
            <a:avLst/>
          </a:prstGeom>
        </p:spPr>
        <p:txBody>
          <a:bodyPr/>
          <a:lstStyle/>
          <a:p>
            <a:fld id="{D4DF2B68-B2DA-4772-A6DC-B740A23A2970}" type="datetime1">
              <a:rPr lang="cs-CZ" smtClean="0"/>
              <a:t>30.09.2021</a:t>
            </a:fld>
            <a:endParaRPr lang="cs-CZ"/>
          </a:p>
        </p:txBody>
      </p:sp>
      <p:sp>
        <p:nvSpPr>
          <p:cNvPr id="3" name="Zástupný symbol pro zápatí 2"/>
          <p:cNvSpPr>
            <a:spLocks noGrp="1"/>
          </p:cNvSpPr>
          <p:nvPr>
            <p:ph type="ftr" sz="quarter" idx="11"/>
          </p:nvPr>
        </p:nvSpPr>
        <p:spPr>
          <a:xfrm>
            <a:off x="4165600" y="6356351"/>
            <a:ext cx="3860800" cy="365125"/>
          </a:xfrm>
          <a:prstGeom prst="rect">
            <a:avLst/>
          </a:prstGeom>
        </p:spPr>
        <p:txBody>
          <a:bodyPr/>
          <a:lstStyle/>
          <a:p>
            <a:endParaRPr lang="cs-CZ"/>
          </a:p>
        </p:txBody>
      </p:sp>
      <p:sp>
        <p:nvSpPr>
          <p:cNvPr id="4" name="Zástupný symbol pro číslo snímku 3"/>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3465412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609600" y="6356351"/>
            <a:ext cx="2844800" cy="365125"/>
          </a:xfrm>
          <a:prstGeom prst="rect">
            <a:avLst/>
          </a:prstGeom>
        </p:spPr>
        <p:txBody>
          <a:bodyPr/>
          <a:lstStyle/>
          <a:p>
            <a:fld id="{DABBF0B5-2414-4A09-A86B-F697071DD1C7}" type="datetime1">
              <a:rPr lang="cs-CZ" smtClean="0"/>
              <a:t>30.09.2021</a:t>
            </a:fld>
            <a:endParaRPr lang="cs-CZ"/>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endParaRPr lang="cs-CZ"/>
          </a:p>
        </p:txBody>
      </p:sp>
      <p:sp>
        <p:nvSpPr>
          <p:cNvPr id="7" name="Zástupný symbol pro číslo snímku 6"/>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319813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609600" y="6356351"/>
            <a:ext cx="2844800" cy="365125"/>
          </a:xfrm>
          <a:prstGeom prst="rect">
            <a:avLst/>
          </a:prstGeom>
        </p:spPr>
        <p:txBody>
          <a:bodyPr/>
          <a:lstStyle/>
          <a:p>
            <a:fld id="{F49D0CCC-C7BE-4230-8B17-DFCE67845D3D}" type="datetime1">
              <a:rPr lang="cs-CZ" smtClean="0"/>
              <a:t>30.09.2021</a:t>
            </a:fld>
            <a:endParaRPr lang="cs-CZ"/>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endParaRPr lang="cs-CZ"/>
          </a:p>
        </p:txBody>
      </p:sp>
      <p:sp>
        <p:nvSpPr>
          <p:cNvPr id="7" name="Zástupný symbol pro číslo snímku 6"/>
          <p:cNvSpPr>
            <a:spLocks noGrp="1"/>
          </p:cNvSpPr>
          <p:nvPr>
            <p:ph type="sldNum" sz="quarter" idx="12"/>
          </p:nvPr>
        </p:nvSpPr>
        <p:spPr>
          <a:xfrm>
            <a:off x="9203862" y="6309321"/>
            <a:ext cx="2844800" cy="365125"/>
          </a:xfrm>
          <a:prstGeom prst="rect">
            <a:avLst/>
          </a:prstGeom>
        </p:spPr>
        <p:txBody>
          <a:bodyPr/>
          <a:lstStyle/>
          <a:p>
            <a:fld id="{7372D274-9BD5-4908-B08E-24844E298F93}" type="slidenum">
              <a:rPr lang="cs-CZ" smtClean="0"/>
              <a:t>‹#›</a:t>
            </a:fld>
            <a:endParaRPr lang="cs-CZ"/>
          </a:p>
        </p:txBody>
      </p:sp>
    </p:spTree>
    <p:extLst>
      <p:ext uri="{BB962C8B-B14F-4D97-AF65-F5344CB8AC3E}">
        <p14:creationId xmlns:p14="http://schemas.microsoft.com/office/powerpoint/2010/main" val="56413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43339" y="116632"/>
            <a:ext cx="11905323" cy="720080"/>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143339" y="980728"/>
            <a:ext cx="11905323" cy="5544616"/>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pic>
        <p:nvPicPr>
          <p:cNvPr id="4" name="Obrázek 3"/>
          <p:cNvPicPr>
            <a:picLocks noChangeAspect="1"/>
          </p:cNvPicPr>
          <p:nvPr userDrawn="1"/>
        </p:nvPicPr>
        <p:blipFill>
          <a:blip r:embed="rId17"/>
          <a:stretch>
            <a:fillRect/>
          </a:stretch>
        </p:blipFill>
        <p:spPr>
          <a:xfrm>
            <a:off x="11396333" y="6237312"/>
            <a:ext cx="652329" cy="451143"/>
          </a:xfrm>
          <a:prstGeom prst="rect">
            <a:avLst/>
          </a:prstGeom>
        </p:spPr>
      </p:pic>
    </p:spTree>
    <p:extLst>
      <p:ext uri="{BB962C8B-B14F-4D97-AF65-F5344CB8AC3E}">
        <p14:creationId xmlns:p14="http://schemas.microsoft.com/office/powerpoint/2010/main" val="4103619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hf hdr="0" ftr="0" dt="0"/>
  <p:txStyles>
    <p:titleStyle>
      <a:lvl1pPr algn="ctr" defTabSz="914400" rtl="0" eaLnBrk="1" latinLnBrk="0" hangingPunct="1">
        <a:spcBef>
          <a:spcPct val="0"/>
        </a:spcBef>
        <a:buNone/>
        <a:defRPr sz="4400" kern="1200">
          <a:solidFill>
            <a:srgbClr val="0033C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02432" y="188640"/>
            <a:ext cx="11161240" cy="1470025"/>
          </a:xfrm>
        </p:spPr>
        <p:txBody>
          <a:bodyPr>
            <a:normAutofit/>
          </a:bodyPr>
          <a:lstStyle/>
          <a:p>
            <a:pPr algn="l"/>
            <a:r>
              <a:rPr lang="cs-CZ" sz="5400" noProof="0" dirty="0" smtClean="0"/>
              <a:t>Úvod do PF </a:t>
            </a:r>
            <a:r>
              <a:rPr lang="cs-CZ" sz="5400" noProof="0" dirty="0" smtClean="0"/>
              <a:t>respiračního </a:t>
            </a:r>
            <a:r>
              <a:rPr lang="cs-CZ" sz="5400" noProof="0" dirty="0" smtClean="0"/>
              <a:t>systému</a:t>
            </a:r>
            <a:endParaRPr lang="cs-CZ" sz="5400" noProof="0" dirty="0"/>
          </a:p>
        </p:txBody>
      </p:sp>
      <p:sp>
        <p:nvSpPr>
          <p:cNvPr id="4" name="TextovéPole 3"/>
          <p:cNvSpPr txBox="1"/>
          <p:nvPr/>
        </p:nvSpPr>
        <p:spPr>
          <a:xfrm>
            <a:off x="623392" y="1484784"/>
            <a:ext cx="8928992" cy="4824537"/>
          </a:xfrm>
          <a:prstGeom prst="rect">
            <a:avLst/>
          </a:prstGeom>
          <a:noFill/>
        </p:spPr>
        <p:txBody>
          <a:bodyPr wrap="square" rtlCol="0">
            <a:normAutofit lnSpcReduction="10000"/>
          </a:bodyPr>
          <a:lstStyle/>
          <a:p>
            <a:r>
              <a:rPr lang="cs-CZ" sz="2400" dirty="0" smtClean="0"/>
              <a:t>Vztah struktury a funkce dýchacích cest a plic</a:t>
            </a:r>
          </a:p>
          <a:p>
            <a:pPr marL="342900" indent="-342900">
              <a:buFontTx/>
              <a:buChar char="-"/>
            </a:pPr>
            <a:r>
              <a:rPr lang="cs-CZ" sz="2400" dirty="0" smtClean="0"/>
              <a:t>obranné mechanismy dýchacích cest a plic</a:t>
            </a:r>
            <a:endParaRPr lang="cs-CZ" sz="2400" dirty="0" smtClean="0"/>
          </a:p>
          <a:p>
            <a:r>
              <a:rPr lang="cs-CZ" sz="2400" dirty="0" smtClean="0"/>
              <a:t>Komponenty respirace vedoucí k její základní roli = výměna plynů</a:t>
            </a:r>
          </a:p>
          <a:p>
            <a:pPr marL="342900" indent="-342900">
              <a:buFontTx/>
              <a:buChar char="-"/>
            </a:pPr>
            <a:r>
              <a:rPr lang="cs-CZ" sz="2400" dirty="0" smtClean="0"/>
              <a:t>ventilace &amp; difuze &amp; </a:t>
            </a:r>
            <a:r>
              <a:rPr lang="cs-CZ" sz="2400" dirty="0" err="1" smtClean="0"/>
              <a:t>perfuze</a:t>
            </a:r>
            <a:endParaRPr lang="cs-CZ" sz="2400" dirty="0" smtClean="0"/>
          </a:p>
          <a:p>
            <a:r>
              <a:rPr lang="cs-CZ" sz="2400" dirty="0"/>
              <a:t>Difuze – princip výměny plynů v </a:t>
            </a:r>
            <a:r>
              <a:rPr lang="cs-CZ" sz="2400" dirty="0" smtClean="0"/>
              <a:t>plicích</a:t>
            </a:r>
          </a:p>
          <a:p>
            <a:pPr marL="342900" indent="-342900">
              <a:buFontTx/>
              <a:buChar char="-"/>
            </a:pPr>
            <a:r>
              <a:rPr lang="cs-CZ" sz="2400" dirty="0" smtClean="0"/>
              <a:t>alveolo-kapilární membrána</a:t>
            </a:r>
          </a:p>
          <a:p>
            <a:pPr marL="342900" indent="-342900">
              <a:buFontTx/>
              <a:buChar char="-"/>
            </a:pPr>
            <a:r>
              <a:rPr lang="cs-CZ" sz="2400" dirty="0" smtClean="0"/>
              <a:t>„kyslíková kaskáda“</a:t>
            </a:r>
            <a:endParaRPr lang="cs-CZ" sz="2400" dirty="0"/>
          </a:p>
          <a:p>
            <a:r>
              <a:rPr lang="cs-CZ" sz="2400" dirty="0"/>
              <a:t>Plicní cirkulace – základní principy</a:t>
            </a:r>
          </a:p>
          <a:p>
            <a:r>
              <a:rPr lang="cs-CZ" sz="2400" dirty="0" smtClean="0"/>
              <a:t>Ventilace – mechanika dýchání</a:t>
            </a:r>
          </a:p>
          <a:p>
            <a:pPr marL="342900" indent="-342900">
              <a:buFontTx/>
              <a:buChar char="-"/>
            </a:pPr>
            <a:r>
              <a:rPr lang="cs-CZ" sz="2400" dirty="0" smtClean="0"/>
              <a:t>objemy a kapacity</a:t>
            </a:r>
          </a:p>
          <a:p>
            <a:pPr marL="342900" indent="-342900">
              <a:buFontTx/>
              <a:buChar char="-"/>
            </a:pPr>
            <a:r>
              <a:rPr lang="cs-CZ" sz="2400" dirty="0" smtClean="0"/>
              <a:t>statický a dynamický odpor </a:t>
            </a:r>
          </a:p>
          <a:p>
            <a:pPr marL="342900" indent="-342900">
              <a:buFontTx/>
              <a:buChar char="-"/>
            </a:pPr>
            <a:r>
              <a:rPr lang="cs-CZ" sz="2400" dirty="0" smtClean="0"/>
              <a:t>dynamické komprese</a:t>
            </a:r>
          </a:p>
          <a:p>
            <a:pPr marL="342900" indent="-342900">
              <a:buFontTx/>
              <a:buChar char="-"/>
            </a:pPr>
            <a:r>
              <a:rPr lang="cs-CZ" sz="2400" dirty="0" smtClean="0"/>
              <a:t>obstrukce vs. restrikce</a:t>
            </a:r>
            <a:endParaRPr lang="cs-CZ" sz="2400" dirty="0" smtClean="0"/>
          </a:p>
        </p:txBody>
      </p:sp>
      <p:pic>
        <p:nvPicPr>
          <p:cNvPr id="5" name="Obrázek 4"/>
          <p:cNvPicPr>
            <a:picLocks noChangeAspect="1"/>
          </p:cNvPicPr>
          <p:nvPr/>
        </p:nvPicPr>
        <p:blipFill>
          <a:blip r:embed="rId2"/>
          <a:stretch>
            <a:fillRect/>
          </a:stretch>
        </p:blipFill>
        <p:spPr>
          <a:xfrm>
            <a:off x="5879976" y="3501008"/>
            <a:ext cx="5907191" cy="2258294"/>
          </a:xfrm>
          <a:prstGeom prst="rect">
            <a:avLst/>
          </a:prstGeom>
        </p:spPr>
      </p:pic>
    </p:spTree>
    <p:extLst>
      <p:ext uri="{BB962C8B-B14F-4D97-AF65-F5344CB8AC3E}">
        <p14:creationId xmlns:p14="http://schemas.microsoft.com/office/powerpoint/2010/main" val="596536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Mukociliární</a:t>
            </a:r>
            <a:r>
              <a:rPr lang="cs-CZ" dirty="0" smtClean="0"/>
              <a:t> eskalátor</a:t>
            </a:r>
            <a:endParaRPr lang="en-GB" dirty="0"/>
          </a:p>
        </p:txBody>
      </p:sp>
      <p:pic>
        <p:nvPicPr>
          <p:cNvPr id="6" name="Zástupný symbol pro obsah 5"/>
          <p:cNvPicPr>
            <a:picLocks noGrp="1" noChangeAspect="1"/>
          </p:cNvPicPr>
          <p:nvPr>
            <p:ph sz="half" idx="1"/>
          </p:nvPr>
        </p:nvPicPr>
        <p:blipFill>
          <a:blip r:embed="rId2"/>
          <a:stretch>
            <a:fillRect/>
          </a:stretch>
        </p:blipFill>
        <p:spPr>
          <a:xfrm>
            <a:off x="407368" y="1268760"/>
            <a:ext cx="4850706" cy="4664981"/>
          </a:xfrm>
          <a:prstGeom prst="rect">
            <a:avLst/>
          </a:prstGeom>
        </p:spPr>
      </p:pic>
      <p:pic>
        <p:nvPicPr>
          <p:cNvPr id="7" name="Zástupný symbol pro obsah 6"/>
          <p:cNvPicPr>
            <a:picLocks noGrp="1" noChangeAspect="1"/>
          </p:cNvPicPr>
          <p:nvPr>
            <p:ph sz="half" idx="2"/>
          </p:nvPr>
        </p:nvPicPr>
        <p:blipFill>
          <a:blip r:embed="rId3"/>
          <a:stretch>
            <a:fillRect/>
          </a:stretch>
        </p:blipFill>
        <p:spPr>
          <a:xfrm>
            <a:off x="5807968" y="1556792"/>
            <a:ext cx="5812799" cy="3935164"/>
          </a:xfrm>
          <a:prstGeom prst="rect">
            <a:avLst/>
          </a:prstGeom>
        </p:spPr>
      </p:pic>
    </p:spTree>
    <p:extLst>
      <p:ext uri="{BB962C8B-B14F-4D97-AF65-F5344CB8AC3E}">
        <p14:creationId xmlns:p14="http://schemas.microsoft.com/office/powerpoint/2010/main" val="4033418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Funkční klasifikace dýchacích cest</a:t>
            </a:r>
            <a:endParaRPr lang="cs-CZ" noProof="0" dirty="0"/>
          </a:p>
        </p:txBody>
      </p:sp>
      <p:sp>
        <p:nvSpPr>
          <p:cNvPr id="3" name="Zástupný symbol pro obsah 2"/>
          <p:cNvSpPr>
            <a:spLocks noGrp="1"/>
          </p:cNvSpPr>
          <p:nvPr>
            <p:ph sz="half" idx="1"/>
          </p:nvPr>
        </p:nvSpPr>
        <p:spPr>
          <a:xfrm>
            <a:off x="143339" y="1207294"/>
            <a:ext cx="7392821" cy="5534075"/>
          </a:xfrm>
        </p:spPr>
        <p:txBody>
          <a:bodyPr>
            <a:normAutofit fontScale="77500" lnSpcReduction="20000"/>
          </a:bodyPr>
          <a:lstStyle/>
          <a:p>
            <a:r>
              <a:rPr lang="cs-CZ" noProof="0" dirty="0" smtClean="0"/>
              <a:t>Kondukční pásmo (= </a:t>
            </a:r>
            <a:r>
              <a:rPr lang="cs-CZ" b="1" noProof="0" dirty="0" smtClean="0">
                <a:solidFill>
                  <a:srgbClr val="FF0000"/>
                </a:solidFill>
              </a:rPr>
              <a:t>anatomický mrtvý prostor</a:t>
            </a:r>
            <a:r>
              <a:rPr lang="cs-CZ" noProof="0" dirty="0" smtClean="0"/>
              <a:t>) </a:t>
            </a:r>
          </a:p>
          <a:p>
            <a:pPr lvl="2"/>
            <a:r>
              <a:rPr lang="cs-CZ" noProof="0" dirty="0" smtClean="0"/>
              <a:t>nos (ústní dutina)</a:t>
            </a:r>
          </a:p>
          <a:p>
            <a:pPr lvl="2"/>
            <a:r>
              <a:rPr lang="cs-CZ" noProof="0" dirty="0" smtClean="0"/>
              <a:t>larynx</a:t>
            </a:r>
          </a:p>
          <a:p>
            <a:pPr lvl="2"/>
            <a:r>
              <a:rPr lang="cs-CZ" noProof="0" dirty="0" smtClean="0"/>
              <a:t>trachea</a:t>
            </a:r>
          </a:p>
          <a:p>
            <a:pPr lvl="2"/>
            <a:r>
              <a:rPr lang="cs-CZ" noProof="0" dirty="0" smtClean="0"/>
              <a:t>hlavní bronchy &amp; bronchioly</a:t>
            </a:r>
          </a:p>
          <a:p>
            <a:pPr lvl="1"/>
            <a:r>
              <a:rPr lang="cs-CZ" noProof="0" dirty="0" smtClean="0"/>
              <a:t>vedení vzduchu, zvlhčení &amp; ohřátí, eliminace znečišťujících částic a ochrana </a:t>
            </a:r>
          </a:p>
          <a:p>
            <a:r>
              <a:rPr lang="cs-CZ" dirty="0" smtClean="0"/>
              <a:t>Respirační (a</a:t>
            </a:r>
            <a:r>
              <a:rPr lang="cs-CZ" noProof="0" dirty="0" err="1" smtClean="0"/>
              <a:t>cinární</a:t>
            </a:r>
            <a:r>
              <a:rPr lang="cs-CZ" noProof="0" dirty="0" smtClean="0"/>
              <a:t>) pásmo (= </a:t>
            </a:r>
            <a:r>
              <a:rPr lang="cs-CZ" b="1" noProof="0" dirty="0" smtClean="0">
                <a:solidFill>
                  <a:srgbClr val="FF0000"/>
                </a:solidFill>
              </a:rPr>
              <a:t>výměna plynů</a:t>
            </a:r>
            <a:r>
              <a:rPr lang="cs-CZ" noProof="0" dirty="0" smtClean="0"/>
              <a:t>)</a:t>
            </a:r>
          </a:p>
          <a:p>
            <a:pPr lvl="2"/>
            <a:r>
              <a:rPr lang="cs-CZ" noProof="0" dirty="0" smtClean="0"/>
              <a:t>respirační bronchioly</a:t>
            </a:r>
          </a:p>
          <a:p>
            <a:pPr lvl="2"/>
            <a:r>
              <a:rPr lang="cs-CZ" noProof="0" dirty="0" smtClean="0"/>
              <a:t>alveolární dukty &amp; saky</a:t>
            </a:r>
          </a:p>
          <a:p>
            <a:pPr lvl="2"/>
            <a:r>
              <a:rPr lang="cs-CZ" noProof="0" dirty="0" smtClean="0"/>
              <a:t>alveoly</a:t>
            </a:r>
          </a:p>
          <a:p>
            <a:pPr lvl="1"/>
            <a:r>
              <a:rPr lang="cs-CZ" noProof="0" dirty="0" smtClean="0"/>
              <a:t>alveolární ventilace</a:t>
            </a:r>
          </a:p>
          <a:p>
            <a:r>
              <a:rPr lang="cs-CZ" noProof="0" dirty="0" smtClean="0"/>
              <a:t>koncepce plicního acinu </a:t>
            </a:r>
          </a:p>
          <a:p>
            <a:pPr lvl="1"/>
            <a:r>
              <a:rPr lang="cs-CZ" noProof="0" dirty="0" smtClean="0"/>
              <a:t>funkční 3-D jednotka – část parenchymu kde jsou veškeré dýchací cesty </a:t>
            </a:r>
            <a:r>
              <a:rPr lang="cs-CZ" dirty="0"/>
              <a:t>větvením </a:t>
            </a:r>
            <a:r>
              <a:rPr lang="cs-CZ" dirty="0" smtClean="0"/>
              <a:t>každého </a:t>
            </a:r>
            <a:r>
              <a:rPr lang="cs-CZ" dirty="0" err="1" smtClean="0"/>
              <a:t>jednotl</a:t>
            </a:r>
            <a:r>
              <a:rPr lang="cs-CZ" dirty="0" smtClean="0"/>
              <a:t>. terminálního bronchiolu (a jsou rovněž všechny „</a:t>
            </a:r>
            <a:r>
              <a:rPr lang="cs-CZ" dirty="0" err="1" smtClean="0"/>
              <a:t>alveolizované</a:t>
            </a:r>
            <a:r>
              <a:rPr lang="cs-CZ" dirty="0" smtClean="0"/>
              <a:t>“, tudíž </a:t>
            </a:r>
            <a:r>
              <a:rPr lang="cs-CZ" noProof="0" dirty="0" smtClean="0"/>
              <a:t>participují na výměně plynů)</a:t>
            </a:r>
          </a:p>
          <a:p>
            <a:pPr lvl="2"/>
            <a:r>
              <a:rPr lang="cs-CZ" dirty="0"/>
              <a:t>3 </a:t>
            </a:r>
            <a:r>
              <a:rPr lang="cs-CZ" dirty="0" smtClean="0"/>
              <a:t>generace větvení respiračních bronchiolů a násl. cca 8 generací větvení alveolárních duktů </a:t>
            </a:r>
            <a:endParaRPr lang="cs-CZ" dirty="0"/>
          </a:p>
          <a:p>
            <a:pPr lvl="2"/>
            <a:r>
              <a:rPr lang="cs-CZ" dirty="0" smtClean="0"/>
              <a:t>každý plicní lalůček (= anatomická jednotka) obsahuje 10 – 30 acinů   </a:t>
            </a:r>
            <a:endParaRPr lang="cs-CZ"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266898" y="908720"/>
            <a:ext cx="3445726" cy="291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brázek 3"/>
          <p:cNvPicPr>
            <a:picLocks noChangeAspect="1"/>
          </p:cNvPicPr>
          <p:nvPr/>
        </p:nvPicPr>
        <p:blipFill>
          <a:blip r:embed="rId4"/>
          <a:stretch>
            <a:fillRect/>
          </a:stretch>
        </p:blipFill>
        <p:spPr>
          <a:xfrm>
            <a:off x="7608168" y="3861048"/>
            <a:ext cx="3514879" cy="2768776"/>
          </a:xfrm>
          <a:prstGeom prst="rect">
            <a:avLst/>
          </a:prstGeom>
        </p:spPr>
      </p:pic>
    </p:spTree>
    <p:extLst>
      <p:ext uri="{BB962C8B-B14F-4D97-AF65-F5344CB8AC3E}">
        <p14:creationId xmlns:p14="http://schemas.microsoft.com/office/powerpoint/2010/main" val="3582657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noProof="0" dirty="0" smtClean="0"/>
              <a:t>Alveoly</a:t>
            </a:r>
            <a:endParaRPr lang="cs-CZ" noProof="0" dirty="0"/>
          </a:p>
        </p:txBody>
      </p:sp>
      <p:sp>
        <p:nvSpPr>
          <p:cNvPr id="13" name="Zástupný symbol pro text 12"/>
          <p:cNvSpPr>
            <a:spLocks noGrp="1"/>
          </p:cNvSpPr>
          <p:nvPr>
            <p:ph type="body" sz="half" idx="1"/>
          </p:nvPr>
        </p:nvSpPr>
        <p:spPr>
          <a:xfrm>
            <a:off x="263352" y="908720"/>
            <a:ext cx="7056784" cy="5760640"/>
          </a:xfrm>
        </p:spPr>
        <p:txBody>
          <a:bodyPr>
            <a:normAutofit fontScale="92500" lnSpcReduction="20000"/>
          </a:bodyPr>
          <a:lstStyle/>
          <a:p>
            <a:r>
              <a:rPr lang="cs-CZ" noProof="0" dirty="0" smtClean="0"/>
              <a:t>každá plíce obsahuje cca 300-400 milion alveolů s </a:t>
            </a:r>
            <a:r>
              <a:rPr lang="cs-CZ" noProof="0" dirty="0" err="1" smtClean="0"/>
              <a:t>celk</a:t>
            </a:r>
            <a:r>
              <a:rPr lang="cs-CZ" noProof="0" dirty="0" smtClean="0"/>
              <a:t>. plochou 40 - 80m</a:t>
            </a:r>
            <a:r>
              <a:rPr lang="cs-CZ" baseline="30000" noProof="0" dirty="0" smtClean="0"/>
              <a:t>2</a:t>
            </a:r>
            <a:endParaRPr lang="cs-CZ" noProof="0" dirty="0" smtClean="0"/>
          </a:p>
          <a:p>
            <a:r>
              <a:rPr lang="cs-CZ" noProof="0" dirty="0" smtClean="0"/>
              <a:t>buněčné typy tvořící epitelovou výstelku</a:t>
            </a:r>
          </a:p>
          <a:p>
            <a:pPr lvl="1"/>
            <a:r>
              <a:rPr lang="cs-CZ" b="1" noProof="0" dirty="0" err="1" smtClean="0">
                <a:solidFill>
                  <a:srgbClr val="0033CC"/>
                </a:solidFill>
              </a:rPr>
              <a:t>pneumocyty</a:t>
            </a:r>
            <a:r>
              <a:rPr lang="cs-CZ" b="1" noProof="0" dirty="0" smtClean="0">
                <a:solidFill>
                  <a:srgbClr val="0033CC"/>
                </a:solidFill>
              </a:rPr>
              <a:t> I. </a:t>
            </a:r>
            <a:r>
              <a:rPr lang="cs-CZ" b="1" dirty="0" smtClean="0">
                <a:solidFill>
                  <a:srgbClr val="0033CC"/>
                </a:solidFill>
              </a:rPr>
              <a:t>typu</a:t>
            </a:r>
            <a:endParaRPr lang="cs-CZ" b="1" noProof="0" dirty="0" smtClean="0">
              <a:solidFill>
                <a:srgbClr val="0033CC"/>
              </a:solidFill>
            </a:endParaRPr>
          </a:p>
          <a:p>
            <a:pPr lvl="2"/>
            <a:r>
              <a:rPr lang="cs-CZ" noProof="0" dirty="0" smtClean="0"/>
              <a:t>extrémně tenká cytoplasma a tedy minimální bariéra pro výměnu plynů</a:t>
            </a:r>
          </a:p>
          <a:p>
            <a:pPr lvl="2"/>
            <a:r>
              <a:rPr lang="cs-CZ" noProof="0" dirty="0" smtClean="0"/>
              <a:t>odvozeny od </a:t>
            </a:r>
            <a:r>
              <a:rPr lang="cs-CZ" noProof="0" dirty="0" err="1" smtClean="0"/>
              <a:t>pneumocytů</a:t>
            </a:r>
            <a:r>
              <a:rPr lang="cs-CZ" noProof="0" dirty="0" smtClean="0"/>
              <a:t> II. typu</a:t>
            </a:r>
          </a:p>
          <a:p>
            <a:pPr lvl="2"/>
            <a:r>
              <a:rPr lang="cs-CZ" noProof="0" dirty="0" smtClean="0"/>
              <a:t>spojeny vzájemně pomocí </a:t>
            </a:r>
            <a:r>
              <a:rPr lang="cs-CZ" noProof="0" dirty="0" err="1" smtClean="0"/>
              <a:t>tight</a:t>
            </a:r>
            <a:r>
              <a:rPr lang="cs-CZ" noProof="0" dirty="0" smtClean="0"/>
              <a:t> </a:t>
            </a:r>
            <a:r>
              <a:rPr lang="cs-CZ" noProof="0" dirty="0" err="1" smtClean="0"/>
              <a:t>junctions</a:t>
            </a:r>
            <a:r>
              <a:rPr lang="cs-CZ" dirty="0" smtClean="0"/>
              <a:t>, které omezují přesuny tekutiny mezi kapilárou a alveoly</a:t>
            </a:r>
            <a:endParaRPr lang="cs-CZ" noProof="0" dirty="0" smtClean="0"/>
          </a:p>
          <a:p>
            <a:pPr lvl="2"/>
            <a:r>
              <a:rPr lang="cs-CZ" noProof="0" dirty="0" smtClean="0"/>
              <a:t>snadno zranitelné, ale mohou se dělit/regenerovat!</a:t>
            </a:r>
          </a:p>
          <a:p>
            <a:pPr lvl="1"/>
            <a:r>
              <a:rPr lang="cs-CZ" b="1" noProof="0" dirty="0" err="1" smtClean="0">
                <a:solidFill>
                  <a:srgbClr val="0033CC"/>
                </a:solidFill>
              </a:rPr>
              <a:t>pneumocyty</a:t>
            </a:r>
            <a:r>
              <a:rPr lang="cs-CZ" b="1" noProof="0" dirty="0" smtClean="0">
                <a:solidFill>
                  <a:srgbClr val="0033CC"/>
                </a:solidFill>
              </a:rPr>
              <a:t> II. </a:t>
            </a:r>
            <a:r>
              <a:rPr lang="cs-CZ" b="1" dirty="0" smtClean="0">
                <a:solidFill>
                  <a:srgbClr val="0033CC"/>
                </a:solidFill>
              </a:rPr>
              <a:t>typu </a:t>
            </a:r>
            <a:endParaRPr lang="cs-CZ" b="1" noProof="0" dirty="0" smtClean="0">
              <a:solidFill>
                <a:srgbClr val="0033CC"/>
              </a:solidFill>
            </a:endParaRPr>
          </a:p>
          <a:p>
            <a:pPr lvl="2"/>
            <a:r>
              <a:rPr lang="cs-CZ" noProof="0" dirty="0" smtClean="0"/>
              <a:t>je jich poměrně dost ale zaujímají menší plochu než </a:t>
            </a:r>
            <a:r>
              <a:rPr lang="cs-CZ" noProof="0" dirty="0" err="1" smtClean="0"/>
              <a:t>pneumocyty</a:t>
            </a:r>
            <a:r>
              <a:rPr lang="cs-CZ" noProof="0" dirty="0" smtClean="0"/>
              <a:t> I. typu</a:t>
            </a:r>
          </a:p>
          <a:p>
            <a:pPr lvl="2"/>
            <a:r>
              <a:rPr lang="cs-CZ" noProof="0" dirty="0" smtClean="0"/>
              <a:t>zdroj </a:t>
            </a:r>
            <a:r>
              <a:rPr lang="cs-CZ" noProof="0" dirty="0" err="1" smtClean="0"/>
              <a:t>surfaktantu</a:t>
            </a:r>
            <a:endParaRPr lang="cs-CZ" noProof="0" dirty="0" smtClean="0"/>
          </a:p>
          <a:p>
            <a:pPr lvl="1"/>
            <a:r>
              <a:rPr lang="cs-CZ" b="1" noProof="0" dirty="0" smtClean="0">
                <a:solidFill>
                  <a:srgbClr val="0033CC"/>
                </a:solidFill>
              </a:rPr>
              <a:t>makrofágy</a:t>
            </a:r>
            <a:endParaRPr lang="cs-CZ" b="1" noProof="0" dirty="0">
              <a:solidFill>
                <a:srgbClr val="0033CC"/>
              </a:solidFill>
            </a:endParaRPr>
          </a:p>
        </p:txBody>
      </p:sp>
      <p:pic>
        <p:nvPicPr>
          <p:cNvPr id="6152" name="Picture 8"/>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8670148" y="260648"/>
            <a:ext cx="3213866"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ástupný symbol pro obsah 2"/>
          <p:cNvPicPr>
            <a:picLocks noGrp="1" noChangeAspect="1"/>
          </p:cNvPicPr>
          <p:nvPr>
            <p:ph sz="quarter" idx="2"/>
          </p:nvPr>
        </p:nvPicPr>
        <p:blipFill rotWithShape="1">
          <a:blip r:embed="rId4"/>
          <a:srcRect t="7916"/>
          <a:stretch/>
        </p:blipFill>
        <p:spPr>
          <a:xfrm>
            <a:off x="7392144" y="3789040"/>
            <a:ext cx="3888432" cy="2885382"/>
          </a:xfrm>
          <a:prstGeom prst="rect">
            <a:avLst/>
          </a:prstGeom>
        </p:spPr>
      </p:pic>
    </p:spTree>
    <p:extLst>
      <p:ext uri="{BB962C8B-B14F-4D97-AF65-F5344CB8AC3E}">
        <p14:creationId xmlns:p14="http://schemas.microsoft.com/office/powerpoint/2010/main" val="3796571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Alveolo – kapilární bariéra</a:t>
            </a:r>
            <a:endParaRPr lang="cs-CZ" noProof="0" dirty="0"/>
          </a:p>
        </p:txBody>
      </p:sp>
      <p:sp>
        <p:nvSpPr>
          <p:cNvPr id="4" name="Zástupný symbol pro obsah 3"/>
          <p:cNvSpPr>
            <a:spLocks noGrp="1"/>
          </p:cNvSpPr>
          <p:nvPr>
            <p:ph sz="half" idx="2"/>
          </p:nvPr>
        </p:nvSpPr>
        <p:spPr>
          <a:xfrm>
            <a:off x="6096001" y="1196752"/>
            <a:ext cx="5952660" cy="5256584"/>
          </a:xfrm>
        </p:spPr>
        <p:txBody>
          <a:bodyPr>
            <a:normAutofit lnSpcReduction="10000"/>
          </a:bodyPr>
          <a:lstStyle/>
          <a:p>
            <a:r>
              <a:rPr lang="cs-CZ" noProof="0" dirty="0" smtClean="0"/>
              <a:t>Alveolární </a:t>
            </a:r>
            <a:r>
              <a:rPr lang="cs-CZ" noProof="0" dirty="0" err="1" smtClean="0"/>
              <a:t>epitelie</a:t>
            </a:r>
            <a:r>
              <a:rPr lang="cs-CZ" noProof="0" dirty="0" smtClean="0"/>
              <a:t> </a:t>
            </a:r>
          </a:p>
          <a:p>
            <a:pPr lvl="1"/>
            <a:r>
              <a:rPr lang="cs-CZ" noProof="0" dirty="0" err="1" smtClean="0"/>
              <a:t>pneumocyty</a:t>
            </a:r>
            <a:r>
              <a:rPr lang="cs-CZ" noProof="0" dirty="0" smtClean="0"/>
              <a:t> typu I </a:t>
            </a:r>
          </a:p>
          <a:p>
            <a:pPr lvl="1"/>
            <a:r>
              <a:rPr lang="cs-CZ" noProof="0" dirty="0" err="1" smtClean="0"/>
              <a:t>pneumocyty</a:t>
            </a:r>
            <a:r>
              <a:rPr lang="cs-CZ" noProof="0" dirty="0" smtClean="0"/>
              <a:t> typu II </a:t>
            </a:r>
          </a:p>
          <a:p>
            <a:r>
              <a:rPr lang="cs-CZ" dirty="0" smtClean="0"/>
              <a:t>K</a:t>
            </a:r>
            <a:r>
              <a:rPr lang="cs-CZ" noProof="0" dirty="0" err="1" smtClean="0"/>
              <a:t>apilární</a:t>
            </a:r>
            <a:r>
              <a:rPr lang="cs-CZ" noProof="0" dirty="0" smtClean="0"/>
              <a:t> endotel </a:t>
            </a:r>
          </a:p>
          <a:p>
            <a:pPr lvl="1"/>
            <a:r>
              <a:rPr lang="cs-CZ" noProof="0" dirty="0" smtClean="0"/>
              <a:t>ne-</a:t>
            </a:r>
            <a:r>
              <a:rPr lang="cs-CZ" noProof="0" dirty="0" err="1" smtClean="0"/>
              <a:t>fenestrovaný</a:t>
            </a:r>
            <a:endParaRPr lang="cs-CZ" noProof="0" dirty="0" smtClean="0"/>
          </a:p>
          <a:p>
            <a:r>
              <a:rPr lang="cs-CZ" noProof="0" dirty="0" err="1" smtClean="0"/>
              <a:t>Intersticium</a:t>
            </a:r>
            <a:endParaRPr lang="cs-CZ" noProof="0" dirty="0" smtClean="0"/>
          </a:p>
          <a:p>
            <a:pPr lvl="1"/>
            <a:r>
              <a:rPr lang="cs-CZ" noProof="0" dirty="0" smtClean="0"/>
              <a:t>buňky (velmi málo!)</a:t>
            </a:r>
          </a:p>
          <a:p>
            <a:pPr lvl="2"/>
            <a:r>
              <a:rPr lang="cs-CZ" noProof="0" dirty="0" err="1" smtClean="0"/>
              <a:t>fibroblastsy</a:t>
            </a:r>
            <a:endParaRPr lang="cs-CZ" noProof="0" dirty="0" smtClean="0"/>
          </a:p>
          <a:p>
            <a:pPr lvl="2"/>
            <a:r>
              <a:rPr lang="cs-CZ" noProof="0" dirty="0" smtClean="0"/>
              <a:t>kontraktilní </a:t>
            </a:r>
            <a:r>
              <a:rPr lang="cs-CZ" noProof="0" dirty="0" err="1" smtClean="0"/>
              <a:t>bb</a:t>
            </a:r>
            <a:r>
              <a:rPr lang="cs-CZ" noProof="0" dirty="0" smtClean="0"/>
              <a:t>.</a:t>
            </a:r>
          </a:p>
          <a:p>
            <a:pPr lvl="2"/>
            <a:r>
              <a:rPr lang="cs-CZ" noProof="0" dirty="0" smtClean="0"/>
              <a:t>imunitní </a:t>
            </a:r>
            <a:r>
              <a:rPr lang="cs-CZ" noProof="0" dirty="0" err="1" smtClean="0"/>
              <a:t>bb</a:t>
            </a:r>
            <a:r>
              <a:rPr lang="cs-CZ" noProof="0" dirty="0" smtClean="0"/>
              <a:t>. (intersticiální makrofágy, mastocyty, …)</a:t>
            </a:r>
          </a:p>
          <a:p>
            <a:pPr lvl="1"/>
            <a:r>
              <a:rPr lang="cs-CZ" noProof="0" dirty="0" smtClean="0"/>
              <a:t>ECM</a:t>
            </a:r>
          </a:p>
          <a:p>
            <a:pPr lvl="2"/>
            <a:r>
              <a:rPr lang="cs-CZ" noProof="0" dirty="0" smtClean="0"/>
              <a:t>elastinová a kolagenová vlákna </a:t>
            </a:r>
            <a:endParaRPr lang="cs-CZ" noProof="0" dirty="0"/>
          </a:p>
        </p:txBody>
      </p:sp>
      <p:pic>
        <p:nvPicPr>
          <p:cNvPr id="10243"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63352" y="1048386"/>
            <a:ext cx="5544616" cy="557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Přímá spojnice se šipkou 6"/>
          <p:cNvCxnSpPr/>
          <p:nvPr/>
        </p:nvCxnSpPr>
        <p:spPr>
          <a:xfrm flipH="1">
            <a:off x="3791744" y="2276872"/>
            <a:ext cx="2724302" cy="36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flipH="1">
            <a:off x="4943872" y="1916832"/>
            <a:ext cx="1656184"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4943872" y="2927141"/>
            <a:ext cx="1656184" cy="1725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4943872" y="3825044"/>
            <a:ext cx="1656184" cy="14761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679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a:stretch>
            <a:fillRect/>
          </a:stretch>
        </p:blipFill>
        <p:spPr>
          <a:xfrm>
            <a:off x="8040216" y="4653136"/>
            <a:ext cx="3222894" cy="1865560"/>
          </a:xfrm>
          <a:prstGeom prst="rect">
            <a:avLst/>
          </a:prstGeom>
        </p:spPr>
      </p:pic>
      <p:sp>
        <p:nvSpPr>
          <p:cNvPr id="15362" name="Rectangle 2"/>
          <p:cNvSpPr>
            <a:spLocks noGrp="1" noChangeArrowheads="1"/>
          </p:cNvSpPr>
          <p:nvPr>
            <p:ph type="title"/>
          </p:nvPr>
        </p:nvSpPr>
        <p:spPr/>
        <p:txBody>
          <a:bodyPr/>
          <a:lstStyle/>
          <a:p>
            <a:r>
              <a:rPr lang="cs-CZ" dirty="0"/>
              <a:t>Výměna plynů v </a:t>
            </a:r>
            <a:r>
              <a:rPr lang="cs-CZ" dirty="0" smtClean="0"/>
              <a:t>plicích</a:t>
            </a:r>
            <a:endParaRPr lang="cs-CZ" dirty="0"/>
          </a:p>
        </p:txBody>
      </p:sp>
      <p:sp>
        <p:nvSpPr>
          <p:cNvPr id="15363" name="Rectangle 3"/>
          <p:cNvSpPr>
            <a:spLocks noGrp="1" noChangeArrowheads="1"/>
          </p:cNvSpPr>
          <p:nvPr>
            <p:ph type="body" sz="half" idx="2"/>
          </p:nvPr>
        </p:nvSpPr>
        <p:spPr>
          <a:xfrm>
            <a:off x="4295800" y="1124745"/>
            <a:ext cx="7468041" cy="4752527"/>
          </a:xfrm>
        </p:spPr>
        <p:txBody>
          <a:bodyPr>
            <a:normAutofit fontScale="55000" lnSpcReduction="20000"/>
          </a:bodyPr>
          <a:lstStyle/>
          <a:p>
            <a:r>
              <a:rPr lang="cs-CZ" dirty="0" smtClean="0"/>
              <a:t>hlavní funkce dýchacího systému - </a:t>
            </a:r>
            <a:r>
              <a:rPr lang="cs-CZ" b="1" dirty="0" smtClean="0">
                <a:solidFill>
                  <a:srgbClr val="FF0000"/>
                </a:solidFill>
              </a:rPr>
              <a:t>výměna plynů mezi krví a vnějším prostředím</a:t>
            </a:r>
            <a:r>
              <a:rPr lang="cs-CZ" dirty="0" smtClean="0"/>
              <a:t> – se řídí časově se měnícími požadavky organismu na O</a:t>
            </a:r>
            <a:r>
              <a:rPr lang="cs-CZ" baseline="-25000" dirty="0" smtClean="0"/>
              <a:t>2</a:t>
            </a:r>
            <a:r>
              <a:rPr lang="cs-CZ" dirty="0" smtClean="0"/>
              <a:t> </a:t>
            </a:r>
          </a:p>
          <a:p>
            <a:pPr lvl="1"/>
            <a:r>
              <a:rPr lang="cs-CZ" dirty="0" smtClean="0"/>
              <a:t>udržovány v optimálním rozsahu regulací intenzity ventilace (viz kontrola ventilace dále) </a:t>
            </a:r>
          </a:p>
          <a:p>
            <a:r>
              <a:rPr lang="cs-CZ" dirty="0" smtClean="0"/>
              <a:t>požadavky definovanými především spotřebou </a:t>
            </a:r>
            <a:r>
              <a:rPr lang="cs-CZ" b="1" dirty="0" smtClean="0">
                <a:solidFill>
                  <a:srgbClr val="FF0000"/>
                </a:solidFill>
              </a:rPr>
              <a:t>ATP</a:t>
            </a:r>
            <a:r>
              <a:rPr lang="cs-CZ" dirty="0" smtClean="0"/>
              <a:t> a jeho doplněním </a:t>
            </a:r>
            <a:r>
              <a:rPr lang="cs-CZ" b="1" dirty="0" smtClean="0">
                <a:solidFill>
                  <a:srgbClr val="FF0000"/>
                </a:solidFill>
              </a:rPr>
              <a:t>mitochondriemi</a:t>
            </a:r>
            <a:r>
              <a:rPr lang="cs-CZ" dirty="0" smtClean="0"/>
              <a:t> oxidační fosforylací </a:t>
            </a:r>
          </a:p>
          <a:p>
            <a:r>
              <a:rPr lang="cs-CZ" dirty="0" smtClean="0"/>
              <a:t>a ostatními O</a:t>
            </a:r>
            <a:r>
              <a:rPr lang="cs-CZ" baseline="-25000" dirty="0" smtClean="0"/>
              <a:t>2</a:t>
            </a:r>
            <a:r>
              <a:rPr lang="cs-CZ" dirty="0" smtClean="0"/>
              <a:t> náročnými procesy </a:t>
            </a:r>
          </a:p>
          <a:p>
            <a:r>
              <a:rPr lang="cs-CZ" dirty="0" smtClean="0"/>
              <a:t>hnací silou pro </a:t>
            </a:r>
            <a:r>
              <a:rPr lang="cs-CZ" dirty="0"/>
              <a:t>výměnu O</a:t>
            </a:r>
            <a:r>
              <a:rPr lang="cs-CZ" baseline="-25000" dirty="0"/>
              <a:t>2</a:t>
            </a:r>
            <a:r>
              <a:rPr lang="cs-CZ" dirty="0" smtClean="0"/>
              <a:t> (a recipročně </a:t>
            </a:r>
            <a:r>
              <a:rPr lang="cs-CZ" dirty="0"/>
              <a:t>pro </a:t>
            </a:r>
            <a:r>
              <a:rPr lang="cs-CZ" dirty="0" smtClean="0"/>
              <a:t>CO</a:t>
            </a:r>
            <a:r>
              <a:rPr lang="cs-CZ" baseline="-25000" dirty="0" smtClean="0"/>
              <a:t>2</a:t>
            </a:r>
            <a:r>
              <a:rPr lang="cs-CZ" dirty="0" smtClean="0"/>
              <a:t>) je postupné snižování jeho parciálního tlaku , tj. </a:t>
            </a:r>
            <a:r>
              <a:rPr lang="cs-CZ" b="1" dirty="0" smtClean="0">
                <a:solidFill>
                  <a:srgbClr val="FF0000"/>
                </a:solidFill>
              </a:rPr>
              <a:t>koncentrační gradient </a:t>
            </a:r>
            <a:r>
              <a:rPr lang="cs-CZ" dirty="0" smtClean="0"/>
              <a:t>mezi vdechovaným vzduchem, krví a tkáněmi </a:t>
            </a:r>
          </a:p>
          <a:p>
            <a:pPr lvl="1"/>
            <a:r>
              <a:rPr lang="cs-CZ" dirty="0" smtClean="0"/>
              <a:t>parciální tlak = tlak, který by měl plyn, kdyby sám zabíral stejný objem při stejné teplotě </a:t>
            </a:r>
          </a:p>
          <a:p>
            <a:r>
              <a:rPr lang="cs-CZ" dirty="0" smtClean="0"/>
              <a:t>rozpustnost plynu je důležitý parametr</a:t>
            </a:r>
          </a:p>
          <a:p>
            <a:pPr lvl="1"/>
            <a:r>
              <a:rPr lang="cs-CZ" dirty="0"/>
              <a:t>pro </a:t>
            </a:r>
            <a:r>
              <a:rPr lang="cs-CZ" dirty="0" smtClean="0"/>
              <a:t>CO</a:t>
            </a:r>
            <a:r>
              <a:rPr lang="cs-CZ" baseline="-25000" dirty="0" smtClean="0"/>
              <a:t>2</a:t>
            </a:r>
            <a:r>
              <a:rPr lang="cs-CZ" dirty="0" smtClean="0"/>
              <a:t> velmi vysoké = v těle neexistují žádné biologické bariéry, které by blokovaly </a:t>
            </a:r>
            <a:r>
              <a:rPr lang="cs-CZ" dirty="0"/>
              <a:t>difuzi </a:t>
            </a:r>
            <a:r>
              <a:rPr lang="cs-CZ" dirty="0" smtClean="0"/>
              <a:t>CO</a:t>
            </a:r>
            <a:r>
              <a:rPr lang="cs-CZ" baseline="-25000" dirty="0" smtClean="0"/>
              <a:t>2</a:t>
            </a:r>
          </a:p>
          <a:p>
            <a:r>
              <a:rPr lang="cs-CZ" dirty="0" smtClean="0"/>
              <a:t>dechový objem při každém dechovém                                                            cyklu „přidá“ pouze</a:t>
            </a:r>
            <a:r>
              <a:rPr lang="en-GB" dirty="0" smtClean="0"/>
              <a:t> 0.5</a:t>
            </a:r>
            <a:r>
              <a:rPr lang="cs-CZ" dirty="0" smtClean="0"/>
              <a:t>l</a:t>
            </a:r>
            <a:r>
              <a:rPr lang="en-GB" dirty="0" smtClean="0"/>
              <a:t> </a:t>
            </a:r>
            <a:r>
              <a:rPr lang="cs-CZ" dirty="0" smtClean="0"/>
              <a:t>ke stávající</a:t>
            </a:r>
            <a:r>
              <a:rPr lang="en-GB" dirty="0" smtClean="0"/>
              <a:t> </a:t>
            </a:r>
            <a:r>
              <a:rPr lang="cs-CZ" dirty="0" smtClean="0"/>
              <a:t>                                                                            </a:t>
            </a:r>
            <a:r>
              <a:rPr lang="en-GB" dirty="0" smtClean="0"/>
              <a:t>FRC</a:t>
            </a:r>
            <a:r>
              <a:rPr lang="cs-CZ" dirty="0" smtClean="0"/>
              <a:t>, což znamená, že složení                                                                    </a:t>
            </a:r>
            <a:r>
              <a:rPr lang="en-GB" dirty="0" err="1" smtClean="0"/>
              <a:t>alveol</a:t>
            </a:r>
            <a:r>
              <a:rPr lang="cs-CZ" dirty="0" smtClean="0"/>
              <a:t>á</a:t>
            </a:r>
            <a:r>
              <a:rPr lang="en-GB" dirty="0" smtClean="0"/>
              <a:t>r</a:t>
            </a:r>
            <a:r>
              <a:rPr lang="cs-CZ" dirty="0" err="1" smtClean="0"/>
              <a:t>ního</a:t>
            </a:r>
            <a:r>
              <a:rPr lang="cs-CZ" dirty="0" smtClean="0"/>
              <a:t> vzduchu je víceméně                                                                       konstantní</a:t>
            </a:r>
            <a:endParaRPr lang="en-GB" dirty="0"/>
          </a:p>
        </p:txBody>
      </p:sp>
      <p:pic>
        <p:nvPicPr>
          <p:cNvPr id="6" name="Zástupný symbol pro obsah 5"/>
          <p:cNvPicPr>
            <a:picLocks noGrp="1" noChangeAspect="1"/>
          </p:cNvPicPr>
          <p:nvPr>
            <p:ph sz="half" idx="1"/>
          </p:nvPr>
        </p:nvPicPr>
        <p:blipFill>
          <a:blip r:embed="rId4"/>
          <a:stretch>
            <a:fillRect/>
          </a:stretch>
        </p:blipFill>
        <p:spPr>
          <a:xfrm>
            <a:off x="293841" y="1268761"/>
            <a:ext cx="4001959" cy="4407444"/>
          </a:xfrm>
          <a:prstGeom prst="rect">
            <a:avLst/>
          </a:prstGeom>
        </p:spPr>
      </p:pic>
    </p:spTree>
    <p:extLst>
      <p:ext uri="{BB962C8B-B14F-4D97-AF65-F5344CB8AC3E}">
        <p14:creationId xmlns:p14="http://schemas.microsoft.com/office/powerpoint/2010/main" val="1813588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„kyslíková kaskáda</a:t>
            </a:r>
            <a:r>
              <a:rPr lang="cs-CZ" dirty="0" smtClean="0"/>
              <a:t>“ v organizmu</a:t>
            </a:r>
            <a:endParaRPr lang="cs-CZ" dirty="0"/>
          </a:p>
        </p:txBody>
      </p:sp>
      <p:pic>
        <p:nvPicPr>
          <p:cNvPr id="3" name="Obrázek 2"/>
          <p:cNvPicPr>
            <a:picLocks noChangeAspect="1"/>
          </p:cNvPicPr>
          <p:nvPr/>
        </p:nvPicPr>
        <p:blipFill>
          <a:blip r:embed="rId2"/>
          <a:stretch>
            <a:fillRect/>
          </a:stretch>
        </p:blipFill>
        <p:spPr>
          <a:xfrm>
            <a:off x="7153558" y="1700808"/>
            <a:ext cx="4173700" cy="2609954"/>
          </a:xfrm>
          <a:prstGeom prst="rect">
            <a:avLst/>
          </a:prstGeom>
        </p:spPr>
      </p:pic>
    </p:spTree>
    <p:extLst>
      <p:ext uri="{BB962C8B-B14F-4D97-AF65-F5344CB8AC3E}">
        <p14:creationId xmlns:p14="http://schemas.microsoft.com/office/powerpoint/2010/main" val="568030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Co dýcháme?</a:t>
            </a:r>
            <a:endParaRPr lang="cs-CZ" noProof="0" dirty="0"/>
          </a:p>
        </p:txBody>
      </p:sp>
      <p:pic>
        <p:nvPicPr>
          <p:cNvPr id="7" name="Zástupný symbol pro obsah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51384" y="1124744"/>
            <a:ext cx="4791898" cy="2587625"/>
          </a:xfrm>
        </p:spPr>
      </p:pic>
      <p:pic>
        <p:nvPicPr>
          <p:cNvPr id="8" name="Zástupný symbol pro obsah 7"/>
          <p:cNvPicPr>
            <a:picLocks noGrp="1" noChangeAspect="1"/>
          </p:cNvPicPr>
          <p:nvPr>
            <p:ph sz="quarter" idx="3"/>
          </p:nvPr>
        </p:nvPicPr>
        <p:blipFill rotWithShape="1">
          <a:blip r:embed="rId3"/>
          <a:srcRect l="8027" b="5573"/>
          <a:stretch/>
        </p:blipFill>
        <p:spPr>
          <a:xfrm>
            <a:off x="8472265" y="908720"/>
            <a:ext cx="3384376" cy="3568833"/>
          </a:xfrm>
          <a:prstGeom prst="rect">
            <a:avLst/>
          </a:prstGeom>
        </p:spPr>
      </p:pic>
      <p:pic>
        <p:nvPicPr>
          <p:cNvPr id="9" name="Obrázek 8"/>
          <p:cNvPicPr>
            <a:picLocks noChangeAspect="1"/>
          </p:cNvPicPr>
          <p:nvPr/>
        </p:nvPicPr>
        <p:blipFill>
          <a:blip r:embed="rId4"/>
          <a:stretch>
            <a:fillRect/>
          </a:stretch>
        </p:blipFill>
        <p:spPr>
          <a:xfrm>
            <a:off x="5303912" y="2836015"/>
            <a:ext cx="3744416" cy="3833345"/>
          </a:xfrm>
          <a:prstGeom prst="rect">
            <a:avLst/>
          </a:prstGeom>
        </p:spPr>
      </p:pic>
    </p:spTree>
    <p:extLst>
      <p:ext uri="{BB962C8B-B14F-4D97-AF65-F5344CB8AC3E}">
        <p14:creationId xmlns:p14="http://schemas.microsoft.com/office/powerpoint/2010/main" val="2824153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cs-CZ" noProof="0" dirty="0" smtClean="0"/>
              <a:t>Využití kyslíku v těle</a:t>
            </a:r>
            <a:endParaRPr lang="cs-CZ" noProof="0" dirty="0"/>
          </a:p>
        </p:txBody>
      </p:sp>
      <p:pic>
        <p:nvPicPr>
          <p:cNvPr id="13316" name="Picture 4" descr="mitochondri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51384" y="1844824"/>
            <a:ext cx="3960440" cy="3288218"/>
          </a:xfrm>
        </p:spPr>
      </p:pic>
      <p:sp>
        <p:nvSpPr>
          <p:cNvPr id="13315" name="Rectangle 3"/>
          <p:cNvSpPr>
            <a:spLocks noGrp="1" noChangeArrowheads="1"/>
          </p:cNvSpPr>
          <p:nvPr>
            <p:ph type="body" sz="half" idx="2"/>
          </p:nvPr>
        </p:nvSpPr>
        <p:spPr>
          <a:xfrm>
            <a:off x="4871864" y="1196752"/>
            <a:ext cx="7056784" cy="5589240"/>
          </a:xfrm>
        </p:spPr>
        <p:txBody>
          <a:bodyPr>
            <a:normAutofit fontScale="62500" lnSpcReduction="20000"/>
          </a:bodyPr>
          <a:lstStyle/>
          <a:p>
            <a:r>
              <a:rPr lang="cs-CZ" noProof="0" dirty="0" smtClean="0"/>
              <a:t>neexistují žádné významné zásoby O</a:t>
            </a:r>
            <a:r>
              <a:rPr lang="cs-CZ" baseline="-25000" noProof="0" dirty="0" smtClean="0"/>
              <a:t>2</a:t>
            </a:r>
            <a:r>
              <a:rPr lang="cs-CZ" noProof="0" dirty="0" smtClean="0"/>
              <a:t> v těle </a:t>
            </a:r>
          </a:p>
          <a:p>
            <a:pPr lvl="1"/>
            <a:r>
              <a:rPr lang="cs-CZ" noProof="0" dirty="0" smtClean="0"/>
              <a:t>dostupný kyslík vydrží po dobu </a:t>
            </a:r>
            <a:r>
              <a:rPr lang="cs-CZ" noProof="0" dirty="0" smtClean="0">
                <a:sym typeface="Symbol" panose="05050102010706020507" pitchFamily="18" charset="2"/>
              </a:rPr>
              <a:t></a:t>
            </a:r>
            <a:r>
              <a:rPr lang="cs-CZ" noProof="0" dirty="0" smtClean="0"/>
              <a:t>5min </a:t>
            </a:r>
          </a:p>
          <a:p>
            <a:r>
              <a:rPr lang="cs-CZ" noProof="0" dirty="0" smtClean="0"/>
              <a:t>proto dýchání musí být kontinuální proces</a:t>
            </a:r>
          </a:p>
          <a:p>
            <a:r>
              <a:rPr lang="cs-CZ" noProof="0" dirty="0" smtClean="0"/>
              <a:t>narušení znamená </a:t>
            </a:r>
          </a:p>
          <a:p>
            <a:pPr lvl="1"/>
            <a:r>
              <a:rPr lang="cs-CZ" noProof="0" dirty="0" smtClean="0"/>
              <a:t>život ohrožující náhlou situaci (&lt;5min) </a:t>
            </a:r>
          </a:p>
          <a:p>
            <a:pPr lvl="2"/>
            <a:r>
              <a:rPr lang="cs-CZ" noProof="0" dirty="0" smtClean="0"/>
              <a:t>reversibilní ztráta zraku za </a:t>
            </a:r>
            <a:r>
              <a:rPr lang="cs-CZ" noProof="0" dirty="0" smtClean="0">
                <a:sym typeface="Symbol" panose="05050102010706020507" pitchFamily="18" charset="2"/>
              </a:rPr>
              <a:t></a:t>
            </a:r>
            <a:r>
              <a:rPr lang="cs-CZ" noProof="0" dirty="0" smtClean="0"/>
              <a:t>7s</a:t>
            </a:r>
          </a:p>
          <a:p>
            <a:pPr lvl="2"/>
            <a:r>
              <a:rPr lang="cs-CZ" noProof="0" dirty="0" smtClean="0"/>
              <a:t>bezvědomí za </a:t>
            </a:r>
            <a:r>
              <a:rPr lang="cs-CZ" dirty="0">
                <a:sym typeface="Symbol" panose="05050102010706020507" pitchFamily="18" charset="2"/>
              </a:rPr>
              <a:t> </a:t>
            </a:r>
            <a:r>
              <a:rPr lang="cs-CZ" dirty="0" smtClean="0">
                <a:sym typeface="Symbol" panose="05050102010706020507" pitchFamily="18" charset="2"/>
              </a:rPr>
              <a:t>1</a:t>
            </a:r>
            <a:r>
              <a:rPr lang="cs-CZ" noProof="0" dirty="0" smtClean="0"/>
              <a:t>0s </a:t>
            </a:r>
          </a:p>
          <a:p>
            <a:pPr lvl="1"/>
            <a:r>
              <a:rPr lang="cs-CZ" noProof="0" dirty="0" smtClean="0"/>
              <a:t>klinická smrt (</a:t>
            </a:r>
            <a:r>
              <a:rPr lang="cs-CZ" dirty="0" smtClean="0">
                <a:sym typeface="Symbol" panose="05050102010706020507" pitchFamily="18" charset="2"/>
              </a:rPr>
              <a:t></a:t>
            </a:r>
            <a:r>
              <a:rPr lang="cs-CZ" noProof="0" dirty="0" smtClean="0"/>
              <a:t>5 – 7min), příp. mozková smrt </a:t>
            </a:r>
          </a:p>
          <a:p>
            <a:pPr lvl="1"/>
            <a:r>
              <a:rPr lang="cs-CZ" noProof="0" dirty="0" smtClean="0"/>
              <a:t>smrt organizmu (&gt;10min) </a:t>
            </a:r>
          </a:p>
          <a:p>
            <a:r>
              <a:rPr lang="cs-CZ" noProof="0" dirty="0" smtClean="0"/>
              <a:t>85 – 90% </a:t>
            </a:r>
            <a:r>
              <a:rPr lang="cs-CZ" dirty="0" smtClean="0"/>
              <a:t>O</a:t>
            </a:r>
            <a:r>
              <a:rPr lang="cs-CZ" baseline="-25000" dirty="0" smtClean="0"/>
              <a:t>2 </a:t>
            </a:r>
            <a:r>
              <a:rPr lang="cs-CZ" dirty="0" smtClean="0"/>
              <a:t>je p</a:t>
            </a:r>
            <a:r>
              <a:rPr lang="cs-CZ" noProof="0" dirty="0" err="1" smtClean="0"/>
              <a:t>oužito</a:t>
            </a:r>
            <a:r>
              <a:rPr lang="cs-CZ" noProof="0" dirty="0" smtClean="0"/>
              <a:t> v aerobním metabolismu </a:t>
            </a:r>
            <a:r>
              <a:rPr lang="cs-CZ" dirty="0"/>
              <a:t>za produkci </a:t>
            </a:r>
            <a:r>
              <a:rPr lang="cs-CZ" dirty="0" smtClean="0"/>
              <a:t>a spotřeby ATP</a:t>
            </a:r>
          </a:p>
          <a:p>
            <a:pPr lvl="1"/>
            <a:r>
              <a:rPr lang="cs-CZ" dirty="0" smtClean="0"/>
              <a:t>udržení </a:t>
            </a:r>
            <a:r>
              <a:rPr lang="cs-CZ" noProof="0" dirty="0" smtClean="0"/>
              <a:t>iontových gradientů</a:t>
            </a:r>
          </a:p>
          <a:p>
            <a:pPr lvl="1"/>
            <a:r>
              <a:rPr lang="cs-CZ" noProof="0" dirty="0" smtClean="0"/>
              <a:t>svalová kontrakce a relaxace</a:t>
            </a:r>
          </a:p>
          <a:p>
            <a:pPr lvl="1"/>
            <a:r>
              <a:rPr lang="cs-CZ" noProof="0" dirty="0" smtClean="0"/>
              <a:t>chemické syntetické reakce</a:t>
            </a:r>
          </a:p>
          <a:p>
            <a:r>
              <a:rPr lang="cs-CZ" noProof="0" dirty="0" smtClean="0"/>
              <a:t>zbývající procesy jsou méně citlivé na Pa</a:t>
            </a:r>
            <a:r>
              <a:rPr lang="cs-CZ" dirty="0" smtClean="0"/>
              <a:t>O</a:t>
            </a:r>
            <a:r>
              <a:rPr lang="cs-CZ" baseline="-25000" dirty="0" smtClean="0"/>
              <a:t>2</a:t>
            </a:r>
            <a:r>
              <a:rPr lang="cs-CZ" noProof="0" dirty="0" smtClean="0"/>
              <a:t> </a:t>
            </a:r>
          </a:p>
          <a:p>
            <a:pPr lvl="1"/>
            <a:r>
              <a:rPr lang="cs-CZ" noProof="0" dirty="0" smtClean="0"/>
              <a:t>hydroxylace steroidů</a:t>
            </a:r>
          </a:p>
          <a:p>
            <a:pPr lvl="1"/>
            <a:r>
              <a:rPr lang="cs-CZ" noProof="0" dirty="0" smtClean="0"/>
              <a:t>detoxikace </a:t>
            </a:r>
            <a:r>
              <a:rPr lang="cs-CZ" noProof="0" dirty="0" err="1" smtClean="0"/>
              <a:t>xenobiotik</a:t>
            </a:r>
            <a:r>
              <a:rPr lang="cs-CZ" dirty="0"/>
              <a:t> v </a:t>
            </a:r>
            <a:r>
              <a:rPr lang="cs-CZ" dirty="0" smtClean="0"/>
              <a:t>játrech</a:t>
            </a:r>
            <a:endParaRPr lang="cs-CZ" noProof="0" dirty="0" smtClean="0"/>
          </a:p>
          <a:p>
            <a:pPr lvl="1"/>
            <a:r>
              <a:rPr lang="cs-CZ" noProof="0" dirty="0" smtClean="0"/>
              <a:t>syntéza NO (vazodilatace) </a:t>
            </a:r>
          </a:p>
          <a:p>
            <a:pPr lvl="1"/>
            <a:r>
              <a:rPr lang="cs-CZ" noProof="0" dirty="0" smtClean="0"/>
              <a:t>degradace hemu </a:t>
            </a:r>
            <a:r>
              <a:rPr lang="cs-CZ" noProof="0" dirty="0" err="1" smtClean="0"/>
              <a:t>hemoxygenázou</a:t>
            </a:r>
            <a:endParaRPr lang="cs-CZ" noProof="0" dirty="0"/>
          </a:p>
        </p:txBody>
      </p:sp>
    </p:spTree>
    <p:extLst>
      <p:ext uri="{BB962C8B-B14F-4D97-AF65-F5344CB8AC3E}">
        <p14:creationId xmlns:p14="http://schemas.microsoft.com/office/powerpoint/2010/main" val="1574087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smtClean="0"/>
              <a:t>Transport kyslíku krví</a:t>
            </a:r>
            <a:endParaRPr lang="cs-CZ" noProof="0" dirty="0"/>
          </a:p>
        </p:txBody>
      </p:sp>
      <p:sp>
        <p:nvSpPr>
          <p:cNvPr id="7" name="Zástupný symbol pro obsah 6"/>
          <p:cNvSpPr>
            <a:spLocks noGrp="1"/>
          </p:cNvSpPr>
          <p:nvPr>
            <p:ph sz="half" idx="1"/>
          </p:nvPr>
        </p:nvSpPr>
        <p:spPr>
          <a:xfrm>
            <a:off x="143339" y="1207293"/>
            <a:ext cx="6456717" cy="5246043"/>
          </a:xfrm>
        </p:spPr>
        <p:txBody>
          <a:bodyPr>
            <a:normAutofit fontScale="62500" lnSpcReduction="20000"/>
          </a:bodyPr>
          <a:lstStyle/>
          <a:p>
            <a:r>
              <a:rPr lang="cs-CZ" noProof="0" dirty="0" smtClean="0"/>
              <a:t>zatímco CO</a:t>
            </a:r>
            <a:r>
              <a:rPr lang="cs-CZ" baseline="-25000" noProof="0" dirty="0" smtClean="0"/>
              <a:t>2</a:t>
            </a:r>
            <a:r>
              <a:rPr lang="cs-CZ" noProof="0" dirty="0" smtClean="0"/>
              <a:t> lze považovat za jednoduchý roztok v plazmě</a:t>
            </a:r>
          </a:p>
          <a:p>
            <a:pPr lvl="1"/>
            <a:r>
              <a:rPr lang="cs-CZ" noProof="0" dirty="0" smtClean="0"/>
              <a:t>přičemž přenášený objem je úměrný jeho parciálnímu tlaku (fyzikálně rozpuštěný</a:t>
            </a:r>
            <a:r>
              <a:rPr lang="cs-CZ" dirty="0" smtClean="0"/>
              <a:t>) </a:t>
            </a:r>
          </a:p>
          <a:p>
            <a:r>
              <a:rPr lang="cs-CZ" dirty="0" smtClean="0"/>
              <a:t>O</a:t>
            </a:r>
            <a:r>
              <a:rPr lang="cs-CZ" baseline="-25000" dirty="0" smtClean="0"/>
              <a:t>2</a:t>
            </a:r>
            <a:r>
              <a:rPr lang="cs-CZ" noProof="0" dirty="0" smtClean="0"/>
              <a:t> je přenášen v chemické kombinaci s hemoglobinem v červených krvinkách a vztah mezi </a:t>
            </a:r>
            <a:r>
              <a:rPr lang="cs-CZ" dirty="0" smtClean="0"/>
              <a:t>přenášeným </a:t>
            </a:r>
            <a:r>
              <a:rPr lang="cs-CZ" noProof="0" dirty="0" smtClean="0"/>
              <a:t>objemem a parciálním tlakem (fyzikálně rozpuštěná frakce) není lineární </a:t>
            </a:r>
          </a:p>
          <a:p>
            <a:pPr lvl="1"/>
            <a:r>
              <a:rPr lang="cs-CZ" noProof="0" dirty="0" smtClean="0"/>
              <a:t>při </a:t>
            </a:r>
            <a:r>
              <a:rPr lang="cs-CZ" dirty="0"/>
              <a:t>fyziologickém PaO</a:t>
            </a:r>
            <a:r>
              <a:rPr lang="cs-CZ" baseline="-25000" dirty="0"/>
              <a:t>2</a:t>
            </a:r>
            <a:r>
              <a:rPr lang="cs-CZ" noProof="0" dirty="0" smtClean="0"/>
              <a:t> (90mmHg/12kPa) a normální koncentraci hemoglobinu je téměř 100% nasycení </a:t>
            </a:r>
            <a:r>
              <a:rPr lang="cs-CZ" noProof="0" dirty="0" err="1" smtClean="0"/>
              <a:t>Hb</a:t>
            </a:r>
            <a:r>
              <a:rPr lang="cs-CZ" noProof="0" dirty="0" smtClean="0"/>
              <a:t>,</a:t>
            </a:r>
          </a:p>
          <a:p>
            <a:pPr lvl="1"/>
            <a:r>
              <a:rPr lang="cs-CZ" dirty="0" smtClean="0"/>
              <a:t>pokud je PaO</a:t>
            </a:r>
            <a:r>
              <a:rPr lang="cs-CZ" baseline="-25000" dirty="0" smtClean="0"/>
              <a:t>2</a:t>
            </a:r>
            <a:r>
              <a:rPr lang="cs-CZ" noProof="0" dirty="0" smtClean="0"/>
              <a:t> alespoň 10kPa/60 </a:t>
            </a:r>
            <a:r>
              <a:rPr lang="cs-CZ" noProof="0" dirty="0" err="1" smtClean="0"/>
              <a:t>mmHg</a:t>
            </a:r>
            <a:r>
              <a:rPr lang="cs-CZ" noProof="0" dirty="0" smtClean="0"/>
              <a:t>, saturace se výrazně nesnižuje </a:t>
            </a:r>
          </a:p>
          <a:p>
            <a:pPr lvl="2"/>
            <a:r>
              <a:rPr lang="cs-CZ" noProof="0" dirty="0" smtClean="0"/>
              <a:t>výhoda pro </a:t>
            </a:r>
            <a:r>
              <a:rPr lang="cs-CZ" dirty="0" smtClean="0"/>
              <a:t>p</a:t>
            </a:r>
            <a:r>
              <a:rPr lang="cs-CZ" noProof="0" dirty="0" smtClean="0"/>
              <a:t>obyt ve vysoké (ale ne extrémní) nadmořské výšce </a:t>
            </a:r>
          </a:p>
          <a:p>
            <a:pPr lvl="1"/>
            <a:r>
              <a:rPr lang="cs-CZ" dirty="0" smtClean="0"/>
              <a:t>saturace </a:t>
            </a:r>
            <a:r>
              <a:rPr lang="cs-CZ" dirty="0" err="1" smtClean="0"/>
              <a:t>Hb</a:t>
            </a:r>
            <a:r>
              <a:rPr lang="cs-CZ" dirty="0" smtClean="0"/>
              <a:t>  </a:t>
            </a:r>
            <a:r>
              <a:rPr lang="cs-CZ" noProof="0" dirty="0" smtClean="0"/>
              <a:t>měřena pulzním </a:t>
            </a:r>
            <a:r>
              <a:rPr lang="cs-CZ" noProof="0" dirty="0" err="1" smtClean="0"/>
              <a:t>oxymetrem</a:t>
            </a:r>
            <a:r>
              <a:rPr lang="cs-CZ" dirty="0" smtClean="0"/>
              <a:t> </a:t>
            </a:r>
          </a:p>
          <a:p>
            <a:r>
              <a:rPr lang="cs-CZ" dirty="0" smtClean="0"/>
              <a:t>O</a:t>
            </a:r>
            <a:r>
              <a:rPr lang="cs-CZ" baseline="-25000" dirty="0" smtClean="0"/>
              <a:t>2</a:t>
            </a:r>
            <a:r>
              <a:rPr lang="cs-CZ" noProof="0" dirty="0" smtClean="0"/>
              <a:t> difunduje do tkání podle jejich požadavků (spotřeba v mitochondriích pro adekvátní produkci ATP)</a:t>
            </a:r>
          </a:p>
          <a:p>
            <a:pPr lvl="1"/>
            <a:r>
              <a:rPr lang="cs-CZ" dirty="0" smtClean="0"/>
              <a:t>O</a:t>
            </a:r>
            <a:r>
              <a:rPr lang="cs-CZ" baseline="-25000" dirty="0" smtClean="0"/>
              <a:t>2</a:t>
            </a:r>
            <a:r>
              <a:rPr lang="cs-CZ" noProof="0" dirty="0" smtClean="0"/>
              <a:t> v tkáních musí být &gt; 0.13kPa/1mmHg = kritické kyslíkové napětí </a:t>
            </a:r>
          </a:p>
          <a:p>
            <a:r>
              <a:rPr lang="cs-CZ" noProof="0" dirty="0" smtClean="0"/>
              <a:t>organismus potřebuje hodně kyslíku: </a:t>
            </a:r>
          </a:p>
          <a:p>
            <a:pPr lvl="1"/>
            <a:r>
              <a:rPr lang="cs-CZ" noProof="0" dirty="0" smtClean="0">
                <a:sym typeface="Symbol" panose="05050102010706020507" pitchFamily="18" charset="2"/>
              </a:rPr>
              <a:t></a:t>
            </a:r>
            <a:r>
              <a:rPr lang="cs-CZ" noProof="0" dirty="0" smtClean="0"/>
              <a:t>250 ml/min </a:t>
            </a:r>
            <a:r>
              <a:rPr lang="cs-CZ" noProof="0" dirty="0" smtClean="0">
                <a:sym typeface="Symbol" panose="05050102010706020507" pitchFamily="18" charset="2"/>
              </a:rPr>
              <a:t> </a:t>
            </a:r>
            <a:r>
              <a:rPr lang="cs-CZ" noProof="0" dirty="0" smtClean="0"/>
              <a:t>350 L/den v klidu </a:t>
            </a:r>
          </a:p>
          <a:p>
            <a:pPr lvl="1"/>
            <a:r>
              <a:rPr lang="cs-CZ" noProof="0" dirty="0" smtClean="0"/>
              <a:t>mnohem více (10x) během cvičení </a:t>
            </a:r>
          </a:p>
          <a:p>
            <a:r>
              <a:rPr lang="cs-CZ" dirty="0" smtClean="0"/>
              <a:t>celkové množství </a:t>
            </a:r>
            <a:r>
              <a:rPr lang="cs-CZ" dirty="0"/>
              <a:t>O</a:t>
            </a:r>
            <a:r>
              <a:rPr lang="cs-CZ" baseline="-25000" dirty="0"/>
              <a:t>2</a:t>
            </a:r>
            <a:r>
              <a:rPr lang="cs-CZ" noProof="0" dirty="0" smtClean="0"/>
              <a:t> v krvi </a:t>
            </a:r>
          </a:p>
          <a:p>
            <a:pPr lvl="1"/>
            <a:r>
              <a:rPr lang="cs-CZ" b="1" dirty="0" smtClean="0">
                <a:solidFill>
                  <a:srgbClr val="FF0000"/>
                </a:solidFill>
              </a:rPr>
              <a:t>[</a:t>
            </a:r>
            <a:r>
              <a:rPr lang="cs-CZ" b="1" dirty="0">
                <a:solidFill>
                  <a:srgbClr val="FF0000"/>
                </a:solidFill>
              </a:rPr>
              <a:t>O</a:t>
            </a:r>
            <a:r>
              <a:rPr lang="cs-CZ" b="1" baseline="-25000" dirty="0">
                <a:solidFill>
                  <a:srgbClr val="FF0000"/>
                </a:solidFill>
              </a:rPr>
              <a:t>2</a:t>
            </a:r>
            <a:r>
              <a:rPr lang="cs-CZ" b="1" noProof="0" dirty="0" smtClean="0">
                <a:solidFill>
                  <a:srgbClr val="FF0000"/>
                </a:solidFill>
              </a:rPr>
              <a:t>] = 1,39 </a:t>
            </a:r>
            <a:r>
              <a:rPr lang="cs-CZ" b="1" noProof="0" dirty="0" smtClean="0">
                <a:solidFill>
                  <a:srgbClr val="FF0000"/>
                </a:solidFill>
                <a:sym typeface="Symbol" panose="05050102010706020507" pitchFamily="18" charset="2"/>
              </a:rPr>
              <a:t></a:t>
            </a:r>
            <a:r>
              <a:rPr lang="cs-CZ" b="1" noProof="0" dirty="0" smtClean="0">
                <a:solidFill>
                  <a:srgbClr val="FF0000"/>
                </a:solidFill>
              </a:rPr>
              <a:t> [</a:t>
            </a:r>
            <a:r>
              <a:rPr lang="cs-CZ" b="1" noProof="0" dirty="0" err="1" smtClean="0">
                <a:solidFill>
                  <a:srgbClr val="FF0000"/>
                </a:solidFill>
              </a:rPr>
              <a:t>Hb</a:t>
            </a:r>
            <a:r>
              <a:rPr lang="cs-CZ" b="1" noProof="0" dirty="0" smtClean="0">
                <a:solidFill>
                  <a:srgbClr val="FF0000"/>
                </a:solidFill>
              </a:rPr>
              <a:t>] </a:t>
            </a:r>
            <a:r>
              <a:rPr lang="cs-CZ" b="1" dirty="0" smtClean="0">
                <a:solidFill>
                  <a:srgbClr val="FF0000"/>
                </a:solidFill>
                <a:sym typeface="Symbol" panose="05050102010706020507" pitchFamily="18" charset="2"/>
              </a:rPr>
              <a:t></a:t>
            </a:r>
            <a:r>
              <a:rPr lang="cs-CZ" b="1" noProof="0" dirty="0" smtClean="0">
                <a:solidFill>
                  <a:srgbClr val="FF0000"/>
                </a:solidFill>
              </a:rPr>
              <a:t> % nasycení / 100 + 0,003 </a:t>
            </a:r>
            <a:r>
              <a:rPr lang="cs-CZ" b="1" dirty="0">
                <a:solidFill>
                  <a:srgbClr val="FF0000"/>
                </a:solidFill>
                <a:sym typeface="Symbol" panose="05050102010706020507" pitchFamily="18" charset="2"/>
              </a:rPr>
              <a:t> </a:t>
            </a:r>
            <a:r>
              <a:rPr lang="cs-CZ" b="1" dirty="0" smtClean="0">
                <a:solidFill>
                  <a:srgbClr val="FF0000"/>
                </a:solidFill>
              </a:rPr>
              <a:t>PO</a:t>
            </a:r>
            <a:r>
              <a:rPr lang="cs-CZ" b="1" baseline="-25000" dirty="0" smtClean="0">
                <a:solidFill>
                  <a:srgbClr val="FF0000"/>
                </a:solidFill>
              </a:rPr>
              <a:t>2</a:t>
            </a:r>
            <a:r>
              <a:rPr lang="cs-CZ" b="1" noProof="0" dirty="0" smtClean="0">
                <a:solidFill>
                  <a:srgbClr val="FF0000"/>
                </a:solidFill>
              </a:rPr>
              <a:t> = 20,5 ml/dl</a:t>
            </a:r>
            <a:endParaRPr lang="cs-CZ" b="1" noProof="0" dirty="0">
              <a:solidFill>
                <a:srgbClr val="FF0000"/>
              </a:solidFill>
            </a:endParaRPr>
          </a:p>
        </p:txBody>
      </p:sp>
      <p:pic>
        <p:nvPicPr>
          <p:cNvPr id="8" name="Zástupný symbol pro obsah 7"/>
          <p:cNvPicPr>
            <a:picLocks noGrp="1" noChangeAspect="1"/>
          </p:cNvPicPr>
          <p:nvPr>
            <p:ph sz="half" idx="2"/>
          </p:nvPr>
        </p:nvPicPr>
        <p:blipFill rotWithShape="1">
          <a:blip r:embed="rId2"/>
          <a:srcRect b="4107"/>
          <a:stretch/>
        </p:blipFill>
        <p:spPr>
          <a:xfrm>
            <a:off x="6826772" y="1124744"/>
            <a:ext cx="5029868" cy="5040337"/>
          </a:xfrm>
          <a:prstGeom prst="rect">
            <a:avLst/>
          </a:prstGeom>
        </p:spPr>
      </p:pic>
    </p:spTree>
    <p:extLst>
      <p:ext uri="{BB962C8B-B14F-4D97-AF65-F5344CB8AC3E}">
        <p14:creationId xmlns:p14="http://schemas.microsoft.com/office/powerpoint/2010/main" val="1135850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noProof="0" dirty="0" smtClean="0"/>
              <a:t>Posun disociační křivky </a:t>
            </a:r>
            <a:r>
              <a:rPr lang="cs-CZ" noProof="0" dirty="0" err="1" smtClean="0"/>
              <a:t>Hb</a:t>
            </a:r>
            <a:r>
              <a:rPr lang="cs-CZ" noProof="0" dirty="0" smtClean="0"/>
              <a:t> a efekt koncentrace [</a:t>
            </a:r>
            <a:r>
              <a:rPr lang="cs-CZ" noProof="0" dirty="0" err="1" smtClean="0"/>
              <a:t>Hb</a:t>
            </a:r>
            <a:r>
              <a:rPr lang="cs-CZ" noProof="0" dirty="0" smtClean="0"/>
              <a:t>]</a:t>
            </a:r>
            <a:endParaRPr lang="cs-CZ" noProof="0" dirty="0"/>
          </a:p>
        </p:txBody>
      </p:sp>
      <p:pic>
        <p:nvPicPr>
          <p:cNvPr id="8" name="Zástupný symbol pro obsah 7"/>
          <p:cNvPicPr>
            <a:picLocks noGrp="1" noChangeAspect="1"/>
          </p:cNvPicPr>
          <p:nvPr>
            <p:ph sz="half" idx="1"/>
          </p:nvPr>
        </p:nvPicPr>
        <p:blipFill rotWithShape="1">
          <a:blip r:embed="rId2"/>
          <a:srcRect l="6104" t="6677" r="15419" b="13721"/>
          <a:stretch/>
        </p:blipFill>
        <p:spPr>
          <a:xfrm>
            <a:off x="1208146" y="2060848"/>
            <a:ext cx="3735725" cy="3672408"/>
          </a:xfrm>
          <a:prstGeom prst="rect">
            <a:avLst/>
          </a:prstGeom>
        </p:spPr>
      </p:pic>
      <p:pic>
        <p:nvPicPr>
          <p:cNvPr id="7" name="Zástupný symbol pro obsah 6"/>
          <p:cNvPicPr>
            <a:picLocks noGrp="1" noChangeAspect="1"/>
          </p:cNvPicPr>
          <p:nvPr>
            <p:ph sz="half" idx="2"/>
          </p:nvPr>
        </p:nvPicPr>
        <p:blipFill>
          <a:blip r:embed="rId3"/>
          <a:stretch>
            <a:fillRect/>
          </a:stretch>
        </p:blipFill>
        <p:spPr>
          <a:xfrm>
            <a:off x="6240016" y="1556792"/>
            <a:ext cx="5316306" cy="4408265"/>
          </a:xfrm>
          <a:prstGeom prst="rect">
            <a:avLst/>
          </a:prstGeom>
        </p:spPr>
      </p:pic>
    </p:spTree>
    <p:extLst>
      <p:ext uri="{BB962C8B-B14F-4D97-AF65-F5344CB8AC3E}">
        <p14:creationId xmlns:p14="http://schemas.microsoft.com/office/powerpoint/2010/main" val="3568420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Zahřívací otázky</a:t>
            </a:r>
            <a:endParaRPr lang="en-GB" dirty="0"/>
          </a:p>
        </p:txBody>
      </p:sp>
      <p:sp>
        <p:nvSpPr>
          <p:cNvPr id="3" name="Zástupný symbol pro obsah 2"/>
          <p:cNvSpPr>
            <a:spLocks noGrp="1"/>
          </p:cNvSpPr>
          <p:nvPr>
            <p:ph idx="1"/>
          </p:nvPr>
        </p:nvSpPr>
        <p:spPr/>
        <p:txBody>
          <a:bodyPr/>
          <a:lstStyle/>
          <a:p>
            <a:endParaRPr lang="cs-CZ" dirty="0" smtClean="0"/>
          </a:p>
          <a:p>
            <a:r>
              <a:rPr lang="cs-CZ" dirty="0" smtClean="0"/>
              <a:t>(1) </a:t>
            </a:r>
            <a:r>
              <a:rPr lang="cs-CZ" b="1" dirty="0" smtClean="0">
                <a:solidFill>
                  <a:srgbClr val="0033CC"/>
                </a:solidFill>
              </a:rPr>
              <a:t>proč </a:t>
            </a:r>
            <a:r>
              <a:rPr lang="cs-CZ" dirty="0" smtClean="0"/>
              <a:t>dýcháme???</a:t>
            </a:r>
          </a:p>
          <a:p>
            <a:endParaRPr lang="cs-CZ" dirty="0" smtClean="0"/>
          </a:p>
          <a:p>
            <a:r>
              <a:rPr lang="cs-CZ" dirty="0" smtClean="0"/>
              <a:t>(2) </a:t>
            </a:r>
            <a:r>
              <a:rPr lang="cs-CZ" b="1" dirty="0" smtClean="0">
                <a:solidFill>
                  <a:srgbClr val="0033CC"/>
                </a:solidFill>
              </a:rPr>
              <a:t>jak</a:t>
            </a:r>
            <a:r>
              <a:rPr lang="cs-CZ" dirty="0" smtClean="0"/>
              <a:t> dýcháme???</a:t>
            </a:r>
          </a:p>
          <a:p>
            <a:pPr lvl="1"/>
            <a:r>
              <a:rPr lang="cs-CZ" dirty="0" smtClean="0"/>
              <a:t>princip klidového dýchání</a:t>
            </a:r>
          </a:p>
          <a:p>
            <a:endParaRPr lang="cs-CZ" dirty="0"/>
          </a:p>
          <a:p>
            <a:r>
              <a:rPr lang="cs-CZ" dirty="0" smtClean="0"/>
              <a:t>(3) </a:t>
            </a:r>
            <a:r>
              <a:rPr lang="cs-CZ" b="1" dirty="0" smtClean="0">
                <a:solidFill>
                  <a:srgbClr val="0033CC"/>
                </a:solidFill>
              </a:rPr>
              <a:t>kdy </a:t>
            </a:r>
            <a:r>
              <a:rPr lang="cs-CZ" dirty="0" smtClean="0"/>
              <a:t>dýcháme???</a:t>
            </a:r>
          </a:p>
          <a:p>
            <a:pPr lvl="1"/>
            <a:r>
              <a:rPr lang="cs-CZ" dirty="0" smtClean="0"/>
              <a:t>pořád, smrt = „dodýchal“, „vydechl naposledy“</a:t>
            </a:r>
          </a:p>
        </p:txBody>
      </p:sp>
      <p:pic>
        <p:nvPicPr>
          <p:cNvPr id="5" name="Obrázek 4"/>
          <p:cNvPicPr>
            <a:picLocks noChangeAspect="1"/>
          </p:cNvPicPr>
          <p:nvPr/>
        </p:nvPicPr>
        <p:blipFill>
          <a:blip r:embed="rId2"/>
          <a:stretch>
            <a:fillRect/>
          </a:stretch>
        </p:blipFill>
        <p:spPr>
          <a:xfrm>
            <a:off x="5303912" y="908720"/>
            <a:ext cx="6152953" cy="2035881"/>
          </a:xfrm>
          <a:prstGeom prst="rect">
            <a:avLst/>
          </a:prstGeom>
        </p:spPr>
      </p:pic>
    </p:spTree>
    <p:extLst>
      <p:ext uri="{BB962C8B-B14F-4D97-AF65-F5344CB8AC3E}">
        <p14:creationId xmlns:p14="http://schemas.microsoft.com/office/powerpoint/2010/main" val="166362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smtClean="0"/>
              <a:t>Transport CO</a:t>
            </a:r>
            <a:r>
              <a:rPr lang="cs-CZ" baseline="-25000" noProof="0" dirty="0" smtClean="0"/>
              <a:t>2</a:t>
            </a:r>
            <a:r>
              <a:rPr lang="cs-CZ" noProof="0" dirty="0" smtClean="0"/>
              <a:t> krví</a:t>
            </a:r>
            <a:endParaRPr lang="cs-CZ" noProof="0" dirty="0"/>
          </a:p>
        </p:txBody>
      </p:sp>
      <p:sp>
        <p:nvSpPr>
          <p:cNvPr id="7" name="Zástupný symbol pro obsah 6"/>
          <p:cNvSpPr>
            <a:spLocks noGrp="1"/>
          </p:cNvSpPr>
          <p:nvPr>
            <p:ph sz="half" idx="1"/>
          </p:nvPr>
        </p:nvSpPr>
        <p:spPr>
          <a:xfrm>
            <a:off x="143339" y="1207293"/>
            <a:ext cx="5448605" cy="2725763"/>
          </a:xfrm>
        </p:spPr>
        <p:txBody>
          <a:bodyPr>
            <a:normAutofit fontScale="85000" lnSpcReduction="20000"/>
          </a:bodyPr>
          <a:lstStyle/>
          <a:p>
            <a:r>
              <a:rPr lang="cs-CZ" dirty="0" smtClean="0"/>
              <a:t>CO</a:t>
            </a:r>
            <a:r>
              <a:rPr lang="cs-CZ" baseline="-25000" dirty="0" smtClean="0"/>
              <a:t>2</a:t>
            </a:r>
            <a:r>
              <a:rPr lang="cs-CZ" dirty="0" smtClean="0"/>
              <a:t> </a:t>
            </a:r>
            <a:r>
              <a:rPr lang="cs-CZ" dirty="0"/>
              <a:t>lze považovat za jednoduchý roztok v plazmě</a:t>
            </a:r>
          </a:p>
          <a:p>
            <a:pPr lvl="1"/>
            <a:r>
              <a:rPr lang="cs-CZ" dirty="0" smtClean="0"/>
              <a:t>přenášený </a:t>
            </a:r>
            <a:r>
              <a:rPr lang="cs-CZ" dirty="0"/>
              <a:t>objem je úměrný jeho parciálnímu tlaku (fyzikálně rozpuštěný) </a:t>
            </a:r>
          </a:p>
          <a:p>
            <a:r>
              <a:rPr lang="cs-CZ" noProof="0" dirty="0" smtClean="0"/>
              <a:t>rozpustnost </a:t>
            </a:r>
            <a:r>
              <a:rPr lang="cs-CZ" dirty="0" smtClean="0"/>
              <a:t>CO</a:t>
            </a:r>
            <a:r>
              <a:rPr lang="cs-CZ" baseline="-25000" dirty="0" smtClean="0"/>
              <a:t>2</a:t>
            </a:r>
            <a:r>
              <a:rPr lang="cs-CZ" noProof="0" dirty="0" smtClean="0"/>
              <a:t> je mnohem vyšší (20</a:t>
            </a:r>
            <a:r>
              <a:rPr lang="cs-CZ" noProof="0" dirty="0" smtClean="0">
                <a:sym typeface="Symbol" panose="05050102010706020507" pitchFamily="18" charset="2"/>
              </a:rPr>
              <a:t></a:t>
            </a:r>
            <a:r>
              <a:rPr lang="cs-CZ" noProof="0" dirty="0" smtClean="0"/>
              <a:t>) než </a:t>
            </a:r>
            <a:r>
              <a:rPr lang="cs-CZ" dirty="0" smtClean="0"/>
              <a:t>v </a:t>
            </a:r>
            <a:r>
              <a:rPr lang="cs-CZ" dirty="0" smtClean="0"/>
              <a:t>případě </a:t>
            </a:r>
            <a:r>
              <a:rPr lang="cs-CZ" dirty="0" smtClean="0"/>
              <a:t>O</a:t>
            </a:r>
            <a:r>
              <a:rPr lang="cs-CZ" baseline="-25000" dirty="0" smtClean="0"/>
              <a:t>2</a:t>
            </a:r>
            <a:r>
              <a:rPr lang="cs-CZ" noProof="0" dirty="0" smtClean="0"/>
              <a:t>, tudíž fyzikálně rozpuštěný CO</a:t>
            </a:r>
            <a:r>
              <a:rPr lang="cs-CZ" baseline="-25000" noProof="0" dirty="0" smtClean="0"/>
              <a:t>2</a:t>
            </a:r>
            <a:r>
              <a:rPr lang="cs-CZ" noProof="0" dirty="0" smtClean="0"/>
              <a:t> jako transportní forma je podstatně významnější než u </a:t>
            </a:r>
            <a:r>
              <a:rPr lang="cs-CZ" dirty="0" smtClean="0"/>
              <a:t>O</a:t>
            </a:r>
            <a:r>
              <a:rPr lang="cs-CZ" baseline="-25000" dirty="0" smtClean="0"/>
              <a:t>2</a:t>
            </a:r>
            <a:endParaRPr lang="cs-CZ" noProof="0" dirty="0" smtClean="0"/>
          </a:p>
          <a:p>
            <a:endParaRPr lang="cs-CZ" noProof="0" dirty="0" smtClean="0"/>
          </a:p>
        </p:txBody>
      </p:sp>
      <p:pic>
        <p:nvPicPr>
          <p:cNvPr id="8" name="Zástupný symbol pro obsah 7"/>
          <p:cNvPicPr>
            <a:picLocks noGrp="1" noChangeAspect="1"/>
          </p:cNvPicPr>
          <p:nvPr>
            <p:ph sz="half" idx="2"/>
          </p:nvPr>
        </p:nvPicPr>
        <p:blipFill>
          <a:blip r:embed="rId2"/>
          <a:stretch>
            <a:fillRect/>
          </a:stretch>
        </p:blipFill>
        <p:spPr>
          <a:xfrm>
            <a:off x="1127448" y="4021301"/>
            <a:ext cx="4072481" cy="2371550"/>
          </a:xfrm>
          <a:prstGeom prst="rect">
            <a:avLst/>
          </a:prstGeom>
        </p:spPr>
      </p:pic>
      <p:pic>
        <p:nvPicPr>
          <p:cNvPr id="9" name="Obrázek 8"/>
          <p:cNvPicPr>
            <a:picLocks noChangeAspect="1"/>
          </p:cNvPicPr>
          <p:nvPr/>
        </p:nvPicPr>
        <p:blipFill>
          <a:blip r:embed="rId3"/>
          <a:stretch>
            <a:fillRect/>
          </a:stretch>
        </p:blipFill>
        <p:spPr>
          <a:xfrm>
            <a:off x="5735960" y="1916832"/>
            <a:ext cx="6149592" cy="3639743"/>
          </a:xfrm>
          <a:prstGeom prst="rect">
            <a:avLst/>
          </a:prstGeom>
        </p:spPr>
      </p:pic>
    </p:spTree>
    <p:extLst>
      <p:ext uri="{BB962C8B-B14F-4D97-AF65-F5344CB8AC3E}">
        <p14:creationId xmlns:p14="http://schemas.microsoft.com/office/powerpoint/2010/main" val="1410228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3600" dirty="0"/>
              <a:t>„Kyslíková kaskáda</a:t>
            </a:r>
            <a:r>
              <a:rPr lang="cs-CZ" sz="3600" dirty="0" smtClean="0"/>
              <a:t>“ </a:t>
            </a:r>
            <a:r>
              <a:rPr lang="cs-CZ" sz="3600" noProof="0" dirty="0" smtClean="0"/>
              <a:t>– progresivní pokles dostupnosti kyslíku</a:t>
            </a:r>
            <a:endParaRPr lang="cs-CZ" sz="3600" noProof="0" dirty="0"/>
          </a:p>
        </p:txBody>
      </p:sp>
      <p:pic>
        <p:nvPicPr>
          <p:cNvPr id="5" name="Zástupný symbol pro obsah 4"/>
          <p:cNvPicPr>
            <a:picLocks noGrp="1" noChangeAspect="1"/>
          </p:cNvPicPr>
          <p:nvPr>
            <p:ph sz="half" idx="1"/>
          </p:nvPr>
        </p:nvPicPr>
        <p:blipFill>
          <a:blip r:embed="rId2"/>
          <a:stretch>
            <a:fillRect/>
          </a:stretch>
        </p:blipFill>
        <p:spPr>
          <a:xfrm>
            <a:off x="0" y="1340768"/>
            <a:ext cx="5857875" cy="4671279"/>
          </a:xfrm>
          <a:prstGeom prst="rect">
            <a:avLst/>
          </a:prstGeom>
        </p:spPr>
      </p:pic>
      <p:sp>
        <p:nvSpPr>
          <p:cNvPr id="6" name="Zástupný symbol pro obsah 5"/>
          <p:cNvSpPr>
            <a:spLocks noGrp="1"/>
          </p:cNvSpPr>
          <p:nvPr>
            <p:ph sz="half" idx="2"/>
          </p:nvPr>
        </p:nvSpPr>
        <p:spPr>
          <a:xfrm>
            <a:off x="5375920" y="1052736"/>
            <a:ext cx="6576731" cy="5688632"/>
          </a:xfrm>
        </p:spPr>
        <p:txBody>
          <a:bodyPr>
            <a:normAutofit fontScale="62500" lnSpcReduction="20000"/>
          </a:bodyPr>
          <a:lstStyle/>
          <a:p>
            <a:r>
              <a:rPr lang="cs-CZ" dirty="0" smtClean="0"/>
              <a:t>důvody pro normální postupné snižování PO</a:t>
            </a:r>
            <a:r>
              <a:rPr lang="cs-CZ" baseline="-25000" dirty="0" smtClean="0"/>
              <a:t>2</a:t>
            </a:r>
            <a:r>
              <a:rPr lang="cs-CZ" dirty="0" smtClean="0"/>
              <a:t> mezi vzduchem a krví: </a:t>
            </a:r>
          </a:p>
          <a:p>
            <a:pPr lvl="1"/>
            <a:r>
              <a:rPr lang="cs-CZ" dirty="0" smtClean="0"/>
              <a:t>"</a:t>
            </a:r>
            <a:r>
              <a:rPr lang="cs-CZ" dirty="0" err="1" smtClean="0"/>
              <a:t>kompetice</a:t>
            </a:r>
            <a:r>
              <a:rPr lang="cs-CZ" dirty="0" smtClean="0"/>
              <a:t>" </a:t>
            </a:r>
            <a:r>
              <a:rPr lang="cs-CZ" dirty="0"/>
              <a:t>s CO</a:t>
            </a:r>
            <a:r>
              <a:rPr lang="cs-CZ" baseline="-25000" dirty="0"/>
              <a:t>2</a:t>
            </a:r>
            <a:r>
              <a:rPr lang="cs-CZ" dirty="0" smtClean="0"/>
              <a:t> v alveolech při daném atmosférickém tlaku </a:t>
            </a:r>
          </a:p>
          <a:p>
            <a:pPr lvl="2"/>
            <a:r>
              <a:rPr lang="cs-CZ" dirty="0" smtClean="0"/>
              <a:t>viz rovnice alveolárních plynů </a:t>
            </a:r>
          </a:p>
          <a:p>
            <a:pPr lvl="1"/>
            <a:r>
              <a:rPr lang="cs-CZ" dirty="0" smtClean="0"/>
              <a:t>méně než 100% difúze přes alveolo-kapilární membránu</a:t>
            </a:r>
          </a:p>
          <a:p>
            <a:pPr lvl="2"/>
            <a:r>
              <a:rPr lang="cs-CZ" dirty="0" smtClean="0"/>
              <a:t>nepravidelnost její tloušťky a změny rychlost plicní perfuze </a:t>
            </a:r>
          </a:p>
          <a:p>
            <a:pPr lvl="3"/>
            <a:r>
              <a:rPr lang="cs-CZ" dirty="0" smtClean="0"/>
              <a:t>viz dále difuzní &amp; perfuzní omezení </a:t>
            </a:r>
          </a:p>
          <a:p>
            <a:pPr lvl="1"/>
            <a:r>
              <a:rPr lang="cs-CZ" dirty="0" smtClean="0"/>
              <a:t>nižší </a:t>
            </a:r>
            <a:r>
              <a:rPr lang="cs-CZ" dirty="0"/>
              <a:t>rozpustnost O</a:t>
            </a:r>
            <a:r>
              <a:rPr lang="cs-CZ" baseline="-25000" dirty="0"/>
              <a:t>2</a:t>
            </a:r>
            <a:r>
              <a:rPr lang="cs-CZ" dirty="0" smtClean="0"/>
              <a:t> ve srovnání </a:t>
            </a:r>
            <a:r>
              <a:rPr lang="cs-CZ" dirty="0"/>
              <a:t>s CO</a:t>
            </a:r>
            <a:r>
              <a:rPr lang="cs-CZ" baseline="-25000" dirty="0"/>
              <a:t>2</a:t>
            </a:r>
            <a:r>
              <a:rPr lang="cs-CZ" dirty="0" smtClean="0"/>
              <a:t> </a:t>
            </a:r>
          </a:p>
          <a:p>
            <a:pPr lvl="1"/>
            <a:r>
              <a:rPr lang="cs-CZ" dirty="0" smtClean="0"/>
              <a:t>fyziologický </a:t>
            </a:r>
            <a:r>
              <a:rPr lang="cs-CZ" dirty="0" err="1" smtClean="0"/>
              <a:t>pravo</a:t>
            </a:r>
            <a:r>
              <a:rPr lang="cs-CZ" dirty="0" smtClean="0"/>
              <a:t>-levý zkrat</a:t>
            </a:r>
          </a:p>
          <a:p>
            <a:pPr lvl="2"/>
            <a:r>
              <a:rPr lang="cs-CZ" dirty="0"/>
              <a:t>m</a:t>
            </a:r>
            <a:r>
              <a:rPr lang="cs-CZ" dirty="0" smtClean="0"/>
              <a:t>íchání okysličené a neokysličené krve</a:t>
            </a:r>
          </a:p>
          <a:p>
            <a:pPr lvl="3"/>
            <a:r>
              <a:rPr lang="cs-CZ" dirty="0" smtClean="0"/>
              <a:t>viz nutriční </a:t>
            </a:r>
            <a:r>
              <a:rPr lang="cs-CZ" dirty="0" err="1" smtClean="0"/>
              <a:t>kr.</a:t>
            </a:r>
            <a:r>
              <a:rPr lang="cs-CZ" dirty="0" smtClean="0"/>
              <a:t> zásobení velkých dýchacích cest prostřednictvím </a:t>
            </a:r>
            <a:r>
              <a:rPr lang="cs-CZ" dirty="0" err="1" smtClean="0"/>
              <a:t>aa</a:t>
            </a:r>
            <a:r>
              <a:rPr lang="cs-CZ" dirty="0" smtClean="0"/>
              <a:t>. </a:t>
            </a:r>
            <a:r>
              <a:rPr lang="cs-CZ" dirty="0" err="1" smtClean="0"/>
              <a:t>bronchiales</a:t>
            </a:r>
            <a:r>
              <a:rPr lang="cs-CZ" dirty="0" smtClean="0"/>
              <a:t> a jejich částečná drenáž do v. </a:t>
            </a:r>
            <a:r>
              <a:rPr lang="cs-CZ" dirty="0" err="1" smtClean="0"/>
              <a:t>pulmonalis</a:t>
            </a:r>
            <a:r>
              <a:rPr lang="cs-CZ" dirty="0" smtClean="0"/>
              <a:t> </a:t>
            </a:r>
          </a:p>
          <a:p>
            <a:pPr lvl="3"/>
            <a:r>
              <a:rPr lang="cs-CZ" dirty="0" smtClean="0"/>
              <a:t>drenáž </a:t>
            </a:r>
            <a:r>
              <a:rPr lang="cs-CZ" dirty="0" err="1" smtClean="0"/>
              <a:t>vv</a:t>
            </a:r>
            <a:r>
              <a:rPr lang="cs-CZ" dirty="0" smtClean="0"/>
              <a:t>.</a:t>
            </a:r>
            <a:r>
              <a:rPr lang="en-GB" dirty="0" smtClean="0"/>
              <a:t> </a:t>
            </a:r>
            <a:r>
              <a:rPr lang="en-GB" dirty="0" err="1"/>
              <a:t>cordis</a:t>
            </a:r>
            <a:r>
              <a:rPr lang="en-GB" dirty="0"/>
              <a:t> </a:t>
            </a:r>
            <a:r>
              <a:rPr lang="en-GB" dirty="0" err="1"/>
              <a:t>minimae</a:t>
            </a:r>
            <a:r>
              <a:rPr lang="en-GB" dirty="0"/>
              <a:t> (</a:t>
            </a:r>
            <a:r>
              <a:rPr lang="en-GB" dirty="0" err="1" smtClean="0"/>
              <a:t>Thebesii</a:t>
            </a:r>
            <a:r>
              <a:rPr lang="en-GB" dirty="0" smtClean="0"/>
              <a:t>)</a:t>
            </a:r>
            <a:r>
              <a:rPr lang="cs-CZ" dirty="0" smtClean="0"/>
              <a:t> do levé síně a dalších dutin </a:t>
            </a:r>
          </a:p>
          <a:p>
            <a:pPr lvl="1"/>
            <a:r>
              <a:rPr lang="cs-CZ" dirty="0" smtClean="0"/>
              <a:t>fyziologická ventilačně-perfuzní nerovnováha (viz dále)</a:t>
            </a:r>
          </a:p>
          <a:p>
            <a:pPr lvl="1"/>
            <a:r>
              <a:rPr lang="cs-CZ" dirty="0" smtClean="0"/>
              <a:t>fyziologicky malý zlomek abnormálních </a:t>
            </a:r>
            <a:r>
              <a:rPr lang="cs-CZ" dirty="0" err="1" smtClean="0"/>
              <a:t>Hb</a:t>
            </a:r>
            <a:r>
              <a:rPr lang="cs-CZ" dirty="0" smtClean="0"/>
              <a:t> </a:t>
            </a:r>
          </a:p>
          <a:p>
            <a:pPr lvl="2"/>
            <a:r>
              <a:rPr lang="cs-CZ" dirty="0" smtClean="0"/>
              <a:t>Met-</a:t>
            </a:r>
            <a:r>
              <a:rPr lang="cs-CZ" dirty="0" err="1" smtClean="0"/>
              <a:t>Hb</a:t>
            </a:r>
            <a:r>
              <a:rPr lang="cs-CZ" dirty="0" smtClean="0"/>
              <a:t> </a:t>
            </a:r>
          </a:p>
          <a:p>
            <a:pPr lvl="2"/>
            <a:r>
              <a:rPr lang="cs-CZ" dirty="0" err="1" smtClean="0"/>
              <a:t>COHb</a:t>
            </a:r>
            <a:r>
              <a:rPr lang="cs-CZ" dirty="0" smtClean="0"/>
              <a:t> </a:t>
            </a:r>
          </a:p>
          <a:p>
            <a:pPr lvl="1"/>
            <a:r>
              <a:rPr lang="cs-CZ" dirty="0" smtClean="0"/>
              <a:t>variabilní extrakce kyslíku tkáněmi </a:t>
            </a:r>
          </a:p>
          <a:p>
            <a:r>
              <a:rPr lang="cs-CZ" dirty="0" smtClean="0"/>
              <a:t>patologické zhoršení těchto efektů přispívá k většímu poklesu kyslíkového gradientu a může způsobit hypoxii </a:t>
            </a:r>
          </a:p>
          <a:p>
            <a:pPr lvl="1"/>
            <a:r>
              <a:rPr lang="cs-CZ" dirty="0" err="1" smtClean="0"/>
              <a:t>hypox</a:t>
            </a:r>
            <a:r>
              <a:rPr lang="cs-CZ" dirty="0" smtClean="0"/>
              <a:t>(</a:t>
            </a:r>
            <a:r>
              <a:rPr lang="cs-CZ" dirty="0" err="1" smtClean="0"/>
              <a:t>em</a:t>
            </a:r>
            <a:r>
              <a:rPr lang="cs-CZ" dirty="0" smtClean="0"/>
              <a:t>)</a:t>
            </a:r>
            <a:r>
              <a:rPr lang="cs-CZ" dirty="0" err="1" smtClean="0"/>
              <a:t>ická</a:t>
            </a:r>
            <a:endParaRPr lang="cs-CZ" dirty="0" smtClean="0"/>
          </a:p>
          <a:p>
            <a:pPr lvl="1"/>
            <a:r>
              <a:rPr lang="cs-CZ" dirty="0" smtClean="0"/>
              <a:t>anemická</a:t>
            </a:r>
          </a:p>
          <a:p>
            <a:pPr lvl="1"/>
            <a:r>
              <a:rPr lang="cs-CZ" dirty="0" smtClean="0"/>
              <a:t>cirkulační</a:t>
            </a:r>
          </a:p>
          <a:p>
            <a:pPr lvl="1"/>
            <a:r>
              <a:rPr lang="cs-CZ" dirty="0" err="1" smtClean="0"/>
              <a:t>histotoxická</a:t>
            </a:r>
            <a:endParaRPr lang="cs-CZ" dirty="0"/>
          </a:p>
        </p:txBody>
      </p:sp>
    </p:spTree>
    <p:extLst>
      <p:ext uri="{BB962C8B-B14F-4D97-AF65-F5344CB8AC3E}">
        <p14:creationId xmlns:p14="http://schemas.microsoft.com/office/powerpoint/2010/main" val="919057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950" y="115890"/>
            <a:ext cx="8928100" cy="792831"/>
          </a:xfrm>
        </p:spPr>
        <p:txBody>
          <a:bodyPr/>
          <a:lstStyle/>
          <a:p>
            <a:r>
              <a:rPr lang="cs-CZ" noProof="0" dirty="0" smtClean="0"/>
              <a:t>Kvantitativně</a:t>
            </a:r>
            <a:endParaRPr lang="cs-CZ" noProof="0" dirty="0"/>
          </a:p>
        </p:txBody>
      </p:sp>
      <p:sp>
        <p:nvSpPr>
          <p:cNvPr id="10" name="Zástupný symbol pro text 9"/>
          <p:cNvSpPr>
            <a:spLocks noGrp="1"/>
          </p:cNvSpPr>
          <p:nvPr>
            <p:ph type="body" sz="half" idx="1"/>
          </p:nvPr>
        </p:nvSpPr>
        <p:spPr>
          <a:xfrm>
            <a:off x="191344" y="1053085"/>
            <a:ext cx="6840760" cy="3672059"/>
          </a:xfrm>
        </p:spPr>
        <p:txBody>
          <a:bodyPr>
            <a:normAutofit fontScale="55000" lnSpcReduction="20000"/>
          </a:bodyPr>
          <a:lstStyle/>
          <a:p>
            <a:r>
              <a:rPr lang="cs-CZ" noProof="0" dirty="0" smtClean="0"/>
              <a:t>(1) inhalovaný </a:t>
            </a:r>
            <a:r>
              <a:rPr lang="cs-CZ" b="1" noProof="0" dirty="0" smtClean="0">
                <a:solidFill>
                  <a:srgbClr val="FF0000"/>
                </a:solidFill>
              </a:rPr>
              <a:t>atmosférický</a:t>
            </a:r>
            <a:r>
              <a:rPr lang="cs-CZ" noProof="0" dirty="0" smtClean="0"/>
              <a:t> vzduch</a:t>
            </a:r>
          </a:p>
          <a:p>
            <a:pPr lvl="1"/>
            <a:r>
              <a:rPr lang="cs-CZ" noProof="0" dirty="0" smtClean="0"/>
              <a:t>21% O</a:t>
            </a:r>
            <a:r>
              <a:rPr lang="cs-CZ" baseline="-25000" noProof="0" dirty="0" smtClean="0"/>
              <a:t>2</a:t>
            </a:r>
            <a:r>
              <a:rPr lang="cs-CZ" noProof="0" dirty="0" smtClean="0"/>
              <a:t>, 0.03% CO</a:t>
            </a:r>
            <a:r>
              <a:rPr lang="cs-CZ" baseline="-25000" noProof="0" dirty="0" smtClean="0"/>
              <a:t>2</a:t>
            </a:r>
            <a:r>
              <a:rPr lang="cs-CZ" noProof="0" dirty="0" smtClean="0"/>
              <a:t>, 78% N</a:t>
            </a:r>
            <a:r>
              <a:rPr lang="cs-CZ" baseline="-25000" noProof="0" dirty="0" smtClean="0"/>
              <a:t>2</a:t>
            </a:r>
            <a:r>
              <a:rPr lang="cs-CZ" noProof="0" dirty="0" smtClean="0"/>
              <a:t>, vodní páry 0.6% a další minoritní plyny (argon, helium, ..)</a:t>
            </a:r>
          </a:p>
          <a:p>
            <a:pPr lvl="2"/>
            <a:r>
              <a:rPr lang="cs-CZ" noProof="0" dirty="0" err="1" smtClean="0"/>
              <a:t>atm</a:t>
            </a:r>
            <a:r>
              <a:rPr lang="cs-CZ" noProof="0" dirty="0" smtClean="0"/>
              <a:t>. tlak 760 </a:t>
            </a:r>
            <a:r>
              <a:rPr lang="cs-CZ" noProof="0" dirty="0" err="1" smtClean="0"/>
              <a:t>mmHg</a:t>
            </a:r>
            <a:r>
              <a:rPr lang="cs-CZ" noProof="0" dirty="0" smtClean="0"/>
              <a:t> (101 </a:t>
            </a:r>
            <a:r>
              <a:rPr lang="cs-CZ" noProof="0" dirty="0" err="1" smtClean="0"/>
              <a:t>kPa</a:t>
            </a:r>
            <a:r>
              <a:rPr lang="cs-CZ" noProof="0" dirty="0" smtClean="0"/>
              <a:t>)</a:t>
            </a:r>
          </a:p>
          <a:p>
            <a:pPr lvl="2"/>
            <a:r>
              <a:rPr lang="cs-CZ" noProof="0" dirty="0" smtClean="0"/>
              <a:t>PO</a:t>
            </a:r>
            <a:r>
              <a:rPr lang="cs-CZ" baseline="-25000" noProof="0" dirty="0" smtClean="0"/>
              <a:t>2</a:t>
            </a:r>
            <a:r>
              <a:rPr lang="cs-CZ" noProof="0" dirty="0" smtClean="0"/>
              <a:t>: 0.21 x 760 = 160 </a:t>
            </a:r>
            <a:r>
              <a:rPr lang="cs-CZ" noProof="0" dirty="0" err="1" smtClean="0"/>
              <a:t>mmHg</a:t>
            </a:r>
            <a:endParaRPr lang="cs-CZ" noProof="0" dirty="0" smtClean="0"/>
          </a:p>
          <a:p>
            <a:pPr lvl="2"/>
            <a:r>
              <a:rPr lang="cs-CZ" noProof="0" dirty="0" smtClean="0"/>
              <a:t>analogicky PCO</a:t>
            </a:r>
            <a:r>
              <a:rPr lang="cs-CZ" baseline="-25000" noProof="0" dirty="0" smtClean="0"/>
              <a:t>2</a:t>
            </a:r>
            <a:r>
              <a:rPr lang="cs-CZ" noProof="0" dirty="0" smtClean="0"/>
              <a:t> = 0.3mmHg</a:t>
            </a:r>
          </a:p>
          <a:p>
            <a:r>
              <a:rPr lang="cs-CZ" noProof="0" dirty="0" smtClean="0"/>
              <a:t>(2) </a:t>
            </a:r>
            <a:r>
              <a:rPr lang="cs-CZ" b="1" noProof="0" dirty="0" smtClean="0">
                <a:solidFill>
                  <a:srgbClr val="FF0000"/>
                </a:solidFill>
              </a:rPr>
              <a:t>alveolární</a:t>
            </a:r>
            <a:r>
              <a:rPr lang="cs-CZ" noProof="0" dirty="0" smtClean="0"/>
              <a:t> vzduch (směs inhalovaného vzduchu </a:t>
            </a:r>
            <a:r>
              <a:rPr lang="cs-CZ" dirty="0"/>
              <a:t>a </a:t>
            </a:r>
            <a:r>
              <a:rPr lang="cs-CZ" dirty="0" smtClean="0"/>
              <a:t>organizmem vytvořeného CO</a:t>
            </a:r>
            <a:r>
              <a:rPr lang="cs-CZ" baseline="-25000" dirty="0" smtClean="0"/>
              <a:t>2</a:t>
            </a:r>
            <a:r>
              <a:rPr lang="cs-CZ" noProof="0" dirty="0" smtClean="0"/>
              <a:t>)</a:t>
            </a:r>
          </a:p>
          <a:p>
            <a:pPr lvl="1"/>
            <a:r>
              <a:rPr lang="cs-CZ" noProof="0" dirty="0" smtClean="0"/>
              <a:t>P</a:t>
            </a:r>
            <a:r>
              <a:rPr lang="cs-CZ" baseline="-25000" noProof="0" dirty="0" smtClean="0"/>
              <a:t>A</a:t>
            </a:r>
            <a:r>
              <a:rPr lang="cs-CZ" noProof="0" dirty="0" smtClean="0"/>
              <a:t>O</a:t>
            </a:r>
            <a:r>
              <a:rPr lang="cs-CZ" baseline="-25000" noProof="0" dirty="0" smtClean="0"/>
              <a:t>2</a:t>
            </a:r>
            <a:r>
              <a:rPr lang="cs-CZ" noProof="0" dirty="0" smtClean="0"/>
              <a:t> = 100mmHg (13.3kPa), P</a:t>
            </a:r>
            <a:r>
              <a:rPr lang="cs-CZ" baseline="-25000" noProof="0" dirty="0" smtClean="0"/>
              <a:t>A</a:t>
            </a:r>
            <a:r>
              <a:rPr lang="cs-CZ" noProof="0" dirty="0" smtClean="0"/>
              <a:t>CO</a:t>
            </a:r>
            <a:r>
              <a:rPr lang="cs-CZ" baseline="-25000" noProof="0" dirty="0" smtClean="0"/>
              <a:t>2</a:t>
            </a:r>
            <a:r>
              <a:rPr lang="cs-CZ" noProof="0" dirty="0" smtClean="0"/>
              <a:t> = 40 </a:t>
            </a:r>
            <a:r>
              <a:rPr lang="cs-CZ" noProof="0" dirty="0" err="1" smtClean="0"/>
              <a:t>mmHg</a:t>
            </a:r>
            <a:r>
              <a:rPr lang="cs-CZ" noProof="0" dirty="0" smtClean="0"/>
              <a:t> (5.3kPa), </a:t>
            </a:r>
            <a:r>
              <a:rPr lang="cs-CZ" noProof="0" dirty="0" err="1" smtClean="0"/>
              <a:t>P</a:t>
            </a:r>
            <a:r>
              <a:rPr lang="cs-CZ" baseline="-25000" noProof="0" dirty="0" err="1" smtClean="0"/>
              <a:t>v</a:t>
            </a:r>
            <a:r>
              <a:rPr lang="cs-CZ" baseline="-25000" noProof="0" dirty="0" smtClean="0"/>
              <a:t>. páry</a:t>
            </a:r>
            <a:r>
              <a:rPr lang="cs-CZ" noProof="0" dirty="0" smtClean="0"/>
              <a:t> = 47 </a:t>
            </a:r>
            <a:r>
              <a:rPr lang="cs-CZ" noProof="0" dirty="0" err="1" smtClean="0"/>
              <a:t>mmHg</a:t>
            </a:r>
            <a:endParaRPr lang="cs-CZ" noProof="0" dirty="0" smtClean="0"/>
          </a:p>
          <a:p>
            <a:pPr lvl="2"/>
            <a:r>
              <a:rPr lang="cs-CZ" noProof="0" dirty="0" smtClean="0"/>
              <a:t>P</a:t>
            </a:r>
            <a:r>
              <a:rPr lang="cs-CZ" baseline="-25000" noProof="0" dirty="0" smtClean="0"/>
              <a:t>A</a:t>
            </a:r>
            <a:r>
              <a:rPr lang="cs-CZ" noProof="0" dirty="0" smtClean="0"/>
              <a:t>O</a:t>
            </a:r>
            <a:r>
              <a:rPr lang="cs-CZ" baseline="-25000" noProof="0" dirty="0" smtClean="0"/>
              <a:t>2</a:t>
            </a:r>
            <a:r>
              <a:rPr lang="cs-CZ" noProof="0" dirty="0" smtClean="0"/>
              <a:t> v alveolu trochu nižší než v atmosférickém vzduchu kvůli vyšší PACO</a:t>
            </a:r>
            <a:r>
              <a:rPr lang="cs-CZ" baseline="-25000" noProof="0" dirty="0" smtClean="0"/>
              <a:t>2</a:t>
            </a:r>
            <a:r>
              <a:rPr lang="cs-CZ" noProof="0" dirty="0" smtClean="0"/>
              <a:t> </a:t>
            </a:r>
            <a:r>
              <a:rPr lang="cs-CZ" noProof="0" dirty="0" err="1" smtClean="0"/>
              <a:t>difundujícím</a:t>
            </a:r>
            <a:r>
              <a:rPr lang="cs-CZ" noProof="0" dirty="0" smtClean="0"/>
              <a:t> z krve</a:t>
            </a:r>
          </a:p>
          <a:p>
            <a:r>
              <a:rPr lang="cs-CZ" noProof="0" dirty="0" smtClean="0"/>
              <a:t>(3) </a:t>
            </a:r>
            <a:r>
              <a:rPr lang="cs-CZ" b="1" noProof="0" dirty="0" smtClean="0">
                <a:solidFill>
                  <a:srgbClr val="FF0000"/>
                </a:solidFill>
              </a:rPr>
              <a:t>arteriální </a:t>
            </a:r>
            <a:r>
              <a:rPr lang="cs-CZ" noProof="0" dirty="0" smtClean="0"/>
              <a:t>krev</a:t>
            </a:r>
          </a:p>
          <a:p>
            <a:pPr lvl="1"/>
            <a:r>
              <a:rPr lang="cs-CZ" noProof="0" dirty="0" smtClean="0"/>
              <a:t>PaO</a:t>
            </a:r>
            <a:r>
              <a:rPr lang="cs-CZ" baseline="-25000" noProof="0" dirty="0" smtClean="0"/>
              <a:t>2</a:t>
            </a:r>
            <a:r>
              <a:rPr lang="cs-CZ" noProof="0" dirty="0" smtClean="0"/>
              <a:t> = 90mmHg (12kPa), PaCO</a:t>
            </a:r>
            <a:r>
              <a:rPr lang="cs-CZ" baseline="-25000" noProof="0" dirty="0" smtClean="0"/>
              <a:t>2</a:t>
            </a:r>
            <a:r>
              <a:rPr lang="cs-CZ" noProof="0" dirty="0" smtClean="0"/>
              <a:t> = 45 </a:t>
            </a:r>
            <a:r>
              <a:rPr lang="cs-CZ" noProof="0" dirty="0" err="1" smtClean="0"/>
              <a:t>mmHg</a:t>
            </a:r>
            <a:endParaRPr lang="cs-CZ" noProof="0" dirty="0" smtClean="0"/>
          </a:p>
          <a:p>
            <a:pPr lvl="2"/>
            <a:r>
              <a:rPr lang="cs-CZ" noProof="0" dirty="0" smtClean="0"/>
              <a:t>difuze kyslíku má limitace (&lt;100%) a rovněž v důsledku P-L </a:t>
            </a:r>
            <a:r>
              <a:rPr lang="cs-CZ" dirty="0" smtClean="0"/>
              <a:t>f</a:t>
            </a:r>
            <a:r>
              <a:rPr lang="cs-CZ" noProof="0" dirty="0" err="1" smtClean="0"/>
              <a:t>yziol</a:t>
            </a:r>
            <a:r>
              <a:rPr lang="cs-CZ" noProof="0" dirty="0" smtClean="0"/>
              <a:t>. zkratu</a:t>
            </a:r>
          </a:p>
          <a:p>
            <a:r>
              <a:rPr lang="cs-CZ" noProof="0" dirty="0" smtClean="0"/>
              <a:t>(4) </a:t>
            </a:r>
            <a:r>
              <a:rPr lang="cs-CZ" b="1" noProof="0" dirty="0" smtClean="0">
                <a:solidFill>
                  <a:srgbClr val="FF0000"/>
                </a:solidFill>
              </a:rPr>
              <a:t>venózní</a:t>
            </a:r>
            <a:r>
              <a:rPr lang="cs-CZ" noProof="0" dirty="0" smtClean="0"/>
              <a:t> krev</a:t>
            </a:r>
          </a:p>
          <a:p>
            <a:pPr lvl="1"/>
            <a:r>
              <a:rPr lang="cs-CZ" noProof="0" dirty="0" smtClean="0"/>
              <a:t>PvO</a:t>
            </a:r>
            <a:r>
              <a:rPr lang="cs-CZ" baseline="-25000" noProof="0" dirty="0" smtClean="0"/>
              <a:t>2</a:t>
            </a:r>
            <a:r>
              <a:rPr lang="cs-CZ" noProof="0" dirty="0" smtClean="0"/>
              <a:t> = 30 </a:t>
            </a:r>
            <a:r>
              <a:rPr lang="cs-CZ" dirty="0"/>
              <a:t>CO</a:t>
            </a:r>
            <a:r>
              <a:rPr lang="cs-CZ" baseline="-25000" dirty="0"/>
              <a:t>2 </a:t>
            </a:r>
            <a:r>
              <a:rPr lang="cs-CZ" noProof="0" dirty="0" smtClean="0"/>
              <a:t>- 50mmHg</a:t>
            </a:r>
            <a:endParaRPr lang="cs-CZ" noProof="0" dirty="0"/>
          </a:p>
        </p:txBody>
      </p:sp>
      <p:graphicFrame>
        <p:nvGraphicFramePr>
          <p:cNvPr id="12" name="Zástupný symbol pro obsah 11"/>
          <p:cNvGraphicFramePr>
            <a:graphicFrameLocks noGrp="1"/>
          </p:cNvGraphicFramePr>
          <p:nvPr>
            <p:ph sz="half" idx="2"/>
            <p:extLst/>
          </p:nvPr>
        </p:nvGraphicFramePr>
        <p:xfrm>
          <a:off x="407368" y="5301208"/>
          <a:ext cx="8785225" cy="1112520"/>
        </p:xfrm>
        <a:graphic>
          <a:graphicData uri="http://schemas.openxmlformats.org/drawingml/2006/table">
            <a:tbl>
              <a:tblPr firstRow="1" bandRow="1">
                <a:tableStyleId>{5C22544A-7EE6-4342-B048-85BDC9FD1C3A}</a:tableStyleId>
              </a:tblPr>
              <a:tblGrid>
                <a:gridCol w="1080244">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915488">
                  <a:extLst>
                    <a:ext uri="{9D8B030D-6E8A-4147-A177-3AD203B41FA5}">
                      <a16:colId xmlns:a16="http://schemas.microsoft.com/office/drawing/2014/main" val="20003"/>
                    </a:ext>
                  </a:extLst>
                </a:gridCol>
                <a:gridCol w="1757045">
                  <a:extLst>
                    <a:ext uri="{9D8B030D-6E8A-4147-A177-3AD203B41FA5}">
                      <a16:colId xmlns:a16="http://schemas.microsoft.com/office/drawing/2014/main" val="20004"/>
                    </a:ext>
                  </a:extLst>
                </a:gridCol>
              </a:tblGrid>
              <a:tr h="370840">
                <a:tc>
                  <a:txBody>
                    <a:bodyPr/>
                    <a:lstStyle/>
                    <a:p>
                      <a:endParaRPr lang="cs-CZ" dirty="0"/>
                    </a:p>
                  </a:txBody>
                  <a:tcPr/>
                </a:tc>
                <a:tc>
                  <a:txBody>
                    <a:bodyPr/>
                    <a:lstStyle/>
                    <a:p>
                      <a:r>
                        <a:rPr lang="cs-CZ" dirty="0" smtClean="0"/>
                        <a:t>vzduch </a:t>
                      </a:r>
                      <a:r>
                        <a:rPr lang="cs-CZ" dirty="0"/>
                        <a:t>(P)</a:t>
                      </a:r>
                    </a:p>
                  </a:txBody>
                  <a:tcPr/>
                </a:tc>
                <a:tc>
                  <a:txBody>
                    <a:bodyPr/>
                    <a:lstStyle/>
                    <a:p>
                      <a:r>
                        <a:rPr lang="cs-CZ" dirty="0" smtClean="0"/>
                        <a:t>alveolus </a:t>
                      </a:r>
                      <a:r>
                        <a:rPr lang="cs-CZ" dirty="0"/>
                        <a:t>(P</a:t>
                      </a:r>
                      <a:r>
                        <a:rPr lang="cs-CZ" baseline="-25000" dirty="0"/>
                        <a:t>A</a:t>
                      </a:r>
                      <a:r>
                        <a:rPr lang="cs-CZ"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arterie </a:t>
                      </a:r>
                      <a:r>
                        <a:rPr lang="cs-CZ" dirty="0"/>
                        <a:t>(Pa)</a:t>
                      </a:r>
                    </a:p>
                  </a:txBody>
                  <a:tcPr/>
                </a:tc>
                <a:tc>
                  <a:txBody>
                    <a:bodyPr/>
                    <a:lstStyle/>
                    <a:p>
                      <a:r>
                        <a:rPr lang="cs-CZ" dirty="0" smtClean="0"/>
                        <a:t>véna </a:t>
                      </a:r>
                      <a:r>
                        <a:rPr lang="cs-CZ" dirty="0"/>
                        <a:t>(</a:t>
                      </a:r>
                      <a:r>
                        <a:rPr lang="cs-CZ" dirty="0" err="1"/>
                        <a:t>Pv</a:t>
                      </a:r>
                      <a:r>
                        <a:rPr lang="cs-CZ" dirty="0"/>
                        <a:t>)</a:t>
                      </a:r>
                    </a:p>
                  </a:txBody>
                  <a:tcPr/>
                </a:tc>
                <a:extLst>
                  <a:ext uri="{0D108BD9-81ED-4DB2-BD59-A6C34878D82A}">
                    <a16:rowId xmlns:a16="http://schemas.microsoft.com/office/drawing/2014/main" val="10000"/>
                  </a:ext>
                </a:extLst>
              </a:tr>
              <a:tr h="370840">
                <a:tc>
                  <a:txBody>
                    <a:bodyPr/>
                    <a:lstStyle/>
                    <a:p>
                      <a:r>
                        <a:rPr lang="cs-CZ" dirty="0"/>
                        <a:t>O</a:t>
                      </a:r>
                      <a:r>
                        <a:rPr lang="cs-CZ" baseline="-25000" dirty="0"/>
                        <a:t>2</a:t>
                      </a:r>
                    </a:p>
                  </a:txBody>
                  <a:tcPr/>
                </a:tc>
                <a:tc>
                  <a:txBody>
                    <a:bodyPr/>
                    <a:lstStyle/>
                    <a:p>
                      <a:r>
                        <a:rPr lang="cs-CZ" dirty="0"/>
                        <a:t>21kPa/150mmHg</a:t>
                      </a:r>
                    </a:p>
                  </a:txBody>
                  <a:tcPr/>
                </a:tc>
                <a:tc>
                  <a:txBody>
                    <a:bodyPr/>
                    <a:lstStyle/>
                    <a:p>
                      <a:r>
                        <a:rPr lang="cs-CZ" dirty="0"/>
                        <a:t>13.3</a:t>
                      </a:r>
                      <a:r>
                        <a:rPr lang="cs-CZ" baseline="0" dirty="0"/>
                        <a:t> </a:t>
                      </a:r>
                      <a:r>
                        <a:rPr lang="cs-CZ" baseline="0" dirty="0" err="1"/>
                        <a:t>kPa</a:t>
                      </a:r>
                      <a:r>
                        <a:rPr lang="cs-CZ" dirty="0"/>
                        <a:t>/100mmHg</a:t>
                      </a:r>
                    </a:p>
                  </a:txBody>
                  <a:tcPr/>
                </a:tc>
                <a:tc>
                  <a:txBody>
                    <a:bodyPr/>
                    <a:lstStyle/>
                    <a:p>
                      <a:r>
                        <a:rPr lang="cs-CZ" dirty="0"/>
                        <a:t>12</a:t>
                      </a:r>
                      <a:r>
                        <a:rPr lang="cs-CZ" baseline="0" dirty="0"/>
                        <a:t>kPa</a:t>
                      </a:r>
                      <a:r>
                        <a:rPr lang="cs-CZ" dirty="0"/>
                        <a:t>/90mmHg</a:t>
                      </a:r>
                    </a:p>
                  </a:txBody>
                  <a:tcPr/>
                </a:tc>
                <a:tc>
                  <a:txBody>
                    <a:bodyPr/>
                    <a:lstStyle/>
                    <a:p>
                      <a:r>
                        <a:rPr lang="cs-CZ" dirty="0"/>
                        <a:t>5.3kPa/40mmHg</a:t>
                      </a:r>
                    </a:p>
                  </a:txBody>
                  <a:tcPr/>
                </a:tc>
                <a:extLst>
                  <a:ext uri="{0D108BD9-81ED-4DB2-BD59-A6C34878D82A}">
                    <a16:rowId xmlns:a16="http://schemas.microsoft.com/office/drawing/2014/main" val="10001"/>
                  </a:ext>
                </a:extLst>
              </a:tr>
              <a:tr h="370840">
                <a:tc>
                  <a:txBody>
                    <a:bodyPr/>
                    <a:lstStyle/>
                    <a:p>
                      <a:r>
                        <a:rPr lang="cs-CZ" dirty="0"/>
                        <a:t>CO</a:t>
                      </a:r>
                      <a:r>
                        <a:rPr lang="cs-CZ" baseline="-25000" dirty="0"/>
                        <a:t>2</a:t>
                      </a:r>
                    </a:p>
                  </a:txBody>
                  <a:tcPr/>
                </a:tc>
                <a:tc>
                  <a:txBody>
                    <a:bodyPr/>
                    <a:lstStyle/>
                    <a:p>
                      <a:r>
                        <a:rPr lang="cs-CZ" dirty="0"/>
                        <a:t>0.03kPa/0.3mmHg</a:t>
                      </a:r>
                    </a:p>
                  </a:txBody>
                  <a:tcPr/>
                </a:tc>
                <a:tc>
                  <a:txBody>
                    <a:bodyPr/>
                    <a:lstStyle/>
                    <a:p>
                      <a:r>
                        <a:rPr lang="cs-CZ" dirty="0"/>
                        <a:t>5.3kPa/40mmHg</a:t>
                      </a:r>
                    </a:p>
                  </a:txBody>
                  <a:tcPr/>
                </a:tc>
                <a:tc>
                  <a:txBody>
                    <a:bodyPr/>
                    <a:lstStyle/>
                    <a:p>
                      <a:r>
                        <a:rPr lang="cs-CZ" dirty="0"/>
                        <a:t>5.3kPa/40mmHg</a:t>
                      </a:r>
                    </a:p>
                  </a:txBody>
                  <a:tcPr/>
                </a:tc>
                <a:tc>
                  <a:txBody>
                    <a:bodyPr/>
                    <a:lstStyle/>
                    <a:p>
                      <a:r>
                        <a:rPr lang="cs-CZ" dirty="0"/>
                        <a:t>6.0kPa/45mmHg</a:t>
                      </a:r>
                    </a:p>
                  </a:txBody>
                  <a:tcPr/>
                </a:tc>
                <a:extLst>
                  <a:ext uri="{0D108BD9-81ED-4DB2-BD59-A6C34878D82A}">
                    <a16:rowId xmlns:a16="http://schemas.microsoft.com/office/drawing/2014/main" val="10002"/>
                  </a:ext>
                </a:extLst>
              </a:tr>
            </a:tbl>
          </a:graphicData>
        </a:graphic>
      </p:graphicFrame>
      <p:pic>
        <p:nvPicPr>
          <p:cNvPr id="3" name="Obrázek 2"/>
          <p:cNvPicPr>
            <a:picLocks noChangeAspect="1"/>
          </p:cNvPicPr>
          <p:nvPr/>
        </p:nvPicPr>
        <p:blipFill>
          <a:blip r:embed="rId2"/>
          <a:stretch>
            <a:fillRect/>
          </a:stretch>
        </p:blipFill>
        <p:spPr>
          <a:xfrm>
            <a:off x="7032104" y="1124744"/>
            <a:ext cx="4908282" cy="3816582"/>
          </a:xfrm>
          <a:prstGeom prst="rect">
            <a:avLst/>
          </a:prstGeom>
        </p:spPr>
      </p:pic>
    </p:spTree>
    <p:extLst>
      <p:ext uri="{BB962C8B-B14F-4D97-AF65-F5344CB8AC3E}">
        <p14:creationId xmlns:p14="http://schemas.microsoft.com/office/powerpoint/2010/main" val="1783466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r>
              <a:rPr lang="cs-CZ" noProof="0" dirty="0" smtClean="0"/>
              <a:t>Hypoxie a její efekt na regulaci genové  transkripce</a:t>
            </a:r>
            <a:endParaRPr lang="cs-CZ" noProof="0" dirty="0"/>
          </a:p>
        </p:txBody>
      </p:sp>
      <p:pic>
        <p:nvPicPr>
          <p:cNvPr id="73731" name="Picture 5" descr="hypoxi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319087" y="1348581"/>
            <a:ext cx="5505450" cy="4962525"/>
          </a:xfrm>
        </p:spPr>
      </p:pic>
      <p:sp>
        <p:nvSpPr>
          <p:cNvPr id="4" name="Zástupný symbol pro text 3"/>
          <p:cNvSpPr>
            <a:spLocks noGrp="1"/>
          </p:cNvSpPr>
          <p:nvPr>
            <p:ph sz="half" idx="2"/>
          </p:nvPr>
        </p:nvSpPr>
        <p:spPr/>
        <p:txBody>
          <a:bodyPr>
            <a:normAutofit fontScale="92500" lnSpcReduction="20000"/>
          </a:bodyPr>
          <a:lstStyle/>
          <a:p>
            <a:r>
              <a:rPr lang="cs-CZ" noProof="0" dirty="0" smtClean="0"/>
              <a:t>efekt hypoxie ve smyslu funkční adaptace tkáně je částečně způsobena její schopností vyvolat změny v genové transkripci</a:t>
            </a:r>
          </a:p>
          <a:p>
            <a:r>
              <a:rPr lang="cs-CZ" noProof="0" dirty="0" smtClean="0"/>
              <a:t>regulace exprese široké škály genů zapojených do hypoxických adaptací je do značné míry způsobena aktivací transkripčního faktoru citlivého na hypoxii</a:t>
            </a:r>
          </a:p>
          <a:p>
            <a:pPr lvl="1"/>
            <a:r>
              <a:rPr lang="cs-CZ" noProof="0" dirty="0" smtClean="0"/>
              <a:t>hypoxií-</a:t>
            </a:r>
            <a:r>
              <a:rPr lang="cs-CZ" noProof="0" dirty="0" err="1" smtClean="0"/>
              <a:t>indukovatelného</a:t>
            </a:r>
            <a:r>
              <a:rPr lang="cs-CZ" noProof="0" dirty="0" smtClean="0"/>
              <a:t> faktoru 1 (HIF-1)</a:t>
            </a:r>
          </a:p>
          <a:p>
            <a:pPr lvl="2"/>
            <a:r>
              <a:rPr lang="cs-CZ" noProof="0" dirty="0" smtClean="0"/>
              <a:t>HIF-1 je </a:t>
            </a:r>
            <a:r>
              <a:rPr lang="cs-CZ" noProof="0" dirty="0" err="1" smtClean="0"/>
              <a:t>heterodimer</a:t>
            </a:r>
            <a:r>
              <a:rPr lang="cs-CZ" noProof="0" dirty="0" smtClean="0"/>
              <a:t> </a:t>
            </a:r>
          </a:p>
          <a:p>
            <a:pPr lvl="2"/>
            <a:r>
              <a:rPr lang="cs-CZ" noProof="0" dirty="0" smtClean="0"/>
              <a:t>hladiny HIF-1 alfa a HIF-1 beta v závislosti na dostupnosti kyslíku v dané tkáni/buňce přímo regulují expresi genů s HIF-1 responzivním elementem v promotoru způsobem závislým na dávce</a:t>
            </a:r>
            <a:endParaRPr lang="cs-CZ" noProof="0" dirty="0"/>
          </a:p>
        </p:txBody>
      </p:sp>
    </p:spTree>
    <p:extLst>
      <p:ext uri="{BB962C8B-B14F-4D97-AF65-F5344CB8AC3E}">
        <p14:creationId xmlns:p14="http://schemas.microsoft.com/office/powerpoint/2010/main" val="34003921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7428089" y="5078115"/>
            <a:ext cx="3924495" cy="1646844"/>
          </a:xfrm>
          <a:prstGeom prst="rect">
            <a:avLst/>
          </a:prstGeom>
        </p:spPr>
      </p:pic>
      <p:sp>
        <p:nvSpPr>
          <p:cNvPr id="4" name="Nadpis 3"/>
          <p:cNvSpPr>
            <a:spLocks noGrp="1"/>
          </p:cNvSpPr>
          <p:nvPr>
            <p:ph type="title"/>
          </p:nvPr>
        </p:nvSpPr>
        <p:spPr/>
        <p:txBody>
          <a:bodyPr/>
          <a:lstStyle/>
          <a:p>
            <a:r>
              <a:rPr lang="cs-CZ" dirty="0" smtClean="0"/>
              <a:t>Plicní vs. systémový oběh</a:t>
            </a:r>
            <a:endParaRPr lang="cs-CZ" dirty="0"/>
          </a:p>
        </p:txBody>
      </p:sp>
      <p:pic>
        <p:nvPicPr>
          <p:cNvPr id="7" name="Zástupný symbol pro obsah 6"/>
          <p:cNvPicPr>
            <a:picLocks noGrp="1" noChangeAspect="1"/>
          </p:cNvPicPr>
          <p:nvPr>
            <p:ph sz="half" idx="1"/>
          </p:nvPr>
        </p:nvPicPr>
        <p:blipFill>
          <a:blip r:embed="rId3"/>
          <a:stretch>
            <a:fillRect/>
          </a:stretch>
        </p:blipFill>
        <p:spPr>
          <a:xfrm>
            <a:off x="263352" y="908720"/>
            <a:ext cx="3960440" cy="5754402"/>
          </a:xfrm>
        </p:spPr>
      </p:pic>
      <p:sp>
        <p:nvSpPr>
          <p:cNvPr id="6" name="Zástupný symbol pro obsah 5"/>
          <p:cNvSpPr>
            <a:spLocks noGrp="1"/>
          </p:cNvSpPr>
          <p:nvPr>
            <p:ph sz="half" idx="2"/>
          </p:nvPr>
        </p:nvSpPr>
        <p:spPr>
          <a:xfrm>
            <a:off x="4343805" y="980728"/>
            <a:ext cx="7608847" cy="4392488"/>
          </a:xfrm>
        </p:spPr>
        <p:txBody>
          <a:bodyPr>
            <a:normAutofit fontScale="62500" lnSpcReduction="20000"/>
          </a:bodyPr>
          <a:lstStyle/>
          <a:p>
            <a:r>
              <a:rPr lang="cs-CZ" dirty="0" smtClean="0"/>
              <a:t>Plíce jsou jediným orgánem, kterým prochází </a:t>
            </a:r>
            <a:r>
              <a:rPr lang="cs-CZ" b="1" dirty="0" smtClean="0">
                <a:solidFill>
                  <a:srgbClr val="FF0000"/>
                </a:solidFill>
              </a:rPr>
              <a:t>veškerá krev</a:t>
            </a:r>
            <a:r>
              <a:rPr lang="cs-CZ" dirty="0" smtClean="0"/>
              <a:t>!!!</a:t>
            </a:r>
          </a:p>
          <a:p>
            <a:pPr lvl="1"/>
            <a:r>
              <a:rPr lang="cs-CZ" dirty="0" smtClean="0"/>
              <a:t>v objemu, který se rovná srdečnímu výdeji (</a:t>
            </a:r>
            <a:r>
              <a:rPr lang="cs-CZ" dirty="0" err="1" smtClean="0"/>
              <a:t>cardiac</a:t>
            </a:r>
            <a:r>
              <a:rPr lang="cs-CZ" dirty="0" smtClean="0"/>
              <a:t> output, CO)</a:t>
            </a:r>
          </a:p>
          <a:p>
            <a:r>
              <a:rPr lang="cs-CZ" dirty="0" smtClean="0"/>
              <a:t>Tlak je generován pravou komorou (</a:t>
            </a:r>
            <a:r>
              <a:rPr lang="cs-CZ" dirty="0" err="1" smtClean="0"/>
              <a:t>right</a:t>
            </a:r>
            <a:r>
              <a:rPr lang="cs-CZ" dirty="0" smtClean="0"/>
              <a:t> </a:t>
            </a:r>
            <a:r>
              <a:rPr lang="cs-CZ" dirty="0" err="1" smtClean="0"/>
              <a:t>ventricle</a:t>
            </a:r>
            <a:r>
              <a:rPr lang="cs-CZ" dirty="0" smtClean="0"/>
              <a:t>, RV)</a:t>
            </a:r>
          </a:p>
          <a:p>
            <a:pPr lvl="1"/>
            <a:r>
              <a:rPr lang="cs-CZ" dirty="0" smtClean="0"/>
              <a:t>pří zvýšení CO (např. fyzická aktivita) musí být plicní cirkulace schopna pojmout objem bez významného zvýšení práce RV</a:t>
            </a:r>
          </a:p>
          <a:p>
            <a:pPr lvl="2"/>
            <a:r>
              <a:rPr lang="cs-CZ" dirty="0" smtClean="0"/>
              <a:t>distenze a „</a:t>
            </a:r>
            <a:r>
              <a:rPr lang="cs-CZ" dirty="0" err="1" smtClean="0"/>
              <a:t>recruitment</a:t>
            </a:r>
            <a:r>
              <a:rPr lang="cs-CZ" dirty="0" smtClean="0"/>
              <a:t>“ v klidu uzavřených kapilár</a:t>
            </a:r>
          </a:p>
          <a:p>
            <a:pPr lvl="1"/>
            <a:r>
              <a:rPr lang="cs-CZ" dirty="0" smtClean="0"/>
              <a:t>tj. vzhledem k jiným tlak a objemovým poměrům a délce je i </a:t>
            </a:r>
            <a:r>
              <a:rPr lang="cs-CZ" b="1" dirty="0" smtClean="0">
                <a:solidFill>
                  <a:srgbClr val="FF0000"/>
                </a:solidFill>
              </a:rPr>
              <a:t>morfologie plicní cév jiná</a:t>
            </a:r>
          </a:p>
          <a:p>
            <a:pPr lvl="2"/>
            <a:r>
              <a:rPr lang="cs-CZ" dirty="0" smtClean="0"/>
              <a:t>méně hladké svaloviny, větší roztažnost tlakem a zvýšeným průtokem</a:t>
            </a:r>
          </a:p>
          <a:p>
            <a:pPr lvl="2"/>
            <a:r>
              <a:rPr lang="cs-CZ" dirty="0" smtClean="0"/>
              <a:t>ale svalovina malých plicních arterií je důležitá – viz hypoxická vazokonstrikce </a:t>
            </a:r>
          </a:p>
          <a:p>
            <a:r>
              <a:rPr lang="cs-CZ" dirty="0" smtClean="0"/>
              <a:t>Plicní vaskulární rezistence (PVR) kolísá mezi nádechem a nádechem, tedy s objemem plic (viz dále) </a:t>
            </a:r>
          </a:p>
          <a:p>
            <a:r>
              <a:rPr lang="cs-CZ" dirty="0" smtClean="0"/>
              <a:t>Plíce mají </a:t>
            </a:r>
            <a:r>
              <a:rPr lang="cs-CZ" b="1" dirty="0" smtClean="0">
                <a:solidFill>
                  <a:srgbClr val="FF0000"/>
                </a:solidFill>
              </a:rPr>
              <a:t>dvojí krevní zásobení</a:t>
            </a:r>
          </a:p>
          <a:p>
            <a:pPr lvl="1"/>
            <a:r>
              <a:rPr lang="cs-CZ" dirty="0" err="1" smtClean="0"/>
              <a:t>deoxygenovaná</a:t>
            </a:r>
            <a:r>
              <a:rPr lang="cs-CZ" dirty="0" smtClean="0"/>
              <a:t> krev z RV cestou plicní arterie (PA)</a:t>
            </a:r>
          </a:p>
          <a:p>
            <a:pPr lvl="1"/>
            <a:r>
              <a:rPr lang="cs-CZ" dirty="0" smtClean="0"/>
              <a:t>systémové (nutriční) zásobení dýchacích cest (po úroveň resp. bronchiolů) bronchiální cirkulací</a:t>
            </a:r>
          </a:p>
          <a:p>
            <a:pPr lvl="2"/>
            <a:r>
              <a:rPr lang="cs-CZ" dirty="0" smtClean="0"/>
              <a:t>odstup z descendentní aorty                                           </a:t>
            </a:r>
          </a:p>
          <a:p>
            <a:pPr lvl="2"/>
            <a:r>
              <a:rPr lang="cs-CZ" dirty="0" smtClean="0"/>
              <a:t>bronchiální vény z malé části drénují do pulmonální vény a podílí se tak na fyziologickém zkratu</a:t>
            </a:r>
          </a:p>
          <a:p>
            <a:r>
              <a:rPr lang="cs-CZ" dirty="0" smtClean="0"/>
              <a:t>4 hlavní plicní vény ústí do levé síně (LA)</a:t>
            </a:r>
          </a:p>
          <a:p>
            <a:endParaRPr lang="cs-CZ" dirty="0"/>
          </a:p>
        </p:txBody>
      </p:sp>
    </p:spTree>
    <p:extLst>
      <p:ext uri="{BB962C8B-B14F-4D97-AF65-F5344CB8AC3E}">
        <p14:creationId xmlns:p14="http://schemas.microsoft.com/office/powerpoint/2010/main" val="285180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Shrnutí</a:t>
            </a:r>
            <a:endParaRPr lang="cs-CZ" dirty="0"/>
          </a:p>
        </p:txBody>
      </p:sp>
      <p:sp>
        <p:nvSpPr>
          <p:cNvPr id="4" name="Zástupný symbol pro obsah 3"/>
          <p:cNvSpPr>
            <a:spLocks noGrp="1"/>
          </p:cNvSpPr>
          <p:nvPr>
            <p:ph sz="half" idx="1"/>
          </p:nvPr>
        </p:nvSpPr>
        <p:spPr/>
        <p:txBody>
          <a:bodyPr>
            <a:normAutofit fontScale="85000" lnSpcReduction="10000"/>
          </a:bodyPr>
          <a:lstStyle/>
          <a:p>
            <a:r>
              <a:rPr lang="cs-CZ" dirty="0"/>
              <a:t>Fyziologická struktura plic a dýchacích cest </a:t>
            </a:r>
            <a:r>
              <a:rPr lang="cs-CZ" dirty="0" smtClean="0"/>
              <a:t>zajišťuje, že </a:t>
            </a:r>
          </a:p>
          <a:p>
            <a:pPr lvl="1"/>
            <a:r>
              <a:rPr lang="cs-CZ" dirty="0" smtClean="0"/>
              <a:t>práce spotřebovaná na mechanické dýchání je minimální</a:t>
            </a:r>
          </a:p>
          <a:p>
            <a:pPr lvl="1"/>
            <a:r>
              <a:rPr lang="cs-CZ" dirty="0" smtClean="0"/>
              <a:t>dýchací cesty a plíce se dovedou účinně bránit příp. inhalovaným patogenům a částicím </a:t>
            </a:r>
          </a:p>
          <a:p>
            <a:pPr lvl="1"/>
            <a:r>
              <a:rPr lang="cs-CZ" dirty="0" smtClean="0"/>
              <a:t>plocha pro výměnu plynů je obrovská a difuzní bariéra minimální </a:t>
            </a:r>
          </a:p>
          <a:p>
            <a:pPr lvl="1"/>
            <a:r>
              <a:rPr lang="cs-CZ" dirty="0" smtClean="0"/>
              <a:t>aby se do periferních tkání dostal dostatek O2, je třeba aby výměna plynů v plicích byla co nejefektivnější </a:t>
            </a:r>
          </a:p>
          <a:p>
            <a:pPr lvl="1"/>
            <a:r>
              <a:rPr lang="cs-CZ" dirty="0"/>
              <a:t>udržení koncentračních gradientů nutných pro zachování prosté difuze plynů je zákl. hnací silou ventilace</a:t>
            </a:r>
          </a:p>
          <a:p>
            <a:pPr lvl="1"/>
            <a:r>
              <a:rPr lang="cs-CZ" dirty="0" smtClean="0"/>
              <a:t>plicní oběh je uzpůsoben k maximalizaci difuze plynů přes alveolo-kapilární membránu</a:t>
            </a:r>
            <a:endParaRPr lang="en-GB" dirty="0"/>
          </a:p>
        </p:txBody>
      </p:sp>
      <p:pic>
        <p:nvPicPr>
          <p:cNvPr id="6" name="Zástupný symbol pro obsah 5"/>
          <p:cNvPicPr>
            <a:picLocks noGrp="1" noChangeAspect="1"/>
          </p:cNvPicPr>
          <p:nvPr>
            <p:ph sz="half" idx="2"/>
          </p:nvPr>
        </p:nvPicPr>
        <p:blipFill>
          <a:blip r:embed="rId2"/>
          <a:stretch>
            <a:fillRect/>
          </a:stretch>
        </p:blipFill>
        <p:spPr>
          <a:xfrm>
            <a:off x="6096000" y="1749971"/>
            <a:ext cx="5856288" cy="4150220"/>
          </a:xfrm>
          <a:prstGeom prst="rect">
            <a:avLst/>
          </a:prstGeom>
        </p:spPr>
      </p:pic>
    </p:spTree>
    <p:extLst>
      <p:ext uri="{BB962C8B-B14F-4D97-AF65-F5344CB8AC3E}">
        <p14:creationId xmlns:p14="http://schemas.microsoft.com/office/powerpoint/2010/main" val="149282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 Princip Ventilace a důvody jejích abnormalit </a:t>
            </a:r>
            <a:endParaRPr lang="cs-CZ" dirty="0"/>
          </a:p>
        </p:txBody>
      </p:sp>
      <p:pic>
        <p:nvPicPr>
          <p:cNvPr id="5" name="Obrázek 4"/>
          <p:cNvPicPr>
            <a:picLocks noChangeAspect="1"/>
          </p:cNvPicPr>
          <p:nvPr/>
        </p:nvPicPr>
        <p:blipFill>
          <a:blip r:embed="rId2"/>
          <a:stretch>
            <a:fillRect/>
          </a:stretch>
        </p:blipFill>
        <p:spPr>
          <a:xfrm>
            <a:off x="6517472" y="980728"/>
            <a:ext cx="4808812" cy="3205874"/>
          </a:xfrm>
          <a:prstGeom prst="rect">
            <a:avLst/>
          </a:prstGeom>
        </p:spPr>
      </p:pic>
    </p:spTree>
    <p:extLst>
      <p:ext uri="{BB962C8B-B14F-4D97-AF65-F5344CB8AC3E}">
        <p14:creationId xmlns:p14="http://schemas.microsoft.com/office/powerpoint/2010/main" val="4053605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Mechanika ventilace – dechový cyklus</a:t>
            </a:r>
            <a:endParaRPr lang="cs-CZ" noProof="0" dirty="0"/>
          </a:p>
        </p:txBody>
      </p:sp>
      <p:sp>
        <p:nvSpPr>
          <p:cNvPr id="4" name="Zástupný symbol pro obsah 3"/>
          <p:cNvSpPr>
            <a:spLocks noGrp="1"/>
          </p:cNvSpPr>
          <p:nvPr>
            <p:ph sz="half" idx="2"/>
          </p:nvPr>
        </p:nvSpPr>
        <p:spPr>
          <a:xfrm>
            <a:off x="4799856" y="1196752"/>
            <a:ext cx="7272808" cy="5256584"/>
          </a:xfrm>
        </p:spPr>
        <p:txBody>
          <a:bodyPr>
            <a:normAutofit fontScale="92500" lnSpcReduction="10000"/>
          </a:bodyPr>
          <a:lstStyle/>
          <a:p>
            <a:r>
              <a:rPr lang="cs-CZ" noProof="0" dirty="0" smtClean="0"/>
              <a:t>tlaky a tlakové gradienty</a:t>
            </a:r>
          </a:p>
          <a:p>
            <a:pPr lvl="1"/>
            <a:r>
              <a:rPr lang="cs-CZ" noProof="0" dirty="0" smtClean="0"/>
              <a:t>tlak na povrchu těla (body </a:t>
            </a:r>
            <a:r>
              <a:rPr lang="cs-CZ" noProof="0" dirty="0" err="1" smtClean="0"/>
              <a:t>surface</a:t>
            </a:r>
            <a:r>
              <a:rPr lang="cs-CZ" noProof="0" dirty="0" smtClean="0"/>
              <a:t>, </a:t>
            </a:r>
            <a:r>
              <a:rPr lang="cs-CZ" noProof="0" dirty="0" err="1" smtClean="0"/>
              <a:t>P</a:t>
            </a:r>
            <a:r>
              <a:rPr lang="cs-CZ" baseline="-25000" noProof="0" dirty="0" err="1" smtClean="0"/>
              <a:t>bs</a:t>
            </a:r>
            <a:r>
              <a:rPr lang="cs-CZ" noProof="0" dirty="0" smtClean="0"/>
              <a:t>) </a:t>
            </a:r>
          </a:p>
          <a:p>
            <a:pPr lvl="2"/>
            <a:r>
              <a:rPr lang="cs-CZ" noProof="0" dirty="0" smtClean="0"/>
              <a:t>obvykle totožný atmosférickému tlaku (</a:t>
            </a:r>
            <a:r>
              <a:rPr lang="cs-CZ" noProof="0" dirty="0" err="1" smtClean="0"/>
              <a:t>P</a:t>
            </a:r>
            <a:r>
              <a:rPr lang="cs-CZ" baseline="-25000" noProof="0" dirty="0" err="1" smtClean="0"/>
              <a:t>ao</a:t>
            </a:r>
            <a:r>
              <a:rPr lang="cs-CZ" noProof="0" dirty="0" smtClean="0"/>
              <a:t>)</a:t>
            </a:r>
          </a:p>
          <a:p>
            <a:pPr lvl="1"/>
            <a:r>
              <a:rPr lang="cs-CZ" noProof="0" dirty="0" smtClean="0"/>
              <a:t>alveolární tlak (</a:t>
            </a:r>
            <a:r>
              <a:rPr lang="cs-CZ" noProof="0" dirty="0" err="1" smtClean="0"/>
              <a:t>P</a:t>
            </a:r>
            <a:r>
              <a:rPr lang="cs-CZ" baseline="-25000" noProof="0" dirty="0" err="1" smtClean="0"/>
              <a:t>alv</a:t>
            </a:r>
            <a:r>
              <a:rPr lang="cs-CZ" noProof="0" dirty="0" smtClean="0"/>
              <a:t>)</a:t>
            </a:r>
          </a:p>
          <a:p>
            <a:pPr lvl="1"/>
            <a:r>
              <a:rPr lang="cs-CZ" noProof="0" dirty="0" smtClean="0"/>
              <a:t>„elastický</a:t>
            </a:r>
            <a:r>
              <a:rPr lang="cs-CZ" dirty="0" smtClean="0"/>
              <a:t>“ tlak (P</a:t>
            </a:r>
            <a:r>
              <a:rPr lang="cs-CZ" baseline="-25000" dirty="0" smtClean="0"/>
              <a:t>el</a:t>
            </a:r>
            <a:r>
              <a:rPr lang="cs-CZ" dirty="0" smtClean="0"/>
              <a:t>) </a:t>
            </a:r>
            <a:endParaRPr lang="cs-CZ" noProof="0" dirty="0" smtClean="0"/>
          </a:p>
          <a:p>
            <a:pPr lvl="2"/>
            <a:r>
              <a:rPr lang="cs-CZ" noProof="0" dirty="0" smtClean="0"/>
              <a:t>generovaný plicním parenchymem a povrchovým napětím</a:t>
            </a:r>
          </a:p>
          <a:p>
            <a:pPr lvl="1"/>
            <a:r>
              <a:rPr lang="cs-CZ" noProof="0" dirty="0" smtClean="0"/>
              <a:t>pleurální tlak (</a:t>
            </a:r>
            <a:r>
              <a:rPr lang="cs-CZ" noProof="0" dirty="0" err="1" smtClean="0"/>
              <a:t>P</a:t>
            </a:r>
            <a:r>
              <a:rPr lang="cs-CZ" baseline="-25000" noProof="0" dirty="0" err="1" smtClean="0"/>
              <a:t>pl</a:t>
            </a:r>
            <a:r>
              <a:rPr lang="cs-CZ" noProof="0" dirty="0" smtClean="0"/>
              <a:t>)</a:t>
            </a:r>
          </a:p>
          <a:p>
            <a:pPr lvl="1"/>
            <a:r>
              <a:rPr lang="cs-CZ" dirty="0" smtClean="0"/>
              <a:t>trans-pulmonální lak (P</a:t>
            </a:r>
            <a:r>
              <a:rPr lang="cs-CZ" baseline="-25000" dirty="0" smtClean="0"/>
              <a:t>L</a:t>
            </a:r>
            <a:r>
              <a:rPr lang="cs-CZ" dirty="0" smtClean="0"/>
              <a:t>) </a:t>
            </a:r>
            <a:endParaRPr lang="cs-CZ" noProof="0" dirty="0" smtClean="0"/>
          </a:p>
          <a:p>
            <a:pPr lvl="2"/>
            <a:r>
              <a:rPr lang="cs-CZ" noProof="0" dirty="0" smtClean="0"/>
              <a:t>tlakový rozdíl mezi alveolem a pleurální dutinou</a:t>
            </a:r>
          </a:p>
          <a:p>
            <a:pPr lvl="2"/>
            <a:r>
              <a:rPr lang="cs-CZ" noProof="0" dirty="0" smtClean="0"/>
              <a:t>P</a:t>
            </a:r>
            <a:r>
              <a:rPr lang="cs-CZ" baseline="-25000" noProof="0" dirty="0" smtClean="0"/>
              <a:t>L  </a:t>
            </a:r>
            <a:r>
              <a:rPr lang="cs-CZ" noProof="0" dirty="0" smtClean="0"/>
              <a:t>= </a:t>
            </a:r>
            <a:r>
              <a:rPr lang="cs-CZ" noProof="0" dirty="0" err="1" smtClean="0"/>
              <a:t>P</a:t>
            </a:r>
            <a:r>
              <a:rPr lang="cs-CZ" baseline="-25000" noProof="0" dirty="0" err="1" smtClean="0"/>
              <a:t>alv</a:t>
            </a:r>
            <a:r>
              <a:rPr lang="cs-CZ" baseline="-25000" noProof="0" dirty="0" smtClean="0"/>
              <a:t>  </a:t>
            </a:r>
            <a:r>
              <a:rPr lang="cs-CZ" noProof="0" dirty="0" smtClean="0"/>
              <a:t>- </a:t>
            </a:r>
            <a:r>
              <a:rPr lang="cs-CZ" noProof="0" dirty="0" err="1" smtClean="0"/>
              <a:t>P</a:t>
            </a:r>
            <a:r>
              <a:rPr lang="cs-CZ" baseline="-25000" noProof="0" dirty="0" err="1" smtClean="0"/>
              <a:t>pl</a:t>
            </a:r>
            <a:endParaRPr lang="cs-CZ" noProof="0" dirty="0" smtClean="0"/>
          </a:p>
          <a:p>
            <a:pPr lvl="1"/>
            <a:r>
              <a:rPr lang="cs-CZ" dirty="0" smtClean="0"/>
              <a:t>trans-torakální tlak (P</a:t>
            </a:r>
            <a:r>
              <a:rPr lang="cs-CZ" baseline="-25000" dirty="0" smtClean="0"/>
              <a:t>rs</a:t>
            </a:r>
            <a:r>
              <a:rPr lang="cs-CZ" dirty="0" smtClean="0"/>
              <a:t>) </a:t>
            </a:r>
            <a:endParaRPr lang="cs-CZ" noProof="0" dirty="0" smtClean="0"/>
          </a:p>
          <a:p>
            <a:pPr lvl="2"/>
            <a:r>
              <a:rPr lang="cs-CZ" dirty="0"/>
              <a:t>tlakový rozdíl mezi </a:t>
            </a:r>
            <a:r>
              <a:rPr lang="cs-CZ" dirty="0" smtClean="0"/>
              <a:t>alveolem a povrchem těla</a:t>
            </a:r>
          </a:p>
          <a:p>
            <a:pPr lvl="2"/>
            <a:r>
              <a:rPr lang="cs-CZ" noProof="0" dirty="0" smtClean="0"/>
              <a:t>determinuje aktuální fázi ventilace, tj. </a:t>
            </a:r>
            <a:r>
              <a:rPr lang="cs-CZ" noProof="0" dirty="0" err="1" smtClean="0"/>
              <a:t>inspirium</a:t>
            </a:r>
            <a:r>
              <a:rPr lang="cs-CZ" noProof="0" dirty="0" smtClean="0"/>
              <a:t> nebo </a:t>
            </a:r>
            <a:r>
              <a:rPr lang="cs-CZ" noProof="0" dirty="0" err="1" smtClean="0"/>
              <a:t>expirium</a:t>
            </a:r>
            <a:endParaRPr lang="cs-CZ" noProof="0" dirty="0" smtClean="0"/>
          </a:p>
          <a:p>
            <a:pPr lvl="2"/>
            <a:r>
              <a:rPr lang="cs-CZ" noProof="0" dirty="0" smtClean="0"/>
              <a:t>P</a:t>
            </a:r>
            <a:r>
              <a:rPr lang="cs-CZ" baseline="-25000" noProof="0" dirty="0" smtClean="0"/>
              <a:t>rs  </a:t>
            </a:r>
            <a:r>
              <a:rPr lang="cs-CZ" noProof="0" dirty="0" smtClean="0"/>
              <a:t>= </a:t>
            </a:r>
            <a:r>
              <a:rPr lang="cs-CZ" noProof="0" dirty="0" err="1" smtClean="0"/>
              <a:t>P</a:t>
            </a:r>
            <a:r>
              <a:rPr lang="cs-CZ" baseline="-25000" noProof="0" dirty="0" err="1" smtClean="0"/>
              <a:t>alv</a:t>
            </a:r>
            <a:r>
              <a:rPr lang="cs-CZ" baseline="-25000" noProof="0" dirty="0" smtClean="0"/>
              <a:t> </a:t>
            </a:r>
            <a:r>
              <a:rPr lang="cs-CZ" noProof="0" dirty="0" smtClean="0"/>
              <a:t>- </a:t>
            </a:r>
            <a:r>
              <a:rPr lang="cs-CZ" noProof="0" dirty="0" err="1" smtClean="0"/>
              <a:t>P</a:t>
            </a:r>
            <a:r>
              <a:rPr lang="cs-CZ" baseline="-25000" noProof="0" dirty="0" err="1" smtClean="0"/>
              <a:t>bs</a:t>
            </a:r>
            <a:endParaRPr lang="cs-CZ" noProof="0"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51384" y="980728"/>
            <a:ext cx="4068250" cy="5699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115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Plicní objemy a kapacity (tj. ≥ 2 objemy)</a:t>
            </a:r>
            <a:endParaRPr lang="en-GB" dirty="0"/>
          </a:p>
        </p:txBody>
      </p:sp>
      <p:pic>
        <p:nvPicPr>
          <p:cNvPr id="7" name="Zástupný symbol pro obsah 6"/>
          <p:cNvPicPr>
            <a:picLocks noGrp="1" noChangeAspect="1"/>
          </p:cNvPicPr>
          <p:nvPr>
            <p:ph sz="half" idx="1"/>
          </p:nvPr>
        </p:nvPicPr>
        <p:blipFill rotWithShape="1">
          <a:blip r:embed="rId2"/>
          <a:srcRect l="2056" t="15766" r="2062" b="5502"/>
          <a:stretch/>
        </p:blipFill>
        <p:spPr>
          <a:xfrm>
            <a:off x="335360" y="1576179"/>
            <a:ext cx="7704856" cy="4445109"/>
          </a:xfrm>
          <a:prstGeom prst="rect">
            <a:avLst/>
          </a:prstGeom>
        </p:spPr>
      </p:pic>
      <p:sp>
        <p:nvSpPr>
          <p:cNvPr id="5" name="Zástupný symbol pro obsah 4"/>
          <p:cNvSpPr>
            <a:spLocks noGrp="1"/>
          </p:cNvSpPr>
          <p:nvPr>
            <p:ph sz="half" idx="2"/>
          </p:nvPr>
        </p:nvSpPr>
        <p:spPr>
          <a:xfrm>
            <a:off x="8400256" y="1484784"/>
            <a:ext cx="3048339" cy="4248472"/>
          </a:xfrm>
        </p:spPr>
        <p:txBody>
          <a:bodyPr>
            <a:normAutofit fontScale="92500" lnSpcReduction="20000"/>
          </a:bodyPr>
          <a:lstStyle/>
          <a:p>
            <a:r>
              <a:rPr lang="cs-CZ" dirty="0" smtClean="0"/>
              <a:t>poměr RV ku TLC (</a:t>
            </a:r>
            <a:r>
              <a:rPr lang="cs-CZ" b="1" dirty="0" smtClean="0">
                <a:solidFill>
                  <a:srgbClr val="FF0000"/>
                </a:solidFill>
              </a:rPr>
              <a:t>RV/TLC ratio</a:t>
            </a:r>
            <a:r>
              <a:rPr lang="cs-CZ" dirty="0" smtClean="0"/>
              <a:t>) je u zdravých jedinců méně než </a:t>
            </a:r>
            <a:r>
              <a:rPr lang="cs-CZ" b="1" dirty="0" smtClean="0">
                <a:solidFill>
                  <a:srgbClr val="FF0000"/>
                </a:solidFill>
              </a:rPr>
              <a:t>0.25</a:t>
            </a:r>
          </a:p>
          <a:p>
            <a:r>
              <a:rPr lang="cs-CZ" dirty="0" smtClean="0"/>
              <a:t>u většiny plicních nemocí je zvýšen RV/TLC poměr, a to následovně: </a:t>
            </a:r>
          </a:p>
          <a:p>
            <a:pPr lvl="1"/>
            <a:r>
              <a:rPr lang="cs-CZ" dirty="0" smtClean="0"/>
              <a:t>obstrukční nemoci v důsledku </a:t>
            </a:r>
            <a:r>
              <a:rPr lang="cs-CZ" dirty="0" smtClean="0">
                <a:sym typeface="Symbol" panose="05050102010706020507" pitchFamily="18" charset="2"/>
              </a:rPr>
              <a:t> RV</a:t>
            </a:r>
            <a:endParaRPr lang="cs-CZ" dirty="0" smtClean="0"/>
          </a:p>
          <a:p>
            <a:pPr lvl="1"/>
            <a:r>
              <a:rPr lang="cs-CZ" dirty="0" smtClean="0"/>
              <a:t>restrikční nemoci v důsledku </a:t>
            </a:r>
            <a:r>
              <a:rPr lang="cs-CZ" dirty="0" smtClean="0">
                <a:sym typeface="Symbol" panose="05050102010706020507" pitchFamily="18" charset="2"/>
              </a:rPr>
              <a:t> TLC</a:t>
            </a:r>
            <a:endParaRPr lang="cs-CZ" dirty="0" smtClean="0"/>
          </a:p>
        </p:txBody>
      </p:sp>
    </p:spTree>
    <p:extLst>
      <p:ext uri="{BB962C8B-B14F-4D97-AF65-F5344CB8AC3E}">
        <p14:creationId xmlns:p14="http://schemas.microsoft.com/office/powerpoint/2010/main" val="1555554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344" y="197768"/>
            <a:ext cx="11737304" cy="854968"/>
          </a:xfrm>
        </p:spPr>
        <p:txBody>
          <a:bodyPr>
            <a:noAutofit/>
          </a:bodyPr>
          <a:lstStyle/>
          <a:p>
            <a:r>
              <a:rPr lang="cs-CZ" dirty="0" smtClean="0"/>
              <a:t>Ventilace (dýchání) jako mechanický proces </a:t>
            </a:r>
            <a:endParaRPr lang="cs-CZ" dirty="0"/>
          </a:p>
        </p:txBody>
      </p:sp>
      <p:pic>
        <p:nvPicPr>
          <p:cNvPr id="717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5591" y="1047543"/>
            <a:ext cx="6014423" cy="562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ástupný symbol pro text 13"/>
          <p:cNvSpPr>
            <a:spLocks noGrp="1"/>
          </p:cNvSpPr>
          <p:nvPr>
            <p:ph sz="half" idx="2"/>
          </p:nvPr>
        </p:nvSpPr>
        <p:spPr>
          <a:xfrm>
            <a:off x="6096000" y="1052736"/>
            <a:ext cx="5832647" cy="5688632"/>
          </a:xfrm>
        </p:spPr>
        <p:txBody>
          <a:bodyPr>
            <a:noAutofit/>
          </a:bodyPr>
          <a:lstStyle/>
          <a:p>
            <a:r>
              <a:rPr lang="cs-CZ" sz="1800" b="1" dirty="0" smtClean="0">
                <a:solidFill>
                  <a:srgbClr val="0033CC"/>
                </a:solidFill>
              </a:rPr>
              <a:t>Nádech/</a:t>
            </a:r>
            <a:r>
              <a:rPr lang="cs-CZ" sz="1800" b="1" dirty="0" err="1" smtClean="0">
                <a:solidFill>
                  <a:srgbClr val="0033CC"/>
                </a:solidFill>
              </a:rPr>
              <a:t>inspirium</a:t>
            </a:r>
            <a:r>
              <a:rPr lang="cs-CZ" sz="1800" b="1" dirty="0" smtClean="0">
                <a:solidFill>
                  <a:srgbClr val="0033CC"/>
                </a:solidFill>
              </a:rPr>
              <a:t> </a:t>
            </a:r>
          </a:p>
          <a:p>
            <a:pPr lvl="1"/>
            <a:r>
              <a:rPr lang="cs-CZ" sz="1600" b="1" dirty="0" smtClean="0">
                <a:solidFill>
                  <a:srgbClr val="FF0000"/>
                </a:solidFill>
              </a:rPr>
              <a:t>aktivní proces</a:t>
            </a:r>
            <a:r>
              <a:rPr lang="cs-CZ" sz="1600" dirty="0" smtClean="0"/>
              <a:t>, který je výsledkem poklesu </a:t>
            </a:r>
            <a:r>
              <a:rPr lang="cs-CZ" sz="1600" b="1" dirty="0" smtClean="0">
                <a:solidFill>
                  <a:srgbClr val="FF0000"/>
                </a:solidFill>
              </a:rPr>
              <a:t>bránice</a:t>
            </a:r>
            <a:r>
              <a:rPr lang="cs-CZ" sz="1600" dirty="0" smtClean="0"/>
              <a:t> a pohybu žeber nahoru a ven účinkem kontrakce </a:t>
            </a:r>
            <a:r>
              <a:rPr lang="cs-CZ" sz="1600" b="1" dirty="0" smtClean="0">
                <a:solidFill>
                  <a:srgbClr val="FF0000"/>
                </a:solidFill>
              </a:rPr>
              <a:t>interkostálních svalů</a:t>
            </a:r>
            <a:endParaRPr lang="cs-CZ" sz="1600" dirty="0" smtClean="0"/>
          </a:p>
          <a:p>
            <a:pPr lvl="2"/>
            <a:r>
              <a:rPr lang="cs-CZ" sz="1400" dirty="0" smtClean="0"/>
              <a:t>v klidu je v naprosté většině u zdravého člověka dostatečná kontrakce bránice</a:t>
            </a:r>
          </a:p>
          <a:p>
            <a:pPr lvl="1"/>
            <a:r>
              <a:rPr lang="cs-CZ" sz="1600" dirty="0" smtClean="0"/>
              <a:t>dýchací svaly jsou v zásadě kosterní svaly, nicméně mnohem méně náchylné k únavě</a:t>
            </a:r>
          </a:p>
          <a:p>
            <a:pPr lvl="2"/>
            <a:r>
              <a:rPr lang="cs-CZ" sz="1400" dirty="0" smtClean="0"/>
              <a:t>jejich únava může hrát roli při vzniku respiračního selhání jak v důsledku svalových či neurologických poruch tak i pro závažnou  chronickou obstrukci dýchacích cest </a:t>
            </a:r>
          </a:p>
          <a:p>
            <a:pPr lvl="1"/>
            <a:r>
              <a:rPr lang="cs-CZ" sz="1600" dirty="0" smtClean="0"/>
              <a:t>nádech proti zvýšenému odporu může vyžadovat zapojení pomocných dýchacích svalů</a:t>
            </a:r>
          </a:p>
          <a:p>
            <a:pPr lvl="2"/>
            <a:r>
              <a:rPr lang="cs-CZ" sz="1400" dirty="0" smtClean="0"/>
              <a:t>krční (mm. </a:t>
            </a:r>
            <a:r>
              <a:rPr lang="cs-CZ" sz="1400" dirty="0" err="1" smtClean="0"/>
              <a:t>sternocleidomastoidei</a:t>
            </a:r>
            <a:r>
              <a:rPr lang="cs-CZ" sz="1400" dirty="0" smtClean="0"/>
              <a:t> a </a:t>
            </a:r>
            <a:r>
              <a:rPr lang="cs-CZ" sz="1400" dirty="0" err="1" smtClean="0"/>
              <a:t>scaleni</a:t>
            </a:r>
            <a:r>
              <a:rPr lang="cs-CZ" sz="1400" dirty="0" smtClean="0"/>
              <a:t>), ramena, záda</a:t>
            </a:r>
          </a:p>
          <a:p>
            <a:r>
              <a:rPr lang="cs-CZ" sz="1800" b="1" dirty="0" smtClean="0">
                <a:solidFill>
                  <a:srgbClr val="0033CC"/>
                </a:solidFill>
              </a:rPr>
              <a:t>Výdech/</a:t>
            </a:r>
            <a:r>
              <a:rPr lang="cs-CZ" sz="1800" b="1" dirty="0" err="1" smtClean="0">
                <a:solidFill>
                  <a:srgbClr val="0033CC"/>
                </a:solidFill>
              </a:rPr>
              <a:t>expirium</a:t>
            </a:r>
            <a:r>
              <a:rPr lang="cs-CZ" sz="1800" b="1" dirty="0" smtClean="0">
                <a:solidFill>
                  <a:srgbClr val="0033CC"/>
                </a:solidFill>
              </a:rPr>
              <a:t> </a:t>
            </a:r>
          </a:p>
          <a:p>
            <a:pPr lvl="1"/>
            <a:r>
              <a:rPr lang="cs-CZ" sz="1600" dirty="0" smtClean="0"/>
              <a:t>normálně </a:t>
            </a:r>
            <a:r>
              <a:rPr lang="cs-CZ" sz="1600" b="1" dirty="0" smtClean="0">
                <a:solidFill>
                  <a:srgbClr val="FF0000"/>
                </a:solidFill>
              </a:rPr>
              <a:t>pasivní proces</a:t>
            </a:r>
            <a:r>
              <a:rPr lang="cs-CZ" sz="1600" dirty="0" smtClean="0"/>
              <a:t>, který je výsledkem relaxace dýchacích svalů a elastického smrštění plic (</a:t>
            </a:r>
            <a:r>
              <a:rPr lang="cs-CZ" sz="1600" b="1" dirty="0" smtClean="0">
                <a:solidFill>
                  <a:srgbClr val="FF0000"/>
                </a:solidFill>
              </a:rPr>
              <a:t>elastický </a:t>
            </a:r>
            <a:r>
              <a:rPr lang="cs-CZ" sz="1600" b="1" dirty="0" err="1" smtClean="0">
                <a:solidFill>
                  <a:srgbClr val="FF0000"/>
                </a:solidFill>
              </a:rPr>
              <a:t>recoil</a:t>
            </a:r>
            <a:r>
              <a:rPr lang="cs-CZ" sz="1600" dirty="0" smtClean="0"/>
              <a:t>) </a:t>
            </a:r>
          </a:p>
          <a:p>
            <a:pPr lvl="1"/>
            <a:r>
              <a:rPr lang="cs-CZ" sz="1600" dirty="0" smtClean="0"/>
              <a:t>při námaze či při obstrukci je nutné zapojení pomocných dýchacích svalů </a:t>
            </a:r>
          </a:p>
          <a:p>
            <a:pPr lvl="2"/>
            <a:r>
              <a:rPr lang="cs-CZ" sz="1400" dirty="0" smtClean="0"/>
              <a:t>břišní stěna a vnitřní interkostální svaly</a:t>
            </a:r>
            <a:endParaRPr lang="cs-CZ" sz="1400" dirty="0"/>
          </a:p>
        </p:txBody>
      </p:sp>
    </p:spTree>
    <p:extLst>
      <p:ext uri="{BB962C8B-B14F-4D97-AF65-F5344CB8AC3E}">
        <p14:creationId xmlns:p14="http://schemas.microsoft.com/office/powerpoint/2010/main" val="309154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Autofit/>
          </a:bodyPr>
          <a:lstStyle/>
          <a:p>
            <a:r>
              <a:rPr lang="cs-CZ" sz="3200" dirty="0" smtClean="0"/>
              <a:t>Vztah struktura-funkce jako důležitý faktor poruch respirace &amp; důvody jejich poruchy</a:t>
            </a:r>
            <a:endParaRPr lang="cs-CZ" sz="3200" dirty="0"/>
          </a:p>
        </p:txBody>
      </p:sp>
      <p:pic>
        <p:nvPicPr>
          <p:cNvPr id="2" name="Obrázek 1"/>
          <p:cNvPicPr>
            <a:picLocks noChangeAspect="1"/>
          </p:cNvPicPr>
          <p:nvPr/>
        </p:nvPicPr>
        <p:blipFill>
          <a:blip r:embed="rId2"/>
          <a:stretch>
            <a:fillRect/>
          </a:stretch>
        </p:blipFill>
        <p:spPr>
          <a:xfrm>
            <a:off x="7320136" y="1700808"/>
            <a:ext cx="3488904" cy="2616678"/>
          </a:xfrm>
          <a:prstGeom prst="rect">
            <a:avLst/>
          </a:prstGeom>
        </p:spPr>
      </p:pic>
    </p:spTree>
    <p:extLst>
      <p:ext uri="{BB962C8B-B14F-4D97-AF65-F5344CB8AC3E}">
        <p14:creationId xmlns:p14="http://schemas.microsoft.com/office/powerpoint/2010/main" val="20594263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Dýchací svaly</a:t>
            </a:r>
            <a:endParaRPr lang="cs-CZ" dirty="0"/>
          </a:p>
        </p:txBody>
      </p:sp>
      <p:pic>
        <p:nvPicPr>
          <p:cNvPr id="5" name="Zástupný symbol pro obsah 4"/>
          <p:cNvPicPr>
            <a:picLocks noGrp="1" noChangeAspect="1"/>
          </p:cNvPicPr>
          <p:nvPr>
            <p:ph sz="half" idx="1"/>
          </p:nvPr>
        </p:nvPicPr>
        <p:blipFill>
          <a:blip r:embed="rId3"/>
          <a:stretch>
            <a:fillRect/>
          </a:stretch>
        </p:blipFill>
        <p:spPr>
          <a:xfrm>
            <a:off x="551384" y="1484784"/>
            <a:ext cx="5854152" cy="4542822"/>
          </a:xfrm>
          <a:prstGeom prst="rect">
            <a:avLst/>
          </a:prstGeom>
        </p:spPr>
      </p:pic>
      <p:pic>
        <p:nvPicPr>
          <p:cNvPr id="6" name="Zástupný symbol pro obsah 5"/>
          <p:cNvPicPr>
            <a:picLocks noGrp="1" noChangeAspect="1"/>
          </p:cNvPicPr>
          <p:nvPr>
            <p:ph sz="half" idx="2"/>
          </p:nvPr>
        </p:nvPicPr>
        <p:blipFill>
          <a:blip r:embed="rId4"/>
          <a:stretch>
            <a:fillRect/>
          </a:stretch>
        </p:blipFill>
        <p:spPr>
          <a:xfrm>
            <a:off x="6816080" y="1484784"/>
            <a:ext cx="4382616" cy="4998921"/>
          </a:xfrm>
          <a:prstGeom prst="rect">
            <a:avLst/>
          </a:prstGeom>
        </p:spPr>
      </p:pic>
    </p:spTree>
    <p:extLst>
      <p:ext uri="{BB962C8B-B14F-4D97-AF65-F5344CB8AC3E}">
        <p14:creationId xmlns:p14="http://schemas.microsoft.com/office/powerpoint/2010/main" val="3843133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p:nvPr>
        </p:nvPicPr>
        <p:blipFill>
          <a:blip r:embed="rId2"/>
          <a:stretch>
            <a:fillRect/>
          </a:stretch>
        </p:blipFill>
        <p:spPr>
          <a:xfrm>
            <a:off x="1919536" y="404664"/>
            <a:ext cx="7780950" cy="5824894"/>
          </a:xfrm>
          <a:prstGeom prst="rect">
            <a:avLst/>
          </a:prstGeom>
        </p:spPr>
      </p:pic>
    </p:spTree>
    <p:extLst>
      <p:ext uri="{BB962C8B-B14F-4D97-AF65-F5344CB8AC3E}">
        <p14:creationId xmlns:p14="http://schemas.microsoft.com/office/powerpoint/2010/main" val="1646473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noProof="0" dirty="0" smtClean="0"/>
              <a:t>Plicní mechanika zahrnuje dva typy odporů</a:t>
            </a:r>
            <a:endParaRPr lang="cs-CZ" noProof="0" dirty="0"/>
          </a:p>
        </p:txBody>
      </p:sp>
      <p:sp>
        <p:nvSpPr>
          <p:cNvPr id="6" name="Zástupný symbol pro text 5"/>
          <p:cNvSpPr>
            <a:spLocks noGrp="1"/>
          </p:cNvSpPr>
          <p:nvPr>
            <p:ph type="body" sz="half" idx="1"/>
          </p:nvPr>
        </p:nvSpPr>
        <p:spPr/>
        <p:txBody>
          <a:bodyPr>
            <a:normAutofit fontScale="77500" lnSpcReduction="20000"/>
          </a:bodyPr>
          <a:lstStyle/>
          <a:p>
            <a:r>
              <a:rPr lang="cs-CZ" b="1" dirty="0">
                <a:solidFill>
                  <a:srgbClr val="FF0000"/>
                </a:solidFill>
              </a:rPr>
              <a:t>(1) STATICKÝ = elastická smrštivost </a:t>
            </a:r>
            <a:endParaRPr lang="cs-CZ" dirty="0"/>
          </a:p>
          <a:p>
            <a:pPr lvl="1"/>
            <a:r>
              <a:rPr lang="cs-CZ" dirty="0"/>
              <a:t>= </a:t>
            </a:r>
            <a:r>
              <a:rPr lang="en-GB" dirty="0"/>
              <a:t>mechanic</a:t>
            </a:r>
            <a:r>
              <a:rPr lang="cs-CZ" dirty="0" err="1"/>
              <a:t>ké</a:t>
            </a:r>
            <a:r>
              <a:rPr lang="cs-CZ" dirty="0"/>
              <a:t> vlastnosti plic (a hrudní stěny), které se nemění v čase</a:t>
            </a:r>
          </a:p>
          <a:p>
            <a:r>
              <a:rPr lang="cs-CZ" b="1" dirty="0">
                <a:solidFill>
                  <a:srgbClr val="FF0000"/>
                </a:solidFill>
              </a:rPr>
              <a:t>(2) DYNAMICKÝ = rezistence dýchacích cest </a:t>
            </a:r>
          </a:p>
          <a:p>
            <a:pPr lvl="1"/>
            <a:r>
              <a:rPr lang="cs-CZ" dirty="0"/>
              <a:t>vlastnosti plic a konvekčního pásma dýchacích cest, které se mění v čase</a:t>
            </a:r>
          </a:p>
          <a:p>
            <a:r>
              <a:rPr lang="cs-CZ" dirty="0"/>
              <a:t>tlak nutný k roztažení plic musí překonat oba typy odporů</a:t>
            </a:r>
          </a:p>
          <a:p>
            <a:r>
              <a:rPr lang="cs-CZ" dirty="0"/>
              <a:t>energie potřená pro dýchací svaly k překonání těchto odporů je za normálních okolností velmi malá</a:t>
            </a:r>
          </a:p>
          <a:p>
            <a:pPr lvl="1"/>
            <a:r>
              <a:rPr lang="cs-CZ" dirty="0"/>
              <a:t>2-5 % celkové spotřeby O</a:t>
            </a:r>
            <a:r>
              <a:rPr lang="cs-CZ" baseline="-25000" dirty="0"/>
              <a:t>2</a:t>
            </a:r>
            <a:endParaRPr lang="cs-CZ" dirty="0"/>
          </a:p>
          <a:p>
            <a:r>
              <a:rPr lang="cs-CZ" dirty="0"/>
              <a:t>ale dramaticky roste při zvýšení některého z odporů (až ke 30%)</a:t>
            </a:r>
          </a:p>
        </p:txBody>
      </p:sp>
      <p:pic>
        <p:nvPicPr>
          <p:cNvPr id="8" name="Zástupný symbol pro obsah 7"/>
          <p:cNvPicPr>
            <a:picLocks noGrp="1" noChangeAspect="1"/>
          </p:cNvPicPr>
          <p:nvPr>
            <p:ph sz="quarter" idx="2"/>
          </p:nvPr>
        </p:nvPicPr>
        <p:blipFill rotWithShape="1">
          <a:blip r:embed="rId2"/>
          <a:srcRect/>
          <a:stretch/>
        </p:blipFill>
        <p:spPr>
          <a:xfrm>
            <a:off x="6168009" y="1237802"/>
            <a:ext cx="5616624" cy="3919390"/>
          </a:xfrm>
          <a:prstGeom prst="rect">
            <a:avLst/>
          </a:prstGeom>
        </p:spPr>
      </p:pic>
      <p:sp>
        <p:nvSpPr>
          <p:cNvPr id="7" name="Zástupný symbol pro obsah 6"/>
          <p:cNvSpPr>
            <a:spLocks noGrp="1"/>
          </p:cNvSpPr>
          <p:nvPr>
            <p:ph sz="quarter" idx="3"/>
          </p:nvPr>
        </p:nvSpPr>
        <p:spPr>
          <a:xfrm>
            <a:off x="5807969" y="5373216"/>
            <a:ext cx="5976664" cy="1152426"/>
          </a:xfrm>
        </p:spPr>
        <p:txBody>
          <a:bodyPr>
            <a:normAutofit fontScale="40000" lnSpcReduction="20000"/>
          </a:bodyPr>
          <a:lstStyle/>
          <a:p>
            <a:r>
              <a:rPr lang="en-GB" dirty="0"/>
              <a:t>Relationship between </a:t>
            </a:r>
            <a:r>
              <a:rPr lang="en-GB" dirty="0" err="1"/>
              <a:t>transpulmonary</a:t>
            </a:r>
            <a:r>
              <a:rPr lang="en-GB" dirty="0"/>
              <a:t> pressure (PL) and the pleural (</a:t>
            </a:r>
            <a:r>
              <a:rPr lang="en-GB" dirty="0" err="1"/>
              <a:t>Ppl</a:t>
            </a:r>
            <a:r>
              <a:rPr lang="en-GB" dirty="0"/>
              <a:t>), alveolar (PA), and elastic recoil (</a:t>
            </a:r>
            <a:r>
              <a:rPr lang="en-GB" dirty="0" err="1"/>
              <a:t>Pel</a:t>
            </a:r>
            <a:r>
              <a:rPr lang="en-GB" dirty="0"/>
              <a:t>) pressures of the lung</a:t>
            </a:r>
          </a:p>
          <a:p>
            <a:r>
              <a:rPr lang="en-GB" dirty="0"/>
              <a:t>Alveolar pressure is the sum of pleural pressure and elastic recoil pressure</a:t>
            </a:r>
          </a:p>
          <a:p>
            <a:r>
              <a:rPr lang="en-GB" dirty="0" err="1"/>
              <a:t>Transpulmonary</a:t>
            </a:r>
            <a:r>
              <a:rPr lang="en-GB" dirty="0"/>
              <a:t> pressure is the difference between pleural pressure and alveolar pressure</a:t>
            </a:r>
          </a:p>
          <a:p>
            <a:endParaRPr lang="en-GB" dirty="0"/>
          </a:p>
        </p:txBody>
      </p:sp>
    </p:spTree>
    <p:extLst>
      <p:ext uri="{BB962C8B-B14F-4D97-AF65-F5344CB8AC3E}">
        <p14:creationId xmlns:p14="http://schemas.microsoft.com/office/powerpoint/2010/main" val="3792044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noProof="0" dirty="0" smtClean="0"/>
              <a:t>(ad 1) Elastické vlastnosti plic a dýchacích cest</a:t>
            </a:r>
            <a:endParaRPr lang="cs-CZ" noProof="0" dirty="0"/>
          </a:p>
        </p:txBody>
      </p:sp>
      <p:sp>
        <p:nvSpPr>
          <p:cNvPr id="12" name="Zástupný symbol pro text 11"/>
          <p:cNvSpPr>
            <a:spLocks noGrp="1"/>
          </p:cNvSpPr>
          <p:nvPr>
            <p:ph type="body" sz="half" idx="1"/>
          </p:nvPr>
        </p:nvSpPr>
        <p:spPr>
          <a:xfrm>
            <a:off x="143934" y="1102780"/>
            <a:ext cx="6096082" cy="5755220"/>
          </a:xfrm>
        </p:spPr>
        <p:txBody>
          <a:bodyPr>
            <a:normAutofit fontScale="85000" lnSpcReduction="20000"/>
          </a:bodyPr>
          <a:lstStyle/>
          <a:p>
            <a:r>
              <a:rPr lang="cs-CZ" noProof="0" dirty="0" smtClean="0"/>
              <a:t>jsou zodpovědné za přirozenou tendenci se smršťovat a toto generuje negativní tlak v pleurální dutině</a:t>
            </a:r>
          </a:p>
          <a:p>
            <a:pPr lvl="1"/>
            <a:r>
              <a:rPr lang="cs-CZ" noProof="0" dirty="0" smtClean="0"/>
              <a:t>síla </a:t>
            </a:r>
            <a:r>
              <a:rPr lang="cs-CZ" dirty="0" smtClean="0"/>
              <a:t>těchto </a:t>
            </a:r>
            <a:r>
              <a:rPr lang="cs-CZ" dirty="0" err="1" smtClean="0"/>
              <a:t>retrakčních</a:t>
            </a:r>
            <a:r>
              <a:rPr lang="cs-CZ" dirty="0" smtClean="0"/>
              <a:t> sil </a:t>
            </a:r>
            <a:r>
              <a:rPr lang="cs-CZ" noProof="0" dirty="0" smtClean="0"/>
              <a:t>je úměrná objemu plic</a:t>
            </a:r>
          </a:p>
          <a:p>
            <a:pPr lvl="2"/>
            <a:r>
              <a:rPr lang="cs-CZ" noProof="0" dirty="0" smtClean="0"/>
              <a:t>např. při větších plicních objemech je plíce roztažena více a tím je generován negativnější </a:t>
            </a:r>
            <a:r>
              <a:rPr lang="cs-CZ" noProof="0" dirty="0" err="1" smtClean="0"/>
              <a:t>intrapleurální</a:t>
            </a:r>
            <a:r>
              <a:rPr lang="cs-CZ" noProof="0" dirty="0" smtClean="0"/>
              <a:t> tlak</a:t>
            </a:r>
          </a:p>
          <a:p>
            <a:pPr lvl="1"/>
            <a:r>
              <a:rPr lang="cs-CZ" noProof="0" dirty="0" smtClean="0"/>
              <a:t>na konci klidného výdechu je </a:t>
            </a:r>
            <a:r>
              <a:rPr lang="cs-CZ" noProof="0" dirty="0" err="1" smtClean="0"/>
              <a:t>retrakční</a:t>
            </a:r>
            <a:r>
              <a:rPr lang="cs-CZ" noProof="0" dirty="0" smtClean="0"/>
              <a:t> síla plíce v rovnováze s tendencí hrudní stěny k tomu se „rozevřít“ ven</a:t>
            </a:r>
          </a:p>
          <a:p>
            <a:pPr lvl="2"/>
            <a:r>
              <a:rPr lang="cs-CZ" noProof="0" dirty="0" smtClean="0"/>
              <a:t>v tomto okamžiku jsou respirační svaly v klidu a plicní objem odpovídá </a:t>
            </a:r>
            <a:r>
              <a:rPr lang="cs-CZ" b="1" noProof="0" dirty="0" smtClean="0">
                <a:solidFill>
                  <a:srgbClr val="FF0000"/>
                </a:solidFill>
              </a:rPr>
              <a:t>funkční reziduální kapacitě </a:t>
            </a:r>
            <a:r>
              <a:rPr lang="cs-CZ" noProof="0" dirty="0" smtClean="0"/>
              <a:t>(FRC)</a:t>
            </a:r>
          </a:p>
          <a:p>
            <a:pPr lvl="1"/>
            <a:r>
              <a:rPr lang="cs-CZ" dirty="0" smtClean="0"/>
              <a:t>v případě malých dýchacích cest je jejich otevření výsledkem radiální trakce generované elastickými vlákny parenchymu</a:t>
            </a:r>
            <a:endParaRPr lang="cs-CZ" noProof="0" dirty="0"/>
          </a:p>
        </p:txBody>
      </p:sp>
      <p:pic>
        <p:nvPicPr>
          <p:cNvPr id="9219" name="Picture 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a:xfrm>
            <a:off x="8184232" y="1102780"/>
            <a:ext cx="3672408" cy="3190316"/>
          </a:xfrm>
        </p:spPr>
      </p:pic>
      <p:sp>
        <p:nvSpPr>
          <p:cNvPr id="18" name="TextovéPole 17"/>
          <p:cNvSpPr txBox="1"/>
          <p:nvPr/>
        </p:nvSpPr>
        <p:spPr>
          <a:xfrm>
            <a:off x="10344472" y="1093912"/>
            <a:ext cx="1512168" cy="461665"/>
          </a:xfrm>
          <a:prstGeom prst="rect">
            <a:avLst/>
          </a:prstGeom>
          <a:noFill/>
        </p:spPr>
        <p:txBody>
          <a:bodyPr wrap="square" rtlCol="0">
            <a:spAutoFit/>
          </a:bodyPr>
          <a:lstStyle/>
          <a:p>
            <a:pPr algn="r"/>
            <a:r>
              <a:rPr lang="en-US" sz="1200" i="1" dirty="0"/>
              <a:t>the system of airway elastic </a:t>
            </a:r>
            <a:r>
              <a:rPr lang="en-US" sz="1200" i="1" dirty="0" err="1"/>
              <a:t>fibres</a:t>
            </a:r>
            <a:endParaRPr lang="cs-CZ" sz="1200" i="1" dirty="0"/>
          </a:p>
        </p:txBody>
      </p:sp>
      <p:pic>
        <p:nvPicPr>
          <p:cNvPr id="3" name="Zástupný symbol pro obsah 2"/>
          <p:cNvPicPr>
            <a:picLocks noGrp="1" noChangeAspect="1"/>
          </p:cNvPicPr>
          <p:nvPr>
            <p:ph sz="quarter" idx="3"/>
          </p:nvPr>
        </p:nvPicPr>
        <p:blipFill>
          <a:blip r:embed="rId3"/>
          <a:stretch>
            <a:fillRect/>
          </a:stretch>
        </p:blipFill>
        <p:spPr>
          <a:xfrm>
            <a:off x="6456040" y="4509120"/>
            <a:ext cx="4563432" cy="2126022"/>
          </a:xfrm>
          <a:prstGeom prst="rect">
            <a:avLst/>
          </a:prstGeom>
        </p:spPr>
      </p:pic>
    </p:spTree>
    <p:extLst>
      <p:ext uri="{BB962C8B-B14F-4D97-AF65-F5344CB8AC3E}">
        <p14:creationId xmlns:p14="http://schemas.microsoft.com/office/powerpoint/2010/main" val="1413415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Situace při dosažení FRV</a:t>
            </a:r>
            <a:endParaRPr lang="en-GB" dirty="0"/>
          </a:p>
        </p:txBody>
      </p:sp>
      <p:sp>
        <p:nvSpPr>
          <p:cNvPr id="2" name="Zástupný symbol pro text 1"/>
          <p:cNvSpPr>
            <a:spLocks noGrp="1"/>
          </p:cNvSpPr>
          <p:nvPr>
            <p:ph type="body" sz="half" idx="1"/>
          </p:nvPr>
        </p:nvSpPr>
        <p:spPr>
          <a:xfrm>
            <a:off x="239184" y="1268414"/>
            <a:ext cx="4920712" cy="5329237"/>
          </a:xfrm>
        </p:spPr>
        <p:txBody>
          <a:bodyPr>
            <a:normAutofit fontScale="77500" lnSpcReduction="20000"/>
          </a:bodyPr>
          <a:lstStyle/>
          <a:p>
            <a:r>
              <a:rPr lang="cs-CZ" dirty="0" smtClean="0"/>
              <a:t>elastická </a:t>
            </a:r>
            <a:r>
              <a:rPr lang="cs-CZ" dirty="0" err="1" smtClean="0"/>
              <a:t>smštivost</a:t>
            </a:r>
            <a:r>
              <a:rPr lang="cs-CZ" dirty="0" smtClean="0"/>
              <a:t> plic má tendenci zmenšovat objem plíce (dovnitř), naopak smrštivost hrudní stěny ven má tendenci objem zvětšovat = při FRC jsou v rovnováze a svaly jsou relaxované</a:t>
            </a:r>
          </a:p>
          <a:p>
            <a:r>
              <a:rPr lang="cs-CZ" dirty="0" smtClean="0"/>
              <a:t>pokud se otevře hrudník (hrudní chirurgie) nebo při traumatickém </a:t>
            </a:r>
            <a:r>
              <a:rPr lang="cs-CZ" dirty="0" err="1" smtClean="0"/>
              <a:t>pneumothoraxu</a:t>
            </a:r>
            <a:r>
              <a:rPr lang="cs-CZ" dirty="0" smtClean="0"/>
              <a:t>, plíce se smrští na objem, kdy je </a:t>
            </a:r>
            <a:r>
              <a:rPr lang="cs-CZ" dirty="0" err="1" smtClean="0"/>
              <a:t>transpulmonární</a:t>
            </a:r>
            <a:r>
              <a:rPr lang="cs-CZ" dirty="0" smtClean="0"/>
              <a:t> tlak roven nule </a:t>
            </a:r>
          </a:p>
          <a:p>
            <a:pPr lvl="1"/>
            <a:r>
              <a:rPr lang="cs-CZ" dirty="0" smtClean="0"/>
              <a:t>hrudník se rozevírá</a:t>
            </a:r>
          </a:p>
          <a:p>
            <a:pPr lvl="1"/>
            <a:r>
              <a:rPr lang="cs-CZ" dirty="0" smtClean="0"/>
              <a:t>plíce kolabuje, nicméně není úplně bezvzdušná – zůstává cca 10% TLC</a:t>
            </a:r>
            <a:endParaRPr lang="cs-CZ" dirty="0"/>
          </a:p>
        </p:txBody>
      </p:sp>
      <p:pic>
        <p:nvPicPr>
          <p:cNvPr id="8" name="Zástupný symbol pro obsah 7"/>
          <p:cNvPicPr>
            <a:picLocks noGrp="1" noChangeAspect="1"/>
          </p:cNvPicPr>
          <p:nvPr>
            <p:ph sz="quarter" idx="2"/>
          </p:nvPr>
        </p:nvPicPr>
        <p:blipFill>
          <a:blip r:embed="rId2"/>
          <a:stretch>
            <a:fillRect/>
          </a:stretch>
        </p:blipFill>
        <p:spPr>
          <a:xfrm>
            <a:off x="5402705" y="980728"/>
            <a:ext cx="4797751" cy="3600400"/>
          </a:xfrm>
          <a:prstGeom prst="rect">
            <a:avLst/>
          </a:prstGeom>
        </p:spPr>
      </p:pic>
      <p:pic>
        <p:nvPicPr>
          <p:cNvPr id="5" name="Zástupný symbol pro obsah 4"/>
          <p:cNvPicPr>
            <a:picLocks noGrp="1" noChangeAspect="1"/>
          </p:cNvPicPr>
          <p:nvPr>
            <p:ph sz="quarter" idx="3"/>
          </p:nvPr>
        </p:nvPicPr>
        <p:blipFill>
          <a:blip r:embed="rId3"/>
          <a:stretch>
            <a:fillRect/>
          </a:stretch>
        </p:blipFill>
        <p:spPr>
          <a:xfrm>
            <a:off x="8544272" y="4744738"/>
            <a:ext cx="2476217" cy="1944514"/>
          </a:xfrm>
          <a:prstGeom prst="rect">
            <a:avLst/>
          </a:prstGeom>
        </p:spPr>
      </p:pic>
    </p:spTree>
    <p:extLst>
      <p:ext uri="{BB962C8B-B14F-4D97-AF65-F5344CB8AC3E}">
        <p14:creationId xmlns:p14="http://schemas.microsoft.com/office/powerpoint/2010/main" val="430755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p:cNvPicPr>
            <a:picLocks noGrp="1" noChangeAspect="1"/>
          </p:cNvPicPr>
          <p:nvPr>
            <p:ph sz="half" idx="1"/>
          </p:nvPr>
        </p:nvPicPr>
        <p:blipFill>
          <a:blip r:embed="rId2"/>
          <a:stretch>
            <a:fillRect/>
          </a:stretch>
        </p:blipFill>
        <p:spPr>
          <a:xfrm>
            <a:off x="395090" y="312012"/>
            <a:ext cx="8653238" cy="6429356"/>
          </a:xfrm>
          <a:prstGeom prst="rect">
            <a:avLst/>
          </a:prstGeom>
        </p:spPr>
      </p:pic>
      <p:sp>
        <p:nvSpPr>
          <p:cNvPr id="10" name="Zástupný symbol pro obsah 9"/>
          <p:cNvSpPr>
            <a:spLocks noGrp="1"/>
          </p:cNvSpPr>
          <p:nvPr>
            <p:ph sz="half" idx="2"/>
          </p:nvPr>
        </p:nvSpPr>
        <p:spPr>
          <a:xfrm>
            <a:off x="9192344" y="404664"/>
            <a:ext cx="2760307" cy="6048672"/>
          </a:xfrm>
        </p:spPr>
        <p:txBody>
          <a:bodyPr>
            <a:normAutofit fontScale="70000" lnSpcReduction="20000"/>
          </a:bodyPr>
          <a:lstStyle/>
          <a:p>
            <a:pPr marL="0" indent="0">
              <a:buNone/>
            </a:pPr>
            <a:r>
              <a:rPr lang="cs-CZ" dirty="0" smtClean="0"/>
              <a:t>T</a:t>
            </a:r>
            <a:r>
              <a:rPr lang="en-GB" dirty="0" smtClean="0"/>
              <a:t>he </a:t>
            </a:r>
            <a:r>
              <a:rPr lang="en-GB" dirty="0"/>
              <a:t>transmural pressure across the respiratory system at FRC is zero. At TLC, both lung pressure and chest wall pressure are positive, and they both require positive transmural distending pressure. The resting volume of the chest wall is the volume at which the transmural pressure for the chest wall is zero, and it is approximately 60% of TLC. At volumes greater than 60% of TLC, the chest wall is recoiling inward and positive transmural pressure is needed, whereas at volumes below 60% of TLC, the chest wall tends to recoil outward</a:t>
            </a:r>
          </a:p>
        </p:txBody>
      </p:sp>
    </p:spTree>
    <p:extLst>
      <p:ext uri="{BB962C8B-B14F-4D97-AF65-F5344CB8AC3E}">
        <p14:creationId xmlns:p14="http://schemas.microsoft.com/office/powerpoint/2010/main" val="957226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343" y="115888"/>
            <a:ext cx="11812933" cy="762000"/>
          </a:xfrm>
        </p:spPr>
        <p:txBody>
          <a:bodyPr>
            <a:noAutofit/>
          </a:bodyPr>
          <a:lstStyle/>
          <a:p>
            <a:r>
              <a:rPr lang="cs-CZ" dirty="0" smtClean="0"/>
              <a:t>Elastickou smrštivost určují dva typy sil</a:t>
            </a:r>
            <a:endParaRPr lang="cs-CZ" dirty="0"/>
          </a:p>
        </p:txBody>
      </p:sp>
      <mc:AlternateContent xmlns:mc="http://schemas.openxmlformats.org/markup-compatibility/2006" xmlns:a14="http://schemas.microsoft.com/office/drawing/2010/main">
        <mc:Choice Requires="a14">
          <p:sp>
            <p:nvSpPr>
              <p:cNvPr id="5" name="Zástupný symbol pro text 4"/>
              <p:cNvSpPr>
                <a:spLocks noGrp="1"/>
              </p:cNvSpPr>
              <p:nvPr>
                <p:ph type="body" sz="half" idx="1"/>
              </p:nvPr>
            </p:nvSpPr>
            <p:spPr>
              <a:xfrm>
                <a:off x="119336" y="1052737"/>
                <a:ext cx="6840760" cy="5832647"/>
              </a:xfrm>
              <a:ln>
                <a:noFill/>
              </a:ln>
            </p:spPr>
            <p:txBody>
              <a:bodyPr>
                <a:normAutofit fontScale="77500" lnSpcReduction="20000"/>
              </a:bodyPr>
              <a:lstStyle/>
              <a:p>
                <a:r>
                  <a:rPr lang="cs-CZ" b="1" noProof="0" dirty="0" smtClean="0">
                    <a:solidFill>
                      <a:srgbClr val="FF0000"/>
                    </a:solidFill>
                  </a:rPr>
                  <a:t>Plicní poddajnost/</a:t>
                </a:r>
                <a:r>
                  <a:rPr lang="cs-CZ" b="1" noProof="0" dirty="0" err="1" smtClean="0">
                    <a:solidFill>
                      <a:srgbClr val="FF0000"/>
                    </a:solidFill>
                  </a:rPr>
                  <a:t>compliance</a:t>
                </a:r>
                <a:r>
                  <a:rPr lang="cs-CZ" b="1" noProof="0" dirty="0" smtClean="0">
                    <a:solidFill>
                      <a:srgbClr val="FF0000"/>
                    </a:solidFill>
                  </a:rPr>
                  <a:t> </a:t>
                </a:r>
                <a:r>
                  <a:rPr lang="cs-CZ" noProof="0" dirty="0" smtClean="0"/>
                  <a:t>(“roztažnost”) </a:t>
                </a:r>
              </a:p>
              <a:p>
                <a:pPr lvl="1"/>
                <a:r>
                  <a:rPr lang="cs-CZ" noProof="0" dirty="0" smtClean="0"/>
                  <a:t>viz křivka plak-objem plíce</a:t>
                </a:r>
              </a:p>
              <a:p>
                <a:pPr lvl="1"/>
                <a:r>
                  <a:rPr lang="cs-CZ" noProof="0" dirty="0" smtClean="0"/>
                  <a:t>definována jako změna objemu plíce způsobená jednotkou změny </a:t>
                </a:r>
                <a:r>
                  <a:rPr lang="cs-CZ" noProof="0" dirty="0" err="1" smtClean="0"/>
                  <a:t>transpulmonárního</a:t>
                </a:r>
                <a:r>
                  <a:rPr lang="cs-CZ" noProof="0" dirty="0" smtClean="0"/>
                  <a:t> tlaku (L/</a:t>
                </a:r>
                <a:r>
                  <a:rPr lang="cs-CZ" noProof="0" dirty="0" err="1" smtClean="0"/>
                  <a:t>kPa</a:t>
                </a:r>
                <a:r>
                  <a:rPr lang="cs-CZ" noProof="0" dirty="0" smtClean="0"/>
                  <a:t>)</a:t>
                </a:r>
              </a:p>
              <a:p>
                <a:pPr lvl="2"/>
                <a:r>
                  <a:rPr lang="cs-CZ" dirty="0" smtClean="0"/>
                  <a:t>CL = </a:t>
                </a:r>
                <a14:m>
                  <m:oMath xmlns:m="http://schemas.openxmlformats.org/officeDocument/2006/math">
                    <m:f>
                      <m:fPr>
                        <m:ctrlPr>
                          <a:rPr lang="cs-CZ" i="1" smtClean="0">
                            <a:latin typeface="Cambria Math" panose="02040503050406030204" pitchFamily="18" charset="0"/>
                          </a:rPr>
                        </m:ctrlPr>
                      </m:fPr>
                      <m:num>
                        <m:r>
                          <a:rPr lang="cs-CZ" i="1" smtClean="0">
                            <a:latin typeface="Cambria Math" panose="02040503050406030204" pitchFamily="18" charset="0"/>
                            <a:ea typeface="Cambria Math" panose="02040503050406030204" pitchFamily="18" charset="0"/>
                          </a:rPr>
                          <m:t>∆</m:t>
                        </m:r>
                        <m:r>
                          <a:rPr lang="cs-CZ" b="0" i="1" smtClean="0">
                            <a:latin typeface="Cambria Math" panose="02040503050406030204" pitchFamily="18" charset="0"/>
                          </a:rPr>
                          <m:t>𝑉</m:t>
                        </m:r>
                      </m:num>
                      <m:den>
                        <m:r>
                          <a:rPr lang="cs-CZ" i="1">
                            <a:latin typeface="Cambria Math" panose="02040503050406030204" pitchFamily="18" charset="0"/>
                            <a:ea typeface="Cambria Math" panose="02040503050406030204" pitchFamily="18" charset="0"/>
                          </a:rPr>
                          <m:t>∆</m:t>
                        </m:r>
                        <m:r>
                          <a:rPr lang="cs-CZ" b="0" i="1" smtClean="0">
                            <a:latin typeface="Cambria Math" panose="02040503050406030204" pitchFamily="18" charset="0"/>
                          </a:rPr>
                          <m:t>𝑃</m:t>
                        </m:r>
                      </m:den>
                    </m:f>
                  </m:oMath>
                </a14:m>
                <a:r>
                  <a:rPr lang="cs-CZ" dirty="0" smtClean="0"/>
                  <a:t> </a:t>
                </a:r>
                <a:endParaRPr lang="cs-CZ" noProof="0" dirty="0" smtClean="0"/>
              </a:p>
              <a:p>
                <a:r>
                  <a:rPr lang="cs-CZ" b="1" noProof="0" dirty="0" smtClean="0">
                    <a:solidFill>
                      <a:srgbClr val="FF0000"/>
                    </a:solidFill>
                  </a:rPr>
                  <a:t>Povrchové napětí </a:t>
                </a:r>
                <a:r>
                  <a:rPr lang="cs-CZ" noProof="0" dirty="0" smtClean="0"/>
                  <a:t>generované vrstvou tekutiny pokrývající povrch alveolu </a:t>
                </a:r>
              </a:p>
              <a:p>
                <a:pPr lvl="1"/>
                <a:r>
                  <a:rPr lang="cs-CZ" noProof="0" dirty="0" smtClean="0"/>
                  <a:t>dáno kohezivními silami mezi molekulami stejného typu</a:t>
                </a:r>
              </a:p>
              <a:p>
                <a:pPr lvl="2"/>
                <a:r>
                  <a:rPr lang="cs-CZ" noProof="0" dirty="0" smtClean="0"/>
                  <a:t>na vnitřním povrchu všech alveolů je tekutina která klade odpor roztažení plíce a toto by generovalo celkové obrovské povrchové napětí </a:t>
                </a:r>
              </a:p>
              <a:p>
                <a:pPr lvl="2"/>
                <a:r>
                  <a:rPr lang="cs-CZ" noProof="0" dirty="0" smtClean="0"/>
                  <a:t>aplikovaný </a:t>
                </a:r>
                <a:r>
                  <a:rPr lang="cs-CZ" noProof="0" dirty="0" err="1" smtClean="0"/>
                  <a:t>LaPlaceův</a:t>
                </a:r>
                <a:r>
                  <a:rPr lang="cs-CZ" noProof="0" dirty="0" smtClean="0"/>
                  <a:t> </a:t>
                </a:r>
                <a:r>
                  <a:rPr lang="cs-CZ" noProof="0" dirty="0" err="1" smtClean="0"/>
                  <a:t>zák</a:t>
                </a:r>
                <a:r>
                  <a:rPr lang="cs-CZ" dirty="0" smtClean="0"/>
                  <a:t>on</a:t>
                </a:r>
                <a:r>
                  <a:rPr lang="cs-CZ" noProof="0" dirty="0" smtClean="0"/>
                  <a:t>: pokud by povrchové napětí generované danou tekutinou bylo stejné, pak snížení poloměru (</a:t>
                </a:r>
                <a:r>
                  <a:rPr lang="cs-CZ" u="sng" noProof="0" dirty="0" smtClean="0"/>
                  <a:t>r)</a:t>
                </a:r>
                <a:r>
                  <a:rPr lang="cs-CZ" noProof="0" dirty="0" smtClean="0"/>
                  <a:t> během výdechu zvýšilo tlak (</a:t>
                </a:r>
                <a:r>
                  <a:rPr lang="cs-CZ" u="sng" noProof="0" dirty="0" smtClean="0"/>
                  <a:t>P)</a:t>
                </a:r>
                <a:r>
                  <a:rPr lang="cs-CZ" noProof="0" dirty="0" smtClean="0"/>
                  <a:t> a menší alveoly by se vyprázdnily do větších a v konečném důsledku </a:t>
                </a:r>
                <a:r>
                  <a:rPr lang="cs-CZ" noProof="0" dirty="0" err="1" smtClean="0"/>
                  <a:t>fůzovaly</a:t>
                </a:r>
                <a:r>
                  <a:rPr lang="cs-CZ" noProof="0" dirty="0" smtClean="0"/>
                  <a:t> v menší počet větších alveolů </a:t>
                </a:r>
              </a:p>
              <a:p>
                <a:pPr lvl="1"/>
                <a:r>
                  <a:rPr lang="cs-CZ" noProof="0" dirty="0" smtClean="0"/>
                  <a:t>tato „</a:t>
                </a:r>
                <a:r>
                  <a:rPr lang="cs-CZ" dirty="0" smtClean="0"/>
                  <a:t>k</a:t>
                </a:r>
                <a:r>
                  <a:rPr lang="cs-CZ" noProof="0" dirty="0" err="1" smtClean="0"/>
                  <a:t>olabující</a:t>
                </a:r>
                <a:r>
                  <a:rPr lang="cs-CZ" noProof="0" dirty="0" smtClean="0"/>
                  <a:t> tendence“ je balancována </a:t>
                </a:r>
                <a:r>
                  <a:rPr lang="cs-CZ" b="1" noProof="0" dirty="0" smtClean="0">
                    <a:solidFill>
                      <a:srgbClr val="0033CC"/>
                    </a:solidFill>
                  </a:rPr>
                  <a:t>plicním </a:t>
                </a:r>
                <a:r>
                  <a:rPr lang="cs-CZ" b="1" noProof="0" dirty="0" err="1" smtClean="0">
                    <a:solidFill>
                      <a:srgbClr val="0033CC"/>
                    </a:solidFill>
                  </a:rPr>
                  <a:t>surfaktantem</a:t>
                </a:r>
                <a:r>
                  <a:rPr lang="cs-CZ" noProof="0" dirty="0" smtClean="0"/>
                  <a:t> výrazně snižujícím povrchové napětí </a:t>
                </a:r>
                <a:endParaRPr lang="cs-CZ" noProof="0" dirty="0"/>
              </a:p>
            </p:txBody>
          </p:sp>
        </mc:Choice>
        <mc:Fallback xmlns="">
          <p:sp>
            <p:nvSpPr>
              <p:cNvPr id="5" name="Zástupný symbol pro text 4"/>
              <p:cNvSpPr>
                <a:spLocks noGrp="1" noRot="1" noChangeAspect="1" noMove="1" noResize="1" noEditPoints="1" noAdjustHandles="1" noChangeArrowheads="1" noChangeShapeType="1" noTextEdit="1"/>
              </p:cNvSpPr>
              <p:nvPr>
                <p:ph type="body" sz="half" idx="1"/>
              </p:nvPr>
            </p:nvSpPr>
            <p:spPr>
              <a:xfrm>
                <a:off x="119336" y="1052737"/>
                <a:ext cx="6840760" cy="5832647"/>
              </a:xfrm>
              <a:blipFill>
                <a:blip r:embed="rId6"/>
                <a:stretch>
                  <a:fillRect l="-1337" t="-1987" r="-1248"/>
                </a:stretch>
              </a:blipFill>
              <a:ln>
                <a:noFill/>
              </a:ln>
            </p:spPr>
            <p:txBody>
              <a:bodyPr/>
              <a:lstStyle/>
              <a:p>
                <a:r>
                  <a:rPr lang="en-GB">
                    <a:noFill/>
                  </a:rPr>
                  <a:t> </a:t>
                </a:r>
              </a:p>
            </p:txBody>
          </p:sp>
        </mc:Fallback>
      </mc:AlternateContent>
      <p:pic>
        <p:nvPicPr>
          <p:cNvPr id="18436" name="Picture 4"/>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bwMode="auto">
          <a:xfrm>
            <a:off x="9048328" y="1233378"/>
            <a:ext cx="2637151" cy="169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Zástupný symbol pro obsah 9"/>
          <p:cNvPicPr>
            <a:picLocks noGrp="1" noChangeAspect="1"/>
          </p:cNvPicPr>
          <p:nvPr>
            <p:ph sz="quarter" idx="3"/>
          </p:nvPr>
        </p:nvPicPr>
        <p:blipFill>
          <a:blip r:embed="rId8"/>
          <a:stretch>
            <a:fillRect/>
          </a:stretch>
        </p:blipFill>
        <p:spPr>
          <a:xfrm>
            <a:off x="7248128" y="3284984"/>
            <a:ext cx="4756149" cy="2589212"/>
          </a:xfrm>
          <a:prstGeom prst="rect">
            <a:avLst/>
          </a:prstGeom>
        </p:spPr>
      </p:pic>
    </p:spTree>
    <p:extLst>
      <p:ext uri="{BB962C8B-B14F-4D97-AF65-F5344CB8AC3E}">
        <p14:creationId xmlns:p14="http://schemas.microsoft.com/office/powerpoint/2010/main" val="40394188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Plicní </a:t>
            </a:r>
            <a:r>
              <a:rPr lang="cs-CZ" noProof="0" dirty="0" err="1" smtClean="0"/>
              <a:t>surfaktant</a:t>
            </a:r>
            <a:endParaRPr lang="cs-CZ" noProof="0" dirty="0"/>
          </a:p>
        </p:txBody>
      </p:sp>
      <p:sp>
        <p:nvSpPr>
          <p:cNvPr id="3" name="Zástupný symbol pro obsah 2"/>
          <p:cNvSpPr>
            <a:spLocks noGrp="1"/>
          </p:cNvSpPr>
          <p:nvPr>
            <p:ph sz="half" idx="1"/>
          </p:nvPr>
        </p:nvSpPr>
        <p:spPr>
          <a:xfrm>
            <a:off x="143339" y="1207293"/>
            <a:ext cx="5304589" cy="5246043"/>
          </a:xfrm>
        </p:spPr>
        <p:txBody>
          <a:bodyPr>
            <a:normAutofit fontScale="92500" lnSpcReduction="20000"/>
          </a:bodyPr>
          <a:lstStyle/>
          <a:p>
            <a:r>
              <a:rPr lang="cs-CZ" noProof="0" dirty="0" smtClean="0"/>
              <a:t>Komplexní směs </a:t>
            </a:r>
            <a:r>
              <a:rPr lang="cs-CZ" b="1" noProof="0" dirty="0" smtClean="0">
                <a:solidFill>
                  <a:srgbClr val="FF0000"/>
                </a:solidFill>
              </a:rPr>
              <a:t>lipidů a proteinů </a:t>
            </a:r>
            <a:r>
              <a:rPr lang="cs-CZ" noProof="0" dirty="0" smtClean="0"/>
              <a:t>na povrchu alveolů (tedy rozhraní kapalné a plynové fáze) redukující povrchové napětí</a:t>
            </a:r>
          </a:p>
          <a:p>
            <a:pPr lvl="1"/>
            <a:r>
              <a:rPr lang="cs-CZ" noProof="0" dirty="0" smtClean="0"/>
              <a:t>povrchová vrstva je tvořena </a:t>
            </a:r>
            <a:r>
              <a:rPr lang="cs-CZ" dirty="0" smtClean="0"/>
              <a:t>f</a:t>
            </a:r>
            <a:r>
              <a:rPr lang="cs-CZ" noProof="0" dirty="0" err="1" smtClean="0"/>
              <a:t>osfolipidy</a:t>
            </a:r>
            <a:r>
              <a:rPr lang="cs-CZ" noProof="0" dirty="0" smtClean="0"/>
              <a:t> (</a:t>
            </a:r>
            <a:r>
              <a:rPr lang="cs-CZ" noProof="0" dirty="0" err="1" smtClean="0"/>
              <a:t>dipalmitoyllecithin</a:t>
            </a:r>
            <a:r>
              <a:rPr lang="cs-CZ" noProof="0" dirty="0" smtClean="0"/>
              <a:t>) </a:t>
            </a:r>
          </a:p>
          <a:p>
            <a:pPr lvl="1"/>
            <a:r>
              <a:rPr lang="cs-CZ" noProof="0" dirty="0" smtClean="0"/>
              <a:t>hlubší vrstva (</a:t>
            </a:r>
            <a:r>
              <a:rPr lang="cs-CZ" noProof="0" dirty="0" err="1" smtClean="0"/>
              <a:t>hypofáze</a:t>
            </a:r>
            <a:r>
              <a:rPr lang="cs-CZ" noProof="0" dirty="0" smtClean="0"/>
              <a:t>) tvořena proteiny (SP-A, -B, -C, -D)</a:t>
            </a:r>
          </a:p>
          <a:p>
            <a:r>
              <a:rPr lang="cs-CZ" noProof="0" dirty="0" err="1" smtClean="0"/>
              <a:t>Surfaktant</a:t>
            </a:r>
            <a:r>
              <a:rPr lang="cs-CZ" noProof="0" dirty="0" smtClean="0"/>
              <a:t> udržuje plicní objem na konci </a:t>
            </a:r>
            <a:r>
              <a:rPr lang="cs-CZ" noProof="0" dirty="0" err="1" smtClean="0"/>
              <a:t>expirace</a:t>
            </a:r>
            <a:endParaRPr lang="cs-CZ" noProof="0" dirty="0" smtClean="0"/>
          </a:p>
          <a:p>
            <a:r>
              <a:rPr lang="cs-CZ" noProof="0" dirty="0" smtClean="0"/>
              <a:t>Kontinuálně a velmi rychle </a:t>
            </a:r>
            <a:r>
              <a:rPr lang="cs-CZ" b="1" noProof="0" dirty="0" smtClean="0">
                <a:solidFill>
                  <a:srgbClr val="FF0000"/>
                </a:solidFill>
              </a:rPr>
              <a:t>recykluje</a:t>
            </a:r>
          </a:p>
          <a:p>
            <a:pPr lvl="1"/>
            <a:r>
              <a:rPr lang="cs-CZ" noProof="0" dirty="0" smtClean="0"/>
              <a:t>ovlivněno hormony vč. glukokortikoidů </a:t>
            </a:r>
          </a:p>
          <a:p>
            <a:pPr lvl="2"/>
            <a:r>
              <a:rPr lang="cs-CZ" noProof="0" dirty="0" smtClean="0"/>
              <a:t>porucha maturace plic u předčasně narozených novorozenců</a:t>
            </a:r>
            <a:endParaRPr lang="cs-CZ" noProof="0" dirty="0"/>
          </a:p>
        </p:txBody>
      </p:sp>
      <p:pic>
        <p:nvPicPr>
          <p:cNvPr id="5" name="Zástupný symbol pro obsah 4"/>
          <p:cNvPicPr>
            <a:picLocks noGrp="1" noChangeAspect="1"/>
          </p:cNvPicPr>
          <p:nvPr>
            <p:ph sz="half" idx="2"/>
          </p:nvPr>
        </p:nvPicPr>
        <p:blipFill rotWithShape="1">
          <a:blip r:embed="rId2"/>
          <a:srcRect b="2899"/>
          <a:stretch/>
        </p:blipFill>
        <p:spPr>
          <a:xfrm>
            <a:off x="6388508" y="1196975"/>
            <a:ext cx="4982564" cy="4824313"/>
          </a:xfrm>
          <a:prstGeom prst="rect">
            <a:avLst/>
          </a:prstGeom>
        </p:spPr>
      </p:pic>
    </p:spTree>
    <p:extLst>
      <p:ext uri="{BB962C8B-B14F-4D97-AF65-F5344CB8AC3E}">
        <p14:creationId xmlns:p14="http://schemas.microsoft.com/office/powerpoint/2010/main" val="3246477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63352" y="381641"/>
            <a:ext cx="11809312" cy="1319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ormAutofit lnSpcReduction="10000"/>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a:r>
              <a:rPr lang="en-GB" sz="1600" dirty="0">
                <a:latin typeface="Arial" charset="0"/>
              </a:rPr>
              <a:t>Pulmonary surfactant adsorption to the interface and surface film </a:t>
            </a:r>
            <a:r>
              <a:rPr lang="en-GB" sz="1600" dirty="0" smtClean="0">
                <a:latin typeface="Arial" charset="0"/>
              </a:rPr>
              <a:t>formation. </a:t>
            </a:r>
            <a:r>
              <a:rPr lang="en-GB" sz="1600" dirty="0">
                <a:latin typeface="Arial" charset="0"/>
              </a:rPr>
              <a:t>Processes that may contribute to transport of surface active surfactant species to the interface include 1) direct cooperative transfer of surfactant from secreted lamellar body-like particles touching the interface, 2) unravelling of secreted lamellar bodies to form intermediate structures such as tubular myelin (TM) or large surfactant layers that have the potential to move and transfer large amounts of material to the interface, and 3) rapid movement of surface active species through a continuous network of surfactant membranes, a so-called surface phase, connecting secreting cells with the interface.</a:t>
            </a:r>
            <a:endParaRPr lang="en-GB" sz="1500" b="1" dirty="0">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1859714"/>
            <a:ext cx="8005416" cy="4521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411066" y="6497243"/>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sz="1100" b="1">
                <a:latin typeface="Arial" charset="0"/>
              </a:rPr>
              <a:t>Perez-Gil J , Weaver T E Physiology 2010;25:132-141</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r>
              <a:rPr lang="en-GB" sz="900">
                <a:latin typeface="Arial" charset="0"/>
              </a:rPr>
              <a:t>©2010 by American Physiological Society</a:t>
            </a:r>
          </a:p>
        </p:txBody>
      </p:sp>
    </p:spTree>
    <p:extLst>
      <p:ext uri="{BB962C8B-B14F-4D97-AF65-F5344CB8AC3E}">
        <p14:creationId xmlns:p14="http://schemas.microsoft.com/office/powerpoint/2010/main" val="36585215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noProof="0" dirty="0" smtClean="0"/>
              <a:t>Změny elastických vlastností</a:t>
            </a:r>
            <a:endParaRPr lang="cs-CZ" noProof="0" dirty="0"/>
          </a:p>
        </p:txBody>
      </p:sp>
      <p:sp>
        <p:nvSpPr>
          <p:cNvPr id="9" name="Zástupný symbol pro text 8"/>
          <p:cNvSpPr>
            <a:spLocks noGrp="1"/>
          </p:cNvSpPr>
          <p:nvPr>
            <p:ph type="body" sz="half" idx="1"/>
          </p:nvPr>
        </p:nvSpPr>
        <p:spPr>
          <a:xfrm>
            <a:off x="228495" y="1268414"/>
            <a:ext cx="7019633" cy="5329237"/>
          </a:xfrm>
        </p:spPr>
        <p:txBody>
          <a:bodyPr>
            <a:normAutofit fontScale="70000" lnSpcReduction="20000"/>
          </a:bodyPr>
          <a:lstStyle/>
          <a:p>
            <a:r>
              <a:rPr lang="cs-CZ" dirty="0" smtClean="0"/>
              <a:t>změna plicní poddajnosti (TLC, FRC, RV)</a:t>
            </a:r>
          </a:p>
          <a:p>
            <a:pPr lvl="1"/>
            <a:r>
              <a:rPr lang="cs-CZ" dirty="0" smtClean="0">
                <a:sym typeface="Symbol"/>
              </a:rPr>
              <a:t> </a:t>
            </a:r>
            <a:r>
              <a:rPr lang="cs-CZ" dirty="0" smtClean="0"/>
              <a:t>plicní </a:t>
            </a:r>
            <a:r>
              <a:rPr lang="cs-CZ" b="1" dirty="0" smtClean="0">
                <a:solidFill>
                  <a:srgbClr val="FF0000"/>
                </a:solidFill>
              </a:rPr>
              <a:t>emfyzém</a:t>
            </a:r>
            <a:r>
              <a:rPr lang="cs-CZ" dirty="0" smtClean="0"/>
              <a:t>, do jisté míry stárnutí (</a:t>
            </a:r>
            <a:r>
              <a:rPr lang="cs-CZ" dirty="0" smtClean="0">
                <a:sym typeface="Symbol"/>
              </a:rPr>
              <a:t></a:t>
            </a:r>
            <a:r>
              <a:rPr lang="cs-CZ" dirty="0" smtClean="0"/>
              <a:t>TLC, </a:t>
            </a:r>
            <a:r>
              <a:rPr lang="cs-CZ" dirty="0" smtClean="0">
                <a:sym typeface="Symbol"/>
              </a:rPr>
              <a:t></a:t>
            </a:r>
            <a:r>
              <a:rPr lang="cs-CZ" dirty="0" smtClean="0"/>
              <a:t>FRC, </a:t>
            </a:r>
            <a:r>
              <a:rPr lang="cs-CZ" dirty="0" smtClean="0">
                <a:sym typeface="Symbol"/>
              </a:rPr>
              <a:t></a:t>
            </a:r>
            <a:r>
              <a:rPr lang="cs-CZ" dirty="0" smtClean="0"/>
              <a:t>RV)</a:t>
            </a:r>
          </a:p>
          <a:p>
            <a:pPr lvl="1"/>
            <a:r>
              <a:rPr lang="cs-CZ" dirty="0" smtClean="0">
                <a:sym typeface="Symbol"/>
              </a:rPr>
              <a:t> </a:t>
            </a:r>
            <a:r>
              <a:rPr lang="cs-CZ" b="1" dirty="0" err="1" smtClean="0">
                <a:solidFill>
                  <a:srgbClr val="FF0000"/>
                </a:solidFill>
              </a:rPr>
              <a:t>intersticální</a:t>
            </a:r>
            <a:r>
              <a:rPr lang="cs-CZ" b="1" dirty="0" smtClean="0">
                <a:solidFill>
                  <a:srgbClr val="FF0000"/>
                </a:solidFill>
              </a:rPr>
              <a:t> procesy </a:t>
            </a:r>
            <a:r>
              <a:rPr lang="cs-CZ" dirty="0" smtClean="0"/>
              <a:t>(</a:t>
            </a:r>
            <a:r>
              <a:rPr lang="cs-CZ" dirty="0" smtClean="0">
                <a:sym typeface="Symbol"/>
              </a:rPr>
              <a:t></a:t>
            </a:r>
            <a:r>
              <a:rPr lang="cs-CZ" dirty="0" smtClean="0"/>
              <a:t>TLC, </a:t>
            </a:r>
            <a:r>
              <a:rPr lang="cs-CZ" dirty="0" smtClean="0">
                <a:sym typeface="Symbol"/>
              </a:rPr>
              <a:t></a:t>
            </a:r>
            <a:r>
              <a:rPr lang="cs-CZ" dirty="0" smtClean="0"/>
              <a:t>FRC, </a:t>
            </a:r>
            <a:r>
              <a:rPr lang="cs-CZ" dirty="0" smtClean="0">
                <a:sym typeface="Symbol"/>
              </a:rPr>
              <a:t></a:t>
            </a:r>
            <a:r>
              <a:rPr lang="cs-CZ" dirty="0" smtClean="0"/>
              <a:t>RV)</a:t>
            </a:r>
          </a:p>
          <a:p>
            <a:pPr lvl="2"/>
            <a:r>
              <a:rPr lang="cs-CZ" dirty="0" smtClean="0"/>
              <a:t>např. plicní fibróza, intersticiální edém nebo bronchopneumonie</a:t>
            </a:r>
          </a:p>
          <a:p>
            <a:r>
              <a:rPr lang="cs-CZ" dirty="0" smtClean="0"/>
              <a:t>porucha </a:t>
            </a:r>
            <a:r>
              <a:rPr lang="cs-CZ" dirty="0" err="1" smtClean="0"/>
              <a:t>surfaktantu</a:t>
            </a:r>
            <a:r>
              <a:rPr lang="cs-CZ" dirty="0" smtClean="0"/>
              <a:t> (</a:t>
            </a:r>
            <a:r>
              <a:rPr lang="cs-CZ" dirty="0" smtClean="0">
                <a:sym typeface="Symbol"/>
              </a:rPr>
              <a:t></a:t>
            </a:r>
            <a:r>
              <a:rPr lang="cs-CZ" dirty="0" smtClean="0"/>
              <a:t>TLC, </a:t>
            </a:r>
            <a:r>
              <a:rPr lang="cs-CZ" dirty="0" smtClean="0">
                <a:sym typeface="Symbol"/>
              </a:rPr>
              <a:t></a:t>
            </a:r>
            <a:r>
              <a:rPr lang="cs-CZ" dirty="0" smtClean="0"/>
              <a:t>FRC, </a:t>
            </a:r>
            <a:r>
              <a:rPr lang="cs-CZ" dirty="0" smtClean="0">
                <a:sym typeface="Symbol"/>
              </a:rPr>
              <a:t></a:t>
            </a:r>
            <a:r>
              <a:rPr lang="cs-CZ" dirty="0" smtClean="0"/>
              <a:t>RV)</a:t>
            </a:r>
          </a:p>
          <a:p>
            <a:pPr lvl="1"/>
            <a:r>
              <a:rPr lang="cs-CZ" dirty="0" smtClean="0"/>
              <a:t>novorozenecký nebo </a:t>
            </a:r>
            <a:r>
              <a:rPr lang="cs-CZ" dirty="0" err="1" smtClean="0"/>
              <a:t>adultní</a:t>
            </a:r>
            <a:r>
              <a:rPr lang="cs-CZ" dirty="0" smtClean="0"/>
              <a:t> </a:t>
            </a:r>
            <a:r>
              <a:rPr lang="cs-CZ" b="1" dirty="0" smtClean="0">
                <a:solidFill>
                  <a:srgbClr val="FF0000"/>
                </a:solidFill>
              </a:rPr>
              <a:t>syndrom dechové tísně </a:t>
            </a:r>
            <a:r>
              <a:rPr lang="cs-CZ" dirty="0" smtClean="0"/>
              <a:t>(</a:t>
            </a:r>
            <a:r>
              <a:rPr lang="cs-CZ" dirty="0" err="1" smtClean="0"/>
              <a:t>distress</a:t>
            </a:r>
            <a:r>
              <a:rPr lang="cs-CZ" dirty="0" smtClean="0"/>
              <a:t>, IRDS nebo ARDS, resp.), tj. tendence ke kolapsu plíce a edém</a:t>
            </a:r>
          </a:p>
          <a:p>
            <a:pPr lvl="1"/>
            <a:r>
              <a:rPr lang="cs-CZ" dirty="0" smtClean="0"/>
              <a:t>alveolární </a:t>
            </a:r>
            <a:r>
              <a:rPr lang="cs-CZ" b="1" dirty="0" smtClean="0">
                <a:solidFill>
                  <a:srgbClr val="FF0000"/>
                </a:solidFill>
              </a:rPr>
              <a:t>edém</a:t>
            </a:r>
            <a:r>
              <a:rPr lang="cs-CZ" dirty="0" smtClean="0"/>
              <a:t> (poškození/</a:t>
            </a:r>
            <a:r>
              <a:rPr lang="cs-CZ" dirty="0" err="1" smtClean="0"/>
              <a:t>diluce</a:t>
            </a:r>
            <a:r>
              <a:rPr lang="cs-CZ" dirty="0" smtClean="0"/>
              <a:t> </a:t>
            </a:r>
            <a:r>
              <a:rPr lang="cs-CZ" dirty="0" err="1" smtClean="0"/>
              <a:t>surfaktantu</a:t>
            </a:r>
            <a:r>
              <a:rPr lang="cs-CZ" dirty="0" smtClean="0"/>
              <a:t>) </a:t>
            </a:r>
          </a:p>
          <a:p>
            <a:r>
              <a:rPr lang="cs-CZ" dirty="0" smtClean="0"/>
              <a:t>nemoci ovlivňující pohyblivost hrudníku či bránice</a:t>
            </a:r>
          </a:p>
          <a:p>
            <a:pPr lvl="1"/>
            <a:r>
              <a:rPr lang="cs-CZ" dirty="0" smtClean="0"/>
              <a:t>morbidní obesita </a:t>
            </a:r>
          </a:p>
          <a:p>
            <a:pPr lvl="1"/>
            <a:r>
              <a:rPr lang="cs-CZ" dirty="0" smtClean="0"/>
              <a:t>postižení hrudní páteře </a:t>
            </a:r>
          </a:p>
          <a:p>
            <a:pPr lvl="2"/>
            <a:r>
              <a:rPr lang="cs-CZ" dirty="0" smtClean="0"/>
              <a:t>např. </a:t>
            </a:r>
            <a:r>
              <a:rPr lang="cs-CZ" dirty="0" err="1" smtClean="0"/>
              <a:t>ankylozující</a:t>
            </a:r>
            <a:r>
              <a:rPr lang="cs-CZ" dirty="0" smtClean="0"/>
              <a:t> </a:t>
            </a:r>
            <a:r>
              <a:rPr lang="cs-CZ" dirty="0" err="1" smtClean="0"/>
              <a:t>spondylitida</a:t>
            </a:r>
            <a:r>
              <a:rPr lang="cs-CZ" dirty="0" smtClean="0"/>
              <a:t> a kyfoskolióza</a:t>
            </a:r>
          </a:p>
          <a:p>
            <a:pPr lvl="1"/>
            <a:r>
              <a:rPr lang="cs-CZ" dirty="0" smtClean="0"/>
              <a:t>neuropatie</a:t>
            </a:r>
          </a:p>
          <a:p>
            <a:pPr lvl="2"/>
            <a:r>
              <a:rPr lang="cs-CZ" dirty="0" smtClean="0"/>
              <a:t>např.  </a:t>
            </a:r>
            <a:r>
              <a:rPr lang="cs-CZ" dirty="0" err="1" smtClean="0"/>
              <a:t>Guillain-Barré</a:t>
            </a:r>
            <a:r>
              <a:rPr lang="cs-CZ" dirty="0" smtClean="0"/>
              <a:t> syndrom </a:t>
            </a:r>
          </a:p>
          <a:p>
            <a:pPr lvl="1"/>
            <a:r>
              <a:rPr lang="cs-CZ" dirty="0" smtClean="0"/>
              <a:t>poškození n. </a:t>
            </a:r>
            <a:r>
              <a:rPr lang="cs-CZ" dirty="0" err="1" smtClean="0"/>
              <a:t>frenicus</a:t>
            </a:r>
            <a:r>
              <a:rPr lang="cs-CZ" dirty="0" smtClean="0"/>
              <a:t> (segmenty C3-C5)</a:t>
            </a:r>
          </a:p>
          <a:p>
            <a:pPr lvl="1"/>
            <a:r>
              <a:rPr lang="cs-CZ" dirty="0" err="1" smtClean="0"/>
              <a:t>myasthenia</a:t>
            </a:r>
            <a:r>
              <a:rPr lang="cs-CZ" dirty="0" smtClean="0"/>
              <a:t> gravis </a:t>
            </a:r>
            <a:endParaRPr lang="cs-CZ" dirty="0"/>
          </a:p>
        </p:txBody>
      </p:sp>
      <p:pic>
        <p:nvPicPr>
          <p:cNvPr id="6" name="Zástupný symbol pro obsah 5"/>
          <p:cNvPicPr>
            <a:picLocks noGrp="1" noChangeAspect="1"/>
          </p:cNvPicPr>
          <p:nvPr>
            <p:ph sz="quarter" idx="3"/>
          </p:nvPr>
        </p:nvPicPr>
        <p:blipFill rotWithShape="1">
          <a:blip r:embed="rId2"/>
          <a:srcRect b="8"/>
          <a:stretch/>
        </p:blipFill>
        <p:spPr>
          <a:xfrm>
            <a:off x="7280369" y="1988840"/>
            <a:ext cx="4670800" cy="3816424"/>
          </a:xfrm>
          <a:prstGeom prst="rect">
            <a:avLst/>
          </a:prstGeom>
        </p:spPr>
      </p:pic>
    </p:spTree>
    <p:extLst>
      <p:ext uri="{BB962C8B-B14F-4D97-AF65-F5344CB8AC3E}">
        <p14:creationId xmlns:p14="http://schemas.microsoft.com/office/powerpoint/2010/main" val="1955627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9376" y="115889"/>
            <a:ext cx="11089232" cy="1008856"/>
          </a:xfrm>
        </p:spPr>
        <p:txBody>
          <a:bodyPr>
            <a:noAutofit/>
          </a:bodyPr>
          <a:lstStyle/>
          <a:p>
            <a:r>
              <a:rPr lang="cs-CZ" noProof="0" dirty="0" smtClean="0"/>
              <a:t>Respirace vedoucí k výměně plynů zahrnuje</a:t>
            </a:r>
            <a:endParaRPr lang="cs-CZ" noProof="0" dirty="0"/>
          </a:p>
        </p:txBody>
      </p:sp>
      <p:sp>
        <p:nvSpPr>
          <p:cNvPr id="7" name="Zástupný symbol pro text 6"/>
          <p:cNvSpPr>
            <a:spLocks noGrp="1"/>
          </p:cNvSpPr>
          <p:nvPr>
            <p:ph type="body" sz="half" idx="1"/>
          </p:nvPr>
        </p:nvSpPr>
        <p:spPr>
          <a:xfrm>
            <a:off x="407369" y="1128614"/>
            <a:ext cx="10081246" cy="2084363"/>
          </a:xfrm>
        </p:spPr>
        <p:txBody>
          <a:bodyPr>
            <a:normAutofit fontScale="70000" lnSpcReduction="20000"/>
          </a:bodyPr>
          <a:lstStyle/>
          <a:p>
            <a:r>
              <a:rPr lang="en-GB" b="1" dirty="0" smtClean="0">
                <a:solidFill>
                  <a:srgbClr val="FF0000"/>
                </a:solidFill>
              </a:rPr>
              <a:t>(1) </a:t>
            </a:r>
            <a:r>
              <a:rPr lang="cs-CZ" b="1" dirty="0" smtClean="0">
                <a:solidFill>
                  <a:srgbClr val="FF0000"/>
                </a:solidFill>
              </a:rPr>
              <a:t>ventilace</a:t>
            </a:r>
            <a:r>
              <a:rPr lang="cs-CZ" dirty="0" smtClean="0"/>
              <a:t> </a:t>
            </a:r>
            <a:r>
              <a:rPr lang="cs-CZ" dirty="0" smtClean="0"/>
              <a:t>= mechanický proces</a:t>
            </a:r>
          </a:p>
          <a:p>
            <a:pPr lvl="1"/>
            <a:r>
              <a:rPr lang="cs-CZ" dirty="0" smtClean="0"/>
              <a:t>dýchání v užším slova smyslu </a:t>
            </a:r>
          </a:p>
          <a:p>
            <a:r>
              <a:rPr lang="en-GB" b="1" dirty="0" smtClean="0">
                <a:solidFill>
                  <a:srgbClr val="FF0000"/>
                </a:solidFill>
              </a:rPr>
              <a:t>(2) </a:t>
            </a:r>
            <a:r>
              <a:rPr lang="cs-CZ" b="1" dirty="0" smtClean="0">
                <a:solidFill>
                  <a:srgbClr val="FF0000"/>
                </a:solidFill>
              </a:rPr>
              <a:t>difuze </a:t>
            </a:r>
            <a:r>
              <a:rPr lang="cs-CZ" dirty="0" smtClean="0"/>
              <a:t>= chemický proces</a:t>
            </a:r>
          </a:p>
          <a:p>
            <a:pPr lvl="1"/>
            <a:r>
              <a:rPr lang="cs-CZ" dirty="0" smtClean="0"/>
              <a:t>přestup plynů skrze alveolo-kapilární bariéru</a:t>
            </a:r>
          </a:p>
          <a:p>
            <a:r>
              <a:rPr lang="en-GB" b="1" dirty="0" smtClean="0">
                <a:solidFill>
                  <a:srgbClr val="FF0000"/>
                </a:solidFill>
              </a:rPr>
              <a:t>(3) </a:t>
            </a:r>
            <a:r>
              <a:rPr lang="cs-CZ" b="1" dirty="0" err="1" smtClean="0">
                <a:solidFill>
                  <a:srgbClr val="FF0000"/>
                </a:solidFill>
              </a:rPr>
              <a:t>perfuze</a:t>
            </a:r>
            <a:r>
              <a:rPr lang="cs-CZ" dirty="0" smtClean="0"/>
              <a:t> </a:t>
            </a:r>
            <a:r>
              <a:rPr lang="cs-CZ" dirty="0" smtClean="0"/>
              <a:t>= cirkulační proces</a:t>
            </a:r>
          </a:p>
          <a:p>
            <a:pPr lvl="1"/>
            <a:r>
              <a:rPr lang="cs-CZ" dirty="0" smtClean="0"/>
              <a:t>cirkulace krve plicní cirkulací</a:t>
            </a:r>
            <a:endParaRPr lang="cs-CZ" dirty="0"/>
          </a:p>
        </p:txBody>
      </p:sp>
      <p:sp>
        <p:nvSpPr>
          <p:cNvPr id="5" name="Zástupný symbol pro číslo snímku 4"/>
          <p:cNvSpPr>
            <a:spLocks noGrp="1"/>
          </p:cNvSpPr>
          <p:nvPr>
            <p:ph type="sldNum" sz="quarter" idx="4294967295"/>
          </p:nvPr>
        </p:nvSpPr>
        <p:spPr>
          <a:xfrm>
            <a:off x="8534400" y="6448426"/>
            <a:ext cx="2133600" cy="365125"/>
          </a:xfrm>
          <a:prstGeom prst="rect">
            <a:avLst/>
          </a:prstGeom>
        </p:spPr>
        <p:txBody>
          <a:bodyPr/>
          <a:lstStyle/>
          <a:p>
            <a:fld id="{7372D274-9BD5-4908-B08E-24844E298F93}" type="slidenum">
              <a:rPr lang="cs-CZ" smtClean="0"/>
              <a:t>4</a:t>
            </a:fld>
            <a:endParaRPr lang="cs-CZ"/>
          </a:p>
        </p:txBody>
      </p:sp>
      <p:pic>
        <p:nvPicPr>
          <p:cNvPr id="14341"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575720" y="3212977"/>
            <a:ext cx="5544617" cy="34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Šipka doleva 3"/>
          <p:cNvSpPr/>
          <p:nvPr/>
        </p:nvSpPr>
        <p:spPr>
          <a:xfrm>
            <a:off x="6158135" y="966428"/>
            <a:ext cx="4509865" cy="18258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400" dirty="0"/>
              <a:t>úmrtí na plicní onemocnění je téměř vždy důsledkem neschopnosti překonat alterované </a:t>
            </a:r>
            <a:r>
              <a:rPr lang="cs-CZ" sz="1400" b="1" u="sng" dirty="0"/>
              <a:t>mechanické vlastnosti </a:t>
            </a:r>
            <a:r>
              <a:rPr lang="cs-CZ" sz="1400" dirty="0"/>
              <a:t>plic nebo hrudní stěny (nebo obou)</a:t>
            </a:r>
          </a:p>
        </p:txBody>
      </p:sp>
    </p:spTree>
    <p:extLst>
      <p:ext uri="{BB962C8B-B14F-4D97-AF65-F5344CB8AC3E}">
        <p14:creationId xmlns:p14="http://schemas.microsoft.com/office/powerpoint/2010/main" val="40493474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noProof="0" dirty="0" smtClean="0"/>
              <a:t>(ad 2) Dynamická rezistence dýchacích cest </a:t>
            </a:r>
            <a:endParaRPr lang="cs-CZ" noProof="0" dirty="0"/>
          </a:p>
        </p:txBody>
      </p:sp>
      <p:sp>
        <p:nvSpPr>
          <p:cNvPr id="7" name="Zástupný symbol pro obsah 6"/>
          <p:cNvSpPr>
            <a:spLocks noGrp="1"/>
          </p:cNvSpPr>
          <p:nvPr>
            <p:ph sz="half" idx="1"/>
          </p:nvPr>
        </p:nvSpPr>
        <p:spPr>
          <a:xfrm>
            <a:off x="143339" y="1124744"/>
            <a:ext cx="7608845" cy="5534075"/>
          </a:xfrm>
        </p:spPr>
        <p:txBody>
          <a:bodyPr/>
          <a:lstStyle/>
          <a:p>
            <a:r>
              <a:rPr lang="cs-CZ" noProof="0" dirty="0" smtClean="0"/>
              <a:t>Plyn proudí v dýchacích cestách pokud existuje tlakový gradient</a:t>
            </a:r>
          </a:p>
          <a:p>
            <a:r>
              <a:rPr lang="cs-CZ" dirty="0" smtClean="0"/>
              <a:t>aplikovaná fyzika pro proudění v dýchacích cestách (odpor, viskozita, typ proudění, …)</a:t>
            </a:r>
            <a:endParaRPr lang="cs-CZ" noProof="0" dirty="0" smtClean="0"/>
          </a:p>
          <a:p>
            <a:pPr lvl="1"/>
            <a:r>
              <a:rPr lang="cs-CZ" noProof="0" dirty="0" err="1" smtClean="0"/>
              <a:t>Poiseuille</a:t>
            </a:r>
            <a:r>
              <a:rPr lang="cs-CZ" noProof="0" dirty="0" smtClean="0"/>
              <a:t> </a:t>
            </a:r>
            <a:r>
              <a:rPr lang="cs-CZ" dirty="0"/>
              <a:t>zákon říká, že </a:t>
            </a:r>
            <a:r>
              <a:rPr lang="cs-CZ" dirty="0" smtClean="0"/>
              <a:t>tlak je</a:t>
            </a:r>
            <a:endParaRPr lang="cs-CZ" noProof="0" dirty="0" smtClean="0"/>
          </a:p>
          <a:p>
            <a:pPr lvl="2"/>
            <a:r>
              <a:rPr lang="cs-CZ" noProof="0" dirty="0" smtClean="0"/>
              <a:t>přímo úměrný toku, délce trubice a viskositě</a:t>
            </a:r>
          </a:p>
          <a:p>
            <a:pPr lvl="2"/>
            <a:r>
              <a:rPr lang="cs-CZ" noProof="0" dirty="0" smtClean="0"/>
              <a:t>nepřímo úměrný poloměru</a:t>
            </a:r>
          </a:p>
          <a:p>
            <a:endParaRPr lang="cs-CZ" noProof="0" dirty="0" smtClean="0"/>
          </a:p>
          <a:p>
            <a:endParaRPr lang="cs-CZ" dirty="0"/>
          </a:p>
          <a:p>
            <a:endParaRPr lang="cs-CZ" noProof="0" dirty="0" smtClean="0"/>
          </a:p>
          <a:p>
            <a:r>
              <a:rPr lang="cs-CZ" noProof="0" dirty="0" smtClean="0"/>
              <a:t>Překonání zvýšené rezistence vyžaduje </a:t>
            </a:r>
            <a:r>
              <a:rPr lang="cs-CZ" b="1" noProof="0" dirty="0" smtClean="0">
                <a:solidFill>
                  <a:srgbClr val="FF0000"/>
                </a:solidFill>
              </a:rPr>
              <a:t>usilovný výdech</a:t>
            </a:r>
            <a:r>
              <a:rPr lang="cs-CZ" noProof="0" dirty="0" smtClean="0"/>
              <a:t> – proč</a:t>
            </a:r>
            <a:endParaRPr lang="cs-CZ" b="1" noProof="0" dirty="0">
              <a:solidFill>
                <a:srgbClr val="FF0000"/>
              </a:solidFill>
            </a:endParaRPr>
          </a:p>
        </p:txBody>
      </p:sp>
      <p:pic>
        <p:nvPicPr>
          <p:cNvPr id="22533"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39816" y="3789040"/>
            <a:ext cx="2565759" cy="194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p:cNvPicPr>
            <a:picLocks noChangeAspect="1"/>
          </p:cNvPicPr>
          <p:nvPr/>
        </p:nvPicPr>
        <p:blipFill rotWithShape="1">
          <a:blip r:embed="rId4"/>
          <a:srcRect b="1542"/>
          <a:stretch/>
        </p:blipFill>
        <p:spPr>
          <a:xfrm>
            <a:off x="7968208" y="836712"/>
            <a:ext cx="3206775" cy="5688632"/>
          </a:xfrm>
          <a:prstGeom prst="rect">
            <a:avLst/>
          </a:prstGeom>
        </p:spPr>
      </p:pic>
    </p:spTree>
    <p:extLst>
      <p:ext uri="{BB962C8B-B14F-4D97-AF65-F5344CB8AC3E}">
        <p14:creationId xmlns:p14="http://schemas.microsoft.com/office/powerpoint/2010/main" val="28785113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2"/>
          <p:cNvPicPr>
            <a:picLocks noGrp="1" noChangeAspect="1"/>
          </p:cNvPicPr>
          <p:nvPr>
            <p:ph sz="half" idx="2"/>
          </p:nvPr>
        </p:nvPicPr>
        <p:blipFill>
          <a:blip r:embed="rId2"/>
          <a:stretch>
            <a:fillRect/>
          </a:stretch>
        </p:blipFill>
        <p:spPr>
          <a:xfrm>
            <a:off x="6360029" y="188640"/>
            <a:ext cx="5712635" cy="3528392"/>
          </a:xfrm>
          <a:prstGeom prst="rect">
            <a:avLst/>
          </a:prstGeom>
        </p:spPr>
      </p:pic>
      <p:sp>
        <p:nvSpPr>
          <p:cNvPr id="5" name="Nadpis 4"/>
          <p:cNvSpPr>
            <a:spLocks noGrp="1"/>
          </p:cNvSpPr>
          <p:nvPr>
            <p:ph type="title"/>
          </p:nvPr>
        </p:nvSpPr>
        <p:spPr>
          <a:xfrm>
            <a:off x="142875" y="332656"/>
            <a:ext cx="7536837" cy="854968"/>
          </a:xfrm>
        </p:spPr>
        <p:txBody>
          <a:bodyPr>
            <a:normAutofit fontScale="90000"/>
          </a:bodyPr>
          <a:lstStyle/>
          <a:p>
            <a:pPr algn="l"/>
            <a:r>
              <a:rPr lang="cs-CZ" dirty="0" smtClean="0"/>
              <a:t>Proudění vzduchu v dýchacích cestách</a:t>
            </a:r>
            <a:endParaRPr lang="en-GB" dirty="0"/>
          </a:p>
        </p:txBody>
      </p:sp>
      <p:pic>
        <p:nvPicPr>
          <p:cNvPr id="4" name="Zástupný symbol pro obsah 3"/>
          <p:cNvPicPr>
            <a:picLocks noGrp="1" noChangeAspect="1"/>
          </p:cNvPicPr>
          <p:nvPr>
            <p:ph sz="half" idx="1"/>
          </p:nvPr>
        </p:nvPicPr>
        <p:blipFill>
          <a:blip r:embed="rId3"/>
          <a:stretch>
            <a:fillRect/>
          </a:stretch>
        </p:blipFill>
        <p:spPr>
          <a:xfrm>
            <a:off x="407368" y="2924944"/>
            <a:ext cx="5765212" cy="3632084"/>
          </a:xfrm>
          <a:prstGeom prst="rect">
            <a:avLst/>
          </a:prstGeom>
        </p:spPr>
      </p:pic>
    </p:spTree>
    <p:extLst>
      <p:ext uri="{BB962C8B-B14F-4D97-AF65-F5344CB8AC3E}">
        <p14:creationId xmlns:p14="http://schemas.microsoft.com/office/powerpoint/2010/main" val="3218254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noProof="0" dirty="0" smtClean="0"/>
              <a:t>Kde je nejvyšší resistence v dýchacích cestách?</a:t>
            </a:r>
            <a:endParaRPr lang="cs-CZ" noProof="0" dirty="0"/>
          </a:p>
        </p:txBody>
      </p:sp>
      <p:pic>
        <p:nvPicPr>
          <p:cNvPr id="11" name="Obrázek 10"/>
          <p:cNvPicPr>
            <a:picLocks noChangeAspect="1"/>
          </p:cNvPicPr>
          <p:nvPr/>
        </p:nvPicPr>
        <p:blipFill>
          <a:blip r:embed="rId2"/>
          <a:stretch>
            <a:fillRect/>
          </a:stretch>
        </p:blipFill>
        <p:spPr>
          <a:xfrm>
            <a:off x="5192017" y="1196752"/>
            <a:ext cx="1442999" cy="999831"/>
          </a:xfrm>
          <a:prstGeom prst="rect">
            <a:avLst/>
          </a:prstGeom>
        </p:spPr>
      </p:pic>
      <p:pic>
        <p:nvPicPr>
          <p:cNvPr id="12" name="Obrázek 11"/>
          <p:cNvPicPr>
            <a:picLocks noChangeAspect="1"/>
          </p:cNvPicPr>
          <p:nvPr/>
        </p:nvPicPr>
        <p:blipFill>
          <a:blip r:embed="rId3"/>
          <a:stretch>
            <a:fillRect/>
          </a:stretch>
        </p:blipFill>
        <p:spPr>
          <a:xfrm>
            <a:off x="-9653588" y="-5672138"/>
            <a:ext cx="2491932" cy="1440000"/>
          </a:xfrm>
          <a:prstGeom prst="rect">
            <a:avLst/>
          </a:prstGeom>
        </p:spPr>
      </p:pic>
      <p:pic>
        <p:nvPicPr>
          <p:cNvPr id="5" name="Zástupný symbol pro obsah 4"/>
          <p:cNvPicPr>
            <a:picLocks noGrp="1" noChangeAspect="1"/>
          </p:cNvPicPr>
          <p:nvPr>
            <p:ph sz="half" idx="1"/>
          </p:nvPr>
        </p:nvPicPr>
        <p:blipFill>
          <a:blip r:embed="rId4"/>
          <a:stretch>
            <a:fillRect/>
          </a:stretch>
        </p:blipFill>
        <p:spPr>
          <a:xfrm>
            <a:off x="407368" y="1124744"/>
            <a:ext cx="4784980" cy="5246688"/>
          </a:xfrm>
          <a:prstGeom prst="rect">
            <a:avLst/>
          </a:prstGeom>
        </p:spPr>
      </p:pic>
      <p:pic>
        <p:nvPicPr>
          <p:cNvPr id="9" name="Zástupný symbol pro obsah 8"/>
          <p:cNvPicPr>
            <a:picLocks noGrp="1" noChangeAspect="1"/>
          </p:cNvPicPr>
          <p:nvPr>
            <p:ph sz="half" idx="2"/>
          </p:nvPr>
        </p:nvPicPr>
        <p:blipFill>
          <a:blip r:embed="rId5"/>
          <a:stretch>
            <a:fillRect/>
          </a:stretch>
        </p:blipFill>
        <p:spPr>
          <a:xfrm>
            <a:off x="7248128" y="1014677"/>
            <a:ext cx="3660491" cy="5486661"/>
          </a:xfrm>
          <a:prstGeom prst="rect">
            <a:avLst/>
          </a:prstGeom>
        </p:spPr>
      </p:pic>
    </p:spTree>
    <p:extLst>
      <p:ext uri="{BB962C8B-B14F-4D97-AF65-F5344CB8AC3E}">
        <p14:creationId xmlns:p14="http://schemas.microsoft.com/office/powerpoint/2010/main" val="25696908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a:stretch>
            <a:fillRect/>
          </a:stretch>
        </p:blipFill>
        <p:spPr>
          <a:xfrm>
            <a:off x="425986" y="3649394"/>
            <a:ext cx="3176263" cy="2812105"/>
          </a:xfrm>
          <a:prstGeom prst="rect">
            <a:avLst/>
          </a:prstGeom>
        </p:spPr>
      </p:pic>
      <p:sp>
        <p:nvSpPr>
          <p:cNvPr id="10" name="Nadpis 9"/>
          <p:cNvSpPr>
            <a:spLocks noGrp="1"/>
          </p:cNvSpPr>
          <p:nvPr>
            <p:ph type="title"/>
          </p:nvPr>
        </p:nvSpPr>
        <p:spPr/>
        <p:txBody>
          <a:bodyPr/>
          <a:lstStyle/>
          <a:p>
            <a:r>
              <a:rPr lang="cs-CZ" noProof="0" dirty="0" smtClean="0"/>
              <a:t>Proudění vzduchu v dýchacích cestách</a:t>
            </a:r>
            <a:endParaRPr lang="cs-CZ" noProof="0" dirty="0"/>
          </a:p>
        </p:txBody>
      </p:sp>
      <p:sp>
        <p:nvSpPr>
          <p:cNvPr id="6" name="Zástupný symbol pro obsah 5"/>
          <p:cNvSpPr>
            <a:spLocks noGrp="1"/>
          </p:cNvSpPr>
          <p:nvPr>
            <p:ph sz="half" idx="2"/>
          </p:nvPr>
        </p:nvSpPr>
        <p:spPr>
          <a:xfrm>
            <a:off x="4439816" y="980728"/>
            <a:ext cx="7560840" cy="5688632"/>
          </a:xfrm>
        </p:spPr>
        <p:txBody>
          <a:bodyPr>
            <a:normAutofit fontScale="62500" lnSpcReduction="20000"/>
          </a:bodyPr>
          <a:lstStyle/>
          <a:p>
            <a:r>
              <a:rPr lang="cs-CZ" noProof="0" dirty="0" smtClean="0"/>
              <a:t>od </a:t>
            </a:r>
            <a:r>
              <a:rPr lang="cs-CZ" noProof="0" dirty="0" err="1" smtClean="0"/>
              <a:t>trachei</a:t>
            </a:r>
            <a:r>
              <a:rPr lang="cs-CZ" noProof="0" dirty="0" smtClean="0"/>
              <a:t> po periferii se dýchací cesty stávají stále užšími, ale početnějšími!</a:t>
            </a:r>
          </a:p>
          <a:p>
            <a:pPr lvl="1"/>
            <a:r>
              <a:rPr lang="cs-CZ" b="1" noProof="0" dirty="0" smtClean="0">
                <a:solidFill>
                  <a:srgbClr val="0033CC"/>
                </a:solidFill>
              </a:rPr>
              <a:t>příčný průřez roste s počtem dýchacích cest s jejich větvením </a:t>
            </a:r>
          </a:p>
          <a:p>
            <a:pPr lvl="1"/>
            <a:r>
              <a:rPr lang="cs-CZ" noProof="0" dirty="0" smtClean="0"/>
              <a:t>rychlost toku vzduchu je nejvyšší v </a:t>
            </a:r>
            <a:r>
              <a:rPr lang="cs-CZ" noProof="0" dirty="0" err="1" smtClean="0"/>
              <a:t>trachei</a:t>
            </a:r>
            <a:r>
              <a:rPr lang="cs-CZ" noProof="0" dirty="0" smtClean="0"/>
              <a:t> a klesá progresivně k periferii (rychlost toku závisí ploše příčného průřezu)</a:t>
            </a:r>
          </a:p>
          <a:p>
            <a:pPr lvl="2"/>
            <a:r>
              <a:rPr lang="cs-CZ" dirty="0" smtClean="0"/>
              <a:t>se začátkem respiračního pásma, tj. od terminálních bronchiolů, </a:t>
            </a:r>
            <a:r>
              <a:rPr lang="cs-CZ" noProof="0" dirty="0" smtClean="0"/>
              <a:t>je tok plynů realizován prakticky výhradně difuzí</a:t>
            </a:r>
          </a:p>
          <a:p>
            <a:pPr lvl="3"/>
            <a:r>
              <a:rPr lang="cs-CZ" dirty="0" smtClean="0"/>
              <a:t>viz depozice prachových částic a jiných partikulí zde a ne v alveolu </a:t>
            </a:r>
            <a:endParaRPr lang="cs-CZ" noProof="0" dirty="0" smtClean="0"/>
          </a:p>
          <a:p>
            <a:r>
              <a:rPr lang="cs-CZ" noProof="0" dirty="0" smtClean="0"/>
              <a:t>Celkově je </a:t>
            </a:r>
            <a:r>
              <a:rPr lang="cs-CZ" b="1" noProof="0" dirty="0" smtClean="0">
                <a:solidFill>
                  <a:srgbClr val="FF0000"/>
                </a:solidFill>
              </a:rPr>
              <a:t>rezistence k proudění vzduchu </a:t>
            </a:r>
            <a:r>
              <a:rPr lang="cs-CZ" noProof="0" dirty="0" smtClean="0"/>
              <a:t>velmi nízká (0.1-0.2 </a:t>
            </a:r>
            <a:r>
              <a:rPr lang="cs-CZ" noProof="0" dirty="0" err="1" smtClean="0"/>
              <a:t>kPa</a:t>
            </a:r>
            <a:r>
              <a:rPr lang="cs-CZ" noProof="0" dirty="0" smtClean="0"/>
              <a:t>/L u zdravého člověka), ale </a:t>
            </a:r>
            <a:r>
              <a:rPr lang="cs-CZ" b="1" noProof="0" dirty="0" smtClean="0">
                <a:solidFill>
                  <a:srgbClr val="FF0000"/>
                </a:solidFill>
              </a:rPr>
              <a:t>kontinuálně roste směrem od malých po velké dýchací cesty</a:t>
            </a:r>
          </a:p>
          <a:p>
            <a:r>
              <a:rPr lang="cs-CZ" noProof="0" dirty="0" smtClean="0"/>
              <a:t>Tonus dýchacích cest je kontrolován autonomním nervovým systémem</a:t>
            </a:r>
          </a:p>
          <a:p>
            <a:pPr lvl="1"/>
            <a:r>
              <a:rPr lang="cs-CZ" noProof="0" dirty="0" smtClean="0"/>
              <a:t>bohatá </a:t>
            </a:r>
            <a:r>
              <a:rPr lang="cs-CZ" b="1" noProof="0" dirty="0" smtClean="0">
                <a:solidFill>
                  <a:srgbClr val="FF0000"/>
                </a:solidFill>
              </a:rPr>
              <a:t>vagová eferentní inervace</a:t>
            </a:r>
          </a:p>
          <a:p>
            <a:pPr lvl="1"/>
            <a:r>
              <a:rPr lang="cs-CZ" noProof="0" dirty="0" smtClean="0"/>
              <a:t>mnoho </a:t>
            </a:r>
            <a:r>
              <a:rPr lang="cs-CZ" b="1" noProof="0" dirty="0" smtClean="0">
                <a:solidFill>
                  <a:srgbClr val="FF0000"/>
                </a:solidFill>
              </a:rPr>
              <a:t>adrenergních receptorů</a:t>
            </a:r>
            <a:r>
              <a:rPr lang="cs-CZ" noProof="0" dirty="0" smtClean="0"/>
              <a:t> na povrchu bronchiálních svalů aktivované </a:t>
            </a:r>
            <a:r>
              <a:rPr lang="cs-CZ" b="1" noProof="0" dirty="0" smtClean="0">
                <a:solidFill>
                  <a:srgbClr val="FF0000"/>
                </a:solidFill>
              </a:rPr>
              <a:t>cirkulujícími katecholaminy</a:t>
            </a:r>
          </a:p>
          <a:p>
            <a:pPr lvl="2"/>
            <a:r>
              <a:rPr lang="cs-CZ" noProof="0" dirty="0" smtClean="0"/>
              <a:t>není anatomická sympatická inervace!</a:t>
            </a:r>
          </a:p>
          <a:p>
            <a:r>
              <a:rPr lang="cs-CZ" b="1" dirty="0" smtClean="0">
                <a:solidFill>
                  <a:srgbClr val="FF0000"/>
                </a:solidFill>
              </a:rPr>
              <a:t>Rezistence</a:t>
            </a:r>
            <a:r>
              <a:rPr lang="cs-CZ" dirty="0" smtClean="0"/>
              <a:t> v dýchacích cestách je také                                                                 </a:t>
            </a:r>
            <a:r>
              <a:rPr lang="cs-CZ" b="1" dirty="0" smtClean="0">
                <a:solidFill>
                  <a:srgbClr val="FF0000"/>
                </a:solidFill>
              </a:rPr>
              <a:t>funkcí plicních objemů</a:t>
            </a:r>
          </a:p>
          <a:p>
            <a:pPr lvl="1"/>
            <a:r>
              <a:rPr lang="cs-CZ" noProof="0" dirty="0" smtClean="0"/>
              <a:t>protože dýchací cesty jsou „napnuty/</a:t>
            </a:r>
            <a:r>
              <a:rPr lang="cs-CZ" noProof="0" dirty="0" err="1" smtClean="0"/>
              <a:t>rozpjaty</a:t>
            </a:r>
            <a:r>
              <a:rPr lang="cs-CZ" noProof="0" dirty="0" smtClean="0"/>
              <a:t>“                                                                       alveoly (tj. drženy otevřené radiální trakcí)</a:t>
            </a:r>
          </a:p>
          <a:p>
            <a:pPr lvl="1"/>
            <a:r>
              <a:rPr lang="cs-CZ" dirty="0" smtClean="0"/>
              <a:t>viditelné při bronchoskopii</a:t>
            </a:r>
          </a:p>
          <a:p>
            <a:pPr lvl="1"/>
            <a:r>
              <a:rPr lang="cs-CZ" noProof="0" dirty="0" smtClean="0"/>
              <a:t>pacienti s obstrukcí profitují z dýchání za                                                                             větších plicních objemů</a:t>
            </a:r>
            <a:endParaRPr lang="cs-CZ" noProof="0" dirty="0"/>
          </a:p>
        </p:txBody>
      </p:sp>
      <p:pic>
        <p:nvPicPr>
          <p:cNvPr id="2" name="Obrázek 1"/>
          <p:cNvPicPr>
            <a:picLocks noChangeAspect="1"/>
          </p:cNvPicPr>
          <p:nvPr/>
        </p:nvPicPr>
        <p:blipFill>
          <a:blip r:embed="rId4"/>
          <a:stretch>
            <a:fillRect/>
          </a:stretch>
        </p:blipFill>
        <p:spPr>
          <a:xfrm>
            <a:off x="8976320" y="4467771"/>
            <a:ext cx="2171699" cy="2190750"/>
          </a:xfrm>
          <a:prstGeom prst="rect">
            <a:avLst/>
          </a:prstGeom>
        </p:spPr>
      </p:pic>
      <p:pic>
        <p:nvPicPr>
          <p:cNvPr id="4" name="Zástupný symbol pro obsah 3"/>
          <p:cNvPicPr>
            <a:picLocks noGrp="1" noChangeAspect="1"/>
          </p:cNvPicPr>
          <p:nvPr>
            <p:ph sz="half" idx="1"/>
          </p:nvPr>
        </p:nvPicPr>
        <p:blipFill>
          <a:blip r:embed="rId5"/>
          <a:stretch>
            <a:fillRect/>
          </a:stretch>
        </p:blipFill>
        <p:spPr>
          <a:xfrm>
            <a:off x="263352" y="1112319"/>
            <a:ext cx="3877392" cy="2316681"/>
          </a:xfrm>
          <a:prstGeom prst="rect">
            <a:avLst/>
          </a:prstGeom>
        </p:spPr>
      </p:pic>
    </p:spTree>
    <p:extLst>
      <p:ext uri="{BB962C8B-B14F-4D97-AF65-F5344CB8AC3E}">
        <p14:creationId xmlns:p14="http://schemas.microsoft.com/office/powerpoint/2010/main" val="1668867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noProof="0" dirty="0" smtClean="0"/>
              <a:t>Rezistence dýchacích cest – efekt změny průměru</a:t>
            </a:r>
            <a:endParaRPr lang="cs-CZ" noProof="0" dirty="0"/>
          </a:p>
        </p:txBody>
      </p:sp>
      <p:sp>
        <p:nvSpPr>
          <p:cNvPr id="4" name="Zástupný symbol pro obsah 3"/>
          <p:cNvSpPr>
            <a:spLocks noGrp="1"/>
          </p:cNvSpPr>
          <p:nvPr>
            <p:ph sz="half" idx="2"/>
          </p:nvPr>
        </p:nvSpPr>
        <p:spPr>
          <a:xfrm>
            <a:off x="6096001" y="2060848"/>
            <a:ext cx="5856650" cy="4680520"/>
          </a:xfrm>
        </p:spPr>
        <p:txBody>
          <a:bodyPr>
            <a:normAutofit fontScale="85000" lnSpcReduction="20000"/>
          </a:bodyPr>
          <a:lstStyle/>
          <a:p>
            <a:r>
              <a:rPr lang="cs-CZ" dirty="0" smtClean="0"/>
              <a:t>příklad jak </a:t>
            </a:r>
            <a:r>
              <a:rPr lang="cs-CZ" noProof="0" dirty="0" err="1" smtClean="0"/>
              <a:t>luminální</a:t>
            </a:r>
            <a:r>
              <a:rPr lang="cs-CZ" noProof="0" dirty="0" smtClean="0"/>
              <a:t> sekret/</a:t>
            </a:r>
            <a:r>
              <a:rPr lang="cs-CZ" noProof="0" dirty="0" err="1" smtClean="0"/>
              <a:t>mukus</a:t>
            </a:r>
            <a:r>
              <a:rPr lang="cs-CZ" noProof="0" dirty="0" smtClean="0"/>
              <a:t> a bronchokonstrikce při astmatu mění rezistenci v dýchacích cestách </a:t>
            </a:r>
          </a:p>
          <a:p>
            <a:pPr lvl="1"/>
            <a:r>
              <a:rPr lang="cs-CZ" b="1" noProof="0" dirty="0" smtClean="0"/>
              <a:t>(a)</a:t>
            </a:r>
            <a:r>
              <a:rPr lang="cs-CZ" noProof="0" dirty="0" smtClean="0"/>
              <a:t> podle </a:t>
            </a:r>
            <a:r>
              <a:rPr lang="cs-CZ" noProof="0" dirty="0" err="1" smtClean="0"/>
              <a:t>Poiseuilleuova</a:t>
            </a:r>
            <a:r>
              <a:rPr lang="cs-CZ" noProof="0" dirty="0" smtClean="0"/>
              <a:t> zák. je rezistence k toku (R) úměrná reciproční </a:t>
            </a:r>
            <a:r>
              <a:rPr lang="cs-CZ" dirty="0" smtClean="0"/>
              <a:t>hodnotě poloměru </a:t>
            </a:r>
            <a:r>
              <a:rPr lang="cs-CZ" noProof="0" dirty="0" smtClean="0"/>
              <a:t>(r) ve čtvrté mocnině </a:t>
            </a:r>
          </a:p>
          <a:p>
            <a:pPr lvl="1"/>
            <a:r>
              <a:rPr lang="cs-CZ" b="1" noProof="0" dirty="0" smtClean="0"/>
              <a:t>(b)</a:t>
            </a:r>
            <a:r>
              <a:rPr lang="cs-CZ" noProof="0" dirty="0" smtClean="0"/>
              <a:t> bez hlenu snižuje bronchokonstrikce poloměr dýchacích cest na polovinu a </a:t>
            </a:r>
            <a:r>
              <a:rPr lang="cs-CZ" dirty="0"/>
              <a:t>tím zvyšuje </a:t>
            </a:r>
            <a:r>
              <a:rPr lang="cs-CZ" noProof="0" dirty="0" smtClean="0"/>
              <a:t>rezistenci 16-krát</a:t>
            </a:r>
          </a:p>
          <a:p>
            <a:pPr lvl="1"/>
            <a:r>
              <a:rPr lang="cs-CZ" b="1" noProof="0" dirty="0" smtClean="0"/>
              <a:t>(c)</a:t>
            </a:r>
            <a:r>
              <a:rPr lang="cs-CZ" noProof="0" dirty="0" smtClean="0"/>
              <a:t> malé množství/tloušťka hlenu (</a:t>
            </a:r>
            <a:r>
              <a:rPr lang="cs-CZ" noProof="0" dirty="0" err="1" smtClean="0"/>
              <a:t>t</a:t>
            </a:r>
            <a:r>
              <a:rPr lang="cs-CZ" baseline="-25000" noProof="0" dirty="0" err="1" smtClean="0"/>
              <a:t>M</a:t>
            </a:r>
            <a:r>
              <a:rPr lang="cs-CZ" noProof="0" dirty="0" smtClean="0"/>
              <a:t>), které normálně redukuje poloměr pouze nepatrně (jednu desetinu) v </a:t>
            </a:r>
            <a:r>
              <a:rPr lang="cs-CZ" noProof="0" dirty="0" err="1" smtClean="0"/>
              <a:t>nekonstrihované</a:t>
            </a:r>
            <a:r>
              <a:rPr lang="cs-CZ" noProof="0" dirty="0" smtClean="0"/>
              <a:t> průdušce/průdušince (srovnej s panelem </a:t>
            </a:r>
            <a:r>
              <a:rPr lang="cs-CZ" b="1" noProof="0" dirty="0" smtClean="0"/>
              <a:t>a</a:t>
            </a:r>
            <a:r>
              <a:rPr lang="cs-CZ" noProof="0" dirty="0" smtClean="0"/>
              <a:t>) </a:t>
            </a:r>
          </a:p>
          <a:p>
            <a:pPr lvl="1"/>
            <a:r>
              <a:rPr lang="cs-CZ" b="1" noProof="0" dirty="0" smtClean="0"/>
              <a:t>(d)</a:t>
            </a:r>
            <a:r>
              <a:rPr lang="cs-CZ" noProof="0" dirty="0" smtClean="0"/>
              <a:t> stejné množství hlenu společně s bronchokonstrikce velmi významně zvyšuje rezistenci v dýchacích cestách</a:t>
            </a:r>
            <a:endParaRPr lang="cs-CZ" noProof="0" dirty="0"/>
          </a:p>
        </p:txBody>
      </p:sp>
      <p:pic>
        <p:nvPicPr>
          <p:cNvPr id="2150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07368" y="1340768"/>
            <a:ext cx="5280778"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p:cNvPicPr>
            <a:picLocks noChangeAspect="1"/>
          </p:cNvPicPr>
          <p:nvPr/>
        </p:nvPicPr>
        <p:blipFill>
          <a:blip r:embed="rId3"/>
          <a:stretch>
            <a:fillRect/>
          </a:stretch>
        </p:blipFill>
        <p:spPr>
          <a:xfrm>
            <a:off x="8400256" y="950410"/>
            <a:ext cx="1704975" cy="1000125"/>
          </a:xfrm>
          <a:prstGeom prst="rect">
            <a:avLst/>
          </a:prstGeom>
        </p:spPr>
      </p:pic>
    </p:spTree>
    <p:extLst>
      <p:ext uri="{BB962C8B-B14F-4D97-AF65-F5344CB8AC3E}">
        <p14:creationId xmlns:p14="http://schemas.microsoft.com/office/powerpoint/2010/main" val="984742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noProof="0" smtClean="0"/>
              <a:t>Oba odpory v dýchacích cestách určují dechovou práci</a:t>
            </a:r>
            <a:endParaRPr lang="cs-CZ" noProof="0"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9826" y="1916832"/>
            <a:ext cx="4051411" cy="3672408"/>
          </a:xfrm>
        </p:spPr>
      </p:pic>
      <p:sp>
        <p:nvSpPr>
          <p:cNvPr id="3" name="Zástupný symbol pro text 2"/>
          <p:cNvSpPr>
            <a:spLocks noGrp="1"/>
          </p:cNvSpPr>
          <p:nvPr>
            <p:ph sz="half" idx="2"/>
          </p:nvPr>
        </p:nvSpPr>
        <p:spPr>
          <a:xfrm>
            <a:off x="4439816" y="1196752"/>
            <a:ext cx="7512835" cy="5256584"/>
          </a:xfrm>
        </p:spPr>
        <p:txBody>
          <a:bodyPr>
            <a:normAutofit fontScale="85000" lnSpcReduction="10000"/>
          </a:bodyPr>
          <a:lstStyle/>
          <a:p>
            <a:r>
              <a:rPr lang="cs-CZ" dirty="0" smtClean="0"/>
              <a:t>tlak nutný k roztažení plic (generovaný dýchacími svaly) musí překonat oba typy odporů</a:t>
            </a:r>
            <a:endParaRPr lang="cs-CZ" noProof="0" dirty="0" smtClean="0"/>
          </a:p>
          <a:p>
            <a:r>
              <a:rPr lang="cs-CZ" b="1" noProof="0" dirty="0" smtClean="0">
                <a:solidFill>
                  <a:srgbClr val="FF0000"/>
                </a:solidFill>
              </a:rPr>
              <a:t>energie</a:t>
            </a:r>
            <a:r>
              <a:rPr lang="cs-CZ" noProof="0" dirty="0" smtClean="0"/>
              <a:t> potřená pro dýchací svaly k překonání těchto odporů je za normálních okolností velmi malá</a:t>
            </a:r>
          </a:p>
          <a:p>
            <a:pPr lvl="1"/>
            <a:r>
              <a:rPr lang="cs-CZ" noProof="0" dirty="0" smtClean="0"/>
              <a:t>2 – 5% celkové spotřeby O</a:t>
            </a:r>
            <a:r>
              <a:rPr lang="cs-CZ" baseline="-25000" noProof="0" dirty="0" smtClean="0"/>
              <a:t>2</a:t>
            </a:r>
          </a:p>
          <a:p>
            <a:pPr lvl="1"/>
            <a:r>
              <a:rPr lang="cs-CZ" noProof="0" dirty="0" smtClean="0"/>
              <a:t>ale dramaticky roste při </a:t>
            </a:r>
            <a:r>
              <a:rPr lang="cs-CZ" dirty="0" smtClean="0"/>
              <a:t>z</a:t>
            </a:r>
            <a:r>
              <a:rPr lang="cs-CZ" noProof="0" dirty="0" smtClean="0"/>
              <a:t>výšení některého z odporů (až ke 30%)</a:t>
            </a:r>
          </a:p>
          <a:p>
            <a:r>
              <a:rPr lang="cs-CZ" dirty="0" smtClean="0"/>
              <a:t>složky </a:t>
            </a:r>
            <a:r>
              <a:rPr lang="cs-CZ" b="1" dirty="0" smtClean="0">
                <a:solidFill>
                  <a:srgbClr val="FF0000"/>
                </a:solidFill>
              </a:rPr>
              <a:t>dechové práce</a:t>
            </a:r>
          </a:p>
          <a:p>
            <a:pPr lvl="1"/>
            <a:r>
              <a:rPr lang="cs-CZ" dirty="0" smtClean="0"/>
              <a:t>neelastická práce </a:t>
            </a:r>
          </a:p>
          <a:p>
            <a:pPr lvl="2"/>
            <a:r>
              <a:rPr lang="cs-CZ" dirty="0" smtClean="0"/>
              <a:t>viskózní odpor = 7 %</a:t>
            </a:r>
          </a:p>
          <a:p>
            <a:pPr lvl="2"/>
            <a:r>
              <a:rPr lang="cs-CZ" dirty="0" smtClean="0"/>
              <a:t>odpor dýchacích cest = 28 %</a:t>
            </a:r>
          </a:p>
          <a:p>
            <a:pPr lvl="1"/>
            <a:r>
              <a:rPr lang="cs-CZ" dirty="0" smtClean="0"/>
              <a:t>elastická práce = 65 %</a:t>
            </a:r>
          </a:p>
          <a:p>
            <a:r>
              <a:rPr lang="cs-CZ" dirty="0" smtClean="0"/>
              <a:t>dechová práce souvisí s dušností (</a:t>
            </a:r>
            <a:r>
              <a:rPr lang="cs-CZ" b="1" dirty="0" smtClean="0">
                <a:solidFill>
                  <a:srgbClr val="FF0000"/>
                </a:solidFill>
              </a:rPr>
              <a:t>dyspnoe</a:t>
            </a:r>
            <a:r>
              <a:rPr lang="cs-CZ" dirty="0" smtClean="0"/>
              <a:t>)</a:t>
            </a:r>
          </a:p>
          <a:p>
            <a:pPr lvl="1"/>
            <a:r>
              <a:rPr lang="cs-CZ" dirty="0" smtClean="0"/>
              <a:t>což je </a:t>
            </a:r>
            <a:r>
              <a:rPr lang="cs-CZ" b="1" dirty="0" smtClean="0">
                <a:solidFill>
                  <a:srgbClr val="FF0000"/>
                </a:solidFill>
              </a:rPr>
              <a:t>subjektivní příznak</a:t>
            </a:r>
            <a:r>
              <a:rPr lang="cs-CZ" dirty="0" smtClean="0"/>
              <a:t> mnoha onemocnění</a:t>
            </a:r>
          </a:p>
          <a:p>
            <a:pPr lvl="1"/>
            <a:r>
              <a:rPr lang="cs-CZ" dirty="0" smtClean="0"/>
              <a:t>popisována jako pocit nedostatku vzduchu nebo ztíženého a namáhavého dýchání </a:t>
            </a:r>
          </a:p>
          <a:p>
            <a:pPr lvl="1"/>
            <a:endParaRPr lang="cs-CZ" dirty="0" smtClean="0"/>
          </a:p>
          <a:p>
            <a:endParaRPr lang="cs-CZ" noProof="0" dirty="0"/>
          </a:p>
        </p:txBody>
      </p:sp>
    </p:spTree>
    <p:extLst>
      <p:ext uri="{BB962C8B-B14F-4D97-AF65-F5344CB8AC3E}">
        <p14:creationId xmlns:p14="http://schemas.microsoft.com/office/powerpoint/2010/main" val="38076804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Dechová práce</a:t>
            </a:r>
            <a:endParaRPr lang="en-GB" dirty="0"/>
          </a:p>
        </p:txBody>
      </p:sp>
      <p:pic>
        <p:nvPicPr>
          <p:cNvPr id="8" name="Zástupný symbol pro obsah 7"/>
          <p:cNvPicPr>
            <a:picLocks noGrp="1" noChangeAspect="1"/>
          </p:cNvPicPr>
          <p:nvPr>
            <p:ph sz="half" idx="1"/>
          </p:nvPr>
        </p:nvPicPr>
        <p:blipFill>
          <a:blip r:embed="rId2"/>
          <a:stretch>
            <a:fillRect/>
          </a:stretch>
        </p:blipFill>
        <p:spPr>
          <a:xfrm>
            <a:off x="479376" y="1340767"/>
            <a:ext cx="4032243" cy="5277805"/>
          </a:xfrm>
          <a:prstGeom prst="rect">
            <a:avLst/>
          </a:prstGeom>
        </p:spPr>
      </p:pic>
      <p:pic>
        <p:nvPicPr>
          <p:cNvPr id="11" name="Zástupný symbol pro obsah 10"/>
          <p:cNvPicPr>
            <a:picLocks noGrp="1" noChangeAspect="1"/>
          </p:cNvPicPr>
          <p:nvPr>
            <p:ph sz="half" idx="2"/>
          </p:nvPr>
        </p:nvPicPr>
        <p:blipFill rotWithShape="1">
          <a:blip r:embed="rId3"/>
          <a:srcRect l="1017" t="3420" r="2368" b="2525"/>
          <a:stretch/>
        </p:blipFill>
        <p:spPr>
          <a:xfrm>
            <a:off x="5087888" y="1772815"/>
            <a:ext cx="6840760" cy="3960441"/>
          </a:xfrm>
          <a:prstGeom prst="rect">
            <a:avLst/>
          </a:prstGeom>
        </p:spPr>
      </p:pic>
    </p:spTree>
    <p:extLst>
      <p:ext uri="{BB962C8B-B14F-4D97-AF65-F5344CB8AC3E}">
        <p14:creationId xmlns:p14="http://schemas.microsoft.com/office/powerpoint/2010/main" val="442359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Dušnost (dyspnoe)</a:t>
            </a:r>
            <a:endParaRPr lang="cs-CZ" dirty="0"/>
          </a:p>
        </p:txBody>
      </p:sp>
      <p:sp>
        <p:nvSpPr>
          <p:cNvPr id="3" name="Zástupný symbol pro text 2"/>
          <p:cNvSpPr>
            <a:spLocks noGrp="1"/>
          </p:cNvSpPr>
          <p:nvPr>
            <p:ph type="body" sz="half" idx="1"/>
          </p:nvPr>
        </p:nvSpPr>
        <p:spPr/>
        <p:txBody>
          <a:bodyPr>
            <a:normAutofit fontScale="62500" lnSpcReduction="20000"/>
          </a:bodyPr>
          <a:lstStyle/>
          <a:p>
            <a:r>
              <a:rPr lang="cs-CZ" dirty="0" smtClean="0"/>
              <a:t>námahová či klidová</a:t>
            </a:r>
          </a:p>
          <a:p>
            <a:pPr lvl="1"/>
            <a:r>
              <a:rPr lang="cs-CZ" dirty="0" smtClean="0"/>
              <a:t>při fyzické námaze je mírný stupeň dušnosti normální, patologickou se stává jen při velmi mírném stupni námahy (např. pomalá chůze) </a:t>
            </a:r>
          </a:p>
          <a:p>
            <a:r>
              <a:rPr lang="cs-CZ" dirty="0" smtClean="0"/>
              <a:t>náhle vzniklá vs. pomalu </a:t>
            </a:r>
            <a:r>
              <a:rPr lang="cs-CZ" dirty="0" err="1" smtClean="0"/>
              <a:t>progredující</a:t>
            </a:r>
            <a:endParaRPr lang="cs-CZ" dirty="0" smtClean="0"/>
          </a:p>
          <a:p>
            <a:r>
              <a:rPr lang="cs-CZ" dirty="0" smtClean="0"/>
              <a:t>ortopnoe</a:t>
            </a:r>
          </a:p>
          <a:p>
            <a:pPr lvl="1"/>
            <a:r>
              <a:rPr lang="cs-CZ" dirty="0" smtClean="0"/>
              <a:t>zmírnění typickou polohou v sedě v předklonu – lepší práce dech. svalů a menší žilní návrat</a:t>
            </a:r>
          </a:p>
          <a:p>
            <a:r>
              <a:rPr lang="cs-CZ" dirty="0" smtClean="0"/>
              <a:t>bez ohledu na to jak je dušnost častým symptomem, mechanizmy jejího vzniku nejsou zcela známy</a:t>
            </a:r>
          </a:p>
          <a:p>
            <a:r>
              <a:rPr lang="cs-CZ" dirty="0" smtClean="0"/>
              <a:t>uvažovány následující vlivy: </a:t>
            </a:r>
          </a:p>
          <a:p>
            <a:pPr lvl="1"/>
            <a:r>
              <a:rPr lang="cs-CZ" dirty="0" smtClean="0"/>
              <a:t>změna plicních objemů</a:t>
            </a:r>
          </a:p>
          <a:p>
            <a:pPr lvl="2"/>
            <a:r>
              <a:rPr lang="cs-CZ" dirty="0" smtClean="0"/>
              <a:t>detekovány receptory ve svalech hrudní stěny při neúměrné změně jejich délky </a:t>
            </a:r>
          </a:p>
          <a:p>
            <a:pPr lvl="1"/>
            <a:r>
              <a:rPr lang="cs-CZ" dirty="0" smtClean="0"/>
              <a:t>napětí generované svaly při kontrakci</a:t>
            </a:r>
          </a:p>
          <a:p>
            <a:pPr lvl="2"/>
            <a:r>
              <a:rPr lang="cs-CZ" dirty="0" smtClean="0"/>
              <a:t>vnímáno Golgiho šlachovými orgány</a:t>
            </a:r>
          </a:p>
          <a:p>
            <a:pPr lvl="3"/>
            <a:r>
              <a:rPr lang="cs-CZ" dirty="0" smtClean="0"/>
              <a:t>rozlišují mezi normálním sval. napětím a napětím při oslabení nebo patologii </a:t>
            </a:r>
          </a:p>
          <a:p>
            <a:pPr lvl="1"/>
            <a:r>
              <a:rPr lang="cs-CZ" dirty="0" smtClean="0"/>
              <a:t>centrální percepce dechového úsilí (chemoreceptory, </a:t>
            </a:r>
            <a:r>
              <a:rPr lang="cs-CZ" dirty="0" err="1" smtClean="0"/>
              <a:t>neokortex</a:t>
            </a:r>
            <a:r>
              <a:rPr lang="cs-CZ" dirty="0" smtClean="0"/>
              <a:t>, … ?) </a:t>
            </a:r>
            <a:endParaRPr lang="cs-CZ" dirty="0"/>
          </a:p>
        </p:txBody>
      </p:sp>
      <p:pic>
        <p:nvPicPr>
          <p:cNvPr id="6" name="Zástupný symbol pro obsah 5"/>
          <p:cNvPicPr>
            <a:picLocks noGrp="1" noChangeAspect="1"/>
          </p:cNvPicPr>
          <p:nvPr>
            <p:ph sz="quarter" idx="2"/>
          </p:nvPr>
        </p:nvPicPr>
        <p:blipFill>
          <a:blip r:embed="rId2"/>
          <a:stretch>
            <a:fillRect/>
          </a:stretch>
        </p:blipFill>
        <p:spPr>
          <a:xfrm>
            <a:off x="9192344" y="115888"/>
            <a:ext cx="2566638" cy="2584928"/>
          </a:xfrm>
          <a:prstGeom prst="rect">
            <a:avLst/>
          </a:prstGeom>
        </p:spPr>
      </p:pic>
      <p:sp>
        <p:nvSpPr>
          <p:cNvPr id="14" name="TextovéPole 13"/>
          <p:cNvSpPr txBox="1"/>
          <p:nvPr/>
        </p:nvSpPr>
        <p:spPr>
          <a:xfrm>
            <a:off x="6888088" y="1772816"/>
            <a:ext cx="2808312" cy="369332"/>
          </a:xfrm>
          <a:prstGeom prst="rect">
            <a:avLst/>
          </a:prstGeom>
          <a:noFill/>
        </p:spPr>
        <p:txBody>
          <a:bodyPr wrap="square" rtlCol="0">
            <a:spAutoFit/>
          </a:bodyPr>
          <a:lstStyle/>
          <a:p>
            <a:r>
              <a:rPr lang="cs-CZ" dirty="0" smtClean="0"/>
              <a:t>běžné příčiny </a:t>
            </a:r>
            <a:r>
              <a:rPr lang="en-US" dirty="0" err="1" smtClean="0"/>
              <a:t>dyspn</a:t>
            </a:r>
            <a:r>
              <a:rPr lang="cs-CZ" dirty="0" smtClean="0"/>
              <a:t>o</a:t>
            </a:r>
            <a:r>
              <a:rPr lang="en-US" dirty="0" smtClean="0"/>
              <a:t>e</a:t>
            </a:r>
            <a:endParaRPr lang="cs-CZ" dirty="0"/>
          </a:p>
        </p:txBody>
      </p:sp>
      <p:pic>
        <p:nvPicPr>
          <p:cNvPr id="7" name="Zástupný symbol pro obsah 6"/>
          <p:cNvPicPr>
            <a:picLocks noGrp="1" noChangeAspect="1"/>
          </p:cNvPicPr>
          <p:nvPr>
            <p:ph sz="quarter" idx="3"/>
          </p:nvPr>
        </p:nvPicPr>
        <p:blipFill>
          <a:blip r:embed="rId3"/>
          <a:stretch>
            <a:fillRect/>
          </a:stretch>
        </p:blipFill>
        <p:spPr>
          <a:xfrm>
            <a:off x="5807968" y="3235060"/>
            <a:ext cx="5442811" cy="3506308"/>
          </a:xfrm>
          <a:prstGeom prst="rect">
            <a:avLst/>
          </a:prstGeom>
        </p:spPr>
      </p:pic>
    </p:spTree>
    <p:extLst>
      <p:ext uri="{BB962C8B-B14F-4D97-AF65-F5344CB8AC3E}">
        <p14:creationId xmlns:p14="http://schemas.microsoft.com/office/powerpoint/2010/main" val="419483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Rozdíl mezi klidovým a usilovným výdechem</a:t>
            </a:r>
            <a:endParaRPr lang="en-GB" dirty="0"/>
          </a:p>
        </p:txBody>
      </p:sp>
      <p:pic>
        <p:nvPicPr>
          <p:cNvPr id="6" name="Zástupný symbol pro obsah 5"/>
          <p:cNvPicPr>
            <a:picLocks noGrp="1" noChangeAspect="1"/>
          </p:cNvPicPr>
          <p:nvPr>
            <p:ph sz="half" idx="1"/>
          </p:nvPr>
        </p:nvPicPr>
        <p:blipFill rotWithShape="1">
          <a:blip r:embed="rId2"/>
          <a:srcRect l="3225" t="2559" r="3230" b="2742"/>
          <a:stretch/>
        </p:blipFill>
        <p:spPr>
          <a:xfrm>
            <a:off x="407368" y="1194103"/>
            <a:ext cx="5256584" cy="5333887"/>
          </a:xfrm>
          <a:prstGeom prst="rect">
            <a:avLst/>
          </a:prstGeom>
        </p:spPr>
      </p:pic>
      <p:pic>
        <p:nvPicPr>
          <p:cNvPr id="7" name="Zástupný symbol pro obsah 6"/>
          <p:cNvPicPr>
            <a:picLocks noGrp="1" noChangeAspect="1"/>
          </p:cNvPicPr>
          <p:nvPr>
            <p:ph sz="half" idx="2"/>
          </p:nvPr>
        </p:nvPicPr>
        <p:blipFill rotWithShape="1">
          <a:blip r:embed="rId3"/>
          <a:srcRect l="2239" t="3776" r="2644" b="1725"/>
          <a:stretch/>
        </p:blipFill>
        <p:spPr>
          <a:xfrm>
            <a:off x="6240016" y="2204863"/>
            <a:ext cx="5544616" cy="3312369"/>
          </a:xfrm>
          <a:prstGeom prst="rect">
            <a:avLst/>
          </a:prstGeom>
        </p:spPr>
      </p:pic>
    </p:spTree>
    <p:extLst>
      <p:ext uri="{BB962C8B-B14F-4D97-AF65-F5344CB8AC3E}">
        <p14:creationId xmlns:p14="http://schemas.microsoft.com/office/powerpoint/2010/main" val="3230543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Rozdíl mezi klidovým a usilovným výdechem</a:t>
            </a:r>
            <a:endParaRPr lang="en-GB" dirty="0"/>
          </a:p>
        </p:txBody>
      </p:sp>
      <p:pic>
        <p:nvPicPr>
          <p:cNvPr id="8" name="Zástupný symbol pro obsah 7"/>
          <p:cNvPicPr>
            <a:picLocks noGrp="1" noChangeAspect="1"/>
          </p:cNvPicPr>
          <p:nvPr>
            <p:ph idx="1"/>
          </p:nvPr>
        </p:nvPicPr>
        <p:blipFill rotWithShape="1">
          <a:blip r:embed="rId2"/>
          <a:srcRect t="2743" b="6017"/>
          <a:stretch/>
        </p:blipFill>
        <p:spPr>
          <a:xfrm>
            <a:off x="953294" y="1700808"/>
            <a:ext cx="10382250" cy="4032448"/>
          </a:xfrm>
          <a:prstGeom prst="rect">
            <a:avLst/>
          </a:prstGeom>
        </p:spPr>
      </p:pic>
    </p:spTree>
    <p:extLst>
      <p:ext uri="{BB962C8B-B14F-4D97-AF65-F5344CB8AC3E}">
        <p14:creationId xmlns:p14="http://schemas.microsoft.com/office/powerpoint/2010/main" val="2221686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847528" y="457400"/>
            <a:ext cx="8488074" cy="599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9224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sz="half" idx="2"/>
          </p:nvPr>
        </p:nvSpPr>
        <p:spPr>
          <a:xfrm>
            <a:off x="4151784" y="1196752"/>
            <a:ext cx="7800867" cy="5256584"/>
          </a:xfrm>
        </p:spPr>
        <p:txBody>
          <a:bodyPr>
            <a:normAutofit fontScale="70000" lnSpcReduction="20000"/>
          </a:bodyPr>
          <a:lstStyle/>
          <a:p>
            <a:r>
              <a:rPr lang="cs-CZ" dirty="0"/>
              <a:t>pohyb vzduchu dýchacími cestami je vždy výsledkem </a:t>
            </a:r>
            <a:r>
              <a:rPr lang="cs-CZ" b="1" dirty="0">
                <a:solidFill>
                  <a:srgbClr val="FF0000"/>
                </a:solidFill>
              </a:rPr>
              <a:t>tlakových gradientů mezi alveoly a vnějším prostředím</a:t>
            </a:r>
          </a:p>
          <a:p>
            <a:pPr lvl="1"/>
            <a:r>
              <a:rPr lang="cs-CZ" dirty="0"/>
              <a:t>alveolární tlak (P</a:t>
            </a:r>
            <a:r>
              <a:rPr lang="cs-CZ" baseline="-25000" dirty="0"/>
              <a:t>ALV</a:t>
            </a:r>
            <a:r>
              <a:rPr lang="cs-CZ" dirty="0"/>
              <a:t>) je roven elastické smrštivosti plíce (P</a:t>
            </a:r>
            <a:r>
              <a:rPr lang="cs-CZ" baseline="-25000" dirty="0"/>
              <a:t>EL</a:t>
            </a:r>
            <a:r>
              <a:rPr lang="cs-CZ" dirty="0"/>
              <a:t>) plus </a:t>
            </a:r>
            <a:r>
              <a:rPr lang="cs-CZ" dirty="0" err="1"/>
              <a:t>intrapleurálnímu</a:t>
            </a:r>
            <a:r>
              <a:rPr lang="cs-CZ" dirty="0"/>
              <a:t> tlaku (P</a:t>
            </a:r>
            <a:r>
              <a:rPr lang="cs-CZ" baseline="-25000" dirty="0"/>
              <a:t>PL</a:t>
            </a:r>
            <a:r>
              <a:rPr lang="cs-CZ" dirty="0"/>
              <a:t>)</a:t>
            </a:r>
          </a:p>
          <a:p>
            <a:pPr lvl="1"/>
            <a:r>
              <a:rPr lang="cs-CZ" dirty="0"/>
              <a:t>pozitivní P</a:t>
            </a:r>
            <a:r>
              <a:rPr lang="cs-CZ" baseline="-25000" dirty="0"/>
              <a:t>ALV  </a:t>
            </a:r>
            <a:r>
              <a:rPr lang="cs-CZ" dirty="0"/>
              <a:t>během </a:t>
            </a:r>
            <a:r>
              <a:rPr lang="cs-CZ" dirty="0" err="1"/>
              <a:t>expiria</a:t>
            </a:r>
            <a:r>
              <a:rPr lang="cs-CZ" dirty="0"/>
              <a:t> a negativní během </a:t>
            </a:r>
            <a:r>
              <a:rPr lang="cs-CZ" dirty="0" err="1"/>
              <a:t>inspiria</a:t>
            </a:r>
            <a:endParaRPr lang="cs-CZ" dirty="0"/>
          </a:p>
          <a:p>
            <a:r>
              <a:rPr lang="cs-CZ" dirty="0"/>
              <a:t>během klidného dýchání je podtlak v pleurální dutině zodpovědný za distenzi dýchacích cest</a:t>
            </a:r>
          </a:p>
          <a:p>
            <a:pPr lvl="1"/>
            <a:r>
              <a:rPr lang="cs-CZ" dirty="0"/>
              <a:t>při usilovném </a:t>
            </a:r>
            <a:r>
              <a:rPr lang="cs-CZ" dirty="0" smtClean="0"/>
              <a:t>výdechu u zdravého člověka </a:t>
            </a:r>
            <a:r>
              <a:rPr lang="cs-CZ" dirty="0"/>
              <a:t>(např. kašel) jsou dýchací cesty komprimovány pozitivním pleurálním tlakem přes 10 </a:t>
            </a:r>
            <a:r>
              <a:rPr lang="cs-CZ" dirty="0" err="1"/>
              <a:t>kPa</a:t>
            </a:r>
            <a:endParaRPr lang="cs-CZ" dirty="0"/>
          </a:p>
          <a:p>
            <a:pPr lvl="1"/>
            <a:r>
              <a:rPr lang="cs-CZ" dirty="0"/>
              <a:t>dýchací cesty se neuzavírají kompletně, protože tlakový gradient je udržen rovněž zvýšeným alveolárním tlakem </a:t>
            </a:r>
          </a:p>
          <a:p>
            <a:r>
              <a:rPr lang="cs-CZ" dirty="0" smtClean="0"/>
              <a:t>při usilovném výdechu překročí  </a:t>
            </a:r>
            <a:r>
              <a:rPr lang="cs-CZ" dirty="0" err="1" smtClean="0"/>
              <a:t>transmurální</a:t>
            </a:r>
            <a:r>
              <a:rPr lang="cs-CZ" dirty="0" smtClean="0"/>
              <a:t> tlak jak </a:t>
            </a:r>
            <a:r>
              <a:rPr lang="cs-CZ" dirty="0"/>
              <a:t>P</a:t>
            </a:r>
            <a:r>
              <a:rPr lang="cs-CZ" baseline="-25000" dirty="0"/>
              <a:t>ALV </a:t>
            </a:r>
            <a:r>
              <a:rPr lang="cs-CZ" dirty="0" smtClean="0"/>
              <a:t>tak </a:t>
            </a:r>
            <a:r>
              <a:rPr lang="cs-CZ" dirty="0"/>
              <a:t>P</a:t>
            </a:r>
            <a:r>
              <a:rPr lang="cs-CZ" baseline="-25000" dirty="0"/>
              <a:t>PL</a:t>
            </a:r>
            <a:endParaRPr lang="cs-CZ" dirty="0"/>
          </a:p>
          <a:p>
            <a:pPr lvl="1"/>
            <a:r>
              <a:rPr lang="cs-CZ" dirty="0" smtClean="0"/>
              <a:t>mezi alveolem a ústy bude bod/úsek (</a:t>
            </a:r>
            <a:r>
              <a:rPr lang="cs-CZ" dirty="0"/>
              <a:t>C</a:t>
            </a:r>
            <a:r>
              <a:rPr lang="cs-CZ" dirty="0" smtClean="0"/>
              <a:t>), kde se tlak v dýchacích cestách vyrovná </a:t>
            </a:r>
            <a:r>
              <a:rPr lang="cs-CZ" dirty="0" err="1" smtClean="0"/>
              <a:t>intrapleurálnímu</a:t>
            </a:r>
            <a:r>
              <a:rPr lang="cs-CZ" dirty="0" smtClean="0"/>
              <a:t> tlaku = </a:t>
            </a:r>
            <a:r>
              <a:rPr lang="cs-CZ" b="1" dirty="0" err="1">
                <a:solidFill>
                  <a:srgbClr val="0033CC"/>
                </a:solidFill>
              </a:rPr>
              <a:t>equal</a:t>
            </a:r>
            <a:r>
              <a:rPr lang="cs-CZ" b="1" dirty="0">
                <a:solidFill>
                  <a:srgbClr val="0033CC"/>
                </a:solidFill>
              </a:rPr>
              <a:t> </a:t>
            </a:r>
            <a:r>
              <a:rPr lang="cs-CZ" b="1" dirty="0" err="1">
                <a:solidFill>
                  <a:srgbClr val="0033CC"/>
                </a:solidFill>
              </a:rPr>
              <a:t>pressure</a:t>
            </a:r>
            <a:r>
              <a:rPr lang="cs-CZ" b="1" dirty="0">
                <a:solidFill>
                  <a:srgbClr val="0033CC"/>
                </a:solidFill>
              </a:rPr>
              <a:t> </a:t>
            </a:r>
            <a:r>
              <a:rPr lang="cs-CZ" b="1" dirty="0" smtClean="0">
                <a:solidFill>
                  <a:srgbClr val="0033CC"/>
                </a:solidFill>
              </a:rPr>
              <a:t>point (EPP)</a:t>
            </a:r>
            <a:r>
              <a:rPr lang="cs-CZ" dirty="0" smtClean="0"/>
              <a:t>, za tímto místem dojde ke kompresi </a:t>
            </a:r>
            <a:r>
              <a:rPr lang="cs-CZ" dirty="0" err="1" smtClean="0"/>
              <a:t>dých</a:t>
            </a:r>
            <a:r>
              <a:rPr lang="cs-CZ" dirty="0" smtClean="0"/>
              <a:t>. cest </a:t>
            </a:r>
            <a:endParaRPr lang="cs-CZ" dirty="0"/>
          </a:p>
          <a:p>
            <a:pPr lvl="1"/>
            <a:r>
              <a:rPr lang="cs-CZ" dirty="0" smtClean="0"/>
              <a:t>EPP není fixní, protože během výdechu dochází k poklesu tlaku a zmenšení plicního objemu, takže se posouvá distálněji</a:t>
            </a:r>
          </a:p>
          <a:p>
            <a:pPr lvl="1"/>
            <a:r>
              <a:rPr lang="cs-CZ" dirty="0" smtClean="0"/>
              <a:t>iniciálně je v </a:t>
            </a:r>
            <a:r>
              <a:rPr lang="cs-CZ" dirty="0" err="1" smtClean="0"/>
              <a:t>dých</a:t>
            </a:r>
            <a:r>
              <a:rPr lang="cs-CZ" dirty="0" smtClean="0"/>
              <a:t>. cestách s chrupavkou a teprve později dochází ke kolapsu </a:t>
            </a:r>
          </a:p>
          <a:p>
            <a:pPr lvl="2"/>
            <a:r>
              <a:rPr lang="cs-CZ" dirty="0" smtClean="0"/>
              <a:t>toto má však za následek okamžitý nárůst tlaku v </a:t>
            </a:r>
            <a:r>
              <a:rPr lang="cs-CZ" dirty="0" err="1" smtClean="0"/>
              <a:t>dých</a:t>
            </a:r>
            <a:r>
              <a:rPr lang="cs-CZ" dirty="0" smtClean="0"/>
              <a:t>. cestách před kompresí a jejich opětovné otevření a pokračování usilovného výdechu</a:t>
            </a:r>
            <a:endParaRPr lang="cs-CZ" dirty="0"/>
          </a:p>
          <a:p>
            <a:pPr lvl="1"/>
            <a:r>
              <a:rPr lang="cs-CZ" dirty="0" smtClean="0"/>
              <a:t>u zdravých tak </a:t>
            </a:r>
            <a:r>
              <a:rPr lang="cs-CZ" dirty="0" err="1" smtClean="0"/>
              <a:t>dých</a:t>
            </a:r>
            <a:r>
              <a:rPr lang="cs-CZ" dirty="0" smtClean="0"/>
              <a:t>. cesty „vibrují“ kolem EPP = </a:t>
            </a:r>
            <a:r>
              <a:rPr lang="cs-CZ" b="1" dirty="0" smtClean="0">
                <a:solidFill>
                  <a:srgbClr val="FF0000"/>
                </a:solidFill>
              </a:rPr>
              <a:t>„dynamická komprese“</a:t>
            </a:r>
            <a:endParaRPr lang="cs-CZ" b="1" dirty="0">
              <a:solidFill>
                <a:srgbClr val="FF0000"/>
              </a:solidFill>
            </a:endParaRPr>
          </a:p>
        </p:txBody>
      </p:sp>
      <p:sp>
        <p:nvSpPr>
          <p:cNvPr id="2" name="Nadpis 1"/>
          <p:cNvSpPr>
            <a:spLocks noGrp="1"/>
          </p:cNvSpPr>
          <p:nvPr>
            <p:ph type="title"/>
          </p:nvPr>
        </p:nvSpPr>
        <p:spPr/>
        <p:txBody>
          <a:bodyPr/>
          <a:lstStyle/>
          <a:p>
            <a:pPr algn="r"/>
            <a:r>
              <a:rPr lang="cs-CZ" dirty="0" smtClean="0"/>
              <a:t>Proč je výdechová rychlost limitována?</a:t>
            </a:r>
            <a:endParaRPr lang="en-GB" dirty="0"/>
          </a:p>
        </p:txBody>
      </p:sp>
      <p:pic>
        <p:nvPicPr>
          <p:cNvPr id="7" name="Zástupný symbol pro obsah 6"/>
          <p:cNvPicPr>
            <a:picLocks noGrp="1" noChangeAspect="1"/>
          </p:cNvPicPr>
          <p:nvPr>
            <p:ph sz="half" idx="1"/>
          </p:nvPr>
        </p:nvPicPr>
        <p:blipFill>
          <a:blip r:embed="rId2"/>
          <a:stretch>
            <a:fillRect/>
          </a:stretch>
        </p:blipFill>
        <p:spPr>
          <a:xfrm>
            <a:off x="191344" y="1183855"/>
            <a:ext cx="4029835" cy="5246688"/>
          </a:xfrm>
          <a:prstGeom prst="rect">
            <a:avLst/>
          </a:prstGeom>
        </p:spPr>
      </p:pic>
    </p:spTree>
    <p:extLst>
      <p:ext uri="{BB962C8B-B14F-4D97-AF65-F5344CB8AC3E}">
        <p14:creationId xmlns:p14="http://schemas.microsoft.com/office/powerpoint/2010/main" val="41002484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706500" y="308505"/>
            <a:ext cx="8779001" cy="609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2620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EPP a dynamické komprese/kolaps </a:t>
            </a:r>
            <a:r>
              <a:rPr lang="cs-CZ" dirty="0" err="1"/>
              <a:t>dých</a:t>
            </a:r>
            <a:r>
              <a:rPr lang="cs-CZ" dirty="0"/>
              <a:t>. cest</a:t>
            </a:r>
            <a:endParaRPr lang="en-GB" sz="2700" dirty="0"/>
          </a:p>
        </p:txBody>
      </p:sp>
      <p:pic>
        <p:nvPicPr>
          <p:cNvPr id="4" name="Obrázek 3"/>
          <p:cNvPicPr>
            <a:picLocks noChangeAspect="1"/>
          </p:cNvPicPr>
          <p:nvPr/>
        </p:nvPicPr>
        <p:blipFill>
          <a:blip r:embed="rId2"/>
          <a:stretch>
            <a:fillRect/>
          </a:stretch>
        </p:blipFill>
        <p:spPr>
          <a:xfrm>
            <a:off x="551384" y="1556792"/>
            <a:ext cx="4340368" cy="4373167"/>
          </a:xfrm>
          <a:prstGeom prst="rect">
            <a:avLst/>
          </a:prstGeom>
        </p:spPr>
      </p:pic>
      <p:pic>
        <p:nvPicPr>
          <p:cNvPr id="5" name="Zástupný symbol pro obsah 4"/>
          <p:cNvPicPr>
            <a:picLocks noGrp="1" noChangeAspect="1"/>
          </p:cNvPicPr>
          <p:nvPr>
            <p:ph sz="quarter" idx="2"/>
          </p:nvPr>
        </p:nvPicPr>
        <p:blipFill>
          <a:blip r:embed="rId3"/>
          <a:stretch>
            <a:fillRect/>
          </a:stretch>
        </p:blipFill>
        <p:spPr>
          <a:xfrm>
            <a:off x="8231643" y="980728"/>
            <a:ext cx="3816424" cy="2992076"/>
          </a:xfrm>
          <a:prstGeom prst="rect">
            <a:avLst/>
          </a:prstGeom>
        </p:spPr>
      </p:pic>
      <p:pic>
        <p:nvPicPr>
          <p:cNvPr id="6" name="Zástupný symbol pro obsah 5"/>
          <p:cNvPicPr>
            <a:picLocks noGrp="1" noChangeAspect="1"/>
          </p:cNvPicPr>
          <p:nvPr>
            <p:ph sz="quarter" idx="3"/>
          </p:nvPr>
        </p:nvPicPr>
        <p:blipFill rotWithShape="1">
          <a:blip r:embed="rId4"/>
          <a:stretch/>
        </p:blipFill>
        <p:spPr>
          <a:xfrm>
            <a:off x="5375920" y="3068960"/>
            <a:ext cx="3744416" cy="3706295"/>
          </a:xfrm>
          <a:prstGeom prst="rect">
            <a:avLst/>
          </a:prstGeom>
        </p:spPr>
      </p:pic>
    </p:spTree>
    <p:extLst>
      <p:ext uri="{BB962C8B-B14F-4D97-AF65-F5344CB8AC3E}">
        <p14:creationId xmlns:p14="http://schemas.microsoft.com/office/powerpoint/2010/main" val="3547794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Důsledky</a:t>
            </a:r>
            <a:endParaRPr lang="cs-CZ" dirty="0"/>
          </a:p>
        </p:txBody>
      </p:sp>
      <p:pic>
        <p:nvPicPr>
          <p:cNvPr id="2457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51384" y="1052736"/>
            <a:ext cx="3757948" cy="5184576"/>
          </a:xfrm>
        </p:spPr>
      </p:pic>
      <p:sp>
        <p:nvSpPr>
          <p:cNvPr id="4" name="Zástupný symbol pro obsah 3"/>
          <p:cNvSpPr>
            <a:spLocks noGrp="1"/>
          </p:cNvSpPr>
          <p:nvPr>
            <p:ph sz="half" idx="2"/>
          </p:nvPr>
        </p:nvSpPr>
        <p:spPr>
          <a:xfrm>
            <a:off x="4727848" y="1196752"/>
            <a:ext cx="7224803" cy="5256584"/>
          </a:xfrm>
        </p:spPr>
        <p:txBody>
          <a:bodyPr>
            <a:normAutofit fontScale="92500" lnSpcReduction="20000"/>
          </a:bodyPr>
          <a:lstStyle/>
          <a:p>
            <a:r>
              <a:rPr lang="cs-CZ" dirty="0" smtClean="0"/>
              <a:t>dynamické komprese </a:t>
            </a:r>
            <a:r>
              <a:rPr lang="cs-CZ" dirty="0" err="1" smtClean="0"/>
              <a:t>dých</a:t>
            </a:r>
            <a:r>
              <a:rPr lang="cs-CZ" dirty="0" smtClean="0"/>
              <a:t>. cest způsobuje jejich předčasné uzavření </a:t>
            </a:r>
            <a:r>
              <a:rPr lang="cs-CZ" b="1" dirty="0" smtClean="0">
                <a:solidFill>
                  <a:srgbClr val="FF0000"/>
                </a:solidFill>
              </a:rPr>
              <a:t>„air </a:t>
            </a:r>
            <a:r>
              <a:rPr lang="cs-CZ" b="1" dirty="0" err="1" smtClean="0">
                <a:solidFill>
                  <a:srgbClr val="FF0000"/>
                </a:solidFill>
              </a:rPr>
              <a:t>trapping</a:t>
            </a:r>
            <a:r>
              <a:rPr lang="cs-CZ" b="1" dirty="0" smtClean="0">
                <a:solidFill>
                  <a:srgbClr val="FF0000"/>
                </a:solidFill>
              </a:rPr>
              <a:t>“ </a:t>
            </a:r>
            <a:r>
              <a:rPr lang="cs-CZ" dirty="0" smtClean="0"/>
              <a:t>a vede ke zvýšení plicních objemů </a:t>
            </a:r>
          </a:p>
          <a:p>
            <a:r>
              <a:rPr lang="cs-CZ" dirty="0" smtClean="0"/>
              <a:t>toto nicméně iniciálně napomáhá překonání dynamických odporů protože je zvětšen objem, což zvětšuje kalibr </a:t>
            </a:r>
            <a:r>
              <a:rPr lang="cs-CZ" dirty="0" err="1" smtClean="0"/>
              <a:t>dých</a:t>
            </a:r>
            <a:r>
              <a:rPr lang="cs-CZ" dirty="0" smtClean="0"/>
              <a:t>. cest a elastickou smrštivost</a:t>
            </a:r>
          </a:p>
          <a:p>
            <a:r>
              <a:rPr lang="cs-CZ" dirty="0" smtClean="0"/>
              <a:t>při progresi obstrukce a dalším zvyšování rezistence, usilovný výdech vázne (circulus vitiosus) </a:t>
            </a:r>
          </a:p>
          <a:p>
            <a:r>
              <a:rPr lang="cs-CZ" dirty="0" smtClean="0"/>
              <a:t>předčasné uzavírání a inspirační „otevírání“ kolabovaných cest vede k typických hlavním a vedlejším poslechovým nálezům</a:t>
            </a:r>
          </a:p>
          <a:p>
            <a:r>
              <a:rPr lang="cs-CZ" dirty="0" smtClean="0"/>
              <a:t>význam PEEP ventilace</a:t>
            </a:r>
            <a:endParaRPr lang="cs-CZ" dirty="0"/>
          </a:p>
        </p:txBody>
      </p:sp>
    </p:spTree>
    <p:extLst>
      <p:ext uri="{BB962C8B-B14F-4D97-AF65-F5344CB8AC3E}">
        <p14:creationId xmlns:p14="http://schemas.microsoft.com/office/powerpoint/2010/main" val="17674624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Spirometrie a základní klasifikace ventilačních poruch</a:t>
            </a:r>
            <a:endParaRPr lang="en-GB" dirty="0"/>
          </a:p>
        </p:txBody>
      </p:sp>
      <p:pic>
        <p:nvPicPr>
          <p:cNvPr id="7" name="Zástupný symbol pro obsah 6"/>
          <p:cNvPicPr>
            <a:picLocks noGrp="1" noChangeAspect="1"/>
          </p:cNvPicPr>
          <p:nvPr>
            <p:ph sz="half" idx="2"/>
          </p:nvPr>
        </p:nvPicPr>
        <p:blipFill rotWithShape="1">
          <a:blip r:embed="rId2"/>
          <a:srcRect b="9134"/>
          <a:stretch/>
        </p:blipFill>
        <p:spPr>
          <a:xfrm>
            <a:off x="6096000" y="1490375"/>
            <a:ext cx="5856288" cy="4242881"/>
          </a:xfrm>
          <a:prstGeom prst="rect">
            <a:avLst/>
          </a:prstGeom>
        </p:spPr>
      </p:pic>
      <p:pic>
        <p:nvPicPr>
          <p:cNvPr id="4" name="Zástupný symbol pro obsah 3"/>
          <p:cNvPicPr>
            <a:picLocks noGrp="1" noChangeAspect="1"/>
          </p:cNvPicPr>
          <p:nvPr>
            <p:ph sz="half" idx="1"/>
          </p:nvPr>
        </p:nvPicPr>
        <p:blipFill>
          <a:blip r:embed="rId3"/>
          <a:stretch>
            <a:fillRect/>
          </a:stretch>
        </p:blipFill>
        <p:spPr>
          <a:xfrm>
            <a:off x="407368" y="2564904"/>
            <a:ext cx="5857875" cy="3981524"/>
          </a:xfrm>
          <a:prstGeom prst="rect">
            <a:avLst/>
          </a:prstGeom>
        </p:spPr>
      </p:pic>
      <p:sp>
        <p:nvSpPr>
          <p:cNvPr id="3" name="TextovéPole 2"/>
          <p:cNvSpPr txBox="1"/>
          <p:nvPr/>
        </p:nvSpPr>
        <p:spPr>
          <a:xfrm>
            <a:off x="551384" y="1842974"/>
            <a:ext cx="3432993" cy="369332"/>
          </a:xfrm>
          <a:prstGeom prst="rect">
            <a:avLst/>
          </a:prstGeom>
          <a:noFill/>
        </p:spPr>
        <p:txBody>
          <a:bodyPr wrap="square" rtlCol="0">
            <a:spAutoFit/>
          </a:bodyPr>
          <a:lstStyle/>
          <a:p>
            <a:r>
              <a:rPr lang="cs-CZ" b="1" dirty="0" smtClean="0">
                <a:solidFill>
                  <a:srgbClr val="FF0000"/>
                </a:solidFill>
              </a:rPr>
              <a:t>nemůžu dostatečně vydechnout</a:t>
            </a:r>
            <a:endParaRPr lang="en-GB" b="1" dirty="0">
              <a:solidFill>
                <a:srgbClr val="FF0000"/>
              </a:solidFill>
            </a:endParaRPr>
          </a:p>
        </p:txBody>
      </p:sp>
      <p:sp>
        <p:nvSpPr>
          <p:cNvPr id="6" name="TextovéPole 5"/>
          <p:cNvSpPr txBox="1"/>
          <p:nvPr/>
        </p:nvSpPr>
        <p:spPr>
          <a:xfrm>
            <a:off x="3359696" y="1255733"/>
            <a:ext cx="3649017" cy="369332"/>
          </a:xfrm>
          <a:prstGeom prst="rect">
            <a:avLst/>
          </a:prstGeom>
          <a:noFill/>
        </p:spPr>
        <p:txBody>
          <a:bodyPr wrap="square" rtlCol="0">
            <a:spAutoFit/>
          </a:bodyPr>
          <a:lstStyle/>
          <a:p>
            <a:r>
              <a:rPr lang="cs-CZ" b="1" dirty="0" smtClean="0">
                <a:solidFill>
                  <a:srgbClr val="FF0000"/>
                </a:solidFill>
              </a:rPr>
              <a:t>nemůžu se dostatečně nadechnout</a:t>
            </a:r>
            <a:endParaRPr lang="en-GB" b="1" dirty="0">
              <a:solidFill>
                <a:srgbClr val="FF0000"/>
              </a:solidFill>
            </a:endParaRPr>
          </a:p>
        </p:txBody>
      </p:sp>
      <p:cxnSp>
        <p:nvCxnSpPr>
          <p:cNvPr id="8" name="Přímá spojnice se šipkou 7"/>
          <p:cNvCxnSpPr/>
          <p:nvPr/>
        </p:nvCxnSpPr>
        <p:spPr>
          <a:xfrm>
            <a:off x="2423592" y="2212306"/>
            <a:ext cx="864096" cy="496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5087888" y="1700808"/>
            <a:ext cx="144016"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895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Mechanizmy obstrukce dýchacích cest</a:t>
            </a:r>
            <a:endParaRPr lang="cs-CZ" dirty="0"/>
          </a:p>
        </p:txBody>
      </p:sp>
      <p:pic>
        <p:nvPicPr>
          <p:cNvPr id="7" name="Zástupný symbol pro obsah 6"/>
          <p:cNvPicPr>
            <a:picLocks noGrp="1" noChangeAspect="1"/>
          </p:cNvPicPr>
          <p:nvPr>
            <p:ph sz="half" idx="1"/>
          </p:nvPr>
        </p:nvPicPr>
        <p:blipFill>
          <a:blip r:embed="rId2"/>
          <a:stretch>
            <a:fillRect/>
          </a:stretch>
        </p:blipFill>
        <p:spPr>
          <a:xfrm>
            <a:off x="767408" y="1412776"/>
            <a:ext cx="7038835" cy="1903685"/>
          </a:xfrm>
          <a:prstGeom prst="rect">
            <a:avLst/>
          </a:prstGeom>
        </p:spPr>
      </p:pic>
      <p:sp>
        <p:nvSpPr>
          <p:cNvPr id="6" name="Zástupný symbol pro obsah 5"/>
          <p:cNvSpPr>
            <a:spLocks noGrp="1"/>
          </p:cNvSpPr>
          <p:nvPr>
            <p:ph sz="half" idx="2"/>
          </p:nvPr>
        </p:nvSpPr>
        <p:spPr>
          <a:xfrm>
            <a:off x="551384" y="3933056"/>
            <a:ext cx="11401267" cy="2232247"/>
          </a:xfrm>
        </p:spPr>
        <p:txBody>
          <a:bodyPr>
            <a:normAutofit lnSpcReduction="10000"/>
          </a:bodyPr>
          <a:lstStyle/>
          <a:p>
            <a:r>
              <a:rPr lang="cs-CZ" dirty="0" smtClean="0"/>
              <a:t>Zúžení dýchacích cest může nastat v důsledku: </a:t>
            </a:r>
          </a:p>
          <a:p>
            <a:pPr lvl="1"/>
            <a:r>
              <a:rPr lang="cs-CZ" dirty="0" smtClean="0"/>
              <a:t>a) kumulace </a:t>
            </a:r>
            <a:r>
              <a:rPr lang="cs-CZ" b="1" dirty="0">
                <a:solidFill>
                  <a:srgbClr val="FF0000"/>
                </a:solidFill>
              </a:rPr>
              <a:t>h</a:t>
            </a:r>
            <a:r>
              <a:rPr lang="cs-CZ" b="1" dirty="0" smtClean="0">
                <a:solidFill>
                  <a:srgbClr val="FF0000"/>
                </a:solidFill>
              </a:rPr>
              <a:t>lenu</a:t>
            </a:r>
            <a:r>
              <a:rPr lang="cs-CZ" dirty="0" smtClean="0"/>
              <a:t>, sekretu či jiného materiálu v lumen dýchacích cest</a:t>
            </a:r>
          </a:p>
          <a:p>
            <a:pPr lvl="1"/>
            <a:r>
              <a:rPr lang="cs-CZ" dirty="0" smtClean="0"/>
              <a:t>b) ztluštění stěny dýchacích cest (</a:t>
            </a:r>
            <a:r>
              <a:rPr lang="cs-CZ" b="1" dirty="0" smtClean="0">
                <a:solidFill>
                  <a:srgbClr val="FF0000"/>
                </a:solidFill>
              </a:rPr>
              <a:t>hypertrofie</a:t>
            </a:r>
            <a:r>
              <a:rPr lang="cs-CZ" dirty="0" smtClean="0"/>
              <a:t>)</a:t>
            </a:r>
          </a:p>
          <a:p>
            <a:pPr lvl="1"/>
            <a:r>
              <a:rPr lang="cs-CZ" dirty="0" smtClean="0"/>
              <a:t>c) zkrácení hladkých svalů okolo ve stěně dýchacích cest (</a:t>
            </a:r>
            <a:r>
              <a:rPr lang="cs-CZ" b="1" dirty="0" smtClean="0">
                <a:solidFill>
                  <a:srgbClr val="FF0000"/>
                </a:solidFill>
              </a:rPr>
              <a:t>bronchokonstrikce</a:t>
            </a:r>
            <a:r>
              <a:rPr lang="cs-CZ" dirty="0" smtClean="0"/>
              <a:t>) </a:t>
            </a:r>
          </a:p>
          <a:p>
            <a:pPr lvl="1"/>
            <a:r>
              <a:rPr lang="cs-CZ" dirty="0" smtClean="0"/>
              <a:t>d) </a:t>
            </a:r>
            <a:r>
              <a:rPr lang="cs-CZ" dirty="0"/>
              <a:t>k</a:t>
            </a:r>
            <a:r>
              <a:rPr lang="cs-CZ" dirty="0" smtClean="0"/>
              <a:t>olaps stěny dýchacích cest při </a:t>
            </a:r>
            <a:r>
              <a:rPr lang="cs-CZ" dirty="0" smtClean="0"/>
              <a:t>ztrátě </a:t>
            </a:r>
            <a:r>
              <a:rPr lang="cs-CZ" dirty="0" smtClean="0"/>
              <a:t>kontaktů (</a:t>
            </a:r>
            <a:r>
              <a:rPr lang="cs-CZ" b="1" dirty="0" smtClean="0">
                <a:solidFill>
                  <a:srgbClr val="FF0000"/>
                </a:solidFill>
              </a:rPr>
              <a:t>emfyzém</a:t>
            </a:r>
            <a:r>
              <a:rPr lang="cs-CZ" dirty="0" smtClean="0"/>
              <a:t>)</a:t>
            </a:r>
            <a:endParaRPr lang="cs-CZ" dirty="0"/>
          </a:p>
        </p:txBody>
      </p:sp>
    </p:spTree>
    <p:extLst>
      <p:ext uri="{BB962C8B-B14F-4D97-AF65-F5344CB8AC3E}">
        <p14:creationId xmlns:p14="http://schemas.microsoft.com/office/powerpoint/2010/main" val="6921713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82688" y="1196752"/>
            <a:ext cx="11809312" cy="922114"/>
          </a:xfrm>
        </p:spPr>
        <p:txBody>
          <a:bodyPr>
            <a:normAutofit/>
          </a:bodyPr>
          <a:lstStyle/>
          <a:p>
            <a:r>
              <a:rPr lang="cs-CZ" sz="5400" dirty="0" smtClean="0"/>
              <a:t>Děkuji za pozornost !</a:t>
            </a:r>
            <a:endParaRPr lang="en-GB" sz="5400" dirty="0"/>
          </a:p>
        </p:txBody>
      </p:sp>
      <p:pic>
        <p:nvPicPr>
          <p:cNvPr id="5" name="Zástupný symbol pro obsah 4"/>
          <p:cNvPicPr>
            <a:picLocks noGrp="1" noChangeAspect="1"/>
          </p:cNvPicPr>
          <p:nvPr>
            <p:ph idx="1"/>
          </p:nvPr>
        </p:nvPicPr>
        <p:blipFill>
          <a:blip r:embed="rId2"/>
          <a:stretch>
            <a:fillRect/>
          </a:stretch>
        </p:blipFill>
        <p:spPr>
          <a:xfrm>
            <a:off x="3311277" y="2636912"/>
            <a:ext cx="5952133" cy="2976067"/>
          </a:xfrm>
          <a:prstGeom prst="rect">
            <a:avLst/>
          </a:prstGeom>
        </p:spPr>
      </p:pic>
    </p:spTree>
    <p:extLst>
      <p:ext uri="{BB962C8B-B14F-4D97-AF65-F5344CB8AC3E}">
        <p14:creationId xmlns:p14="http://schemas.microsoft.com/office/powerpoint/2010/main" val="3146928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Delikátní propojení struktury a funkce</a:t>
            </a:r>
            <a:endParaRPr lang="cs-CZ" dirty="0"/>
          </a:p>
        </p:txBody>
      </p:sp>
      <p:sp>
        <p:nvSpPr>
          <p:cNvPr id="3" name="Zástupný symbol pro obsah 2"/>
          <p:cNvSpPr>
            <a:spLocks noGrp="1"/>
          </p:cNvSpPr>
          <p:nvPr>
            <p:ph sz="half" idx="1"/>
          </p:nvPr>
        </p:nvSpPr>
        <p:spPr>
          <a:xfrm>
            <a:off x="335359" y="965023"/>
            <a:ext cx="11377265" cy="5560322"/>
          </a:xfrm>
        </p:spPr>
        <p:txBody>
          <a:bodyPr>
            <a:normAutofit lnSpcReduction="10000"/>
          </a:bodyPr>
          <a:lstStyle/>
          <a:p>
            <a:r>
              <a:rPr lang="cs-CZ" noProof="0" dirty="0" smtClean="0"/>
              <a:t>Zásadní funkce respiračního systému spočívá ve </a:t>
            </a:r>
            <a:r>
              <a:rPr lang="cs-CZ" b="1" noProof="0" dirty="0" smtClean="0">
                <a:solidFill>
                  <a:srgbClr val="FF0000"/>
                </a:solidFill>
              </a:rPr>
              <a:t>výměně plic</a:t>
            </a:r>
            <a:r>
              <a:rPr lang="cs-CZ" noProof="0" dirty="0" smtClean="0"/>
              <a:t>, tj. </a:t>
            </a:r>
            <a:r>
              <a:rPr lang="cs-CZ" b="1" noProof="0" dirty="0" smtClean="0">
                <a:solidFill>
                  <a:srgbClr val="FF0000"/>
                </a:solidFill>
              </a:rPr>
              <a:t>extrakci kyslíku ze vnějšího prostředí</a:t>
            </a:r>
            <a:r>
              <a:rPr lang="cs-CZ" noProof="0" dirty="0" smtClean="0"/>
              <a:t> a </a:t>
            </a:r>
            <a:r>
              <a:rPr lang="cs-CZ" b="1" noProof="0" dirty="0" smtClean="0">
                <a:solidFill>
                  <a:srgbClr val="FF0000"/>
                </a:solidFill>
              </a:rPr>
              <a:t>odstraňování odpadních plynů </a:t>
            </a:r>
            <a:r>
              <a:rPr lang="cs-CZ" noProof="0" dirty="0" smtClean="0"/>
              <a:t>, tj. </a:t>
            </a:r>
            <a:r>
              <a:rPr lang="cs-CZ" b="1" noProof="0" dirty="0" smtClean="0">
                <a:solidFill>
                  <a:srgbClr val="FF0000"/>
                </a:solidFill>
              </a:rPr>
              <a:t>oxidu uhličitého</a:t>
            </a:r>
          </a:p>
          <a:p>
            <a:pPr lvl="1"/>
            <a:r>
              <a:rPr lang="cs-CZ" noProof="0" dirty="0" smtClean="0"/>
              <a:t>na konci hlubokého nádechu je 80% </a:t>
            </a:r>
            <a:r>
              <a:rPr lang="cs-CZ" dirty="0" smtClean="0"/>
              <a:t>objemu plic tvořeno                                vzduchem,</a:t>
            </a:r>
            <a:r>
              <a:rPr lang="cs-CZ" noProof="0" dirty="0" smtClean="0"/>
              <a:t> 10% krví a 10% tkání</a:t>
            </a:r>
          </a:p>
          <a:p>
            <a:pPr lvl="2"/>
            <a:r>
              <a:rPr lang="cs-CZ" noProof="0" dirty="0" smtClean="0"/>
              <a:t>ale plocha plicní tkáně tvoří obrovskou plochu !  </a:t>
            </a:r>
          </a:p>
          <a:p>
            <a:r>
              <a:rPr lang="cs-CZ" noProof="0" dirty="0" smtClean="0"/>
              <a:t>Plíce musí poskytovat </a:t>
            </a:r>
          </a:p>
          <a:p>
            <a:pPr lvl="1"/>
            <a:r>
              <a:rPr lang="cs-CZ" b="1" noProof="0" dirty="0" smtClean="0">
                <a:solidFill>
                  <a:srgbClr val="FF0000"/>
                </a:solidFill>
              </a:rPr>
              <a:t>velkou povrchovou plochu </a:t>
            </a:r>
            <a:r>
              <a:rPr lang="cs-CZ" noProof="0" dirty="0" smtClean="0"/>
              <a:t>pro kontakt s vnějším                                                         prostředím (</a:t>
            </a:r>
            <a:r>
              <a:rPr lang="cs-CZ" noProof="0" dirty="0" smtClean="0">
                <a:sym typeface="Symbol"/>
              </a:rPr>
              <a:t>plocha tenisového kurtu</a:t>
            </a:r>
            <a:r>
              <a:rPr lang="cs-CZ" noProof="0" dirty="0" smtClean="0"/>
              <a:t>) pro výměnu plynů </a:t>
            </a:r>
          </a:p>
          <a:p>
            <a:pPr lvl="1"/>
            <a:r>
              <a:rPr lang="cs-CZ" noProof="0" dirty="0" smtClean="0"/>
              <a:t>tkáň (alveolární stěna) musí klást </a:t>
            </a:r>
            <a:r>
              <a:rPr lang="cs-CZ" b="1" noProof="0" dirty="0" smtClean="0">
                <a:solidFill>
                  <a:srgbClr val="FF0000"/>
                </a:solidFill>
              </a:rPr>
              <a:t>minimální překážky pro difuzi plynů</a:t>
            </a:r>
          </a:p>
          <a:p>
            <a:r>
              <a:rPr lang="cs-CZ" noProof="0" dirty="0" smtClean="0"/>
              <a:t>Ale těsný kontakt s vnějším prostředím představuje pro plíci riziko poškození inhalací např. prachových částic, plynů a infekčních agens</a:t>
            </a:r>
          </a:p>
          <a:p>
            <a:pPr lvl="1"/>
            <a:r>
              <a:rPr lang="cs-CZ" b="1" noProof="0" dirty="0" smtClean="0">
                <a:solidFill>
                  <a:srgbClr val="FF0000"/>
                </a:solidFill>
              </a:rPr>
              <a:t>obranné mechanismy </a:t>
            </a:r>
            <a:r>
              <a:rPr lang="cs-CZ" noProof="0" dirty="0" smtClean="0"/>
              <a:t>jsou tedy naprosto klíčové a jsou zajištěny kombinací strukturních a imunologických mechanismů</a:t>
            </a:r>
            <a:endParaRPr lang="cs-CZ" noProof="0" dirty="0"/>
          </a:p>
        </p:txBody>
      </p:sp>
      <p:pic>
        <p:nvPicPr>
          <p:cNvPr id="2051"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8619352" y="1882073"/>
            <a:ext cx="3309296" cy="2483031"/>
          </a:xfrm>
        </p:spPr>
      </p:pic>
    </p:spTree>
    <p:extLst>
      <p:ext uri="{BB962C8B-B14F-4D97-AF65-F5344CB8AC3E}">
        <p14:creationId xmlns:p14="http://schemas.microsoft.com/office/powerpoint/2010/main" val="3346002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Struktura dýchacích cest</a:t>
            </a:r>
            <a:endParaRPr lang="cs-CZ" noProof="0" dirty="0"/>
          </a:p>
        </p:txBody>
      </p:sp>
      <p:sp>
        <p:nvSpPr>
          <p:cNvPr id="4" name="Zástupný symbol pro obsah 3"/>
          <p:cNvSpPr>
            <a:spLocks noGrp="1"/>
          </p:cNvSpPr>
          <p:nvPr>
            <p:ph sz="half" idx="2"/>
          </p:nvPr>
        </p:nvSpPr>
        <p:spPr>
          <a:xfrm>
            <a:off x="4733250" y="980728"/>
            <a:ext cx="7219401" cy="3888432"/>
          </a:xfrm>
        </p:spPr>
        <p:txBody>
          <a:bodyPr>
            <a:normAutofit fontScale="85000" lnSpcReduction="20000"/>
          </a:bodyPr>
          <a:lstStyle/>
          <a:p>
            <a:r>
              <a:rPr lang="cs-CZ" dirty="0" smtClean="0"/>
              <a:t>Tvořeny cca</a:t>
            </a:r>
            <a:r>
              <a:rPr lang="cs-CZ" noProof="0" dirty="0" smtClean="0"/>
              <a:t> 23 (18-30) úrovněmi dělení (2</a:t>
            </a:r>
            <a:r>
              <a:rPr lang="cs-CZ" baseline="30000" noProof="0" dirty="0" smtClean="0"/>
              <a:t>23</a:t>
            </a:r>
            <a:r>
              <a:rPr lang="cs-CZ" noProof="0" dirty="0" smtClean="0"/>
              <a:t> tj. cca 8 milionů alveolárních saků) mezi tracheou a alveoly</a:t>
            </a:r>
          </a:p>
          <a:p>
            <a:pPr lvl="1"/>
            <a:r>
              <a:rPr lang="cs-CZ" noProof="0" dirty="0" smtClean="0"/>
              <a:t>do zhruba prvních 7 dělení mají bronchy:</a:t>
            </a:r>
          </a:p>
          <a:p>
            <a:pPr lvl="2"/>
            <a:r>
              <a:rPr lang="cs-CZ" noProof="0" dirty="0" smtClean="0"/>
              <a:t>ve stěně chrupavku a hladkou svalovinu </a:t>
            </a:r>
          </a:p>
          <a:p>
            <a:pPr lvl="2"/>
            <a:r>
              <a:rPr lang="cs-CZ" noProof="0" dirty="0" smtClean="0"/>
              <a:t>epiteliální výstelku s řasinkami a </a:t>
            </a:r>
            <a:r>
              <a:rPr lang="cs-CZ" noProof="0" dirty="0" err="1" smtClean="0"/>
              <a:t>gobletovými</a:t>
            </a:r>
            <a:r>
              <a:rPr lang="cs-CZ" noProof="0" dirty="0" smtClean="0"/>
              <a:t> </a:t>
            </a:r>
            <a:r>
              <a:rPr lang="cs-CZ" noProof="0" dirty="0" err="1" smtClean="0"/>
              <a:t>bb</a:t>
            </a:r>
            <a:r>
              <a:rPr lang="cs-CZ" noProof="0" dirty="0" smtClean="0"/>
              <a:t>. </a:t>
            </a:r>
          </a:p>
          <a:p>
            <a:pPr lvl="2"/>
            <a:r>
              <a:rPr lang="cs-CZ" noProof="0" dirty="0" err="1" smtClean="0"/>
              <a:t>submukózní</a:t>
            </a:r>
            <a:r>
              <a:rPr lang="cs-CZ" noProof="0" dirty="0" smtClean="0"/>
              <a:t> hlenové žlázky </a:t>
            </a:r>
          </a:p>
          <a:p>
            <a:pPr lvl="2"/>
            <a:r>
              <a:rPr lang="cs-CZ" noProof="0" dirty="0" smtClean="0"/>
              <a:t>endokrinní </a:t>
            </a:r>
            <a:r>
              <a:rPr lang="cs-CZ" noProof="0" dirty="0" err="1" smtClean="0"/>
              <a:t>bb</a:t>
            </a:r>
            <a:r>
              <a:rPr lang="cs-CZ" noProof="0" dirty="0" smtClean="0"/>
              <a:t>. - </a:t>
            </a:r>
            <a:r>
              <a:rPr lang="cs-CZ" noProof="0" dirty="0" err="1" smtClean="0"/>
              <a:t>Kulchitsky</a:t>
            </a:r>
            <a:r>
              <a:rPr lang="cs-CZ" noProof="0" dirty="0" smtClean="0"/>
              <a:t> nebo APUD (amine </a:t>
            </a:r>
            <a:r>
              <a:rPr lang="cs-CZ" noProof="0" dirty="0" err="1" smtClean="0"/>
              <a:t>precursor</a:t>
            </a:r>
            <a:r>
              <a:rPr lang="cs-CZ" noProof="0" dirty="0" smtClean="0"/>
              <a:t> and </a:t>
            </a:r>
            <a:r>
              <a:rPr lang="cs-CZ" noProof="0" dirty="0" err="1" smtClean="0"/>
              <a:t>uptake</a:t>
            </a:r>
            <a:r>
              <a:rPr lang="cs-CZ" noProof="0" dirty="0" smtClean="0"/>
              <a:t> </a:t>
            </a:r>
            <a:r>
              <a:rPr lang="cs-CZ" noProof="0" dirty="0" err="1" smtClean="0"/>
              <a:t>decarboxylation</a:t>
            </a:r>
            <a:r>
              <a:rPr lang="cs-CZ" noProof="0" dirty="0" smtClean="0"/>
              <a:t>) obsahující 5-hydroxytryptamin</a:t>
            </a:r>
          </a:p>
          <a:p>
            <a:pPr lvl="1"/>
            <a:r>
              <a:rPr lang="cs-CZ" noProof="0" dirty="0" smtClean="0"/>
              <a:t>dalších 16-18 dělení </a:t>
            </a:r>
            <a:r>
              <a:rPr lang="cs-CZ" noProof="0" dirty="0" err="1" smtClean="0"/>
              <a:t>bronchiol</a:t>
            </a:r>
            <a:r>
              <a:rPr lang="cs-CZ" noProof="0" dirty="0" smtClean="0"/>
              <a:t> už neobsahuje: </a:t>
            </a:r>
          </a:p>
          <a:p>
            <a:pPr lvl="2"/>
            <a:r>
              <a:rPr lang="cs-CZ" noProof="0" dirty="0" smtClean="0"/>
              <a:t>chrupavku</a:t>
            </a:r>
          </a:p>
          <a:p>
            <a:pPr lvl="2"/>
            <a:r>
              <a:rPr lang="cs-CZ" noProof="0" dirty="0" smtClean="0"/>
              <a:t>muskulární vrstvu resp. tato se progresivně ztenčuje </a:t>
            </a:r>
          </a:p>
          <a:p>
            <a:pPr lvl="2"/>
            <a:r>
              <a:rPr lang="cs-CZ" noProof="0" dirty="0" smtClean="0"/>
              <a:t>skoro žádné </a:t>
            </a:r>
            <a:r>
              <a:rPr lang="cs-CZ" dirty="0" err="1"/>
              <a:t>G</a:t>
            </a:r>
            <a:r>
              <a:rPr lang="cs-CZ" noProof="0" dirty="0" err="1" smtClean="0"/>
              <a:t>obletovy</a:t>
            </a:r>
            <a:r>
              <a:rPr lang="cs-CZ" noProof="0" dirty="0" smtClean="0"/>
              <a:t> </a:t>
            </a:r>
            <a:r>
              <a:rPr lang="cs-CZ" noProof="0" dirty="0" err="1" smtClean="0"/>
              <a:t>bb</a:t>
            </a:r>
            <a:r>
              <a:rPr lang="cs-CZ" noProof="0" dirty="0" smtClean="0"/>
              <a:t>. v jednovrstevném řasinkovém epitelu </a:t>
            </a:r>
          </a:p>
          <a:p>
            <a:pPr lvl="2"/>
            <a:r>
              <a:rPr lang="cs-CZ" noProof="0" dirty="0" smtClean="0"/>
              <a:t>ale obsahují granulované Clara </a:t>
            </a:r>
            <a:r>
              <a:rPr lang="cs-CZ" noProof="0" dirty="0" err="1" smtClean="0"/>
              <a:t>bb</a:t>
            </a:r>
            <a:r>
              <a:rPr lang="cs-CZ" noProof="0" dirty="0" smtClean="0"/>
              <a:t>. produkující </a:t>
            </a:r>
            <a:r>
              <a:rPr lang="cs-CZ" noProof="0" dirty="0" err="1" smtClean="0"/>
              <a:t>surfaktantu</a:t>
            </a:r>
            <a:r>
              <a:rPr lang="cs-CZ" noProof="0" dirty="0" smtClean="0"/>
              <a:t> podobnou substanci</a:t>
            </a:r>
            <a:endParaRPr lang="cs-CZ" noProof="0" dirty="0"/>
          </a:p>
        </p:txBody>
      </p:sp>
      <p:pic>
        <p:nvPicPr>
          <p:cNvPr id="6" name="Zástupný symbol pro obsah 5"/>
          <p:cNvPicPr>
            <a:picLocks noGrp="1" noChangeAspect="1"/>
          </p:cNvPicPr>
          <p:nvPr>
            <p:ph sz="half" idx="1"/>
          </p:nvPr>
        </p:nvPicPr>
        <p:blipFill>
          <a:blip r:embed="rId2"/>
          <a:stretch>
            <a:fillRect/>
          </a:stretch>
        </p:blipFill>
        <p:spPr>
          <a:xfrm>
            <a:off x="263352" y="1052736"/>
            <a:ext cx="4469898" cy="5400600"/>
          </a:xfrm>
          <a:prstGeom prst="rect">
            <a:avLst/>
          </a:prstGeom>
        </p:spPr>
      </p:pic>
      <p:pic>
        <p:nvPicPr>
          <p:cNvPr id="7" name="Obrázek 6"/>
          <p:cNvPicPr>
            <a:picLocks noChangeAspect="1"/>
          </p:cNvPicPr>
          <p:nvPr/>
        </p:nvPicPr>
        <p:blipFill>
          <a:blip r:embed="rId3"/>
          <a:stretch>
            <a:fillRect/>
          </a:stretch>
        </p:blipFill>
        <p:spPr>
          <a:xfrm>
            <a:off x="7968208" y="4689196"/>
            <a:ext cx="2968197" cy="1989879"/>
          </a:xfrm>
          <a:prstGeom prst="rect">
            <a:avLst/>
          </a:prstGeom>
        </p:spPr>
      </p:pic>
    </p:spTree>
    <p:extLst>
      <p:ext uri="{BB962C8B-B14F-4D97-AF65-F5344CB8AC3E}">
        <p14:creationId xmlns:p14="http://schemas.microsoft.com/office/powerpoint/2010/main" val="3849261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t>Struktura dýchacích cest v pásmu kondukce a respirace </a:t>
            </a:r>
            <a:endParaRPr lang="cs-CZ" sz="3600" dirty="0"/>
          </a:p>
        </p:txBody>
      </p:sp>
      <p:pic>
        <p:nvPicPr>
          <p:cNvPr id="6" name="Zástupný symbol pro obsah 5"/>
          <p:cNvPicPr>
            <a:picLocks noGrp="1" noChangeAspect="1"/>
          </p:cNvPicPr>
          <p:nvPr>
            <p:ph idx="1"/>
          </p:nvPr>
        </p:nvPicPr>
        <p:blipFill>
          <a:blip r:embed="rId2"/>
          <a:stretch>
            <a:fillRect/>
          </a:stretch>
        </p:blipFill>
        <p:spPr>
          <a:xfrm>
            <a:off x="1055440" y="1124744"/>
            <a:ext cx="9595498" cy="5327650"/>
          </a:xfrm>
          <a:prstGeom prst="rect">
            <a:avLst/>
          </a:prstGeom>
        </p:spPr>
      </p:pic>
    </p:spTree>
    <p:extLst>
      <p:ext uri="{BB962C8B-B14F-4D97-AF65-F5344CB8AC3E}">
        <p14:creationId xmlns:p14="http://schemas.microsoft.com/office/powerpoint/2010/main" val="2651136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Obranné mechanizmy – shrnutí </a:t>
            </a:r>
            <a:r>
              <a:rPr lang="cs-CZ" sz="3600" dirty="0" smtClean="0"/>
              <a:t>(detaily později)</a:t>
            </a:r>
            <a:endParaRPr lang="cs-CZ" sz="3600"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1384" y="908720"/>
            <a:ext cx="7488832" cy="562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p:cNvPicPr>
            <a:picLocks noChangeAspect="1"/>
          </p:cNvPicPr>
          <p:nvPr/>
        </p:nvPicPr>
        <p:blipFill rotWithShape="1">
          <a:blip r:embed="rId3"/>
          <a:srcRect l="15079" t="7234" r="13192" b="5855"/>
          <a:stretch/>
        </p:blipFill>
        <p:spPr>
          <a:xfrm>
            <a:off x="8397970" y="1988840"/>
            <a:ext cx="3474672" cy="2880320"/>
          </a:xfrm>
          <a:prstGeom prst="rect">
            <a:avLst/>
          </a:prstGeom>
        </p:spPr>
      </p:pic>
    </p:spTree>
    <p:extLst>
      <p:ext uri="{BB962C8B-B14F-4D97-AF65-F5344CB8AC3E}">
        <p14:creationId xmlns:p14="http://schemas.microsoft.com/office/powerpoint/2010/main" val="8085602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5_GM_Respiration[20191015170053405].mdb"/>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9799</TotalTime>
  <Words>3887</Words>
  <Application>Microsoft Office PowerPoint</Application>
  <PresentationFormat>Širokoúhlá obrazovka</PresentationFormat>
  <Paragraphs>431</Paragraphs>
  <Slides>56</Slides>
  <Notes>10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56</vt:i4>
      </vt:variant>
    </vt:vector>
  </HeadingPairs>
  <TitlesOfParts>
    <vt:vector size="63" baseType="lpstr">
      <vt:lpstr>Arial</vt:lpstr>
      <vt:lpstr>Calibri</vt:lpstr>
      <vt:lpstr>Cambria Math</vt:lpstr>
      <vt:lpstr>msgothic</vt:lpstr>
      <vt:lpstr>Symbol</vt:lpstr>
      <vt:lpstr>Wingdings</vt:lpstr>
      <vt:lpstr>Motiv systému Office</vt:lpstr>
      <vt:lpstr>Úvod do PF respiračního systému</vt:lpstr>
      <vt:lpstr>Zahřívací otázky</vt:lpstr>
      <vt:lpstr>Vztah struktura-funkce jako důležitý faktor poruch respirace &amp; důvody jejich poruchy</vt:lpstr>
      <vt:lpstr>Respirace vedoucí k výměně plynů zahrnuje</vt:lpstr>
      <vt:lpstr>Prezentace aplikace PowerPoint</vt:lpstr>
      <vt:lpstr>Delikátní propojení struktury a funkce</vt:lpstr>
      <vt:lpstr>Struktura dýchacích cest</vt:lpstr>
      <vt:lpstr>Struktura dýchacích cest v pásmu kondukce a respirace </vt:lpstr>
      <vt:lpstr>Obranné mechanizmy – shrnutí (detaily později)</vt:lpstr>
      <vt:lpstr>Mukociliární eskalátor</vt:lpstr>
      <vt:lpstr>Funkční klasifikace dýchacích cest</vt:lpstr>
      <vt:lpstr>Alveoly</vt:lpstr>
      <vt:lpstr>Alveolo – kapilární bariéra</vt:lpstr>
      <vt:lpstr>Výměna plynů v plicích</vt:lpstr>
      <vt:lpstr>„kyslíková kaskáda“ v organizmu</vt:lpstr>
      <vt:lpstr>Co dýcháme?</vt:lpstr>
      <vt:lpstr>Využití kyslíku v těle</vt:lpstr>
      <vt:lpstr>Transport kyslíku krví</vt:lpstr>
      <vt:lpstr>Posun disociační křivky Hb a efekt koncentrace [Hb]</vt:lpstr>
      <vt:lpstr>Transport CO2 krví</vt:lpstr>
      <vt:lpstr>„Kyslíková kaskáda“ – progresivní pokles dostupnosti kyslíku</vt:lpstr>
      <vt:lpstr>Kvantitativně</vt:lpstr>
      <vt:lpstr>Hypoxie a její efekt na regulaci genové  transkripce</vt:lpstr>
      <vt:lpstr>Plicní vs. systémový oběh</vt:lpstr>
      <vt:lpstr>Shrnutí</vt:lpstr>
      <vt:lpstr>(1) Princip Ventilace a důvody jejích abnormalit </vt:lpstr>
      <vt:lpstr>Mechanika ventilace – dechový cyklus</vt:lpstr>
      <vt:lpstr>Plicní objemy a kapacity (tj. ≥ 2 objemy)</vt:lpstr>
      <vt:lpstr>Ventilace (dýchání) jako mechanický proces </vt:lpstr>
      <vt:lpstr>Dýchací svaly</vt:lpstr>
      <vt:lpstr>Prezentace aplikace PowerPoint</vt:lpstr>
      <vt:lpstr>Plicní mechanika zahrnuje dva typy odporů</vt:lpstr>
      <vt:lpstr>(ad 1) Elastické vlastnosti plic a dýchacích cest</vt:lpstr>
      <vt:lpstr>Situace při dosažení FRV</vt:lpstr>
      <vt:lpstr>Prezentace aplikace PowerPoint</vt:lpstr>
      <vt:lpstr>Elastickou smrštivost určují dva typy sil</vt:lpstr>
      <vt:lpstr>Plicní surfaktant</vt:lpstr>
      <vt:lpstr>Prezentace aplikace PowerPoint</vt:lpstr>
      <vt:lpstr>Změny elastických vlastností</vt:lpstr>
      <vt:lpstr>(ad 2) Dynamická rezistence dýchacích cest </vt:lpstr>
      <vt:lpstr>Proudění vzduchu v dýchacích cestách</vt:lpstr>
      <vt:lpstr>Kde je nejvyšší resistence v dýchacích cestách?</vt:lpstr>
      <vt:lpstr>Proudění vzduchu v dýchacích cestách</vt:lpstr>
      <vt:lpstr>Rezistence dýchacích cest – efekt změny průměru</vt:lpstr>
      <vt:lpstr>Oba odpory v dýchacích cestách určují dechovou práci</vt:lpstr>
      <vt:lpstr>Dechová práce</vt:lpstr>
      <vt:lpstr>Dušnost (dyspnoe)</vt:lpstr>
      <vt:lpstr>Rozdíl mezi klidovým a usilovným výdechem</vt:lpstr>
      <vt:lpstr>Rozdíl mezi klidovým a usilovným výdechem</vt:lpstr>
      <vt:lpstr>Proč je výdechová rychlost limitována?</vt:lpstr>
      <vt:lpstr>Prezentace aplikace PowerPoint</vt:lpstr>
      <vt:lpstr>EPP a dynamické komprese/kolaps dých. cest</vt:lpstr>
      <vt:lpstr>Důsledky</vt:lpstr>
      <vt:lpstr>Spirometrie a základní klasifikace ventilačních poruch</vt:lpstr>
      <vt:lpstr>Mechanizmy obstrukce dýchacích cest</vt:lpstr>
      <vt:lpstr>Děkuji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and tissues in multicellular organism</dc:title>
  <dc:creator>Katka</dc:creator>
  <cp:lastModifiedBy>Kateřina Kaňková</cp:lastModifiedBy>
  <cp:revision>337</cp:revision>
  <dcterms:created xsi:type="dcterms:W3CDTF">2012-09-24T18:07:51Z</dcterms:created>
  <dcterms:modified xsi:type="dcterms:W3CDTF">2021-09-30T14:17:53Z</dcterms:modified>
</cp:coreProperties>
</file>