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5" r:id="rId17"/>
    <p:sldId id="276" r:id="rId18"/>
    <p:sldId id="272" r:id="rId19"/>
    <p:sldId id="274" r:id="rId20"/>
    <p:sldId id="273" r:id="rId21"/>
    <p:sldId id="306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Mobitz II.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AV blok</a:t>
            </a:r>
            <a:r>
              <a:rPr lang="sk-SK" baseline="0" dirty="0"/>
              <a:t> III. st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LBBB, </a:t>
            </a:r>
            <a:r>
              <a:rPr lang="cs-CZ" dirty="0" err="1"/>
              <a:t>fisi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17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RBBB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31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LBBB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54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fiko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20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9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Klinika interní, geriatrie a praktického lékařství Fakultní nemocnice Brno a Lékařské fakulty Masarykovy univerzity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98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5000" dirty="0" err="1"/>
              <a:t>Diferenciální</a:t>
            </a:r>
            <a:r>
              <a:rPr lang="sk-SK" sz="5000" dirty="0"/>
              <a:t> diagnostika arytmií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32" y="720000"/>
            <a:ext cx="10753200" cy="451576"/>
          </a:xfrm>
        </p:spPr>
        <p:txBody>
          <a:bodyPr/>
          <a:lstStyle/>
          <a:p>
            <a:r>
              <a:rPr lang="sk-SK" dirty="0"/>
              <a:t>Terapie </a:t>
            </a:r>
            <a:r>
              <a:rPr lang="sk-SK" dirty="0" err="1"/>
              <a:t>bradyarytmií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k-SK" sz="2200" dirty="0" err="1"/>
              <a:t>akutně</a:t>
            </a:r>
            <a:r>
              <a:rPr lang="sk-SK" sz="2200" dirty="0"/>
              <a:t>: </a:t>
            </a:r>
            <a:r>
              <a:rPr lang="sk-SK" sz="2200" dirty="0" err="1"/>
              <a:t>atropin</a:t>
            </a:r>
            <a:endParaRPr lang="sk-SK" sz="2200" dirty="0"/>
          </a:p>
          <a:p>
            <a:r>
              <a:rPr lang="sk-SK" sz="2200" dirty="0" err="1"/>
              <a:t>kardiostimulace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4589C0-6D44-4BDC-9B4F-35C0A1F70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B506F8-725B-4DFB-B1B0-BF7262860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Extrasystoly</a:t>
            </a:r>
          </a:p>
        </p:txBody>
      </p:sp>
      <p:pic>
        <p:nvPicPr>
          <p:cNvPr id="4" name="Content Placeholder 3" descr="S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1283297"/>
            <a:ext cx="8414237" cy="2770225"/>
          </a:xfrm>
        </p:spPr>
      </p:pic>
      <p:pic>
        <p:nvPicPr>
          <p:cNvPr id="7" name="Content Placeholder 6" descr="KES.gif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78710" y="3507658"/>
            <a:ext cx="7047484" cy="250503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A36E22-FD63-48AB-B11A-4D9372B11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C21821-5A56-459B-99A2-E9462074C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R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2209"/>
            <a:ext cx="9696591" cy="4495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1157368" cy="451576"/>
          </a:xfrm>
        </p:spPr>
        <p:txBody>
          <a:bodyPr>
            <a:noAutofit/>
          </a:bodyPr>
          <a:lstStyle/>
          <a:p>
            <a:r>
              <a:rPr lang="sk-SK" sz="3000" dirty="0"/>
              <a:t>AV nodální </a:t>
            </a:r>
            <a:r>
              <a:rPr lang="sk-SK" sz="3000" dirty="0" err="1"/>
              <a:t>reentry</a:t>
            </a:r>
            <a:r>
              <a:rPr lang="sk-SK" sz="3000" dirty="0"/>
              <a:t> </a:t>
            </a:r>
            <a:r>
              <a:rPr lang="sk-SK" sz="3000" dirty="0" err="1"/>
              <a:t>tachykardie</a:t>
            </a:r>
            <a:r>
              <a:rPr lang="sk-SK" sz="3000" dirty="0"/>
              <a:t> náhle vzniká TF 140-200/min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Pacienti si to ukončí většinou vagovým manévrem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74363F-5BF6-4F2C-BED8-F095FC2369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114E2-96AC-418B-BE7B-299F4E187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81A131-5AB1-4388-9394-FB60C1096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D0EC2BB-4D0A-4515-900B-D13C27E94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300" dirty="0"/>
              <a:t>AV reentrální tachykardie</a:t>
            </a:r>
            <a:br>
              <a:rPr lang="sk-SK" dirty="0"/>
            </a:br>
            <a:r>
              <a:rPr lang="sk-SK" dirty="0"/>
              <a:t> </a:t>
            </a:r>
          </a:p>
        </p:txBody>
      </p:sp>
      <p:pic>
        <p:nvPicPr>
          <p:cNvPr id="4" name="Content Placeholder 3" descr="AV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1997800"/>
            <a:ext cx="7448621" cy="4140200"/>
          </a:xfr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E00010B-F9A2-4C42-82C9-6A3FF361D26D}"/>
              </a:ext>
            </a:extLst>
          </p:cNvPr>
          <p:cNvSpPr/>
          <p:nvPr/>
        </p:nvSpPr>
        <p:spPr>
          <a:xfrm>
            <a:off x="666001" y="1469838"/>
            <a:ext cx="10051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Na EKG záznamu je </a:t>
            </a:r>
            <a:r>
              <a:rPr lang="sk-SK" sz="2200" dirty="0" err="1">
                <a:latin typeface="+mj-lt"/>
              </a:rPr>
              <a:t>patrná</a:t>
            </a:r>
            <a:r>
              <a:rPr lang="sk-SK" sz="2200" dirty="0">
                <a:latin typeface="+mj-lt"/>
              </a:rPr>
              <a:t> P vlna, deformuje úsek STT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</a:p>
        </p:txBody>
      </p:sp>
      <p:pic>
        <p:nvPicPr>
          <p:cNvPr id="4" name="Content Placeholder 3" descr="flutter síní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720000" y="1541198"/>
            <a:ext cx="5877445" cy="4408084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E46E92-5E4E-411F-83CD-6B9A95129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892E8E-C962-43BC-BE04-3B7628642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</a:p>
        </p:txBody>
      </p:sp>
      <p:pic>
        <p:nvPicPr>
          <p:cNvPr id="4" name="Content Placeholder 3" descr="fis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0000" y="1590307"/>
            <a:ext cx="6328442" cy="4218961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AB37C2-1056-4F5F-8524-EDA0118C0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49A26D-63DC-40DA-813B-4669D39D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629688"/>
            <a:ext cx="7709753" cy="425000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10A63-F8AC-45A8-B068-E7C0694588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5F2A6B-797D-4610-93B5-6DE5710F4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248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49348"/>
            <a:ext cx="8060676" cy="4350007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476232-7CED-4789-9FFA-0EF8FF3787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03C148-0A56-476A-8AB0-2D4980F01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30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Komorové tachyarytmie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8" y="2117929"/>
            <a:ext cx="10859622" cy="2622141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ACF683-9F15-4A9F-B7A7-15584D2F5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D4E6FC-82CE-479C-9E66-60C418F77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59045" cy="451576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Tachykardie</a:t>
            </a:r>
            <a:r>
              <a:rPr lang="cs-CZ" dirty="0"/>
              <a:t> – </a:t>
            </a:r>
            <a:r>
              <a:rPr lang="cs-CZ" sz="3300" dirty="0"/>
              <a:t>polymorfní QRS, vřetenovitě uspořádané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9999" y="1612784"/>
            <a:ext cx="6406193" cy="4174007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603867-8D29-462F-BC04-8E0CC5A6C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99F2A1-3773-407C-805A-34608D1A2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110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Arytmie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79566"/>
          </a:xfrm>
        </p:spPr>
        <p:txBody>
          <a:bodyPr anchor="ctr"/>
          <a:lstStyle/>
          <a:p>
            <a:pPr defTabSz="0"/>
            <a:r>
              <a:rPr lang="cs-CZ" sz="2200" dirty="0"/>
              <a:t>Jako arytmie je označovaný každý rytmus předsíní nebo komor, který je buď nepravidelný, nebo je pravidelný, ale jeho frekvence je mimo hranice normy</a:t>
            </a:r>
          </a:p>
          <a:p>
            <a:pPr defTabSz="0">
              <a:buNone/>
            </a:pPr>
            <a:r>
              <a:rPr lang="cs-CZ" sz="2200" dirty="0"/>
              <a:t>  (60 – 100/min)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164AD5-174C-4E2F-8675-B492A4AC5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A8082-AB93-4791-96E2-E301F09EB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</a:p>
        </p:txBody>
      </p:sp>
      <p:pic>
        <p:nvPicPr>
          <p:cNvPr id="4" name="Content Placeholder 3" descr="fiko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6000" y="1546029"/>
            <a:ext cx="9004103" cy="4307518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FE3E96-368C-464E-9891-10A9B9CE2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AFD383-A51A-4885-B38E-2A1C2FDC4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Content Placeholder 3" descr="kosa.jpeg">
            <a:extLst>
              <a:ext uri="{FF2B5EF4-FFF2-40B4-BE49-F238E27FC236}">
                <a16:creationId xmlns:a16="http://schemas.microsoft.com/office/drawing/2014/main" id="{77380D8B-EFCA-4B8E-8F6D-2E0F3CE59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1517" y="2101266"/>
            <a:ext cx="5908966" cy="376407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04712"/>
          </a:xfrm>
        </p:spPr>
        <p:txBody>
          <a:bodyPr anchor="ctr">
            <a:normAutofit/>
          </a:bodyPr>
          <a:lstStyle/>
          <a:p>
            <a:r>
              <a:rPr lang="cs-CZ" sz="2200" dirty="0"/>
              <a:t>základem diagnostiky je ELEKTROKARDIOGRAM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55F0F7-ECB7-428C-9691-4AFBD853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38D570-7B16-4DD6-92A4-46BADE7A5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78424"/>
            <a:ext cx="10753200" cy="451576"/>
          </a:xfrm>
        </p:spPr>
        <p:txBody>
          <a:bodyPr>
            <a:noAutofit/>
          </a:bodyPr>
          <a:lstStyle/>
          <a:p>
            <a:r>
              <a:rPr lang="sk-SK" dirty="0"/>
              <a:t>Klasifikace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873457"/>
            <a:ext cx="10753200" cy="5354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sk-SK" sz="1500" b="1" dirty="0" err="1">
                <a:solidFill>
                  <a:schemeClr val="tx2"/>
                </a:solidFill>
              </a:rPr>
              <a:t>bradyarytmie</a:t>
            </a:r>
            <a:endParaRPr lang="sk-SK" sz="15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sk-SK" sz="1500" dirty="0"/>
              <a:t>    - dysfunkce sinusového rytmu</a:t>
            </a:r>
          </a:p>
          <a:p>
            <a:pPr>
              <a:lnSpc>
                <a:spcPct val="100000"/>
              </a:lnSpc>
              <a:buNone/>
            </a:pPr>
            <a:r>
              <a:rPr lang="sk-SK" sz="1500" dirty="0"/>
              <a:t>    - poruchy atrioventrikulárního přechodu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sk-SK" sz="1500" b="1" dirty="0" err="1">
                <a:solidFill>
                  <a:schemeClr val="tx2"/>
                </a:solidFill>
              </a:rPr>
              <a:t>tachyarytmie</a:t>
            </a:r>
            <a:endParaRPr lang="sk-SK" sz="15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1500" i="1" dirty="0" err="1">
                <a:solidFill>
                  <a:schemeClr val="tx2"/>
                </a:solidFill>
              </a:rPr>
              <a:t>předčasné</a:t>
            </a:r>
            <a:r>
              <a:rPr lang="sk-SK" sz="1500" i="1" dirty="0">
                <a:solidFill>
                  <a:schemeClr val="tx2"/>
                </a:solidFill>
              </a:rPr>
              <a:t> stahy</a:t>
            </a:r>
          </a:p>
          <a:p>
            <a:pPr lvl="1"/>
            <a:r>
              <a:rPr lang="sk-SK" sz="1500" dirty="0"/>
              <a:t> síňové předčasné stahy</a:t>
            </a:r>
          </a:p>
          <a:p>
            <a:pPr lvl="1"/>
            <a:r>
              <a:rPr lang="sk-SK" sz="1500" dirty="0"/>
              <a:t> komorové </a:t>
            </a:r>
            <a:r>
              <a:rPr lang="sk-SK" sz="1500" dirty="0" err="1"/>
              <a:t>předčasné</a:t>
            </a:r>
            <a:r>
              <a:rPr lang="sk-SK" sz="1500" dirty="0"/>
              <a:t> </a:t>
            </a:r>
            <a:r>
              <a:rPr lang="sk-SK" sz="1500" dirty="0" err="1"/>
              <a:t>stahy</a:t>
            </a:r>
            <a:endParaRPr lang="sk-SK" sz="1500"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1500" dirty="0"/>
              <a:t> </a:t>
            </a:r>
            <a:r>
              <a:rPr lang="sk-SK" sz="1500" dirty="0" err="1"/>
              <a:t>s</a:t>
            </a:r>
            <a:r>
              <a:rPr lang="sk-SK" sz="1500" i="1" dirty="0" err="1">
                <a:solidFill>
                  <a:schemeClr val="tx2"/>
                </a:solidFill>
              </a:rPr>
              <a:t>upraventrikulární</a:t>
            </a:r>
            <a:r>
              <a:rPr lang="sk-SK" sz="1500" i="1" dirty="0">
                <a:solidFill>
                  <a:schemeClr val="tx2"/>
                </a:solidFill>
              </a:rPr>
              <a:t> tachykardie</a:t>
            </a:r>
          </a:p>
          <a:p>
            <a:pPr lvl="1"/>
            <a:r>
              <a:rPr lang="sk-SK" sz="1500" dirty="0"/>
              <a:t>sinusová tachykardie</a:t>
            </a:r>
          </a:p>
          <a:p>
            <a:pPr lvl="1"/>
            <a:r>
              <a:rPr lang="sk-SK" sz="1500" dirty="0"/>
              <a:t>AV nodální reentry tachykardie (AVNRT)</a:t>
            </a:r>
          </a:p>
          <a:p>
            <a:pPr lvl="1"/>
            <a:r>
              <a:rPr lang="sk-SK" sz="1500" dirty="0"/>
              <a:t>AV reentry tachykardie (AVRT)</a:t>
            </a:r>
          </a:p>
          <a:p>
            <a:pPr lvl="1"/>
            <a:r>
              <a:rPr lang="sk-SK" sz="1500" dirty="0" err="1"/>
              <a:t>supraventrikulární</a:t>
            </a:r>
            <a:r>
              <a:rPr lang="sk-SK" sz="1500" dirty="0"/>
              <a:t> nereentrální tachykardie: multifokální atriální tachykardie; </a:t>
            </a:r>
            <a:r>
              <a:rPr lang="sk-SK" sz="1500" dirty="0" err="1"/>
              <a:t>síňová</a:t>
            </a:r>
            <a:r>
              <a:rPr lang="sk-SK" sz="1500" dirty="0"/>
              <a:t> nebo junkční tachykardie při ložiskovém zvýšení automacity</a:t>
            </a:r>
          </a:p>
          <a:p>
            <a:pPr lvl="1"/>
            <a:r>
              <a:rPr lang="sk-SK" sz="1500" u="sng" dirty="0" err="1"/>
              <a:t>fibrilace</a:t>
            </a:r>
            <a:r>
              <a:rPr lang="sk-SK" sz="1500" u="sng" dirty="0"/>
              <a:t> síní</a:t>
            </a:r>
          </a:p>
          <a:p>
            <a:pPr lvl="1"/>
            <a:r>
              <a:rPr lang="sk-SK" sz="1500" u="sng" dirty="0" err="1"/>
              <a:t>flutter</a:t>
            </a:r>
            <a:r>
              <a:rPr lang="sk-SK" sz="1500" u="sng" dirty="0"/>
              <a:t> síní</a:t>
            </a:r>
            <a:r>
              <a:rPr lang="sk-SK" sz="1500" dirty="0"/>
              <a:t>  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1500" i="1" dirty="0">
                <a:solidFill>
                  <a:schemeClr val="tx2"/>
                </a:solidFill>
              </a:rPr>
              <a:t>komorové tachykardie</a:t>
            </a:r>
          </a:p>
          <a:p>
            <a:pPr lvl="1"/>
            <a:r>
              <a:rPr lang="sk-SK" sz="1500" dirty="0"/>
              <a:t>monomorfní komorová tachykardie</a:t>
            </a:r>
          </a:p>
          <a:p>
            <a:pPr lvl="1"/>
            <a:r>
              <a:rPr lang="sk-SK" sz="1500" dirty="0"/>
              <a:t>zvláštní formy </a:t>
            </a:r>
            <a:r>
              <a:rPr lang="sk-SK" sz="1500" dirty="0" err="1"/>
              <a:t>monomorfní</a:t>
            </a:r>
            <a:r>
              <a:rPr lang="sk-SK" sz="1500" dirty="0"/>
              <a:t> komorové tachykardie (MKT): raménková reentry tachykardie; recidivující MKTpři arytmogenní dysplazii pravé komory; idiopatická MKT provokovaná námahou</a:t>
            </a:r>
          </a:p>
          <a:p>
            <a:pPr lvl="1"/>
            <a:r>
              <a:rPr lang="sk-SK" sz="1500" dirty="0"/>
              <a:t>polymorfní komorová tachykardie (PKT): PKT s prodloužením intervalu QT; PKT bez prodloužení intervalu QT</a:t>
            </a:r>
          </a:p>
          <a:p>
            <a:pPr lvl="1"/>
            <a:r>
              <a:rPr lang="sk-SK" sz="1500" u="sng" dirty="0" err="1"/>
              <a:t>flutter</a:t>
            </a:r>
            <a:r>
              <a:rPr lang="sk-SK" sz="1500" u="sng" dirty="0"/>
              <a:t> a </a:t>
            </a:r>
            <a:r>
              <a:rPr lang="sk-SK" sz="1500" u="sng" dirty="0" err="1"/>
              <a:t>fibrilace</a:t>
            </a:r>
            <a:r>
              <a:rPr lang="sk-SK" sz="1500" u="sng" dirty="0"/>
              <a:t> komor</a:t>
            </a:r>
          </a:p>
          <a:p>
            <a:pPr>
              <a:lnSpc>
                <a:spcPct val="100000"/>
              </a:lnSpc>
              <a:buNone/>
            </a:pPr>
            <a:r>
              <a:rPr lang="sk-SK" sz="1400" dirty="0"/>
              <a:t>  </a:t>
            </a:r>
          </a:p>
          <a:p>
            <a:pPr>
              <a:buNone/>
            </a:pPr>
            <a:endParaRPr lang="sk-SK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4D0DB9-FE46-4E7D-8B5F-1F0BDD8AF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1C81ED-A704-4DBB-89D6-C36BC7528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406097" cy="451576"/>
          </a:xfrm>
        </p:spPr>
        <p:txBody>
          <a:bodyPr>
            <a:normAutofit fontScale="90000"/>
          </a:bodyPr>
          <a:lstStyle/>
          <a:p>
            <a:r>
              <a:rPr lang="sk-SK" sz="4400" dirty="0"/>
              <a:t>Dysfunkce sinusového rytmu </a:t>
            </a:r>
            <a:r>
              <a:rPr lang="sk-SK" sz="3300" dirty="0"/>
              <a:t>(Sick sinus syndrome)</a:t>
            </a:r>
          </a:p>
        </p:txBody>
      </p:sp>
      <p:pic>
        <p:nvPicPr>
          <p:cNvPr id="4" name="Content Placeholder 3" descr="brady-tachy-synd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999" y="1445480"/>
            <a:ext cx="8160390" cy="4508616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4CFE87-2223-41DC-A3DF-EB727BBBD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65613E-FE76-4481-9CD3-BC25B6052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AV blokády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692002"/>
            <a:ext cx="11101297" cy="2929425"/>
          </a:xfrm>
        </p:spPr>
        <p:txBody>
          <a:bodyPr anchor="ctr"/>
          <a:lstStyle/>
          <a:p>
            <a:r>
              <a:rPr lang="sk-SK" sz="2200" dirty="0"/>
              <a:t>AV blokáda I. stupně  PQ větší než 0,22</a:t>
            </a:r>
          </a:p>
          <a:p>
            <a:r>
              <a:rPr lang="sk-SK" sz="2200" dirty="0"/>
              <a:t>AV Blokáda II. stupně  </a:t>
            </a:r>
          </a:p>
          <a:p>
            <a:pPr lvl="1">
              <a:lnSpc>
                <a:spcPct val="150000"/>
              </a:lnSpc>
            </a:pPr>
            <a:r>
              <a:rPr lang="sk-SK" sz="2200" dirty="0" err="1"/>
              <a:t>Mobitz</a:t>
            </a:r>
            <a:r>
              <a:rPr lang="sk-SK" sz="2200" dirty="0"/>
              <a:t> I. – Weckenbach – PQ intervaly se postupně prodlužují, až se jeden vynechá</a:t>
            </a:r>
          </a:p>
          <a:p>
            <a:pPr lvl="1">
              <a:lnSpc>
                <a:spcPct val="150000"/>
              </a:lnSpc>
            </a:pPr>
            <a:r>
              <a:rPr lang="sk-SK" sz="2200" dirty="0" err="1"/>
              <a:t>Mobitz</a:t>
            </a:r>
            <a:r>
              <a:rPr lang="sk-SK" sz="2200" dirty="0"/>
              <a:t> II. PQ interval je v normě nebo </a:t>
            </a:r>
            <a:r>
              <a:rPr lang="sk-SK" sz="2200" dirty="0" err="1"/>
              <a:t>mírně</a:t>
            </a:r>
            <a:r>
              <a:rPr lang="sk-SK" sz="2200" dirty="0"/>
              <a:t> </a:t>
            </a:r>
            <a:r>
              <a:rPr lang="sk-SK" sz="2200" dirty="0" err="1"/>
              <a:t>prodloužený</a:t>
            </a:r>
            <a:r>
              <a:rPr lang="sk-SK" sz="2200" dirty="0"/>
              <a:t>, až se jeden vynechá</a:t>
            </a:r>
          </a:p>
          <a:p>
            <a:r>
              <a:rPr lang="sk-SK" sz="2200" dirty="0"/>
              <a:t>AV blokáda III. stupně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63E0A0-2343-490B-85A1-B7B383A94E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EBC4B7-056B-475F-8EA6-6122540F0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 to je?</a:t>
            </a:r>
          </a:p>
        </p:txBody>
      </p:sp>
      <p:pic>
        <p:nvPicPr>
          <p:cNvPr id="4" name="Content Placeholder 3" descr="mobitz I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0000" y="2027213"/>
            <a:ext cx="10351654" cy="2803573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0BF1E1-B4E1-4A4B-ABCF-8E1EED849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A22222-3077-42CB-9D2F-8898A5538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 to je?</a:t>
            </a:r>
          </a:p>
        </p:txBody>
      </p:sp>
      <p:pic>
        <p:nvPicPr>
          <p:cNvPr id="4" name="Content Placeholder 3" descr="AV blok II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0000" y="1570321"/>
            <a:ext cx="8326877" cy="3717357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BF21CB-8E9B-4638-BB30-62F49934C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8100D7-9529-4EC8-A350-BE83EB3B3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</a:p>
        </p:txBody>
      </p:sp>
      <p:pic>
        <p:nvPicPr>
          <p:cNvPr id="4" name="Content Placeholder 3" descr="mobitz I.gi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tretch/>
        </p:blipFill>
        <p:spPr>
          <a:xfrm>
            <a:off x="720000" y="2094496"/>
            <a:ext cx="10348026" cy="2859818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FBF178-D106-434B-8B50-BD1CBFDDB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77409C-D24A-440D-AC7B-8EC1EB10B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3079</TotalTime>
  <Words>642</Words>
  <Application>Microsoft Office PowerPoint</Application>
  <PresentationFormat>Širokoúhlá obrazovka</PresentationFormat>
  <Paragraphs>108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Diferenciální diagnostika arytmií</vt:lpstr>
      <vt:lpstr>Arytmie</vt:lpstr>
      <vt:lpstr>Diagnostika</vt:lpstr>
      <vt:lpstr>Klasifikace</vt:lpstr>
      <vt:lpstr>Dysfunkce sinusového rytmu (Sick sinus syndrome)</vt:lpstr>
      <vt:lpstr>AV blokády</vt:lpstr>
      <vt:lpstr>Co to je?</vt:lpstr>
      <vt:lpstr>Co to je?</vt:lpstr>
      <vt:lpstr>Co to je?</vt:lpstr>
      <vt:lpstr>Terapie bradyarytmií</vt:lpstr>
      <vt:lpstr>Extrasystoly</vt:lpstr>
      <vt:lpstr>AV nodální reentry tachykardie náhle vzniká TF 140-200/min</vt:lpstr>
      <vt:lpstr>AV reentrální tachykardie  </vt:lpstr>
      <vt:lpstr>Co to je?</vt:lpstr>
      <vt:lpstr>Co to je?</vt:lpstr>
      <vt:lpstr>Co to je?</vt:lpstr>
      <vt:lpstr>Co to je?</vt:lpstr>
      <vt:lpstr>Komorové tachyarytmie</vt:lpstr>
      <vt:lpstr>Tachykardie – polymorfní QRS, vřetenovitě uspořádané</vt:lpstr>
      <vt:lpstr>Co to je?</vt:lpstr>
      <vt:lpstr>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248</cp:revision>
  <cp:lastPrinted>1601-01-01T00:00:00Z</cp:lastPrinted>
  <dcterms:created xsi:type="dcterms:W3CDTF">2021-04-27T07:29:37Z</dcterms:created>
  <dcterms:modified xsi:type="dcterms:W3CDTF">2021-09-10T14:05:55Z</dcterms:modified>
</cp:coreProperties>
</file>