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77" r:id="rId5"/>
    <p:sldId id="280" r:id="rId6"/>
    <p:sldId id="260" r:id="rId7"/>
    <p:sldId id="261" r:id="rId8"/>
    <p:sldId id="281" r:id="rId9"/>
    <p:sldId id="282" r:id="rId10"/>
    <p:sldId id="259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86" r:id="rId22"/>
    <p:sldId id="284" r:id="rId23"/>
    <p:sldId id="285" r:id="rId24"/>
    <p:sldId id="287" r:id="rId25"/>
    <p:sldId id="298" r:id="rId26"/>
    <p:sldId id="306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tka Skládaná" initials="JS" lastIdx="1" clrIdx="0">
    <p:extLst>
      <p:ext uri="{19B8F6BF-5375-455C-9EA6-DF929625EA0E}">
        <p15:presenceInfo xmlns:p15="http://schemas.microsoft.com/office/powerpoint/2012/main" userId="S-1-5-21-3451901064-902568176-4053310204-234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768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44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5000" dirty="0" err="1"/>
              <a:t>Diferenciální</a:t>
            </a:r>
            <a:r>
              <a:rPr lang="sk-SK" sz="5000" dirty="0"/>
              <a:t> diagnostika arytmií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2ABAD6-DA04-4722-BCDF-2C6752D4C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169068"/>
          </a:xfrm>
        </p:spPr>
        <p:txBody>
          <a:bodyPr/>
          <a:lstStyle/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dirty="0" err="1"/>
              <a:t>Tachyarytmie</a:t>
            </a:r>
            <a:r>
              <a:rPr lang="sk-SK" sz="4400" dirty="0"/>
              <a:t> (nad 100/min)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k-SK" sz="1700" dirty="0"/>
          </a:p>
          <a:p>
            <a:pPr>
              <a:buNone/>
            </a:pPr>
            <a:endParaRPr lang="sk-SK" sz="24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B33832B-44C5-4C21-A886-F132ADC7B4D0}"/>
              </a:ext>
            </a:extLst>
          </p:cNvPr>
          <p:cNvSpPr txBox="1"/>
          <p:nvPr/>
        </p:nvSpPr>
        <p:spPr>
          <a:xfrm>
            <a:off x="6240017" y="11967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DC22E3BA-50A1-487C-BA89-6C2A7328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66703"/>
              </p:ext>
            </p:extLst>
          </p:nvPr>
        </p:nvGraphicFramePr>
        <p:xfrm>
          <a:off x="809560" y="1427585"/>
          <a:ext cx="10753200" cy="440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400">
                  <a:extLst>
                    <a:ext uri="{9D8B030D-6E8A-4147-A177-3AD203B41FA5}">
                      <a16:colId xmlns:a16="http://schemas.microsoft.com/office/drawing/2014/main" val="166472006"/>
                    </a:ext>
                  </a:extLst>
                </a:gridCol>
                <a:gridCol w="3584400">
                  <a:extLst>
                    <a:ext uri="{9D8B030D-6E8A-4147-A177-3AD203B41FA5}">
                      <a16:colId xmlns:a16="http://schemas.microsoft.com/office/drawing/2014/main" val="2910868554"/>
                    </a:ext>
                  </a:extLst>
                </a:gridCol>
                <a:gridCol w="3584400">
                  <a:extLst>
                    <a:ext uri="{9D8B030D-6E8A-4147-A177-3AD203B41FA5}">
                      <a16:colId xmlns:a16="http://schemas.microsoft.com/office/drawing/2014/main" val="3305384779"/>
                    </a:ext>
                  </a:extLst>
                </a:gridCol>
              </a:tblGrid>
              <a:tr h="452318">
                <a:tc>
                  <a:txBody>
                    <a:bodyPr/>
                    <a:lstStyle/>
                    <a:p>
                      <a:endParaRPr lang="sk-SK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/>
                        <a:t>„pravidelné“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/>
                        <a:t>„nepravidelné“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1104"/>
                  </a:ext>
                </a:extLst>
              </a:tr>
              <a:tr h="2078211">
                <a:tc>
                  <a:txBody>
                    <a:bodyPr/>
                    <a:lstStyle/>
                    <a:p>
                      <a:r>
                        <a:rPr lang="cs-CZ" sz="2200" noProof="0" dirty="0" err="1"/>
                        <a:t>supraventrikulární</a:t>
                      </a:r>
                      <a:endParaRPr lang="cs-CZ" sz="2200" noProof="0" dirty="0"/>
                    </a:p>
                    <a:p>
                      <a:endParaRPr lang="cs-CZ" sz="1000" noProof="0" dirty="0"/>
                    </a:p>
                    <a:p>
                      <a:r>
                        <a:rPr lang="cs-CZ" sz="2200" noProof="0" dirty="0"/>
                        <a:t>(některé lze zkusit zpomalit </a:t>
                      </a:r>
                      <a:r>
                        <a:rPr lang="cs-CZ" sz="2200" b="1" noProof="0" dirty="0"/>
                        <a:t>vagovými manévry</a:t>
                      </a:r>
                      <a:r>
                        <a:rPr lang="cs-CZ" sz="2200" noProof="0" dirty="0"/>
                        <a:t>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/>
                        <a:t>Sinusová tachykardie</a:t>
                      </a:r>
                    </a:p>
                    <a:p>
                      <a:r>
                        <a:rPr lang="cs-CZ" sz="2200" noProof="0" dirty="0" err="1"/>
                        <a:t>Flutter</a:t>
                      </a:r>
                      <a:r>
                        <a:rPr lang="cs-CZ" sz="2200" noProof="0" dirty="0"/>
                        <a:t> síní</a:t>
                      </a:r>
                    </a:p>
                    <a:p>
                      <a:r>
                        <a:rPr lang="cs-CZ" sz="2200" noProof="0" dirty="0"/>
                        <a:t>AV nodální </a:t>
                      </a:r>
                      <a:r>
                        <a:rPr lang="cs-CZ" sz="2200" noProof="0" dirty="0" err="1"/>
                        <a:t>reentry</a:t>
                      </a:r>
                      <a:endParaRPr lang="cs-CZ" sz="2200" noProof="0" dirty="0"/>
                    </a:p>
                    <a:p>
                      <a:r>
                        <a:rPr lang="cs-CZ" sz="2200" noProof="0" dirty="0"/>
                        <a:t>Atrioventrikulární </a:t>
                      </a:r>
                      <a:r>
                        <a:rPr lang="cs-CZ" sz="2200" noProof="0" dirty="0" err="1"/>
                        <a:t>reentry</a:t>
                      </a:r>
                      <a:endParaRPr lang="cs-CZ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/>
                        <a:t>Fibrilace síní</a:t>
                      </a:r>
                    </a:p>
                    <a:p>
                      <a:r>
                        <a:rPr lang="cs-CZ" sz="2200" noProof="0" dirty="0"/>
                        <a:t>Multifokální atriální tachykardie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94797"/>
                  </a:ext>
                </a:extLst>
              </a:tr>
              <a:tr h="1873887">
                <a:tc>
                  <a:txBody>
                    <a:bodyPr/>
                    <a:lstStyle/>
                    <a:p>
                      <a:r>
                        <a:rPr lang="cs-CZ" sz="2200" noProof="0" dirty="0"/>
                        <a:t>Komorové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/>
                        <a:t>Flutter komor</a:t>
                      </a:r>
                    </a:p>
                    <a:p>
                      <a:r>
                        <a:rPr lang="cs-CZ" sz="2200" noProof="0"/>
                        <a:t>Monomorfní komorová tachykardie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/>
                        <a:t>Fibrilace komor</a:t>
                      </a:r>
                    </a:p>
                    <a:p>
                      <a:r>
                        <a:rPr lang="cs-CZ" sz="2200" noProof="0" dirty="0"/>
                        <a:t>Polymorfní komorová tachykardie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noProof="0" dirty="0" err="1"/>
                        <a:t>Torsades</a:t>
                      </a:r>
                      <a:r>
                        <a:rPr lang="cs-CZ" sz="2200" noProof="0" dirty="0"/>
                        <a:t> de </a:t>
                      </a:r>
                      <a:r>
                        <a:rPr lang="cs-CZ" sz="2200" noProof="0" dirty="0" err="1"/>
                        <a:t>pointes</a:t>
                      </a:r>
                      <a:endParaRPr lang="cs-CZ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11127"/>
                  </a:ext>
                </a:extLst>
              </a:tr>
            </a:tbl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1943D4-B08D-411D-90DD-BA5770430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FFBFAF-4705-44D2-9B61-D9F2350CC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Trouble with Sinus Tachycardia | EMS 12 Lead">
            <a:extLst>
              <a:ext uri="{FF2B5EF4-FFF2-40B4-BE49-F238E27FC236}">
                <a16:creationId xmlns:a16="http://schemas.microsoft.com/office/drawing/2014/main" id="{69B4336D-F279-4883-AE96-240DA4B7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00" y="1392891"/>
            <a:ext cx="8404801" cy="1849056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A34C547E-84A2-4832-B17D-4E072482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err="1">
                <a:latin typeface="+mn-lt"/>
              </a:rPr>
              <a:t>Sinusová</a:t>
            </a:r>
            <a:r>
              <a:rPr lang="sk-SK" dirty="0">
                <a:latin typeface="+mn-lt"/>
              </a:rPr>
              <a:t> </a:t>
            </a:r>
            <a:r>
              <a:rPr lang="sk-SK" dirty="0" err="1">
                <a:latin typeface="+mn-lt"/>
              </a:rPr>
              <a:t>tachykardie</a:t>
            </a:r>
            <a:r>
              <a:rPr lang="sk-SK" dirty="0">
                <a:latin typeface="+mn-lt"/>
              </a:rPr>
              <a:t> 130/min</a:t>
            </a:r>
            <a:endParaRPr lang="en-US" dirty="0">
              <a:latin typeface="+mn-lt"/>
            </a:endParaRPr>
          </a:p>
        </p:txBody>
      </p:sp>
      <p:pic>
        <p:nvPicPr>
          <p:cNvPr id="10244" name="Picture 4" descr="Tachycardia | 2017-10-20 | AHC Media - Continuing Medical Education  Publishing">
            <a:extLst>
              <a:ext uri="{FF2B5EF4-FFF2-40B4-BE49-F238E27FC236}">
                <a16:creationId xmlns:a16="http://schemas.microsoft.com/office/drawing/2014/main" id="{2A29A39C-2B1B-4F9E-BBC9-D06F80E02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148646"/>
            <a:ext cx="9686435" cy="168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85746BE6-2ADA-417D-B213-3ACF9DA752B0}"/>
              </a:ext>
            </a:extLst>
          </p:cNvPr>
          <p:cNvSpPr txBox="1"/>
          <p:nvPr/>
        </p:nvSpPr>
        <p:spPr>
          <a:xfrm>
            <a:off x="601362" y="3398703"/>
            <a:ext cx="1040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>
                <a:solidFill>
                  <a:schemeClr val="tx2"/>
                </a:solidFill>
                <a:latin typeface="+mj-lt"/>
              </a:rPr>
              <a:t>Multifokální</a:t>
            </a:r>
            <a:r>
              <a:rPr lang="sk-SK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sz="4000" b="1" dirty="0" err="1">
                <a:solidFill>
                  <a:schemeClr val="tx2"/>
                </a:solidFill>
                <a:latin typeface="+mj-lt"/>
              </a:rPr>
              <a:t>sinusová</a:t>
            </a:r>
            <a:r>
              <a:rPr lang="sk-SK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sz="4000" b="1" dirty="0" err="1">
                <a:solidFill>
                  <a:schemeClr val="tx2"/>
                </a:solidFill>
                <a:latin typeface="+mj-lt"/>
              </a:rPr>
              <a:t>tachykardie</a:t>
            </a:r>
            <a:endParaRPr lang="sk-SK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3C33F3-C33C-4F9D-9EDC-DF2FCA395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A06F9B-AEF2-4E1D-BCC9-FB21C1E03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619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9F31829-1624-435D-8B1B-99BA8B40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err="1">
                <a:latin typeface="+mn-lt"/>
              </a:rPr>
              <a:t>Fibrilace</a:t>
            </a:r>
            <a:r>
              <a:rPr lang="sk-SK" dirty="0">
                <a:latin typeface="+mn-lt"/>
              </a:rPr>
              <a:t> a </a:t>
            </a:r>
            <a:r>
              <a:rPr lang="sk-SK" dirty="0" err="1">
                <a:latin typeface="+mn-lt"/>
              </a:rPr>
              <a:t>flutter</a:t>
            </a:r>
            <a:r>
              <a:rPr lang="sk-SK" dirty="0">
                <a:latin typeface="+mn-lt"/>
              </a:rPr>
              <a:t> </a:t>
            </a:r>
            <a:r>
              <a:rPr lang="sk-SK" dirty="0" err="1">
                <a:latin typeface="+mn-lt"/>
              </a:rPr>
              <a:t>síní</a:t>
            </a:r>
            <a:endParaRPr lang="sk-SK" dirty="0">
              <a:latin typeface="+mn-lt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5DFBE0F-A9F5-4A61-913C-820CEBD0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Diagnosis and management of patients with atrial fibrillation">
            <a:extLst>
              <a:ext uri="{FF2B5EF4-FFF2-40B4-BE49-F238E27FC236}">
                <a16:creationId xmlns:a16="http://schemas.microsoft.com/office/drawing/2014/main" id="{7D0FED03-8463-4723-A575-60DF623E9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t="24517" b="14136"/>
          <a:stretch/>
        </p:blipFill>
        <p:spPr bwMode="auto">
          <a:xfrm>
            <a:off x="718800" y="1207593"/>
            <a:ext cx="7774404" cy="17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trial Flutter training - ACLS Cardiac Rhythms video | ProACLS">
            <a:extLst>
              <a:ext uri="{FF2B5EF4-FFF2-40B4-BE49-F238E27FC236}">
                <a16:creationId xmlns:a16="http://schemas.microsoft.com/office/drawing/2014/main" id="{90268AD5-ECB4-460F-8EE2-B1620BE6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960449"/>
            <a:ext cx="8626092" cy="14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69FB81E8-ADCB-4B78-8E2D-6C7F48DF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349770"/>
            <a:ext cx="7016530" cy="18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0CA59A-1FC7-451A-9935-3218618717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8D2740-93B8-4B5E-AD62-EA8C83B3D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3449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do you teach the concept of reentry in PSVT to students with only a  basic understanding of dysrhythmias? | ECG Guru - Instructor Resources">
            <a:extLst>
              <a:ext uri="{FF2B5EF4-FFF2-40B4-BE49-F238E27FC236}">
                <a16:creationId xmlns:a16="http://schemas.microsoft.com/office/drawing/2014/main" id="{F063B0D2-9D7B-48AA-94CF-6737E61F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37264"/>
            <a:ext cx="8226292" cy="59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90C6D2-6FCB-45DA-8F7F-653F3D439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1F6C80-D566-4BE2-9F11-A9C9A63A8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74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 - Supraventricular Arrhythmias PowerPoint Presentation, free download -  ID:5441059">
            <a:extLst>
              <a:ext uri="{FF2B5EF4-FFF2-40B4-BE49-F238E27FC236}">
                <a16:creationId xmlns:a16="http://schemas.microsoft.com/office/drawing/2014/main" id="{56BF40EB-E6B0-4188-AF3D-316B75888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14628" b="9981"/>
          <a:stretch/>
        </p:blipFill>
        <p:spPr bwMode="auto">
          <a:xfrm>
            <a:off x="720000" y="626076"/>
            <a:ext cx="8737084" cy="53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1FDE45-0BE1-414B-BB54-451B114388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FE5E02-3514-4009-A20F-3ED52961E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285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">
            <a:extLst>
              <a:ext uri="{FF2B5EF4-FFF2-40B4-BE49-F238E27FC236}">
                <a16:creationId xmlns:a16="http://schemas.microsoft.com/office/drawing/2014/main" id="{C039C8DC-8EC8-4C62-ABFC-71D54F90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95352"/>
            <a:ext cx="880312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AF283C-C880-4BCD-AD48-856D81611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0E4C96-2D85-4346-96CA-6CE6415F4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02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6T2L19 arrythmias Flashcards | Memorang">
            <a:extLst>
              <a:ext uri="{FF2B5EF4-FFF2-40B4-BE49-F238E27FC236}">
                <a16:creationId xmlns:a16="http://schemas.microsoft.com/office/drawing/2014/main" id="{5ECEF29F-477E-4D09-9FD8-DBB24F74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74573"/>
            <a:ext cx="8678081" cy="4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9FD10F-80BE-4D7A-B3A6-701A7018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AVRT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822F23-1D5D-40F2-8340-586739A04F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2043E8-C24B-4FDF-850C-C1AE9F86B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216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77471E-6FE8-4B0A-B0B9-1968F273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err="1">
                <a:latin typeface="+mn-lt"/>
              </a:rPr>
              <a:t>Ortodromní</a:t>
            </a:r>
            <a:r>
              <a:rPr lang="sk-SK" dirty="0">
                <a:latin typeface="+mn-lt"/>
              </a:rPr>
              <a:t> AVRT</a:t>
            </a:r>
          </a:p>
        </p:txBody>
      </p:sp>
      <p:pic>
        <p:nvPicPr>
          <p:cNvPr id="16386" name="Picture 2" descr="12 lead ECG orthodromic AVRT">
            <a:extLst>
              <a:ext uri="{FF2B5EF4-FFF2-40B4-BE49-F238E27FC236}">
                <a16:creationId xmlns:a16="http://schemas.microsoft.com/office/drawing/2014/main" id="{9153C9CD-988A-4001-9598-330266C3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217390"/>
            <a:ext cx="7887843" cy="51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063796-D70E-4F66-8186-91F80B825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E83735-039A-44C4-BAA1-98FB7B898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1886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0AA5195-F31F-471C-A37A-F51E11B8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Antidromní</a:t>
            </a:r>
            <a:r>
              <a:rPr lang="sk-SK" dirty="0"/>
              <a:t> AVRT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C6CDCDE-3C7E-4B64-98D2-D812BDAC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12 lead ECG antidromic AVRT WPW">
            <a:extLst>
              <a:ext uri="{FF2B5EF4-FFF2-40B4-BE49-F238E27FC236}">
                <a16:creationId xmlns:a16="http://schemas.microsoft.com/office/drawing/2014/main" id="{58B63C00-62CF-46D3-AAF3-C63FFC2E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404199"/>
            <a:ext cx="7686212" cy="50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054882-2F54-45C7-BDEB-89914E7F2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5F19A5-A6F6-4065-B02C-37FD7CA64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2514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entricular flutter causes, symptoms, diagnosis &amp; treatment">
            <a:extLst>
              <a:ext uri="{FF2B5EF4-FFF2-40B4-BE49-F238E27FC236}">
                <a16:creationId xmlns:a16="http://schemas.microsoft.com/office/drawing/2014/main" id="{1F3054B6-8323-4885-8A58-EAAE5F452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/>
        </p:blipFill>
        <p:spPr bwMode="auto">
          <a:xfrm>
            <a:off x="718800" y="332792"/>
            <a:ext cx="80377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">
            <a:extLst>
              <a:ext uri="{FF2B5EF4-FFF2-40B4-BE49-F238E27FC236}">
                <a16:creationId xmlns:a16="http://schemas.microsoft.com/office/drawing/2014/main" id="{E03DE2B2-D22D-4AA0-99B2-45080191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3193674"/>
            <a:ext cx="7433798" cy="30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2F4FAA0-72A4-470B-B384-AD9BBA0B549E}"/>
              </a:ext>
            </a:extLst>
          </p:cNvPr>
          <p:cNvSpPr txBox="1"/>
          <p:nvPr/>
        </p:nvSpPr>
        <p:spPr>
          <a:xfrm>
            <a:off x="666000" y="2710370"/>
            <a:ext cx="5150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 err="1">
                <a:latin typeface="Britannic Bold" panose="020B0903060703020204" pitchFamily="34" charset="0"/>
              </a:rPr>
              <a:t>Monomorfní</a:t>
            </a:r>
            <a:r>
              <a:rPr lang="sk-SK" sz="2500" b="1" dirty="0">
                <a:latin typeface="Britannic Bold" panose="020B0903060703020204" pitchFamily="34" charset="0"/>
              </a:rPr>
              <a:t> komorová </a:t>
            </a:r>
            <a:r>
              <a:rPr lang="sk-SK" sz="2500" b="1" dirty="0" err="1">
                <a:latin typeface="Britannic Bold" panose="020B0903060703020204" pitchFamily="34" charset="0"/>
              </a:rPr>
              <a:t>tachykardie</a:t>
            </a:r>
            <a:endParaRPr lang="sk-SK" sz="2500" b="1" dirty="0">
              <a:latin typeface="Britannic Bold" panose="020B0903060703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199484-6DC4-46A6-AB21-906E31BC8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348094-F832-4FD6-B6A6-B730B2537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456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Arytmie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2200" b="1" dirty="0">
                <a:solidFill>
                  <a:schemeClr val="tx2"/>
                </a:solidFill>
              </a:rPr>
              <a:t>Poruchy </a:t>
            </a:r>
            <a:r>
              <a:rPr lang="sk-SK" sz="2200" b="1" dirty="0" err="1">
                <a:solidFill>
                  <a:schemeClr val="tx2"/>
                </a:solidFill>
              </a:rPr>
              <a:t>srdečního</a:t>
            </a:r>
            <a:r>
              <a:rPr lang="sk-SK" sz="2200" b="1" dirty="0">
                <a:solidFill>
                  <a:schemeClr val="tx2"/>
                </a:solidFill>
              </a:rPr>
              <a:t> rytmu</a:t>
            </a:r>
            <a:r>
              <a:rPr lang="sk-SK" sz="2200" dirty="0"/>
              <a:t> (arytmie, </a:t>
            </a:r>
            <a:r>
              <a:rPr lang="sk-SK" sz="2200" dirty="0" err="1"/>
              <a:t>dysrytmie</a:t>
            </a:r>
            <a:r>
              <a:rPr lang="sk-SK" sz="2200" dirty="0"/>
              <a:t>) je </a:t>
            </a:r>
            <a:r>
              <a:rPr lang="sk-SK" sz="2200" dirty="0" err="1"/>
              <a:t>souborné</a:t>
            </a:r>
            <a:r>
              <a:rPr lang="sk-SK" sz="2200" dirty="0"/>
              <a:t> označení pro poruchy srdeční </a:t>
            </a:r>
            <a:r>
              <a:rPr lang="sk-SK" sz="2200" b="1" dirty="0" err="1">
                <a:solidFill>
                  <a:schemeClr val="tx2"/>
                </a:solidFill>
              </a:rPr>
              <a:t>frekvence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(mimo </a:t>
            </a:r>
            <a:r>
              <a:rPr lang="sk-SK" sz="2200" dirty="0" err="1"/>
              <a:t>normální</a:t>
            </a:r>
            <a:r>
              <a:rPr lang="sk-SK" sz="2200" dirty="0"/>
              <a:t> </a:t>
            </a:r>
            <a:r>
              <a:rPr lang="sk-SK" sz="2200" dirty="0" err="1"/>
              <a:t>rozmezí</a:t>
            </a:r>
            <a:r>
              <a:rPr lang="sk-SK" sz="2200" dirty="0"/>
              <a:t> 60-100/min), </a:t>
            </a:r>
            <a:r>
              <a:rPr lang="sk-SK" sz="2200" dirty="0" err="1"/>
              <a:t>srdečního</a:t>
            </a:r>
            <a:r>
              <a:rPr lang="sk-SK" sz="2200" dirty="0"/>
              <a:t> </a:t>
            </a:r>
            <a:r>
              <a:rPr lang="sk-SK" sz="2200" b="1" dirty="0">
                <a:solidFill>
                  <a:schemeClr val="tx2"/>
                </a:solidFill>
              </a:rPr>
              <a:t>rytmu</a:t>
            </a:r>
            <a:r>
              <a:rPr lang="sk-SK" sz="2200" dirty="0"/>
              <a:t>, </a:t>
            </a:r>
            <a:r>
              <a:rPr lang="sk-SK" sz="2200" b="1" dirty="0" err="1">
                <a:solidFill>
                  <a:schemeClr val="tx2"/>
                </a:solidFill>
              </a:rPr>
              <a:t>šíření</a:t>
            </a:r>
            <a:r>
              <a:rPr lang="sk-SK" sz="2200" dirty="0">
                <a:solidFill>
                  <a:schemeClr val="tx2"/>
                </a:solidFill>
              </a:rPr>
              <a:t> </a:t>
            </a:r>
            <a:r>
              <a:rPr lang="sk-SK" sz="2200" dirty="0"/>
              <a:t>vzruchu v srdci nebo </a:t>
            </a:r>
            <a:r>
              <a:rPr lang="sk-SK" sz="2200" dirty="0" err="1"/>
              <a:t>jejich</a:t>
            </a:r>
            <a:r>
              <a:rPr lang="sk-SK" sz="2200" dirty="0"/>
              <a:t> </a:t>
            </a:r>
            <a:r>
              <a:rPr lang="sk-SK" sz="2200" dirty="0" err="1"/>
              <a:t>kombinace</a:t>
            </a:r>
            <a:r>
              <a:rPr lang="sk-SK" sz="2200" dirty="0"/>
              <a:t>.</a:t>
            </a:r>
          </a:p>
          <a:p>
            <a:r>
              <a:rPr lang="sk-SK" sz="2200" dirty="0" err="1"/>
              <a:t>hemodynamický</a:t>
            </a:r>
            <a:r>
              <a:rPr lang="sk-SK" sz="2200" dirty="0"/>
              <a:t> dopad</a:t>
            </a:r>
          </a:p>
          <a:p>
            <a:r>
              <a:rPr lang="sk-SK" sz="2200" dirty="0" err="1"/>
              <a:t>vliv</a:t>
            </a:r>
            <a:r>
              <a:rPr lang="sk-SK" sz="2200" dirty="0"/>
              <a:t> na srdeční </a:t>
            </a:r>
            <a:r>
              <a:rPr lang="sk-SK" sz="2200" dirty="0" err="1"/>
              <a:t>trofiku</a:t>
            </a:r>
            <a:endParaRPr lang="sk-SK" sz="2200" dirty="0"/>
          </a:p>
          <a:p>
            <a:r>
              <a:rPr lang="sk-SK" sz="2200" dirty="0"/>
              <a:t>riziko </a:t>
            </a:r>
            <a:r>
              <a:rPr lang="sk-SK" sz="2200" dirty="0" err="1"/>
              <a:t>trombembolismu</a:t>
            </a:r>
            <a:endParaRPr lang="sk-SK" sz="2200" dirty="0"/>
          </a:p>
          <a:p>
            <a:r>
              <a:rPr lang="sk-SK" sz="2200" dirty="0" err="1"/>
              <a:t>negativní</a:t>
            </a:r>
            <a:r>
              <a:rPr lang="sk-SK" sz="2200" dirty="0"/>
              <a:t> </a:t>
            </a:r>
            <a:r>
              <a:rPr lang="sk-SK" sz="2200" dirty="0" err="1"/>
              <a:t>subjektivní</a:t>
            </a:r>
            <a:r>
              <a:rPr lang="sk-SK" sz="2200" dirty="0"/>
              <a:t> </a:t>
            </a:r>
            <a:r>
              <a:rPr lang="sk-SK" sz="2200" dirty="0" err="1"/>
              <a:t>vjemy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F88E43-5428-44AF-8210-57CE6EB144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E4C0A1-8C77-413D-9BA1-F894CA9F9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-lead ECG of a patient with catecholaminergic polymorphic ventricular...  | Download Scientific Diagram">
            <a:extLst>
              <a:ext uri="{FF2B5EF4-FFF2-40B4-BE49-F238E27FC236}">
                <a16:creationId xmlns:a16="http://schemas.microsoft.com/office/drawing/2014/main" id="{AD620465-686E-4003-B33B-690E885C6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 r="1" b="11685"/>
          <a:stretch/>
        </p:blipFill>
        <p:spPr bwMode="auto">
          <a:xfrm>
            <a:off x="720000" y="1693509"/>
            <a:ext cx="8969579" cy="417790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E64B1014-2086-4967-BB5B-2D63FCB5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/>
              <a:t>Polymorfní komorová </a:t>
            </a:r>
            <a:r>
              <a:rPr lang="sk-SK" dirty="0" err="1"/>
              <a:t>tachykardie</a:t>
            </a:r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25BD09-7DE5-42FB-8B64-B686D536D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7E987D-C2D8-46A8-9F49-122CE268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0908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657863B-5A5E-4DFC-ABE6-31549652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err="1"/>
              <a:t>Torsades</a:t>
            </a:r>
            <a:r>
              <a:rPr lang="sk-SK" dirty="0"/>
              <a:t> de </a:t>
            </a:r>
            <a:r>
              <a:rPr lang="sk-SK" dirty="0" err="1"/>
              <a:t>Pointes</a:t>
            </a:r>
            <a:endParaRPr lang="sk-SK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BE030D0-D447-45C1-BA20-F9C5D7DC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ECG hypokalaemia torsades 2">
            <a:extLst>
              <a:ext uri="{FF2B5EF4-FFF2-40B4-BE49-F238E27FC236}">
                <a16:creationId xmlns:a16="http://schemas.microsoft.com/office/drawing/2014/main" id="{C5DC6C4E-EE6B-4905-B7A9-FFB1D428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543487"/>
            <a:ext cx="7553975" cy="46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lymorphic VT and Torsades de Pointes (TdP) • LITFL">
            <a:extLst>
              <a:ext uri="{FF2B5EF4-FFF2-40B4-BE49-F238E27FC236}">
                <a16:creationId xmlns:a16="http://schemas.microsoft.com/office/drawing/2014/main" id="{A73D4C73-A0A1-4D5B-8FDF-3886E2B1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96" y="233950"/>
            <a:ext cx="4240156" cy="10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E78463-7CA3-4024-8D4C-A49EBFF436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7A0BDF-9246-4971-8C6D-165C66702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4150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9930FAA-AFB0-4B7F-9AC5-BABDDE38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Fibrilace</a:t>
            </a:r>
            <a:r>
              <a:rPr lang="sk-SK" dirty="0"/>
              <a:t> </a:t>
            </a:r>
            <a:r>
              <a:rPr lang="sk-SK" dirty="0" err="1"/>
              <a:t>komor</a:t>
            </a:r>
            <a:endParaRPr lang="sk-SK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432474E-13A5-4D70-9A2A-F04861EB5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Ventricular fibrillation - Wikipedia">
            <a:extLst>
              <a:ext uri="{FF2B5EF4-FFF2-40B4-BE49-F238E27FC236}">
                <a16:creationId xmlns:a16="http://schemas.microsoft.com/office/drawing/2014/main" id="{81E58EAE-C45E-408C-94E0-60E59321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394186"/>
            <a:ext cx="8496944" cy="47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A4444F-2161-4896-98FE-3DD927F42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B818A6-8415-49F0-B335-55DEFA4F2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989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89234B6-617B-4DA3-8F08-3016E08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Extrasystoly</a:t>
            </a:r>
            <a:r>
              <a:rPr lang="sk-SK" dirty="0"/>
              <a:t> (</a:t>
            </a:r>
            <a:r>
              <a:rPr lang="sk-SK" dirty="0" err="1"/>
              <a:t>předčasné</a:t>
            </a:r>
            <a:r>
              <a:rPr lang="sk-SK" dirty="0"/>
              <a:t> </a:t>
            </a:r>
            <a:r>
              <a:rPr lang="sk-SK" dirty="0" err="1"/>
              <a:t>stahy</a:t>
            </a:r>
            <a:r>
              <a:rPr lang="sk-SK" dirty="0"/>
              <a:t>)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0772526-E792-4461-B8DF-029AFEDD7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err="1"/>
              <a:t>síňové</a:t>
            </a:r>
            <a:r>
              <a:rPr lang="sk-SK" sz="2200" dirty="0"/>
              <a:t> </a:t>
            </a:r>
          </a:p>
          <a:p>
            <a:r>
              <a:rPr lang="sk-SK" sz="2200" dirty="0" err="1"/>
              <a:t>junkční</a:t>
            </a:r>
            <a:endParaRPr lang="sk-SK" sz="2200" dirty="0"/>
          </a:p>
          <a:p>
            <a:r>
              <a:rPr lang="sk-SK" sz="2200" dirty="0"/>
              <a:t>komorové</a:t>
            </a:r>
          </a:p>
        </p:txBody>
      </p:sp>
      <p:pic>
        <p:nvPicPr>
          <p:cNvPr id="21506" name="Picture 2" descr="ekstrasystole – Store medisinske leksikon">
            <a:extLst>
              <a:ext uri="{FF2B5EF4-FFF2-40B4-BE49-F238E27FC236}">
                <a16:creationId xmlns:a16="http://schemas.microsoft.com/office/drawing/2014/main" id="{178D8CD3-398A-47A9-9712-7EF77021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26" y="1426551"/>
            <a:ext cx="3369027" cy="15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emature Junctional Complex (PJC) • LITFL • ECG Library Diagnosis">
            <a:extLst>
              <a:ext uri="{FF2B5EF4-FFF2-40B4-BE49-F238E27FC236}">
                <a16:creationId xmlns:a16="http://schemas.microsoft.com/office/drawing/2014/main" id="{2CA6959D-2814-4B60-84D5-E787F51E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3283477"/>
            <a:ext cx="8434264" cy="11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Premature Ventricular Complex (PVC) • LITFL • ECG Library Diagnosis">
            <a:extLst>
              <a:ext uri="{FF2B5EF4-FFF2-40B4-BE49-F238E27FC236}">
                <a16:creationId xmlns:a16="http://schemas.microsoft.com/office/drawing/2014/main" id="{ECC97AC1-1F85-441E-8AF1-7B2F2C5F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4480881"/>
            <a:ext cx="6601074" cy="16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8D3451-04BE-4D21-9F74-891484787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04FA3F-5674-4F8F-84A8-3C7B76AF5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753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P - Wandering Atrial Pacemaker #Clinical #Cardiology ... | GrepMed">
            <a:extLst>
              <a:ext uri="{FF2B5EF4-FFF2-40B4-BE49-F238E27FC236}">
                <a16:creationId xmlns:a16="http://schemas.microsoft.com/office/drawing/2014/main" id="{7569647C-13C0-4E04-8516-B06EE589E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b="26653"/>
          <a:stretch/>
        </p:blipFill>
        <p:spPr bwMode="auto">
          <a:xfrm>
            <a:off x="718800" y="3349980"/>
            <a:ext cx="6632882" cy="27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upraventricular trigeminy (arrows show ectopic atrial beats). | Download  Scientific Diagram">
            <a:extLst>
              <a:ext uri="{FF2B5EF4-FFF2-40B4-BE49-F238E27FC236}">
                <a16:creationId xmlns:a16="http://schemas.microsoft.com/office/drawing/2014/main" id="{9029669E-6FF6-4EED-B9FD-95A21A12D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0954" r="2914" b="14571"/>
          <a:stretch/>
        </p:blipFill>
        <p:spPr bwMode="auto">
          <a:xfrm>
            <a:off x="718800" y="1507012"/>
            <a:ext cx="8712968" cy="17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6329B0-F51A-4C14-B2FE-6A21CCD0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000" dirty="0" err="1">
                <a:solidFill>
                  <a:schemeClr val="tx1"/>
                </a:solidFill>
                <a:latin typeface="Franklin Gothic Demi Cond" panose="020B0706030402020204" pitchFamily="34" charset="0"/>
              </a:rPr>
              <a:t>Trigeminicky</a:t>
            </a:r>
            <a:r>
              <a:rPr lang="sk-SK" sz="3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 </a:t>
            </a:r>
            <a:r>
              <a:rPr lang="sk-SK" sz="3000" dirty="0" err="1">
                <a:solidFill>
                  <a:schemeClr val="tx1"/>
                </a:solidFill>
                <a:latin typeface="Franklin Gothic Demi Cond" panose="020B0706030402020204" pitchFamily="34" charset="0"/>
              </a:rPr>
              <a:t>vázané</a:t>
            </a:r>
            <a:r>
              <a:rPr lang="sk-SK" sz="3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 SVES</a:t>
            </a:r>
            <a:br>
              <a:rPr lang="sk-SK" sz="3000" dirty="0">
                <a:solidFill>
                  <a:schemeClr val="tx1"/>
                </a:solidFill>
              </a:rPr>
            </a:b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34345B-799A-475F-B799-BF58D7FD6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982F47-AB69-44E3-A289-4B69E3CC4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134AFA-0BE6-4421-945B-570CB19AF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207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9AC46A8-B1A6-4B1D-8CEA-3460315D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000" dirty="0" err="1"/>
              <a:t>Doporučuji</a:t>
            </a:r>
            <a:r>
              <a:rPr lang="sk-SK" sz="5000" dirty="0"/>
              <a:t>...</a:t>
            </a:r>
          </a:p>
        </p:txBody>
      </p:sp>
      <p:pic>
        <p:nvPicPr>
          <p:cNvPr id="22530" name="Picture 2" descr="EKG v klinické praxi - Miloš Táborský &amp; Čestmír Čihalík (k27) | Aukro">
            <a:extLst>
              <a:ext uri="{FF2B5EF4-FFF2-40B4-BE49-F238E27FC236}">
                <a16:creationId xmlns:a16="http://schemas.microsoft.com/office/drawing/2014/main" id="{71FC2388-9255-4ADA-BF1E-E0D287AC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93543"/>
            <a:ext cx="6356614" cy="42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253B3-9194-4115-9E1A-EFB4352AE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9900C9-2E13-46ED-A303-0B0ACF59F8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0110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000" dirty="0"/>
              <a:t>… a děkuji za pozornost!</a:t>
            </a:r>
            <a:br>
              <a:rPr lang="cs-CZ" altLang="cs-CZ" sz="5000" dirty="0"/>
            </a:br>
            <a:endParaRPr lang="cs-CZ" altLang="cs-CZ" sz="5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FBAADF-2867-49D6-94DE-3A02AC15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Content Placeholder 3" descr="kosa.jpeg">
            <a:extLst>
              <a:ext uri="{FF2B5EF4-FFF2-40B4-BE49-F238E27FC236}">
                <a16:creationId xmlns:a16="http://schemas.microsoft.com/office/drawing/2014/main" id="{6AEB57CD-8331-4812-89C3-4DDE950E44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800" y="1801488"/>
            <a:ext cx="6511702" cy="392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sk-SK" dirty="0"/>
              <a:t>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92002"/>
            <a:ext cx="6662577" cy="4139998"/>
          </a:xfrm>
        </p:spPr>
        <p:txBody>
          <a:bodyPr>
            <a:noAutofit/>
          </a:bodyPr>
          <a:lstStyle/>
          <a:p>
            <a:r>
              <a:rPr lang="sk-SK" sz="2200" dirty="0" err="1"/>
              <a:t>základem</a:t>
            </a:r>
            <a:r>
              <a:rPr lang="sk-SK" sz="2200" dirty="0"/>
              <a:t> diagnostiky je ELEKTROKARDIOGRAM </a:t>
            </a:r>
          </a:p>
          <a:p>
            <a:r>
              <a:rPr lang="sk-SK" sz="2200" dirty="0"/>
              <a:t>(</a:t>
            </a:r>
            <a:r>
              <a:rPr lang="sk-SK" sz="2200" dirty="0" err="1"/>
              <a:t>ne</a:t>
            </a:r>
            <a:r>
              <a:rPr lang="sk-SK" sz="2200" dirty="0"/>
              <a:t>)</a:t>
            </a:r>
            <a:r>
              <a:rPr lang="sk-SK" sz="2200" dirty="0" err="1"/>
              <a:t>pravidelnost</a:t>
            </a:r>
            <a:r>
              <a:rPr lang="sk-SK" sz="2200" dirty="0"/>
              <a:t> rytmu</a:t>
            </a:r>
          </a:p>
          <a:p>
            <a:r>
              <a:rPr lang="sk-SK" sz="2200" dirty="0" err="1"/>
              <a:t>tepová</a:t>
            </a:r>
            <a:r>
              <a:rPr lang="sk-SK" sz="2200" dirty="0"/>
              <a:t> </a:t>
            </a:r>
            <a:r>
              <a:rPr lang="sk-SK" sz="2200" dirty="0" err="1"/>
              <a:t>frekvence</a:t>
            </a:r>
            <a:endParaRPr lang="sk-SK" sz="2200" dirty="0"/>
          </a:p>
          <a:p>
            <a:r>
              <a:rPr lang="sk-SK" sz="2200" dirty="0" err="1"/>
              <a:t>šíře</a:t>
            </a:r>
            <a:r>
              <a:rPr lang="sk-SK" sz="2200" dirty="0"/>
              <a:t> (a </a:t>
            </a:r>
            <a:r>
              <a:rPr lang="sk-SK" sz="2200" dirty="0" err="1"/>
              <a:t>morfologie</a:t>
            </a:r>
            <a:r>
              <a:rPr lang="sk-SK" sz="2200" dirty="0"/>
              <a:t>) QRS</a:t>
            </a:r>
          </a:p>
          <a:p>
            <a:r>
              <a:rPr lang="sk-SK" sz="2200" dirty="0" err="1"/>
              <a:t>přítomnost</a:t>
            </a:r>
            <a:r>
              <a:rPr lang="sk-SK" sz="2200" dirty="0"/>
              <a:t> vlny P (</a:t>
            </a:r>
            <a:r>
              <a:rPr lang="sk-SK" sz="2200" dirty="0" err="1"/>
              <a:t>příp</a:t>
            </a:r>
            <a:r>
              <a:rPr lang="sk-SK" sz="2200" dirty="0"/>
              <a:t>. </a:t>
            </a:r>
            <a:r>
              <a:rPr lang="sk-SK" sz="2200" dirty="0" err="1"/>
              <a:t>vln</a:t>
            </a:r>
            <a:r>
              <a:rPr lang="sk-SK" sz="2200" dirty="0"/>
              <a:t> </a:t>
            </a:r>
            <a:r>
              <a:rPr lang="sk-SK" sz="2200" dirty="0" err="1"/>
              <a:t>F,f</a:t>
            </a:r>
            <a:r>
              <a:rPr lang="sk-SK" sz="2200" dirty="0"/>
              <a:t>), </a:t>
            </a:r>
            <a:r>
              <a:rPr lang="sk-SK" sz="2200" dirty="0" err="1"/>
              <a:t>směr</a:t>
            </a:r>
            <a:r>
              <a:rPr lang="sk-SK" sz="2200" dirty="0"/>
              <a:t> vektoru, </a:t>
            </a:r>
            <a:r>
              <a:rPr lang="sk-SK" sz="2200" dirty="0" err="1"/>
              <a:t>pravidelnost</a:t>
            </a:r>
            <a:r>
              <a:rPr lang="sk-SK" sz="2200" dirty="0"/>
              <a:t> a </a:t>
            </a:r>
            <a:r>
              <a:rPr lang="sk-SK" sz="2200" dirty="0" err="1"/>
              <a:t>frekvence</a:t>
            </a:r>
            <a:r>
              <a:rPr lang="sk-SK" sz="2200" dirty="0"/>
              <a:t> </a:t>
            </a:r>
            <a:r>
              <a:rPr lang="sk-SK" sz="2200" dirty="0" err="1"/>
              <a:t>síňové</a:t>
            </a:r>
            <a:r>
              <a:rPr lang="sk-SK" sz="2200" dirty="0"/>
              <a:t> aktivity</a:t>
            </a:r>
          </a:p>
          <a:p>
            <a:r>
              <a:rPr lang="sk-SK" sz="2200" dirty="0" err="1"/>
              <a:t>synchronicita</a:t>
            </a:r>
            <a:r>
              <a:rPr lang="sk-SK" sz="2200" dirty="0"/>
              <a:t> </a:t>
            </a:r>
            <a:r>
              <a:rPr lang="sk-SK" sz="2200" dirty="0" err="1"/>
              <a:t>síňové</a:t>
            </a:r>
            <a:r>
              <a:rPr lang="sk-SK" sz="2200" dirty="0"/>
              <a:t> a komorové aktivity (</a:t>
            </a:r>
            <a:r>
              <a:rPr lang="sk-SK" sz="2200" dirty="0" err="1"/>
              <a:t>vzájemný</a:t>
            </a:r>
            <a:r>
              <a:rPr lang="sk-SK" sz="2200" dirty="0"/>
              <a:t> </a:t>
            </a:r>
            <a:r>
              <a:rPr lang="sk-SK" sz="2200" dirty="0" err="1"/>
              <a:t>vztah</a:t>
            </a:r>
            <a:r>
              <a:rPr lang="sk-SK" sz="2200" dirty="0"/>
              <a:t> P a QRS)</a:t>
            </a:r>
          </a:p>
          <a:p>
            <a:endParaRPr lang="sk-SK" sz="2200" dirty="0"/>
          </a:p>
          <a:p>
            <a:pPr>
              <a:buNone/>
            </a:pPr>
            <a:endParaRPr lang="sk-SK" sz="2200" dirty="0"/>
          </a:p>
          <a:p>
            <a:pPr>
              <a:buNone/>
            </a:pPr>
            <a:endParaRPr lang="sk-SK" sz="2200" dirty="0"/>
          </a:p>
          <a:p>
            <a:pPr>
              <a:buNone/>
            </a:pPr>
            <a:endParaRPr lang="sk-SK" dirty="0"/>
          </a:p>
        </p:txBody>
      </p:sp>
      <p:pic>
        <p:nvPicPr>
          <p:cNvPr id="1026" name="Picture 2" descr="OZP">
            <a:extLst>
              <a:ext uri="{FF2B5EF4-FFF2-40B4-BE49-F238E27FC236}">
                <a16:creationId xmlns:a16="http://schemas.microsoft.com/office/drawing/2014/main" id="{E44D86CF-E92C-4A27-BFD9-32100348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5675" y="1770562"/>
            <a:ext cx="3313819" cy="385845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6E1C83-64B6-455B-92A0-6BED3B0683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3DAE67-B1DB-4ACB-AA47-635F8FF3C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9F490-916B-4C96-A0C2-40D01071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dirty="0" err="1"/>
              <a:t>Bradyarytmie</a:t>
            </a:r>
            <a:br>
              <a:rPr lang="sk-SK" sz="4400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157B8A-E59C-4489-9649-096DEA3E2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sk-SK" sz="2200" dirty="0"/>
              <a:t>= </a:t>
            </a:r>
            <a:r>
              <a:rPr lang="sk-SK" sz="2200" dirty="0" err="1"/>
              <a:t>zpomalení</a:t>
            </a:r>
            <a:r>
              <a:rPr lang="sk-SK" sz="2200" dirty="0"/>
              <a:t> srdeční </a:t>
            </a:r>
            <a:r>
              <a:rPr lang="sk-SK" sz="2200" dirty="0" err="1"/>
              <a:t>frekvence</a:t>
            </a:r>
            <a:r>
              <a:rPr lang="sk-SK" sz="2200" dirty="0"/>
              <a:t> pod 60/min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mechanismus</a:t>
            </a:r>
            <a:r>
              <a:rPr lang="sk-SK" sz="2200" dirty="0"/>
              <a:t> vzniku</a:t>
            </a:r>
          </a:p>
          <a:p>
            <a:pPr lvl="1">
              <a:lnSpc>
                <a:spcPct val="150000"/>
              </a:lnSpc>
            </a:pPr>
            <a:r>
              <a:rPr lang="sk-SK" sz="2200" dirty="0"/>
              <a:t>porucha vzniku/vedení vzruchu v </a:t>
            </a:r>
            <a:r>
              <a:rPr lang="sk-SK" sz="2200" dirty="0" err="1"/>
              <a:t>sinusovém</a:t>
            </a:r>
            <a:r>
              <a:rPr lang="sk-SK" sz="2200" dirty="0"/>
              <a:t> uzlu</a:t>
            </a:r>
          </a:p>
          <a:p>
            <a:pPr marL="627063" lvl="2">
              <a:lnSpc>
                <a:spcPct val="150000"/>
              </a:lnSpc>
            </a:pPr>
            <a:r>
              <a:rPr lang="sk-SK" sz="2200" dirty="0"/>
              <a:t>- </a:t>
            </a:r>
            <a:r>
              <a:rPr lang="sk-SK" sz="2200" dirty="0" err="1"/>
              <a:t>sinusová</a:t>
            </a:r>
            <a:r>
              <a:rPr lang="sk-SK" sz="2200" dirty="0"/>
              <a:t> bradykardie, </a:t>
            </a:r>
            <a:r>
              <a:rPr lang="sk-SK" sz="2200" dirty="0" err="1"/>
              <a:t>sick</a:t>
            </a:r>
            <a:r>
              <a:rPr lang="sk-SK" sz="2200" dirty="0"/>
              <a:t> </a:t>
            </a:r>
            <a:r>
              <a:rPr lang="sk-SK" sz="2200" dirty="0" err="1"/>
              <a:t>sinus</a:t>
            </a:r>
            <a:r>
              <a:rPr lang="sk-SK" sz="2200" dirty="0"/>
              <a:t> </a:t>
            </a:r>
            <a:r>
              <a:rPr lang="sk-SK" sz="2200" dirty="0" err="1"/>
              <a:t>syndrome</a:t>
            </a:r>
            <a:r>
              <a:rPr lang="sk-SK" sz="2200" dirty="0"/>
              <a:t>, </a:t>
            </a:r>
            <a:r>
              <a:rPr lang="sk-SK" sz="2200" dirty="0" err="1"/>
              <a:t>sinus</a:t>
            </a:r>
            <a:r>
              <a:rPr lang="sk-SK" sz="2200" dirty="0"/>
              <a:t> </a:t>
            </a:r>
            <a:r>
              <a:rPr lang="sk-SK" sz="2200" dirty="0" err="1"/>
              <a:t>arrest</a:t>
            </a:r>
            <a:r>
              <a:rPr lang="sk-SK" sz="2200" dirty="0"/>
              <a:t>, </a:t>
            </a:r>
            <a:r>
              <a:rPr lang="sk-SK" sz="2200" dirty="0" err="1"/>
              <a:t>sinoatriální</a:t>
            </a:r>
            <a:r>
              <a:rPr lang="sk-SK" sz="2200" dirty="0"/>
              <a:t> blokáda</a:t>
            </a:r>
          </a:p>
          <a:p>
            <a:pPr lvl="1">
              <a:lnSpc>
                <a:spcPct val="150000"/>
              </a:lnSpc>
            </a:pPr>
            <a:r>
              <a:rPr lang="sk-SK" sz="2200" dirty="0"/>
              <a:t>porucha </a:t>
            </a:r>
            <a:r>
              <a:rPr lang="sk-SK" sz="2200" dirty="0" err="1"/>
              <a:t>atrioventrikulárního</a:t>
            </a:r>
            <a:r>
              <a:rPr lang="sk-SK" sz="2200" dirty="0"/>
              <a:t> </a:t>
            </a:r>
            <a:r>
              <a:rPr lang="sk-SK" sz="2200" dirty="0" err="1"/>
              <a:t>převodu</a:t>
            </a:r>
            <a:endParaRPr lang="sk-SK" sz="2200" dirty="0"/>
          </a:p>
          <a:p>
            <a:pPr marL="581343" lvl="2">
              <a:lnSpc>
                <a:spcPct val="150000"/>
              </a:lnSpc>
            </a:pPr>
            <a:r>
              <a:rPr lang="sk-SK" sz="2200" dirty="0"/>
              <a:t> - AV blokáda 1.-3. </a:t>
            </a:r>
            <a:r>
              <a:rPr lang="sk-SK" sz="2200" dirty="0" err="1"/>
              <a:t>stupně</a:t>
            </a:r>
            <a:r>
              <a:rPr lang="sk-SK" sz="2200" dirty="0"/>
              <a:t>, AV blok „2:1“</a:t>
            </a:r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3C2A9D-8799-4638-A524-C8A548E60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1873E8-E52A-4E98-A2DD-CD662E475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221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on Nursing">
            <a:extLst>
              <a:ext uri="{FF2B5EF4-FFF2-40B4-BE49-F238E27FC236}">
                <a16:creationId xmlns:a16="http://schemas.microsoft.com/office/drawing/2014/main" id="{89B8A686-5E84-4CC4-92C9-70DA3B31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66218"/>
            <a:ext cx="7674357" cy="57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C6D17C-53B1-40C2-BA29-76B287930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E3D6C5-9FFB-4898-9F16-F1D48998F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43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dirty="0" err="1">
                <a:latin typeface="+mn-lt"/>
              </a:rPr>
              <a:t>Sick</a:t>
            </a:r>
            <a:r>
              <a:rPr lang="sk-SK" dirty="0">
                <a:latin typeface="+mn-lt"/>
              </a:rPr>
              <a:t> </a:t>
            </a:r>
            <a:r>
              <a:rPr lang="sk-SK" dirty="0" err="1">
                <a:latin typeface="+mn-lt"/>
              </a:rPr>
              <a:t>sinus</a:t>
            </a:r>
            <a:r>
              <a:rPr lang="sk-SK" dirty="0">
                <a:latin typeface="+mn-lt"/>
              </a:rPr>
              <a:t> </a:t>
            </a:r>
            <a:r>
              <a:rPr lang="sk-SK" dirty="0" err="1">
                <a:latin typeface="+mn-lt"/>
              </a:rPr>
              <a:t>syndrome</a:t>
            </a:r>
            <a:endParaRPr lang="sk-SK" dirty="0">
              <a:latin typeface="+mn-lt"/>
            </a:endParaRPr>
          </a:p>
        </p:txBody>
      </p:sp>
      <p:pic>
        <p:nvPicPr>
          <p:cNvPr id="4" name="Content Placeholder 3" descr="brady-tachy-synd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1450327"/>
            <a:ext cx="8484475" cy="4687673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A9C8FDC-3293-41B9-A9AB-532672F5E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C480B9-2C16-4702-A540-94CB44FC3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AV blokády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k-SK" sz="2200" dirty="0"/>
              <a:t>AV blokáda I. </a:t>
            </a:r>
            <a:r>
              <a:rPr lang="sk-SK" sz="2200" dirty="0" err="1"/>
              <a:t>stupně</a:t>
            </a:r>
            <a:r>
              <a:rPr lang="sk-SK" sz="2200" dirty="0"/>
              <a:t> – PQ větší než 0,22</a:t>
            </a:r>
          </a:p>
          <a:p>
            <a:r>
              <a:rPr lang="sk-SK" sz="2200" dirty="0"/>
              <a:t>AV Blokáda II. stupně  </a:t>
            </a:r>
          </a:p>
          <a:p>
            <a:pPr lvl="1"/>
            <a:r>
              <a:rPr lang="sk-SK" sz="2200" dirty="0" err="1"/>
              <a:t>Mobitz</a:t>
            </a:r>
            <a:r>
              <a:rPr lang="sk-SK" sz="2200" dirty="0"/>
              <a:t> I. – Weckenbach – PQ intervaly se postupně prodlužují, až se jeden vynechá</a:t>
            </a:r>
          </a:p>
          <a:p>
            <a:pPr lvl="1"/>
            <a:r>
              <a:rPr lang="sk-SK" sz="2200" dirty="0" err="1"/>
              <a:t>Mobitz</a:t>
            </a:r>
            <a:r>
              <a:rPr lang="sk-SK" sz="2200" dirty="0"/>
              <a:t> II. – PQ interval je v normě nebo </a:t>
            </a:r>
            <a:r>
              <a:rPr lang="sk-SK" sz="2200" dirty="0" err="1"/>
              <a:t>mírně</a:t>
            </a:r>
            <a:r>
              <a:rPr lang="sk-SK" sz="2200" dirty="0"/>
              <a:t> </a:t>
            </a:r>
            <a:r>
              <a:rPr lang="sk-SK" sz="2200" dirty="0" err="1"/>
              <a:t>prodloužený</a:t>
            </a:r>
            <a:r>
              <a:rPr lang="sk-SK" sz="2200" dirty="0"/>
              <a:t>, až se jeden vynechá</a:t>
            </a:r>
          </a:p>
          <a:p>
            <a:r>
              <a:rPr lang="sk-SK" sz="2200" dirty="0"/>
              <a:t>AV blokáda III. stupně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544222-AB23-493D-A3E9-7D5B50460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77D1DF-876A-4E38-ADEE-4A73A9819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cond-degree atrioventricular block - Wikipedia">
            <a:extLst>
              <a:ext uri="{FF2B5EF4-FFF2-40B4-BE49-F238E27FC236}">
                <a16:creationId xmlns:a16="http://schemas.microsoft.com/office/drawing/2014/main" id="{1380B765-EAD5-4DA3-B163-E13C99DB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1116"/>
            <a:ext cx="7056784" cy="60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439417-8413-45D2-AE9B-72AFABB97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3A61E5-0A27-49AC-A7D4-537380FF5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105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V block: 3rd degree (complete heart block) • LITFL">
            <a:extLst>
              <a:ext uri="{FF2B5EF4-FFF2-40B4-BE49-F238E27FC236}">
                <a16:creationId xmlns:a16="http://schemas.microsoft.com/office/drawing/2014/main" id="{022CC7F2-E829-4D27-907D-E77A3EFF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59813"/>
            <a:ext cx="8246960" cy="20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plete Heart Block or Third-Degree Atrioventricular (AV) Block - Apollo  Hospitals Blog">
            <a:extLst>
              <a:ext uri="{FF2B5EF4-FFF2-40B4-BE49-F238E27FC236}">
                <a16:creationId xmlns:a16="http://schemas.microsoft.com/office/drawing/2014/main" id="{859599BF-AAB3-406E-B00F-A4543AA05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8" y="3637032"/>
            <a:ext cx="7128792" cy="24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53735F-FB55-4C4F-83E4-5044E440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AV blokáda 3. </a:t>
            </a:r>
            <a:r>
              <a:rPr lang="sk-SK" dirty="0" err="1"/>
              <a:t>st</a:t>
            </a:r>
            <a:r>
              <a:rPr lang="sk-SK" dirty="0"/>
              <a:t> s </a:t>
            </a:r>
            <a:r>
              <a:rPr lang="sk-SK" dirty="0" err="1"/>
              <a:t>náhradním</a:t>
            </a:r>
            <a:r>
              <a:rPr lang="sk-SK" dirty="0"/>
              <a:t> </a:t>
            </a:r>
            <a:r>
              <a:rPr lang="sk-SK" dirty="0" err="1"/>
              <a:t>rytmem</a:t>
            </a:r>
            <a:br>
              <a:rPr lang="sk-SK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00DCB0-8A4C-4286-9EDB-E71F3F653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79DB43-A9C7-4AB9-AD39-B1B1B6263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684630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2879</TotalTime>
  <Words>718</Words>
  <Application>Microsoft Office PowerPoint</Application>
  <PresentationFormat>Širokoúhlá obrazovka</PresentationFormat>
  <Paragraphs>118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Britannic Bold</vt:lpstr>
      <vt:lpstr>Franklin Gothic Demi Cond</vt:lpstr>
      <vt:lpstr>Tahoma</vt:lpstr>
      <vt:lpstr>Wingdings</vt:lpstr>
      <vt:lpstr>Prezentace_MU_CZ</vt:lpstr>
      <vt:lpstr>Diferenciální diagnostika arytmií</vt:lpstr>
      <vt:lpstr>Arytmie</vt:lpstr>
      <vt:lpstr>Diagnostika</vt:lpstr>
      <vt:lpstr>Bradyarytmie </vt:lpstr>
      <vt:lpstr>Prezentace aplikace PowerPoint</vt:lpstr>
      <vt:lpstr>Sick sinus syndrome</vt:lpstr>
      <vt:lpstr>AV blokády</vt:lpstr>
      <vt:lpstr>Prezentace aplikace PowerPoint</vt:lpstr>
      <vt:lpstr>AV blokáda 3. st s náhradním rytmem </vt:lpstr>
      <vt:lpstr>Tachyarytmie (nad 100/min)</vt:lpstr>
      <vt:lpstr>Sinusová tachykardie 130/min</vt:lpstr>
      <vt:lpstr>Fibrilace a flutter síní</vt:lpstr>
      <vt:lpstr>Prezentace aplikace PowerPoint</vt:lpstr>
      <vt:lpstr>Prezentace aplikace PowerPoint</vt:lpstr>
      <vt:lpstr>Prezentace aplikace PowerPoint</vt:lpstr>
      <vt:lpstr>AVRT</vt:lpstr>
      <vt:lpstr>Ortodromní AVRT</vt:lpstr>
      <vt:lpstr>Antidromní AVRT</vt:lpstr>
      <vt:lpstr>Prezentace aplikace PowerPoint</vt:lpstr>
      <vt:lpstr>Polymorfní komorová tachykardie</vt:lpstr>
      <vt:lpstr>Torsades de Pointes</vt:lpstr>
      <vt:lpstr>Fibrilace komor</vt:lpstr>
      <vt:lpstr>Extrasystoly (předčasné stahy)</vt:lpstr>
      <vt:lpstr>Trigeminicky vázané SVES </vt:lpstr>
      <vt:lpstr>Doporučuji...</vt:lpstr>
      <vt:lpstr>… a děkuji za pozornost!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250</cp:revision>
  <cp:lastPrinted>1601-01-01T00:00:00Z</cp:lastPrinted>
  <dcterms:created xsi:type="dcterms:W3CDTF">2021-04-27T07:29:37Z</dcterms:created>
  <dcterms:modified xsi:type="dcterms:W3CDTF">2021-09-10T14:18:34Z</dcterms:modified>
</cp:coreProperties>
</file>