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62" r:id="rId4"/>
    <p:sldId id="264" r:id="rId5"/>
    <p:sldId id="263" r:id="rId6"/>
    <p:sldId id="265" r:id="rId7"/>
    <p:sldId id="268" r:id="rId8"/>
    <p:sldId id="269" r:id="rId9"/>
    <p:sldId id="259" r:id="rId10"/>
    <p:sldId id="270" r:id="rId11"/>
    <p:sldId id="260" r:id="rId12"/>
    <p:sldId id="271" r:id="rId13"/>
    <p:sldId id="272" r:id="rId14"/>
    <p:sldId id="273" r:id="rId15"/>
    <p:sldId id="274" r:id="rId16"/>
    <p:sldId id="266" r:id="rId17"/>
    <p:sldId id="275" r:id="rId18"/>
    <p:sldId id="306" r:id="rId1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287D"/>
    <a:srgbClr val="F01928"/>
    <a:srgbClr val="9100DC"/>
    <a:srgbClr val="5AC8A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6754" autoAdjust="0"/>
  </p:normalViewPr>
  <p:slideViewPr>
    <p:cSldViewPr snapToGrid="0">
      <p:cViewPr varScale="1">
        <p:scale>
          <a:sx n="56" d="100"/>
          <a:sy n="56" d="100"/>
        </p:scale>
        <p:origin x="566" y="3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907534D-54C1-45F1-848D-D131E25FFB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502" y="423331"/>
            <a:ext cx="3636264" cy="1069200"/>
          </a:xfrm>
          <a:prstGeom prst="rect">
            <a:avLst/>
          </a:prstGeom>
        </p:spPr>
      </p:pic>
      <p:sp>
        <p:nvSpPr>
          <p:cNvPr id="9" name="Rectangle 17">
            <a:extLst>
              <a:ext uri="{FF2B5EF4-FFF2-40B4-BE49-F238E27FC236}">
                <a16:creationId xmlns:a16="http://schemas.microsoft.com/office/drawing/2014/main" id="{97C0165F-2D7A-4224-A2CE-15A0E11D30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10" name="Rectangle 18">
            <a:extLst>
              <a:ext uri="{FF2B5EF4-FFF2-40B4-BE49-F238E27FC236}">
                <a16:creationId xmlns:a16="http://schemas.microsoft.com/office/drawing/2014/main" id="{C62DBBD6-EEE7-4E17-A9E1-BAAE2E1BAF2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E460895-9029-4EAC-AE49-B3E1E904B9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69EFA240-1600-4C90-ABDA-5BB3C7B63C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F30BC3D-8311-4B42-9A72-001E3518E59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48047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571273EA-F61C-4A0A-ABCC-7E5F2CB626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378" y="2014200"/>
            <a:ext cx="9623244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7F9DEB8-F8A6-420E-B60D-4515B985E4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912C5C-7CCE-4F96-8D4B-E736FC1507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FAC0208-8D3C-4F7E-9FA8-7D93594085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CD2A1-EC28-42B3-9C80-A2CF9AEC95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745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5841B0-AAFA-4CC8-9C78-A57E320AC1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1C594C3-FF60-4411-8836-1659507DA5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CC23394-F500-4A6E-A63D-0ED812AB40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E178B6-9517-4309-A358-9D2C952A76E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445733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A004C1A-0452-4A1F-A537-12025317D9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976716-5817-4191-8495-7D19C6E35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301EFE9-6440-4E08-92EB-631C5D9A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C4C73235-D7BB-4CEB-ACE8-774FFDD1E5E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17005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Nadpis, 1 velký a 2 malé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609600" y="625157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>
          <a:xfrm>
            <a:off x="8737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70809E-85C0-4EC5-9C65-B10E4DE8C6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>
          <a:xfrm>
            <a:off x="4165600" y="6248400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Klinika interní, geriatrie a praktického lékařství Fakultní nemocnice Brno a Lékařské fakulty Masarykovy univerzity</a:t>
            </a:r>
          </a:p>
        </p:txBody>
      </p:sp>
    </p:spTree>
    <p:extLst>
      <p:ext uri="{BB962C8B-B14F-4D97-AF65-F5344CB8AC3E}">
        <p14:creationId xmlns:p14="http://schemas.microsoft.com/office/powerpoint/2010/main" val="24815838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AFA3DD2-493D-4E49-8AC6-80A98D94D8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6EBAB3F-FBC8-4A4D-9708-B3C455BA88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cs-CZ"/>
              <a:t>Klinika interní, geriatrie a praktického lékařství Fakultní nemocnice Brno a Lékařské fakulty Masarykovy univerzity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E09A210-E386-43D2-A6C5-190C32FE49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1ABCAA-507D-49C7-8460-D29138F7365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3265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2EF0DE5D-1D11-40AF-8BC3-66C889BF38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33" y="421664"/>
            <a:ext cx="3624021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A5BF20EB-641E-4534-901F-806964C0DB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0DBDC94-BB85-4907-A8F5-C3DE8CF7593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4966F0-BF21-46C2-AE3F-D341C26FCB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D2882E9-4E25-42CE-9CDC-AB2AC9B8A2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EA3C484C-9B44-4494-874D-664939972C6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BBFAC4E-6185-43C9-B0DE-6943663CBE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B59FD55-BC96-4BB0-A974-ED3755CC0C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224" y="6055200"/>
            <a:ext cx="2032390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sz="1200" smtClean="0">
                <a:solidFill>
                  <a:srgbClr val="0000DC"/>
                </a:solidFill>
                <a:effectLst/>
                <a:latin typeface="+mj-lt"/>
              </a:defRPr>
            </a:lvl1pPr>
          </a:lstStyle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  <p:sldLayoutId id="2147483696" r:id="rId16"/>
    <p:sldLayoutId id="2147483697" r:id="rId17"/>
    <p:sldLayoutId id="2147483698" r:id="rId18"/>
    <p:sldLayoutId id="2147483699" r:id="rId19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8D6E48-A098-416D-9446-53B52CE2E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5000" dirty="0"/>
              <a:t>Diferenciální diagnostika </a:t>
            </a:r>
            <a:br>
              <a:rPr lang="cs-CZ" sz="5000" dirty="0"/>
            </a:br>
            <a:r>
              <a:rPr lang="cs-CZ" sz="5000" dirty="0"/>
              <a:t>Oligurie, Anurie</a:t>
            </a:r>
            <a:br>
              <a:rPr lang="cs-CZ" sz="5000" dirty="0"/>
            </a:br>
            <a:endParaRPr lang="cs-CZ" altLang="cs-CZ" sz="5000" dirty="0">
              <a:latin typeface="Arial" panose="020B060402020202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D68F17C3-F2A2-4B6F-A58D-B9324F104D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39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9F92B302-3D1D-48C1-BBC6-B53E5DE49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Vyšetřovací postup - pokračování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1BAEF72-2808-44BA-AFF5-D407E2472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vyloučit </a:t>
            </a:r>
            <a:r>
              <a:rPr lang="cs-CZ" altLang="cs-CZ" sz="2200" b="1" dirty="0" err="1">
                <a:solidFill>
                  <a:schemeClr val="tx2"/>
                </a:solidFill>
                <a:latin typeface="Arial" panose="020B0604020202020204" pitchFamily="34" charset="0"/>
              </a:rPr>
              <a:t>prerenální</a:t>
            </a: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 příčinu</a:t>
            </a:r>
            <a:r>
              <a:rPr lang="cs-CZ" altLang="cs-CZ" sz="22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– šok, dehydratace, hypotenze, ztráty krve a tek., </a:t>
            </a:r>
            <a:r>
              <a:rPr lang="cs-CZ" altLang="cs-CZ" sz="2200" dirty="0" err="1">
                <a:latin typeface="Arial" panose="020B0604020202020204" pitchFamily="34" charset="0"/>
              </a:rPr>
              <a:t>ak</a:t>
            </a:r>
            <a:r>
              <a:rPr lang="cs-CZ" altLang="cs-CZ" sz="2200" dirty="0">
                <a:latin typeface="Arial" panose="020B0604020202020204" pitchFamily="34" charset="0"/>
              </a:rPr>
              <a:t>. uzávěr cév </a:t>
            </a:r>
          </a:p>
          <a:p>
            <a:pPr eaLnBrk="1" hangingPunct="1"/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vyloučení parenchymového onemocnění ledvin</a:t>
            </a:r>
            <a:r>
              <a:rPr lang="cs-CZ" altLang="cs-CZ" sz="22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200" dirty="0">
                <a:solidFill>
                  <a:schemeClr val="tx2"/>
                </a:solidFill>
                <a:latin typeface="Arial" panose="020B0604020202020204" pitchFamily="34" charset="0"/>
              </a:rPr>
              <a:t>-</a:t>
            </a:r>
            <a:r>
              <a:rPr lang="cs-CZ" altLang="cs-CZ" sz="2200" dirty="0">
                <a:latin typeface="Arial" panose="020B0604020202020204" pitchFamily="34" charset="0"/>
              </a:rPr>
              <a:t> pátrat po projevech systémového onemocnění – </a:t>
            </a:r>
            <a:r>
              <a:rPr lang="cs-CZ" altLang="cs-CZ" sz="2200" dirty="0" err="1">
                <a:latin typeface="Arial" panose="020B0604020202020204" pitchFamily="34" charset="0"/>
              </a:rPr>
              <a:t>febrilie</a:t>
            </a:r>
            <a:r>
              <a:rPr lang="cs-CZ" altLang="cs-CZ" sz="2200" dirty="0">
                <a:latin typeface="Arial" panose="020B0604020202020204" pitchFamily="34" charset="0"/>
              </a:rPr>
              <a:t>, artralgie, myalgie...</a:t>
            </a:r>
          </a:p>
          <a:p>
            <a:pPr eaLnBrk="1" hangingPunct="1">
              <a:buFontTx/>
              <a:buChar char="-"/>
            </a:pPr>
            <a:r>
              <a:rPr lang="cs-CZ" altLang="cs-CZ" sz="2200" dirty="0">
                <a:latin typeface="Arial" panose="020B0604020202020204" pitchFamily="34" charset="0"/>
              </a:rPr>
              <a:t>užívání </a:t>
            </a:r>
            <a:r>
              <a:rPr lang="cs-CZ" altLang="cs-CZ" sz="2200" dirty="0" err="1">
                <a:latin typeface="Arial" panose="020B0604020202020204" pitchFamily="34" charset="0"/>
              </a:rPr>
              <a:t>nefrotoxických</a:t>
            </a:r>
            <a:r>
              <a:rPr lang="cs-CZ" altLang="cs-CZ" sz="2200" dirty="0">
                <a:latin typeface="Arial" panose="020B0604020202020204" pitchFamily="34" charset="0"/>
              </a:rPr>
              <a:t> látek – </a:t>
            </a:r>
            <a:r>
              <a:rPr lang="cs-CZ" altLang="cs-CZ" sz="2200" dirty="0" err="1">
                <a:latin typeface="Arial" panose="020B0604020202020204" pitchFamily="34" charset="0"/>
              </a:rPr>
              <a:t>ACEi</a:t>
            </a:r>
            <a:r>
              <a:rPr lang="cs-CZ" altLang="cs-CZ" sz="2200" dirty="0">
                <a:latin typeface="Arial" panose="020B0604020202020204" pitchFamily="34" charset="0"/>
              </a:rPr>
              <a:t>, NSAID, </a:t>
            </a:r>
            <a:r>
              <a:rPr lang="cs-CZ" altLang="cs-CZ" sz="2200" dirty="0" err="1">
                <a:latin typeface="Arial" panose="020B0604020202020204" pitchFamily="34" charset="0"/>
              </a:rPr>
              <a:t>sartany</a:t>
            </a:r>
            <a:r>
              <a:rPr lang="cs-CZ" altLang="cs-CZ" sz="2200" dirty="0">
                <a:latin typeface="Arial" panose="020B0604020202020204" pitchFamily="34" charset="0"/>
              </a:rPr>
              <a:t>, některá ATB (</a:t>
            </a:r>
            <a:r>
              <a:rPr lang="cs-CZ" altLang="cs-CZ" sz="2200" dirty="0" err="1">
                <a:latin typeface="Arial" panose="020B0604020202020204" pitchFamily="34" charset="0"/>
              </a:rPr>
              <a:t>gentamicin</a:t>
            </a:r>
            <a:r>
              <a:rPr lang="cs-CZ" altLang="cs-CZ" sz="2200" dirty="0">
                <a:latin typeface="Arial" panose="020B0604020202020204" pitchFamily="34" charset="0"/>
              </a:rPr>
              <a:t>, amikacin)</a:t>
            </a:r>
          </a:p>
          <a:p>
            <a:pPr eaLnBrk="1" hangingPunct="1">
              <a:buFontTx/>
              <a:buChar char="-"/>
            </a:pPr>
            <a:r>
              <a:rPr lang="cs-CZ" altLang="cs-CZ" sz="2200" dirty="0">
                <a:latin typeface="Arial" panose="020B0604020202020204" pitchFamily="34" charset="0"/>
              </a:rPr>
              <a:t>vyšetření moči (přít. </a:t>
            </a:r>
            <a:r>
              <a:rPr lang="cs-CZ" altLang="cs-CZ" sz="2200" dirty="0" err="1">
                <a:latin typeface="Arial" panose="020B0604020202020204" pitchFamily="34" charset="0"/>
              </a:rPr>
              <a:t>ery</a:t>
            </a:r>
            <a:r>
              <a:rPr lang="cs-CZ" altLang="cs-CZ" sz="2200" dirty="0">
                <a:latin typeface="Arial" panose="020B0604020202020204" pitchFamily="34" charset="0"/>
              </a:rPr>
              <a:t> + </a:t>
            </a:r>
            <a:r>
              <a:rPr lang="cs-CZ" altLang="cs-CZ" sz="2200" dirty="0" err="1">
                <a:latin typeface="Arial" panose="020B0604020202020204" pitchFamily="34" charset="0"/>
              </a:rPr>
              <a:t>bí</a:t>
            </a:r>
            <a:r>
              <a:rPr lang="cs-CZ" altLang="cs-CZ" sz="2200" dirty="0">
                <a:latin typeface="Arial" panose="020B0604020202020204" pitchFamily="34" charset="0"/>
              </a:rPr>
              <a:t> – ev. GN)</a:t>
            </a:r>
            <a:endParaRPr lang="cs-CZ" altLang="cs-CZ" sz="2200" dirty="0"/>
          </a:p>
          <a:p>
            <a:pPr eaLnBrk="1" hangingPunct="1"/>
            <a:endParaRPr lang="cs-CZ" alt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465423D-65DA-4C7E-9F1F-EB52D1ADA4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5544E68-0A76-446E-AE5F-94F0913932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02DC257F-EA4D-4A78-AE33-8C3DE666C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Laboratorní vyšetření</a:t>
            </a:r>
          </a:p>
        </p:txBody>
      </p:sp>
      <p:sp>
        <p:nvSpPr>
          <p:cNvPr id="12291" name="Zástupný symbol pro obsah 2">
            <a:extLst>
              <a:ext uri="{FF2B5EF4-FFF2-40B4-BE49-F238E27FC236}">
                <a16:creationId xmlns:a16="http://schemas.microsoft.com/office/drawing/2014/main" id="{0DDDC1A1-EC47-4DAC-86B8-8F7BE6AA35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000" dirty="0">
                <a:latin typeface="Arial" panose="020B0604020202020204" pitchFamily="34" charset="0"/>
              </a:rPr>
              <a:t>vyšetření </a:t>
            </a:r>
            <a:r>
              <a:rPr lang="cs-CZ" altLang="cs-CZ" sz="2000" b="1" dirty="0">
                <a:solidFill>
                  <a:schemeClr val="tx2"/>
                </a:solidFill>
                <a:latin typeface="Arial" panose="020B0604020202020204" pitchFamily="34" charset="0"/>
              </a:rPr>
              <a:t>moči a sedimentu</a:t>
            </a:r>
            <a:r>
              <a:rPr lang="cs-CZ" altLang="cs-CZ" sz="2000" dirty="0">
                <a:latin typeface="Arial" panose="020B0604020202020204" pitchFamily="34" charset="0"/>
              </a:rPr>
              <a:t> – krev, bílkovina, bakterie, leukocyty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>
                <a:solidFill>
                  <a:schemeClr val="tx2"/>
                </a:solidFill>
                <a:latin typeface="Arial" panose="020B0604020202020204" pitchFamily="34" charset="0"/>
              </a:rPr>
              <a:t>Biochemie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- U – není vhodným ukazatelem funkce ledvin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- </a:t>
            </a:r>
            <a:r>
              <a:rPr lang="cs-CZ" altLang="cs-CZ" sz="2000" dirty="0" err="1">
                <a:latin typeface="Arial" panose="020B0604020202020204" pitchFamily="34" charset="0"/>
              </a:rPr>
              <a:t>Kr</a:t>
            </a:r>
            <a:r>
              <a:rPr lang="cs-CZ" altLang="cs-CZ" sz="2000" dirty="0">
                <a:latin typeface="Arial" panose="020B0604020202020204" pitchFamily="34" charset="0"/>
              </a:rPr>
              <a:t> – může být v </a:t>
            </a:r>
            <a:r>
              <a:rPr lang="cs-CZ" altLang="cs-CZ" sz="2000" dirty="0" err="1">
                <a:latin typeface="Arial" panose="020B0604020202020204" pitchFamily="34" charset="0"/>
              </a:rPr>
              <a:t>norm</a:t>
            </a:r>
            <a:r>
              <a:rPr lang="cs-CZ" altLang="cs-CZ" sz="2000" dirty="0">
                <a:latin typeface="Arial" panose="020B0604020202020204" pitchFamily="34" charset="0"/>
              </a:rPr>
              <a:t>. rozmezí i přes významný pokles GF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- ionty – důsledky anurie - </a:t>
            </a:r>
            <a:r>
              <a:rPr lang="cs-CZ" altLang="cs-CZ" sz="2000" dirty="0" err="1">
                <a:latin typeface="Arial" panose="020B0604020202020204" pitchFamily="34" charset="0"/>
              </a:rPr>
              <a:t>hyperkalémie</a:t>
            </a:r>
            <a:r>
              <a:rPr lang="cs-CZ" altLang="cs-CZ" sz="2000" dirty="0">
                <a:latin typeface="Arial" panose="020B0604020202020204" pitchFamily="34" charset="0"/>
              </a:rPr>
              <a:t>, MAC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- CK, </a:t>
            </a:r>
            <a:r>
              <a:rPr lang="cs-CZ" altLang="cs-CZ" sz="2000" dirty="0" err="1">
                <a:latin typeface="Arial" panose="020B0604020202020204" pitchFamily="34" charset="0"/>
              </a:rPr>
              <a:t>myoglobinurie</a:t>
            </a:r>
            <a:r>
              <a:rPr lang="cs-CZ" altLang="cs-CZ" sz="2000" dirty="0">
                <a:latin typeface="Arial" panose="020B0604020202020204" pitchFamily="34" charset="0"/>
              </a:rPr>
              <a:t> – při </a:t>
            </a:r>
            <a:r>
              <a:rPr lang="cs-CZ" altLang="cs-CZ" sz="2000" dirty="0" err="1">
                <a:latin typeface="Arial" panose="020B0604020202020204" pitchFamily="34" charset="0"/>
              </a:rPr>
              <a:t>rhabdomyolýze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- CRP – při infekci, sepsi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- sérové hladiny </a:t>
            </a:r>
            <a:r>
              <a:rPr lang="cs-CZ" altLang="cs-CZ" sz="2000" dirty="0" err="1">
                <a:latin typeface="Arial" panose="020B0604020202020204" pitchFamily="34" charset="0"/>
              </a:rPr>
              <a:t>nefrotox</a:t>
            </a:r>
            <a:r>
              <a:rPr lang="cs-CZ" altLang="cs-CZ" sz="2000" dirty="0">
                <a:latin typeface="Arial" panose="020B0604020202020204" pitchFamily="34" charset="0"/>
              </a:rPr>
              <a:t>. ATB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>
                <a:solidFill>
                  <a:schemeClr val="tx2"/>
                </a:solidFill>
                <a:latin typeface="Arial" panose="020B0604020202020204" pitchFamily="34" charset="0"/>
              </a:rPr>
              <a:t>Hematologie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- KO – eozinofilie – u </a:t>
            </a:r>
            <a:r>
              <a:rPr lang="cs-CZ" altLang="cs-CZ" sz="2000" dirty="0" err="1">
                <a:latin typeface="Arial" panose="020B0604020202020204" pitchFamily="34" charset="0"/>
              </a:rPr>
              <a:t>alerg</a:t>
            </a:r>
            <a:r>
              <a:rPr lang="cs-CZ" altLang="cs-CZ" sz="2000" dirty="0">
                <a:latin typeface="Arial" panose="020B0604020202020204" pitchFamily="34" charset="0"/>
              </a:rPr>
              <a:t>. TIN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- trombocytopenie - ? trombotická </a:t>
            </a:r>
            <a:r>
              <a:rPr lang="cs-CZ" altLang="cs-CZ" sz="2000" dirty="0" err="1">
                <a:latin typeface="Arial" panose="020B0604020202020204" pitchFamily="34" charset="0"/>
              </a:rPr>
              <a:t>mikroangiopatie</a:t>
            </a:r>
            <a:endParaRPr lang="cs-CZ" altLang="cs-CZ" sz="2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- koagulace – DIC při sepsi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000" b="1" dirty="0">
                <a:solidFill>
                  <a:schemeClr val="tx2"/>
                </a:solidFill>
                <a:latin typeface="Arial" panose="020B0604020202020204" pitchFamily="34" charset="0"/>
              </a:rPr>
              <a:t>Imunologie</a:t>
            </a:r>
            <a:r>
              <a:rPr lang="cs-CZ" altLang="cs-CZ" sz="2000" b="1" dirty="0">
                <a:latin typeface="Arial" panose="020B0604020202020204" pitchFamily="34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- ELFO – monoklonální </a:t>
            </a:r>
            <a:r>
              <a:rPr lang="cs-CZ" altLang="cs-CZ" sz="2000" dirty="0" err="1">
                <a:latin typeface="Arial" panose="020B0604020202020204" pitchFamily="34" charset="0"/>
              </a:rPr>
              <a:t>gamapatie</a:t>
            </a:r>
            <a:r>
              <a:rPr lang="cs-CZ" altLang="cs-CZ" sz="2000" dirty="0">
                <a:latin typeface="Arial" panose="020B0604020202020204" pitchFamily="34" charset="0"/>
              </a:rPr>
              <a:t> při myelomu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000" dirty="0">
                <a:latin typeface="Arial" panose="020B0604020202020204" pitchFamily="34" charset="0"/>
              </a:rPr>
              <a:t>- </a:t>
            </a:r>
            <a:r>
              <a:rPr lang="cs-CZ" altLang="cs-CZ" sz="2000" dirty="0" err="1">
                <a:latin typeface="Arial" panose="020B0604020202020204" pitchFamily="34" charset="0"/>
              </a:rPr>
              <a:t>protil</a:t>
            </a:r>
            <a:r>
              <a:rPr lang="cs-CZ" altLang="cs-CZ" sz="2000" dirty="0">
                <a:latin typeface="Arial" panose="020B0604020202020204" pitchFamily="34" charset="0"/>
              </a:rPr>
              <a:t>. – ANA, anti-</a:t>
            </a:r>
            <a:r>
              <a:rPr lang="cs-CZ" altLang="cs-CZ" sz="2000" dirty="0" err="1">
                <a:latin typeface="Arial" panose="020B0604020202020204" pitchFamily="34" charset="0"/>
              </a:rPr>
              <a:t>dsDNA</a:t>
            </a:r>
            <a:r>
              <a:rPr lang="cs-CZ" altLang="cs-CZ" sz="2000" dirty="0">
                <a:latin typeface="Arial" panose="020B0604020202020204" pitchFamily="34" charset="0"/>
              </a:rPr>
              <a:t> při SLE, ANCA u WG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sz="20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497F642-8946-4333-9D0F-B16E6A848F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0EB4D8B-015A-4B5C-970B-CC1DEAB018A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7AE2D99-2DAE-49D9-81B4-FCF3B1AD2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Další vyšetření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1E467C9A-1605-4863-B198-B22C8B2E7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zobrazovací metody</a:t>
            </a:r>
            <a:r>
              <a:rPr lang="cs-CZ" altLang="cs-CZ" sz="22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>
              <a:buFontTx/>
              <a:buChar char="-"/>
            </a:pP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UZ</a:t>
            </a:r>
            <a:r>
              <a:rPr lang="cs-CZ" altLang="cs-CZ" sz="2200" dirty="0">
                <a:latin typeface="Arial" panose="020B0604020202020204" pitchFamily="34" charset="0"/>
              </a:rPr>
              <a:t> – ledviny, obstrukce, dilatace </a:t>
            </a:r>
            <a:r>
              <a:rPr lang="cs-CZ" altLang="cs-CZ" sz="2200" dirty="0" err="1">
                <a:latin typeface="Arial" panose="020B0604020202020204" pitchFamily="34" charset="0"/>
              </a:rPr>
              <a:t>kalichopánvičkového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syst</a:t>
            </a:r>
            <a:r>
              <a:rPr lang="cs-CZ" altLang="cs-CZ" sz="2200" dirty="0">
                <a:latin typeface="Arial" panose="020B0604020202020204" pitchFamily="34" charset="0"/>
              </a:rPr>
              <a:t>.</a:t>
            </a:r>
          </a:p>
          <a:p>
            <a:pPr eaLnBrk="1" hangingPunct="1">
              <a:buFontTx/>
              <a:buChar char="-"/>
            </a:pP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RTG plic</a:t>
            </a:r>
            <a:r>
              <a:rPr lang="cs-CZ" altLang="cs-CZ" sz="2200" dirty="0">
                <a:latin typeface="Arial" panose="020B0604020202020204" pitchFamily="34" charset="0"/>
              </a:rPr>
              <a:t> – edém</a:t>
            </a:r>
          </a:p>
          <a:p>
            <a:pPr eaLnBrk="1" hangingPunct="1">
              <a:buFontTx/>
              <a:buChar char="-"/>
            </a:pP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Doppler renálních tepen a žil</a:t>
            </a:r>
            <a:r>
              <a:rPr lang="cs-CZ" altLang="cs-CZ" sz="22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– vyloučení uzávěru</a:t>
            </a:r>
          </a:p>
          <a:p>
            <a:pPr eaLnBrk="1" hangingPunct="1">
              <a:buFontTx/>
              <a:buChar char="-"/>
            </a:pP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MR</a:t>
            </a:r>
            <a:r>
              <a:rPr lang="cs-CZ" altLang="cs-CZ" sz="2200" dirty="0">
                <a:latin typeface="Arial" panose="020B0604020202020204" pitchFamily="34" charset="0"/>
              </a:rPr>
              <a:t> – přesnější vyšetření renálních cév</a:t>
            </a:r>
          </a:p>
          <a:p>
            <a:pPr eaLnBrk="1" hangingPunct="1"/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EKG</a:t>
            </a:r>
            <a:r>
              <a:rPr lang="cs-CZ" altLang="cs-CZ" sz="22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– hrotnaté T při </a:t>
            </a:r>
            <a:r>
              <a:rPr lang="cs-CZ" altLang="cs-CZ" sz="2200" dirty="0" err="1">
                <a:latin typeface="Arial" panose="020B0604020202020204" pitchFamily="34" charset="0"/>
              </a:rPr>
              <a:t>hyperkalémii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renální biopsie</a:t>
            </a:r>
            <a:r>
              <a:rPr lang="cs-CZ" altLang="cs-CZ" sz="22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u ASL nejasného původu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8193C1-76D3-4196-B8A4-5FAEDBDB1FC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4371087-3116-498C-A3AB-0A77EA1CEB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D5130A8-B62E-430C-BA73-24EBCDA2F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Léčba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52236640-D8B0-44FD-9835-6A0BE6F56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200" dirty="0">
                <a:latin typeface="Arial" panose="020B0604020202020204" pitchFamily="34" charset="0"/>
              </a:rPr>
              <a:t>ve spolupráci s </a:t>
            </a: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nefrologem</a:t>
            </a:r>
            <a:r>
              <a:rPr lang="cs-CZ" altLang="cs-CZ" sz="2200" dirty="0">
                <a:latin typeface="Arial" panose="020B0604020202020204" pitchFamily="34" charset="0"/>
              </a:rPr>
              <a:t>, JIP u kriticky nemocných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zjistit příčinu</a:t>
            </a:r>
            <a:r>
              <a:rPr lang="cs-CZ" altLang="cs-CZ" sz="2200" dirty="0">
                <a:latin typeface="Arial" panose="020B0604020202020204" pitchFamily="34" charset="0"/>
              </a:rPr>
              <a:t>, pokud lze, tak odstranit</a:t>
            </a:r>
          </a:p>
          <a:p>
            <a:pPr eaLnBrk="1" hangingPunct="1">
              <a:lnSpc>
                <a:spcPct val="100000"/>
              </a:lnSpc>
              <a:buFontTx/>
              <a:buChar char="-"/>
            </a:pPr>
            <a:r>
              <a:rPr lang="cs-CZ" altLang="cs-CZ" sz="2200" dirty="0">
                <a:latin typeface="Arial" panose="020B0604020202020204" pitchFamily="34" charset="0"/>
              </a:rPr>
              <a:t>v případě </a:t>
            </a:r>
            <a:r>
              <a:rPr lang="cs-CZ" altLang="cs-CZ" sz="2200" dirty="0" err="1">
                <a:latin typeface="Arial" panose="020B0604020202020204" pitchFamily="34" charset="0"/>
              </a:rPr>
              <a:t>prerenální</a:t>
            </a:r>
            <a:r>
              <a:rPr lang="cs-CZ" altLang="cs-CZ" sz="2200" dirty="0">
                <a:latin typeface="Arial" panose="020B0604020202020204" pitchFamily="34" charset="0"/>
              </a:rPr>
              <a:t> x </a:t>
            </a:r>
            <a:r>
              <a:rPr lang="cs-CZ" altLang="cs-CZ" sz="2200" dirty="0" err="1">
                <a:latin typeface="Arial" panose="020B0604020202020204" pitchFamily="34" charset="0"/>
              </a:rPr>
              <a:t>postrenální</a:t>
            </a:r>
            <a:r>
              <a:rPr lang="cs-CZ" altLang="cs-CZ" sz="2200" dirty="0">
                <a:latin typeface="Arial" panose="020B0604020202020204" pitchFamily="34" charset="0"/>
              </a:rPr>
              <a:t> – co nejdříve než se vyvine ATN</a:t>
            </a:r>
          </a:p>
          <a:p>
            <a:pPr eaLnBrk="1" hangingPunct="1">
              <a:lnSpc>
                <a:spcPct val="100000"/>
              </a:lnSpc>
              <a:buFontTx/>
              <a:buChar char="-"/>
            </a:pPr>
            <a:r>
              <a:rPr lang="cs-CZ" altLang="cs-CZ" sz="2200" dirty="0">
                <a:latin typeface="Arial" panose="020B0604020202020204" pitchFamily="34" charset="0"/>
              </a:rPr>
              <a:t>renální formy – zajistit léčbu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200" dirty="0">
                <a:latin typeface="Arial" panose="020B0604020202020204" pitchFamily="34" charset="0"/>
              </a:rPr>
              <a:t>např. - trombóza </a:t>
            </a:r>
            <a:r>
              <a:rPr lang="cs-CZ" altLang="cs-CZ" sz="2200" dirty="0" err="1">
                <a:latin typeface="Arial" panose="020B0604020202020204" pitchFamily="34" charset="0"/>
              </a:rPr>
              <a:t>ren</a:t>
            </a:r>
            <a:r>
              <a:rPr lang="cs-CZ" altLang="cs-CZ" sz="2200" dirty="0">
                <a:latin typeface="Arial" panose="020B0604020202020204" pitchFamily="34" charset="0"/>
              </a:rPr>
              <a:t>. tepny – </a:t>
            </a:r>
            <a:r>
              <a:rPr lang="cs-CZ" altLang="cs-CZ" sz="2200" dirty="0" err="1">
                <a:latin typeface="Arial" panose="020B0604020202020204" pitchFamily="34" charset="0"/>
              </a:rPr>
              <a:t>chir</a:t>
            </a:r>
            <a:r>
              <a:rPr lang="cs-CZ" altLang="cs-CZ" sz="2200" dirty="0">
                <a:latin typeface="Arial" panose="020B0604020202020204" pitchFamily="34" charset="0"/>
              </a:rPr>
              <a:t>, angioplastika, stent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200" dirty="0">
                <a:latin typeface="Arial" panose="020B0604020202020204" pitchFamily="34" charset="0"/>
              </a:rPr>
              <a:t>         - </a:t>
            </a:r>
            <a:r>
              <a:rPr lang="cs-CZ" altLang="cs-CZ" sz="2200" dirty="0" err="1">
                <a:latin typeface="Arial" panose="020B0604020202020204" pitchFamily="34" charset="0"/>
              </a:rPr>
              <a:t>rhabdomyolýza</a:t>
            </a:r>
            <a:r>
              <a:rPr lang="cs-CZ" altLang="cs-CZ" sz="2200" dirty="0">
                <a:latin typeface="Arial" panose="020B0604020202020204" pitchFamily="34" charset="0"/>
              </a:rPr>
              <a:t> – hydratace, alkalizace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200" dirty="0">
                <a:latin typeface="Arial" panose="020B0604020202020204" pitchFamily="34" charset="0"/>
              </a:rPr>
              <a:t>         - </a:t>
            </a:r>
            <a:r>
              <a:rPr lang="cs-CZ" altLang="cs-CZ" sz="2200" dirty="0" err="1">
                <a:latin typeface="Arial" panose="020B0604020202020204" pitchFamily="34" charset="0"/>
              </a:rPr>
              <a:t>ak</a:t>
            </a:r>
            <a:r>
              <a:rPr lang="cs-CZ" altLang="cs-CZ" sz="2200" dirty="0">
                <a:latin typeface="Arial" panose="020B0604020202020204" pitchFamily="34" charset="0"/>
              </a:rPr>
              <a:t>. </a:t>
            </a:r>
            <a:r>
              <a:rPr lang="cs-CZ" altLang="cs-CZ" sz="2200" dirty="0" err="1">
                <a:latin typeface="Arial" panose="020B0604020202020204" pitchFamily="34" charset="0"/>
              </a:rPr>
              <a:t>alerg</a:t>
            </a:r>
            <a:r>
              <a:rPr lang="cs-CZ" altLang="cs-CZ" sz="2200" dirty="0">
                <a:latin typeface="Arial" panose="020B0604020202020204" pitchFamily="34" charset="0"/>
              </a:rPr>
              <a:t>. TIN – kortikoidy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200" dirty="0">
                <a:latin typeface="Arial" panose="020B0604020202020204" pitchFamily="34" charset="0"/>
              </a:rPr>
              <a:t>         - RPGN (WG, GP, SLE) – imunosuprese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200" dirty="0">
                <a:latin typeface="Arial" panose="020B0604020202020204" pitchFamily="34" charset="0"/>
              </a:rPr>
              <a:t>         - HUS – podání čerstvé plasmy, </a:t>
            </a:r>
            <a:r>
              <a:rPr lang="cs-CZ" altLang="cs-CZ" sz="2200" dirty="0" err="1">
                <a:latin typeface="Arial" panose="020B0604020202020204" pitchFamily="34" charset="0"/>
              </a:rPr>
              <a:t>plasmaferézy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FontTx/>
              <a:buNone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2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1CEC4FA-1D4E-44D1-9B75-AB614FACF9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541B21-3845-45FA-8F3E-C78936ADFC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69C25C2-CBE4-40F1-8D48-E5D8BA787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Arial" panose="020B0604020202020204" pitchFamily="34" charset="0"/>
              </a:rPr>
              <a:t>Léčba komplikací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00397A5-C715-4C1E-9699-43C0FB394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200" b="1" dirty="0" err="1">
                <a:solidFill>
                  <a:schemeClr val="tx2"/>
                </a:solidFill>
                <a:latin typeface="Arial" panose="020B0604020202020204" pitchFamily="34" charset="0"/>
              </a:rPr>
              <a:t>hyperkalémie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- snížit příjem K v dietě, ev. Ca </a:t>
            </a:r>
            <a:r>
              <a:rPr lang="cs-CZ" altLang="cs-CZ" sz="2200" dirty="0" err="1">
                <a:latin typeface="Arial" panose="020B0604020202020204" pitchFamily="34" charset="0"/>
              </a:rPr>
              <a:t>gluconicum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inf</a:t>
            </a:r>
            <a:r>
              <a:rPr lang="cs-CZ" altLang="cs-CZ" sz="2200" dirty="0">
                <a:latin typeface="Arial" panose="020B0604020202020204" pitchFamily="34" charset="0"/>
              </a:rPr>
              <a:t>. glukózy s inzulinem, </a:t>
            </a:r>
            <a:r>
              <a:rPr lang="cs-CZ" altLang="cs-CZ" sz="2200" dirty="0" err="1">
                <a:latin typeface="Arial" panose="020B0604020202020204" pitchFamily="34" charset="0"/>
              </a:rPr>
              <a:t>furosemid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iontovazače</a:t>
            </a:r>
            <a:r>
              <a:rPr lang="cs-CZ" altLang="cs-CZ" sz="2200" dirty="0">
                <a:latin typeface="Arial" panose="020B0604020202020204" pitchFamily="34" charset="0"/>
              </a:rPr>
              <a:t> (Ca </a:t>
            </a:r>
            <a:r>
              <a:rPr lang="cs-CZ" altLang="cs-CZ" sz="2200" dirty="0" err="1">
                <a:latin typeface="Arial" panose="020B0604020202020204" pitchFamily="34" charset="0"/>
              </a:rPr>
              <a:t>resonium</a:t>
            </a:r>
            <a:r>
              <a:rPr lang="cs-CZ" altLang="cs-CZ" sz="2200" dirty="0">
                <a:latin typeface="Arial" panose="020B0604020202020204" pitchFamily="34" charset="0"/>
              </a:rPr>
              <a:t>), při nedostatečné odpovědi HD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acidóza</a:t>
            </a:r>
            <a:r>
              <a:rPr lang="cs-CZ" altLang="cs-CZ" sz="2200" dirty="0">
                <a:latin typeface="Arial" panose="020B0604020202020204" pitchFamily="34" charset="0"/>
              </a:rPr>
              <a:t> – omezení příjmu bílkovin, NaHCO3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plicní edém</a:t>
            </a:r>
            <a:r>
              <a:rPr lang="cs-CZ" altLang="cs-CZ" sz="2200" dirty="0">
                <a:latin typeface="Arial" panose="020B0604020202020204" pitchFamily="34" charset="0"/>
              </a:rPr>
              <a:t> – O2, </a:t>
            </a:r>
            <a:r>
              <a:rPr lang="cs-CZ" altLang="cs-CZ" sz="2200" dirty="0" err="1">
                <a:latin typeface="Arial" panose="020B0604020202020204" pitchFamily="34" charset="0"/>
              </a:rPr>
              <a:t>furosemid</a:t>
            </a:r>
            <a:r>
              <a:rPr lang="cs-CZ" altLang="cs-CZ" sz="2200" dirty="0">
                <a:latin typeface="Arial" panose="020B0604020202020204" pitchFamily="34" charset="0"/>
              </a:rPr>
              <a:t>, nitráty, morfin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200" dirty="0">
                <a:latin typeface="Arial" panose="020B0604020202020204" pitchFamily="34" charset="0"/>
              </a:rPr>
              <a:t>úprava srdeční funkce a </a:t>
            </a:r>
            <a:r>
              <a:rPr lang="cs-CZ" altLang="cs-CZ" sz="2200" dirty="0" err="1">
                <a:latin typeface="Arial" panose="020B0604020202020204" pitchFamily="34" charset="0"/>
              </a:rPr>
              <a:t>perfuze</a:t>
            </a:r>
            <a:r>
              <a:rPr lang="cs-CZ" altLang="cs-CZ" sz="2200" dirty="0">
                <a:latin typeface="Arial" panose="020B0604020202020204" pitchFamily="34" charset="0"/>
              </a:rPr>
              <a:t> ledvin – při </a:t>
            </a: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hypotenzi</a:t>
            </a:r>
            <a:r>
              <a:rPr lang="cs-CZ" altLang="cs-CZ" sz="2200" dirty="0">
                <a:latin typeface="Arial" panose="020B0604020202020204" pitchFamily="34" charset="0"/>
              </a:rPr>
              <a:t> noradrenalin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200" dirty="0">
                <a:latin typeface="Arial" panose="020B0604020202020204" pitchFamily="34" charset="0"/>
              </a:rPr>
              <a:t>monitorace a zajištění optimální </a:t>
            </a: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bilance tekutin</a:t>
            </a:r>
            <a:r>
              <a:rPr lang="cs-CZ" altLang="cs-CZ" sz="2200" dirty="0">
                <a:latin typeface="Arial" panose="020B0604020202020204" pitchFamily="34" charset="0"/>
              </a:rPr>
              <a:t> – </a:t>
            </a:r>
            <a:r>
              <a:rPr lang="cs-CZ" altLang="cs-CZ" sz="2200" dirty="0" err="1">
                <a:latin typeface="Arial" panose="020B0604020202020204" pitchFamily="34" charset="0"/>
              </a:rPr>
              <a:t>Furosemid</a:t>
            </a:r>
            <a:r>
              <a:rPr lang="cs-CZ" altLang="cs-CZ" sz="2200" dirty="0">
                <a:latin typeface="Arial" panose="020B0604020202020204" pitchFamily="34" charset="0"/>
              </a:rPr>
              <a:t> i ve velmi vysokých dávkách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200" dirty="0">
                <a:latin typeface="Arial" panose="020B0604020202020204" pitchFamily="34" charset="0"/>
              </a:rPr>
              <a:t>vyloučit </a:t>
            </a:r>
            <a:r>
              <a:rPr lang="cs-CZ" altLang="cs-CZ" sz="2200" b="1" dirty="0" err="1">
                <a:solidFill>
                  <a:schemeClr val="tx2"/>
                </a:solidFill>
                <a:latin typeface="Arial" panose="020B0604020202020204" pitchFamily="34" charset="0"/>
              </a:rPr>
              <a:t>nefrotoxické</a:t>
            </a: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 léky</a:t>
            </a:r>
            <a:r>
              <a:rPr lang="cs-CZ" altLang="cs-CZ" sz="2200" dirty="0">
                <a:latin typeface="Arial" panose="020B0604020202020204" pitchFamily="34" charset="0"/>
              </a:rPr>
              <a:t>, omezit vyšetření s podáním KL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léčba infekce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200" dirty="0">
                <a:latin typeface="Arial" panose="020B0604020202020204" pitchFamily="34" charset="0"/>
              </a:rPr>
              <a:t>včas odhalit </a:t>
            </a: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koagulační poruchy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200" dirty="0">
                <a:latin typeface="Arial" panose="020B0604020202020204" pitchFamily="34" charset="0"/>
              </a:rPr>
              <a:t>zahájit </a:t>
            </a: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RRT</a:t>
            </a:r>
            <a:r>
              <a:rPr lang="cs-CZ" altLang="cs-CZ" sz="2200" dirty="0">
                <a:latin typeface="Arial" panose="020B0604020202020204" pitchFamily="34" charset="0"/>
              </a:rPr>
              <a:t> před vznikem uremických projevů 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200" dirty="0">
                <a:latin typeface="Arial" panose="020B0604020202020204" pitchFamily="34" charset="0"/>
              </a:rPr>
              <a:t> - u déletrvající oligurie, anurie – nezbytná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cs-CZ" altLang="cs-CZ" sz="2200" dirty="0">
                <a:latin typeface="Arial" panose="020B0604020202020204" pitchFamily="34" charset="0"/>
              </a:rPr>
              <a:t> - u </a:t>
            </a:r>
            <a:r>
              <a:rPr lang="cs-CZ" altLang="cs-CZ" sz="2200" dirty="0" err="1">
                <a:latin typeface="Arial" panose="020B0604020202020204" pitchFamily="34" charset="0"/>
              </a:rPr>
              <a:t>hemodynamicky</a:t>
            </a:r>
            <a:r>
              <a:rPr lang="cs-CZ" altLang="cs-CZ" sz="2200" dirty="0">
                <a:latin typeface="Arial" panose="020B0604020202020204" pitchFamily="34" charset="0"/>
              </a:rPr>
              <a:t> nestabilních pacientů volíme kontinuální metody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8ECB1C6-B311-4994-AD44-92AAA1CE9C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7DFF76-965A-491D-947D-7622F8206D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E0F8D50F-4DE2-4B62-9880-E7F9B44CE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Indikace k použití RRT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DB0B9F69-4AAA-4721-AA01-CB03EC08AB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200" b="1" dirty="0" err="1">
                <a:solidFill>
                  <a:schemeClr val="tx2"/>
                </a:solidFill>
                <a:latin typeface="Arial" panose="020B0604020202020204" pitchFamily="34" charset="0"/>
              </a:rPr>
              <a:t>Kr</a:t>
            </a:r>
            <a:r>
              <a:rPr lang="cs-CZ" altLang="cs-CZ" sz="2200" dirty="0">
                <a:latin typeface="Arial" panose="020B0604020202020204" pitchFamily="34" charset="0"/>
              </a:rPr>
              <a:t> nad 200-700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U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nad 20-30, pokud nedochází k úpravě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200" dirty="0">
                <a:latin typeface="Arial" panose="020B0604020202020204" pitchFamily="34" charset="0"/>
              </a:rPr>
              <a:t>klinicky </a:t>
            </a: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manifestní projevy urémie</a:t>
            </a:r>
            <a:r>
              <a:rPr lang="cs-CZ" altLang="cs-CZ" sz="22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(zvl. perikarditida)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200" b="1" dirty="0" err="1">
                <a:solidFill>
                  <a:schemeClr val="tx2"/>
                </a:solidFill>
                <a:latin typeface="Arial" panose="020B0604020202020204" pitchFamily="34" charset="0"/>
              </a:rPr>
              <a:t>hyperkalémie</a:t>
            </a: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 a acidóza</a:t>
            </a:r>
            <a:r>
              <a:rPr lang="cs-CZ" altLang="cs-CZ" sz="22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nezvládnutelná konzervativně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200" dirty="0">
                <a:latin typeface="Arial" panose="020B0604020202020204" pitchFamily="34" charset="0"/>
              </a:rPr>
              <a:t>přítomnost </a:t>
            </a: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toxinů</a:t>
            </a:r>
            <a:r>
              <a:rPr lang="cs-CZ" altLang="cs-CZ" sz="2200" dirty="0">
                <a:latin typeface="Arial" panose="020B0604020202020204" pitchFamily="34" charset="0"/>
              </a:rPr>
              <a:t> odstranitelných RRT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hypertermie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>
              <a:latin typeface="Arial" panose="020B0604020202020204" pitchFamily="34" charset="0"/>
            </a:endParaRPr>
          </a:p>
          <a:p>
            <a:pPr eaLnBrk="1" hangingPunct="1"/>
            <a:endParaRPr lang="cs-CZ" altLang="cs-CZ" dirty="0">
              <a:latin typeface="Arial" panose="020B0604020202020204" pitchFamily="34" charset="0"/>
            </a:endParaRPr>
          </a:p>
          <a:p>
            <a:pPr eaLnBrk="1" hangingPunct="1"/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B803C85-6BC7-4BE3-B48A-685C694CD9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FBE6D1-E5A8-46E4-8220-30E4D99E50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5AC76F1A-D2CF-4EEA-B51B-AA54437B4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Kazuistika 1 - O.K. nar. 1942</a:t>
            </a:r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B6E8302-D403-4881-877C-620FCFA57B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100000"/>
              </a:lnSpc>
              <a:buNone/>
            </a:pPr>
            <a:r>
              <a:rPr lang="cs-CZ" altLang="cs-CZ" sz="2200" dirty="0"/>
              <a:t>Pacient přichází 8/2017 pro elevaci N-</a:t>
            </a:r>
            <a:r>
              <a:rPr lang="cs-CZ" altLang="cs-CZ" sz="2200" dirty="0" err="1"/>
              <a:t>ll</a:t>
            </a:r>
            <a:r>
              <a:rPr lang="cs-CZ" altLang="cs-CZ" sz="2200" dirty="0"/>
              <a:t> – U 27, </a:t>
            </a:r>
            <a:r>
              <a:rPr lang="cs-CZ" altLang="cs-CZ" sz="2200" dirty="0" err="1"/>
              <a:t>Kr</a:t>
            </a:r>
            <a:r>
              <a:rPr lang="cs-CZ" altLang="cs-CZ" sz="2200" dirty="0"/>
              <a:t> 506, K 5,7</a:t>
            </a:r>
          </a:p>
          <a:p>
            <a:pPr marL="0"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2200" dirty="0"/>
              <a:t>Dle UZ dilatace dutého systému ledvin vpravo</a:t>
            </a:r>
          </a:p>
          <a:p>
            <a:pPr marL="0"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2200" dirty="0"/>
              <a:t>Ve vyšetřování na urologii – pro </a:t>
            </a:r>
            <a:r>
              <a:rPr lang="cs-CZ" altLang="cs-CZ" sz="2200" dirty="0" err="1"/>
              <a:t>Adenoca</a:t>
            </a:r>
            <a:r>
              <a:rPr lang="cs-CZ" altLang="cs-CZ" sz="2200" dirty="0"/>
              <a:t> prostaty – zjištěno 6/2017, dle </a:t>
            </a:r>
            <a:r>
              <a:rPr lang="cs-CZ" altLang="cs-CZ" sz="2200" dirty="0" err="1"/>
              <a:t>scinti</a:t>
            </a:r>
            <a:r>
              <a:rPr lang="cs-CZ" altLang="cs-CZ" sz="2200" dirty="0"/>
              <a:t> postižení skeletu, dle FSL funkce pravé ledviny – 5% </a:t>
            </a:r>
            <a:r>
              <a:rPr lang="cs-CZ" altLang="cs-CZ" sz="2200" dirty="0" err="1"/>
              <a:t>celk</a:t>
            </a:r>
            <a:r>
              <a:rPr lang="cs-CZ" altLang="cs-CZ" sz="2200" dirty="0"/>
              <a:t>. renální funkce</a:t>
            </a:r>
          </a:p>
          <a:p>
            <a:pPr marL="0"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2200" dirty="0"/>
              <a:t>4/2017 </a:t>
            </a:r>
            <a:r>
              <a:rPr lang="cs-CZ" altLang="cs-CZ" sz="2200" dirty="0" err="1"/>
              <a:t>Kr</a:t>
            </a:r>
            <a:r>
              <a:rPr lang="cs-CZ" altLang="cs-CZ" sz="2200" dirty="0"/>
              <a:t> 232 – CHRI již přítomno </a:t>
            </a:r>
            <a:r>
              <a:rPr lang="cs-CZ" altLang="cs-CZ" sz="2200" dirty="0" err="1"/>
              <a:t>anam</a:t>
            </a:r>
            <a:r>
              <a:rPr lang="cs-CZ" altLang="cs-CZ" sz="2200" dirty="0"/>
              <a:t>.</a:t>
            </a:r>
          </a:p>
          <a:p>
            <a:pPr marL="0"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2200" dirty="0"/>
              <a:t>Urolog nedoporučuje provedení NS</a:t>
            </a:r>
          </a:p>
          <a:p>
            <a:pPr marL="0"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2200" dirty="0"/>
              <a:t>Na KIGPL provedeno CT, poté zavedení NS cestou urologie, z NS odpad cca 1000 ml světlé moče/den, postupná úprava </a:t>
            </a:r>
            <a:r>
              <a:rPr lang="cs-CZ" altLang="cs-CZ" sz="2200" dirty="0" err="1"/>
              <a:t>ren</a:t>
            </a:r>
            <a:r>
              <a:rPr lang="cs-CZ" altLang="cs-CZ" sz="2200" dirty="0"/>
              <a:t>. parametrů. – při propuštění U 18 </a:t>
            </a:r>
            <a:r>
              <a:rPr lang="cs-CZ" altLang="cs-CZ" sz="2200" dirty="0" err="1"/>
              <a:t>Kr</a:t>
            </a:r>
            <a:r>
              <a:rPr lang="cs-CZ" altLang="cs-CZ" sz="2200" dirty="0"/>
              <a:t> 357</a:t>
            </a:r>
          </a:p>
          <a:p>
            <a:pPr marL="0"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2200" dirty="0"/>
              <a:t>Nástřik NS – stop v intramurální části ureteru zvětšenou prostatou</a:t>
            </a:r>
          </a:p>
          <a:p>
            <a:pPr marL="0"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2200" dirty="0"/>
              <a:t>Dop. léčba ca prostaty – androgenní blokáda (pac. preferuje medikamentózní), na léčbě je možná regrese obstrukce, t.č. má pac. NS stále zavedenou 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8C91C8-F583-4C63-A0B7-1ED8F9E5EA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E74A03-F0A3-4C6B-9CCB-061280DC63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1FC0D266-8545-408F-BD5F-DFAE05AC9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Kazuistika 2 - E.S. nar. 1946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D9AD81C-088F-42A0-8896-5F38C0029A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200" dirty="0"/>
              <a:t>pacientka přijata pro celkové zhoršení stavu, nechutenství. </a:t>
            </a:r>
          </a:p>
          <a:p>
            <a:pPr eaLnBrk="1" hangingPunct="1"/>
            <a:r>
              <a:rPr lang="cs-CZ" altLang="cs-CZ" sz="2200" dirty="0"/>
              <a:t>v </a:t>
            </a:r>
            <a:r>
              <a:rPr lang="cs-CZ" altLang="cs-CZ" sz="2200" dirty="0" err="1"/>
              <a:t>lab</a:t>
            </a:r>
            <a:r>
              <a:rPr lang="cs-CZ" altLang="cs-CZ" sz="2200" dirty="0"/>
              <a:t>. U 49, </a:t>
            </a:r>
            <a:r>
              <a:rPr lang="cs-CZ" altLang="cs-CZ" sz="2200" dirty="0" err="1"/>
              <a:t>Kr</a:t>
            </a:r>
            <a:r>
              <a:rPr lang="cs-CZ" altLang="cs-CZ" sz="2200" dirty="0"/>
              <a:t> 190, elevace </a:t>
            </a:r>
            <a:r>
              <a:rPr lang="cs-CZ" altLang="cs-CZ" sz="2200" dirty="0" err="1"/>
              <a:t>zánětl</a:t>
            </a:r>
            <a:r>
              <a:rPr lang="cs-CZ" altLang="cs-CZ" sz="2200" dirty="0"/>
              <a:t>. </a:t>
            </a:r>
            <a:r>
              <a:rPr lang="cs-CZ" altLang="cs-CZ" sz="2200" dirty="0" err="1"/>
              <a:t>markerů</a:t>
            </a:r>
            <a:r>
              <a:rPr lang="cs-CZ" altLang="cs-CZ" sz="2200" dirty="0"/>
              <a:t>, v moč. sedimentu záplava </a:t>
            </a:r>
            <a:r>
              <a:rPr lang="cs-CZ" altLang="cs-CZ" sz="2200" dirty="0" err="1"/>
              <a:t>leu</a:t>
            </a:r>
            <a:r>
              <a:rPr lang="cs-CZ" altLang="cs-CZ" sz="2200" dirty="0"/>
              <a:t> + </a:t>
            </a:r>
            <a:r>
              <a:rPr lang="cs-CZ" altLang="cs-CZ" sz="2200" dirty="0" err="1"/>
              <a:t>bakt</a:t>
            </a:r>
            <a:r>
              <a:rPr lang="cs-CZ" altLang="cs-CZ" sz="2200" dirty="0"/>
              <a:t>., iontová </a:t>
            </a:r>
            <a:r>
              <a:rPr lang="cs-CZ" altLang="cs-CZ" sz="2200" dirty="0" err="1"/>
              <a:t>dysbalance</a:t>
            </a:r>
            <a:r>
              <a:rPr lang="cs-CZ" altLang="cs-CZ" sz="2200" dirty="0"/>
              <a:t> – lehká </a:t>
            </a:r>
            <a:r>
              <a:rPr lang="cs-CZ" altLang="cs-CZ" sz="2200" dirty="0" err="1"/>
              <a:t>hyponatrémie</a:t>
            </a:r>
            <a:r>
              <a:rPr lang="cs-CZ" altLang="cs-CZ" sz="2200" dirty="0"/>
              <a:t>, kalium v normě</a:t>
            </a:r>
          </a:p>
          <a:p>
            <a:pPr eaLnBrk="1" hangingPunct="1"/>
            <a:r>
              <a:rPr lang="cs-CZ" altLang="cs-CZ" sz="2200" dirty="0"/>
              <a:t>UZ břicha – bez dilatace dutého </a:t>
            </a:r>
            <a:r>
              <a:rPr lang="cs-CZ" altLang="cs-CZ" sz="2200" dirty="0" err="1"/>
              <a:t>syst</a:t>
            </a:r>
            <a:r>
              <a:rPr lang="cs-CZ" altLang="cs-CZ" sz="2200" dirty="0"/>
              <a:t>. ledvin, náplň v moč. měchýři 60 ml</a:t>
            </a:r>
          </a:p>
          <a:p>
            <a:pPr eaLnBrk="1" hangingPunct="1"/>
            <a:r>
              <a:rPr lang="cs-CZ" altLang="cs-CZ" sz="2200" dirty="0" err="1"/>
              <a:t>susp</a:t>
            </a:r>
            <a:r>
              <a:rPr lang="cs-CZ" altLang="cs-CZ" sz="2200" dirty="0"/>
              <a:t>. </a:t>
            </a:r>
            <a:r>
              <a:rPr lang="cs-CZ" altLang="cs-CZ" sz="2200" dirty="0" err="1"/>
              <a:t>prerenální</a:t>
            </a:r>
            <a:r>
              <a:rPr lang="cs-CZ" altLang="cs-CZ" sz="2200" dirty="0"/>
              <a:t> selhání – proto hydratace </a:t>
            </a:r>
            <a:r>
              <a:rPr lang="cs-CZ" altLang="cs-CZ" sz="2200" dirty="0" err="1"/>
              <a:t>iv</a:t>
            </a:r>
            <a:r>
              <a:rPr lang="cs-CZ" altLang="cs-CZ" sz="2200" dirty="0"/>
              <a:t>., za sledování bilance tek., ATB </a:t>
            </a:r>
          </a:p>
          <a:p>
            <a:pPr eaLnBrk="1" hangingPunct="1"/>
            <a:r>
              <a:rPr lang="cs-CZ" altLang="cs-CZ" sz="2200" dirty="0"/>
              <a:t>postupná úprava </a:t>
            </a:r>
            <a:r>
              <a:rPr lang="cs-CZ" altLang="cs-CZ" sz="2200" dirty="0" err="1"/>
              <a:t>ren</a:t>
            </a:r>
            <a:r>
              <a:rPr lang="cs-CZ" altLang="cs-CZ" sz="2200" dirty="0"/>
              <a:t>. parametrů, při propuštění U 3, </a:t>
            </a:r>
            <a:r>
              <a:rPr lang="cs-CZ" altLang="cs-CZ" sz="2200" dirty="0" err="1"/>
              <a:t>Kr</a:t>
            </a:r>
            <a:r>
              <a:rPr lang="cs-CZ" altLang="cs-CZ" sz="2200" dirty="0"/>
              <a:t> 52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cs-CZ" altLang="cs-CZ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BE2884-82CD-41F0-9BFB-2D54AB9FE1C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84386D-DDC5-41B8-A85E-B141BA59B4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>
            <a:extLst>
              <a:ext uri="{FF2B5EF4-FFF2-40B4-BE49-F238E27FC236}">
                <a16:creationId xmlns:a16="http://schemas.microsoft.com/office/drawing/2014/main" id="{BF46DE0F-60D5-4EA2-95F6-4AF649C48D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br>
              <a:rPr lang="cs-CZ" altLang="cs-CZ" sz="5000" dirty="0"/>
            </a:br>
            <a:br>
              <a:rPr lang="cs-CZ" altLang="cs-CZ" sz="5000" dirty="0"/>
            </a:br>
            <a:r>
              <a:rPr lang="cs-CZ" altLang="cs-CZ" sz="5000" dirty="0"/>
              <a:t>Děkuji za pozornost!</a:t>
            </a:r>
            <a:br>
              <a:rPr lang="cs-CZ" altLang="cs-CZ" sz="5000" dirty="0"/>
            </a:br>
            <a:endParaRPr lang="cs-CZ" altLang="cs-CZ" sz="5000" dirty="0"/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2DAD5B6-51BA-4EA8-AD08-F30A8BBBA0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EF7A1A7-9DE5-4BAC-BEE9-731BE7FB042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>
            <a:extLst>
              <a:ext uri="{FF2B5EF4-FFF2-40B4-BE49-F238E27FC236}">
                <a16:creationId xmlns:a16="http://schemas.microsoft.com/office/drawing/2014/main" id="{D267159D-4A8F-4DF5-84B0-B012A3D87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Pojmy</a:t>
            </a:r>
          </a:p>
        </p:txBody>
      </p:sp>
      <p:sp>
        <p:nvSpPr>
          <p:cNvPr id="3075" name="Zástupný symbol pro obsah 2">
            <a:extLst>
              <a:ext uri="{FF2B5EF4-FFF2-40B4-BE49-F238E27FC236}">
                <a16:creationId xmlns:a16="http://schemas.microsoft.com/office/drawing/2014/main" id="{7D4F1901-84F0-452D-8239-23AE31E43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200" b="1" dirty="0">
                <a:solidFill>
                  <a:schemeClr val="tx2"/>
                </a:solidFill>
              </a:rPr>
              <a:t>oligurie</a:t>
            </a:r>
            <a:r>
              <a:rPr lang="cs-CZ" altLang="cs-CZ" sz="2200" dirty="0"/>
              <a:t> – pod 500 ml/den</a:t>
            </a:r>
            <a:r>
              <a:rPr lang="cs-CZ" altLang="cs-CZ" sz="2200" dirty="0">
                <a:latin typeface="Arial" panose="020B0604020202020204" pitchFamily="34" charset="0"/>
              </a:rPr>
              <a:t> nebo pod 20 ml/h</a:t>
            </a:r>
          </a:p>
          <a:p>
            <a:pPr eaLnBrk="1" hangingPunct="1"/>
            <a:r>
              <a:rPr lang="cs-CZ" altLang="cs-CZ" sz="2200" b="1" dirty="0">
                <a:solidFill>
                  <a:schemeClr val="tx2"/>
                </a:solidFill>
              </a:rPr>
              <a:t>anurie</a:t>
            </a:r>
            <a:r>
              <a:rPr lang="cs-CZ" altLang="cs-CZ" sz="2200" dirty="0"/>
              <a:t> – pod </a:t>
            </a:r>
            <a:r>
              <a:rPr lang="cs-CZ" altLang="cs-CZ" sz="2200" dirty="0">
                <a:latin typeface="Arial" panose="020B0604020202020204" pitchFamily="34" charset="0"/>
              </a:rPr>
              <a:t>0-50</a:t>
            </a:r>
            <a:r>
              <a:rPr lang="cs-CZ" altLang="cs-CZ" sz="2200" dirty="0"/>
              <a:t> ml/den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200" dirty="0">
                <a:latin typeface="Arial" panose="020B0604020202020204" pitchFamily="34" charset="0"/>
              </a:rPr>
              <a:t>anurii je třeba odlišit od retence moči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200" dirty="0">
                <a:latin typeface="Arial" panose="020B0604020202020204" pitchFamily="34" charset="0"/>
              </a:rPr>
              <a:t>(palpace, perkuse, zavést cévku, ev. při velké retenci moči </a:t>
            </a:r>
            <a:r>
              <a:rPr lang="cs-CZ" altLang="cs-CZ" sz="2200" dirty="0" err="1">
                <a:latin typeface="Arial" panose="020B0604020202020204" pitchFamily="34" charset="0"/>
              </a:rPr>
              <a:t>frakcionovaně</a:t>
            </a:r>
            <a:r>
              <a:rPr lang="cs-CZ" altLang="cs-CZ" sz="2200" dirty="0">
                <a:latin typeface="Arial" panose="020B0604020202020204" pitchFamily="34" charset="0"/>
              </a:rPr>
              <a:t> vypustit).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489BC3E-23F7-4796-B6ED-B7FD01C474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12A27D4-A290-4249-8FC5-D5FCAC0964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09777F2-8CD3-4BD9-B1C7-497FC2676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Anurie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4834E4F-79E9-4167-BD3D-C642168DC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200" dirty="0">
                <a:latin typeface="Arial" panose="020B0604020202020204" pitchFamily="34" charset="0"/>
              </a:rPr>
              <a:t>vznik při selhání ledvin – pokles GF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>
                <a:latin typeface="Arial" panose="020B0604020202020204" pitchFamily="34" charset="0"/>
              </a:rPr>
              <a:t>rychlost vzniku poklesu GF</a:t>
            </a:r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2200" dirty="0">
                <a:solidFill>
                  <a:schemeClr val="tx2"/>
                </a:solidFill>
                <a:latin typeface="Arial" panose="020B0604020202020204" pitchFamily="34" charset="0"/>
              </a:rPr>
              <a:t> - </a:t>
            </a: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akutní poškození ledvin</a:t>
            </a:r>
            <a:r>
              <a:rPr lang="cs-CZ" altLang="cs-CZ" sz="22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- nyní nazývané </a:t>
            </a: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AKI</a:t>
            </a:r>
            <a:r>
              <a:rPr lang="cs-CZ" altLang="cs-CZ" sz="2200" dirty="0">
                <a:latin typeface="Arial" panose="020B0604020202020204" pitchFamily="34" charset="0"/>
              </a:rPr>
              <a:t> (</a:t>
            </a:r>
            <a:r>
              <a:rPr lang="cs-CZ" altLang="cs-CZ" sz="2200" dirty="0" err="1">
                <a:latin typeface="Arial" panose="020B0604020202020204" pitchFamily="34" charset="0"/>
              </a:rPr>
              <a:t>acute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kidney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injury</a:t>
            </a:r>
            <a:r>
              <a:rPr lang="cs-CZ" altLang="cs-CZ" sz="22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2200" dirty="0">
                <a:latin typeface="Arial" panose="020B0604020202020204" pitchFamily="34" charset="0"/>
              </a:rPr>
              <a:t>   náhle vzniklé během 48 hod – absolutní vzestup </a:t>
            </a:r>
            <a:r>
              <a:rPr lang="cs-CZ" altLang="cs-CZ" sz="2200" dirty="0" err="1">
                <a:latin typeface="Arial" panose="020B0604020202020204" pitchFamily="34" charset="0"/>
              </a:rPr>
              <a:t>Skr</a:t>
            </a:r>
            <a:r>
              <a:rPr lang="cs-CZ" altLang="cs-CZ" sz="2200" dirty="0">
                <a:latin typeface="Arial" panose="020B0604020202020204" pitchFamily="34" charset="0"/>
              </a:rPr>
              <a:t> o více než 25 </a:t>
            </a:r>
            <a:r>
              <a:rPr lang="cs-CZ" altLang="cs-CZ" sz="2200" dirty="0" err="1">
                <a:latin typeface="Arial" panose="020B0604020202020204" pitchFamily="34" charset="0"/>
              </a:rPr>
              <a:t>umol</a:t>
            </a:r>
            <a:r>
              <a:rPr lang="cs-CZ" altLang="cs-CZ" sz="2200" dirty="0">
                <a:latin typeface="Arial" panose="020B0604020202020204" pitchFamily="34" charset="0"/>
              </a:rPr>
              <a:t>/l (nejméně 1,5 násobek oproti výchozí hodnotě)</a:t>
            </a:r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2200" dirty="0">
                <a:latin typeface="Arial" panose="020B0604020202020204" pitchFamily="34" charset="0"/>
              </a:rPr>
              <a:t>    termín </a:t>
            </a: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ASL</a:t>
            </a:r>
            <a:r>
              <a:rPr lang="cs-CZ" altLang="cs-CZ" sz="2200" dirty="0">
                <a:latin typeface="Arial" panose="020B0604020202020204" pitchFamily="34" charset="0"/>
              </a:rPr>
              <a:t> lze použít pouze při nutnosti zahájit RRT (</a:t>
            </a:r>
            <a:r>
              <a:rPr lang="cs-CZ" altLang="cs-CZ" sz="2200" dirty="0" err="1">
                <a:latin typeface="Arial" panose="020B0604020202020204" pitchFamily="34" charset="0"/>
              </a:rPr>
              <a:t>renal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replacement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therapy</a:t>
            </a:r>
            <a:r>
              <a:rPr lang="cs-CZ" altLang="cs-CZ" sz="22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solidFill>
                  <a:schemeClr val="tx2"/>
                </a:solidFill>
                <a:latin typeface="Arial" panose="020B0604020202020204" pitchFamily="34" charset="0"/>
              </a:rPr>
              <a:t>- </a:t>
            </a: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chronické poškození ledvin</a:t>
            </a:r>
            <a:r>
              <a:rPr lang="cs-CZ" altLang="cs-CZ" sz="22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– nyní nazývané </a:t>
            </a: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CKD</a:t>
            </a:r>
            <a:r>
              <a:rPr lang="cs-CZ" altLang="cs-CZ" sz="2200" dirty="0">
                <a:latin typeface="Arial" panose="020B0604020202020204" pitchFamily="34" charset="0"/>
              </a:rPr>
              <a:t> (</a:t>
            </a:r>
            <a:r>
              <a:rPr lang="cs-CZ" altLang="cs-CZ" sz="2200" dirty="0" err="1">
                <a:latin typeface="Arial" panose="020B0604020202020204" pitchFamily="34" charset="0"/>
              </a:rPr>
              <a:t>chronic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kidney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err="1">
                <a:latin typeface="Arial" panose="020B0604020202020204" pitchFamily="34" charset="0"/>
              </a:rPr>
              <a:t>disease</a:t>
            </a:r>
            <a:r>
              <a:rPr lang="cs-CZ" altLang="cs-CZ" sz="2200" dirty="0">
                <a:latin typeface="Arial" panose="020B0604020202020204" pitchFamily="34" charset="0"/>
              </a:rPr>
              <a:t>)</a:t>
            </a:r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2200" dirty="0">
                <a:latin typeface="Arial" panose="020B0604020202020204" pitchFamily="34" charset="0"/>
              </a:rPr>
              <a:t>    - pokles GF pod 60 ml/min/1,73 m2  (nebo 1ml/s) trvající 3 měsíce a déle</a:t>
            </a:r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2200" dirty="0">
                <a:latin typeface="Arial" panose="020B0604020202020204" pitchFamily="34" charset="0"/>
              </a:rPr>
              <a:t>    - konečné stádium – </a:t>
            </a: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CHSL</a:t>
            </a:r>
            <a:r>
              <a:rPr lang="cs-CZ" altLang="cs-CZ" sz="2200" dirty="0">
                <a:latin typeface="Arial" panose="020B0604020202020204" pitchFamily="34" charset="0"/>
              </a:rPr>
              <a:t> – odpovídá CKD 5, kdy je GF pod 0,25 ml/s/1,73 m2, což odpovídá cca </a:t>
            </a:r>
            <a:r>
              <a:rPr lang="cs-CZ" altLang="cs-CZ" sz="2200" dirty="0" err="1">
                <a:latin typeface="Arial" panose="020B0604020202020204" pitchFamily="34" charset="0"/>
              </a:rPr>
              <a:t>SKr</a:t>
            </a:r>
            <a:r>
              <a:rPr lang="cs-CZ" altLang="cs-CZ" sz="2200" dirty="0">
                <a:latin typeface="Arial" panose="020B0604020202020204" pitchFamily="34" charset="0"/>
              </a:rPr>
              <a:t> nad 400 </a:t>
            </a:r>
            <a:r>
              <a:rPr lang="cs-CZ" altLang="cs-CZ" sz="2200" dirty="0" err="1">
                <a:latin typeface="Arial" panose="020B0604020202020204" pitchFamily="34" charset="0"/>
              </a:rPr>
              <a:t>umol</a:t>
            </a:r>
            <a:r>
              <a:rPr lang="cs-CZ" altLang="cs-CZ" sz="2200" dirty="0">
                <a:latin typeface="Arial" panose="020B0604020202020204" pitchFamily="34" charset="0"/>
              </a:rPr>
              <a:t>/l</a:t>
            </a:r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2200" dirty="0">
                <a:latin typeface="Arial" panose="020B0604020202020204" pitchFamily="34" charset="0"/>
              </a:rPr>
              <a:t>     zde nejsou ledviny schopny zajistit vyrovnanou </a:t>
            </a:r>
            <a:r>
              <a:rPr lang="cs-CZ" altLang="cs-CZ" sz="2200" dirty="0" err="1">
                <a:latin typeface="Arial" panose="020B0604020202020204" pitchFamily="34" charset="0"/>
              </a:rPr>
              <a:t>metab</a:t>
            </a:r>
            <a:r>
              <a:rPr lang="cs-CZ" altLang="cs-CZ" sz="2200" dirty="0">
                <a:latin typeface="Arial" panose="020B0604020202020204" pitchFamily="34" charset="0"/>
              </a:rPr>
              <a:t>. situaci, je nutné použít RRT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2576746-A18B-47D6-B664-17775D3791F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AC7050D-98C7-4680-9574-41D54321FD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E7717638-266E-4AF0-92E9-393347FE7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Epidemiologie anurie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31F2EA5-1455-4395-8C24-B2CFD8ED5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200" dirty="0">
                <a:latin typeface="Arial" panose="020B0604020202020204" pitchFamily="34" charset="0"/>
              </a:rPr>
              <a:t>komunitní – akutní tubulární nekróza a </a:t>
            </a:r>
            <a:r>
              <a:rPr lang="cs-CZ" altLang="cs-CZ" sz="2200" dirty="0" err="1">
                <a:latin typeface="Arial" panose="020B0604020202020204" pitchFamily="34" charset="0"/>
              </a:rPr>
              <a:t>prerenální</a:t>
            </a:r>
            <a:r>
              <a:rPr lang="cs-CZ" altLang="cs-CZ" sz="2200" dirty="0">
                <a:latin typeface="Arial" panose="020B0604020202020204" pitchFamily="34" charset="0"/>
              </a:rPr>
              <a:t> příčiny</a:t>
            </a:r>
          </a:p>
          <a:p>
            <a:pPr eaLnBrk="1" hangingPunct="1"/>
            <a:r>
              <a:rPr lang="cs-CZ" altLang="cs-CZ" sz="2200" dirty="0">
                <a:latin typeface="Arial" panose="020B0604020202020204" pitchFamily="34" charset="0"/>
              </a:rPr>
              <a:t>nemocniční – ischemická, toxická ATN</a:t>
            </a:r>
          </a:p>
          <a:p>
            <a:pPr eaLnBrk="1" hangingPunct="1"/>
            <a:r>
              <a:rPr lang="cs-CZ" altLang="cs-CZ" sz="2200" dirty="0">
                <a:latin typeface="Arial" panose="020B0604020202020204" pitchFamily="34" charset="0"/>
              </a:rPr>
              <a:t>u kriticky nemocných – </a:t>
            </a:r>
            <a:r>
              <a:rPr lang="cs-CZ" altLang="cs-CZ" sz="2200" dirty="0" err="1">
                <a:latin typeface="Arial" panose="020B0604020202020204" pitchFamily="34" charset="0"/>
              </a:rPr>
              <a:t>prerenální</a:t>
            </a:r>
            <a:r>
              <a:rPr lang="cs-CZ" altLang="cs-CZ" sz="2200" dirty="0">
                <a:latin typeface="Arial" panose="020B0604020202020204" pitchFamily="34" charset="0"/>
              </a:rPr>
              <a:t> příčiny – sepse, šok, velké </a:t>
            </a:r>
            <a:r>
              <a:rPr lang="cs-CZ" altLang="cs-CZ" sz="2200" dirty="0" err="1">
                <a:latin typeface="Arial" panose="020B0604020202020204" pitchFamily="34" charset="0"/>
              </a:rPr>
              <a:t>chir</a:t>
            </a:r>
            <a:r>
              <a:rPr lang="cs-CZ" altLang="cs-CZ" sz="2200" dirty="0">
                <a:latin typeface="Arial" panose="020B0604020202020204" pitchFamily="34" charset="0"/>
              </a:rPr>
              <a:t>. výkony, hypovolémie, </a:t>
            </a:r>
            <a:r>
              <a:rPr lang="cs-CZ" altLang="cs-CZ" sz="2200" dirty="0" err="1">
                <a:latin typeface="Arial" panose="020B0604020202020204" pitchFamily="34" charset="0"/>
              </a:rPr>
              <a:t>nefrotoxiny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z="2200" dirty="0">
                <a:latin typeface="Arial" panose="020B0604020202020204" pitchFamily="34" charset="0"/>
              </a:rPr>
              <a:t>chronická anurie se dříve či později vyvine u CHSL – průměrná prevalence CHSL v Evropě je 800 pac./1 mil obyvatel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92A81AB-3BDA-4B6C-A66D-DF9D006424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14B2B0-FDB8-40EE-AFF9-E8CD99FE2B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C5479A1-CB07-40E7-9474-7795953DA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Etiologie AKI/ASL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BC9F021-9F38-4E29-BF55-7C589AFC74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</p:spPr>
        <p:txBody>
          <a:bodyPr/>
          <a:lstStyle/>
          <a:p>
            <a:pPr marL="609600" indent="-609600">
              <a:lnSpc>
                <a:spcPct val="100000"/>
              </a:lnSpc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akutní anurie provází většinu případů ASL/AKI</a:t>
            </a:r>
          </a:p>
          <a:p>
            <a:pPr marL="609600" indent="-609600">
              <a:lnSpc>
                <a:spcPct val="100000"/>
              </a:lnSpc>
              <a:buNone/>
            </a:pPr>
            <a:r>
              <a:rPr lang="cs-CZ" altLang="cs-CZ" sz="1600" b="1" dirty="0">
                <a:solidFill>
                  <a:schemeClr val="tx2"/>
                </a:solidFill>
                <a:latin typeface="Arial" panose="020B0604020202020204" pitchFamily="34" charset="0"/>
              </a:rPr>
              <a:t>1. </a:t>
            </a:r>
            <a:r>
              <a:rPr lang="cs-CZ" altLang="cs-CZ" sz="1600" b="1" dirty="0" err="1">
                <a:solidFill>
                  <a:schemeClr val="tx2"/>
                </a:solidFill>
                <a:latin typeface="Arial" panose="020B0604020202020204" pitchFamily="34" charset="0"/>
              </a:rPr>
              <a:t>Prerenální</a:t>
            </a:r>
            <a:r>
              <a:rPr lang="cs-CZ" altLang="cs-CZ" sz="1600" b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</a:p>
          <a:p>
            <a:pPr marL="609600" indent="-609600">
              <a:lnSpc>
                <a:spcPct val="100000"/>
              </a:lnSpc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-         hypovolémie (krvácení, volumový deficit)</a:t>
            </a:r>
          </a:p>
          <a:p>
            <a:pPr marL="609600" indent="-609600">
              <a:lnSpc>
                <a:spcPct val="100000"/>
              </a:lnSpc>
              <a:buNone/>
            </a:pPr>
            <a:r>
              <a:rPr lang="cs-CZ" altLang="cs-CZ" sz="1600" dirty="0">
                <a:latin typeface="Arial" panose="020B0604020202020204" pitchFamily="34" charset="0"/>
              </a:rPr>
              <a:t>-         hypotenze (šok)</a:t>
            </a:r>
          </a:p>
          <a:p>
            <a:pPr marL="609600" indent="-609600">
              <a:lnSpc>
                <a:spcPct val="100000"/>
              </a:lnSpc>
              <a:buFontTx/>
              <a:buChar char="-"/>
            </a:pPr>
            <a:r>
              <a:rPr lang="cs-CZ" altLang="cs-CZ" sz="1600" dirty="0">
                <a:latin typeface="Arial" panose="020B0604020202020204" pitchFamily="34" charset="0"/>
              </a:rPr>
              <a:t>poruchy intrarenální </a:t>
            </a:r>
            <a:r>
              <a:rPr lang="cs-CZ" altLang="cs-CZ" sz="1600" dirty="0" err="1">
                <a:latin typeface="Arial" panose="020B0604020202020204" pitchFamily="34" charset="0"/>
              </a:rPr>
              <a:t>hemodynamiky</a:t>
            </a:r>
            <a:r>
              <a:rPr lang="cs-CZ" altLang="cs-CZ" sz="1600" dirty="0">
                <a:latin typeface="Arial" panose="020B0604020202020204" pitchFamily="34" charset="0"/>
              </a:rPr>
              <a:t> (NSA, </a:t>
            </a:r>
            <a:r>
              <a:rPr lang="cs-CZ" altLang="cs-CZ" sz="1600" dirty="0" err="1">
                <a:latin typeface="Arial" panose="020B0604020202020204" pitchFamily="34" charset="0"/>
              </a:rPr>
              <a:t>ACEi</a:t>
            </a:r>
            <a:r>
              <a:rPr lang="cs-CZ" altLang="cs-CZ" sz="1600" dirty="0">
                <a:latin typeface="Arial" panose="020B0604020202020204" pitchFamily="34" charset="0"/>
              </a:rPr>
              <a:t>, ABR, </a:t>
            </a:r>
            <a:r>
              <a:rPr lang="cs-CZ" altLang="cs-CZ" sz="1600" dirty="0" err="1">
                <a:latin typeface="Arial" panose="020B0604020202020204" pitchFamily="34" charset="0"/>
              </a:rPr>
              <a:t>hepato</a:t>
            </a:r>
            <a:r>
              <a:rPr lang="cs-CZ" altLang="cs-CZ" sz="1600" dirty="0">
                <a:latin typeface="Arial" panose="020B0604020202020204" pitchFamily="34" charset="0"/>
              </a:rPr>
              <a:t>-renální syndrom)</a:t>
            </a:r>
          </a:p>
          <a:p>
            <a:pPr marL="609600" indent="-609600">
              <a:lnSpc>
                <a:spcPct val="100000"/>
              </a:lnSpc>
              <a:buFontTx/>
              <a:buChar char="-"/>
            </a:pPr>
            <a:r>
              <a:rPr lang="cs-CZ" altLang="cs-CZ" sz="1600" dirty="0" err="1">
                <a:latin typeface="Arial" panose="020B0604020202020204" pitchFamily="34" charset="0"/>
              </a:rPr>
              <a:t>renovaskulární</a:t>
            </a:r>
            <a:r>
              <a:rPr lang="cs-CZ" altLang="cs-CZ" sz="1600" dirty="0">
                <a:latin typeface="Arial" panose="020B0604020202020204" pitchFamily="34" charset="0"/>
              </a:rPr>
              <a:t> obstrukce (sten. </a:t>
            </a:r>
            <a:r>
              <a:rPr lang="cs-CZ" altLang="cs-CZ" sz="1600" dirty="0" err="1">
                <a:latin typeface="Arial" panose="020B0604020202020204" pitchFamily="34" charset="0"/>
              </a:rPr>
              <a:t>ren</a:t>
            </a:r>
            <a:r>
              <a:rPr lang="cs-CZ" altLang="cs-CZ" sz="1600" dirty="0">
                <a:latin typeface="Arial" panose="020B0604020202020204" pitchFamily="34" charset="0"/>
              </a:rPr>
              <a:t>. tepny, disek. aneurysma, trombóza </a:t>
            </a:r>
            <a:r>
              <a:rPr lang="cs-CZ" altLang="cs-CZ" sz="1600" dirty="0" err="1">
                <a:latin typeface="Arial" panose="020B0604020202020204" pitchFamily="34" charset="0"/>
              </a:rPr>
              <a:t>ren</a:t>
            </a:r>
            <a:r>
              <a:rPr lang="cs-CZ" altLang="cs-CZ" sz="1600" dirty="0">
                <a:latin typeface="Arial" panose="020B0604020202020204" pitchFamily="34" charset="0"/>
              </a:rPr>
              <a:t>. tepny)</a:t>
            </a:r>
          </a:p>
          <a:p>
            <a:pPr marL="609600" indent="-609600">
              <a:lnSpc>
                <a:spcPct val="100000"/>
              </a:lnSpc>
              <a:buNone/>
            </a:pPr>
            <a:r>
              <a:rPr lang="cs-CZ" altLang="cs-CZ" sz="1600" b="1" dirty="0">
                <a:solidFill>
                  <a:schemeClr val="tx2"/>
                </a:solidFill>
                <a:latin typeface="Arial" panose="020B0604020202020204" pitchFamily="34" charset="0"/>
              </a:rPr>
              <a:t>2. Renální</a:t>
            </a:r>
          </a:p>
          <a:p>
            <a:pPr marL="609600" indent="-609600">
              <a:lnSpc>
                <a:spcPct val="100000"/>
              </a:lnSpc>
              <a:buFontTx/>
              <a:buChar char="-"/>
            </a:pPr>
            <a:r>
              <a:rPr lang="cs-CZ" altLang="cs-CZ" sz="1600" dirty="0">
                <a:latin typeface="Arial" panose="020B0604020202020204" pitchFamily="34" charset="0"/>
              </a:rPr>
              <a:t>nemoci glomerulů (</a:t>
            </a:r>
            <a:r>
              <a:rPr lang="cs-CZ" altLang="cs-CZ" sz="1600" dirty="0" err="1">
                <a:latin typeface="Arial" panose="020B0604020202020204" pitchFamily="34" charset="0"/>
              </a:rPr>
              <a:t>Wegenerova</a:t>
            </a:r>
            <a:r>
              <a:rPr lang="cs-CZ" altLang="cs-CZ" sz="1600" dirty="0">
                <a:latin typeface="Arial" panose="020B0604020202020204" pitchFamily="34" charset="0"/>
              </a:rPr>
              <a:t> granulomatóza, </a:t>
            </a:r>
            <a:r>
              <a:rPr lang="cs-CZ" altLang="cs-CZ" sz="1600" dirty="0" err="1">
                <a:latin typeface="Arial" panose="020B0604020202020204" pitchFamily="34" charset="0"/>
              </a:rPr>
              <a:t>Goodpaterrova</a:t>
            </a:r>
            <a:r>
              <a:rPr lang="cs-CZ" altLang="cs-CZ" sz="1600" dirty="0">
                <a:latin typeface="Arial" panose="020B0604020202020204" pitchFamily="34" charset="0"/>
              </a:rPr>
              <a:t> nemoc, SLE...)</a:t>
            </a:r>
          </a:p>
          <a:p>
            <a:pPr marL="609600" indent="-609600">
              <a:lnSpc>
                <a:spcPct val="100000"/>
              </a:lnSpc>
              <a:buFontTx/>
              <a:buChar char="-"/>
            </a:pPr>
            <a:r>
              <a:rPr lang="cs-CZ" altLang="cs-CZ" sz="1600" dirty="0" err="1">
                <a:latin typeface="Arial" panose="020B0604020202020204" pitchFamily="34" charset="0"/>
              </a:rPr>
              <a:t>tubulointersiciální</a:t>
            </a:r>
            <a:r>
              <a:rPr lang="cs-CZ" altLang="cs-CZ" sz="1600" dirty="0">
                <a:latin typeface="Arial" panose="020B0604020202020204" pitchFamily="34" charset="0"/>
              </a:rPr>
              <a:t> nefritidy (např. alergická)</a:t>
            </a:r>
          </a:p>
          <a:p>
            <a:pPr marL="609600" indent="-609600">
              <a:lnSpc>
                <a:spcPct val="100000"/>
              </a:lnSpc>
              <a:buFontTx/>
              <a:buChar char="-"/>
            </a:pPr>
            <a:r>
              <a:rPr lang="cs-CZ" altLang="cs-CZ" sz="1600" dirty="0">
                <a:latin typeface="Arial" panose="020B0604020202020204" pitchFamily="34" charset="0"/>
              </a:rPr>
              <a:t>ATN (ischemie, </a:t>
            </a:r>
            <a:r>
              <a:rPr lang="cs-CZ" altLang="cs-CZ" sz="1600" dirty="0" err="1">
                <a:latin typeface="Arial" panose="020B0604020202020204" pitchFamily="34" charset="0"/>
              </a:rPr>
              <a:t>nefrotoxické</a:t>
            </a:r>
            <a:r>
              <a:rPr lang="cs-CZ" altLang="cs-CZ" sz="1600" dirty="0">
                <a:latin typeface="Arial" panose="020B0604020202020204" pitchFamily="34" charset="0"/>
              </a:rPr>
              <a:t> léky, </a:t>
            </a:r>
            <a:r>
              <a:rPr lang="cs-CZ" altLang="cs-CZ" sz="1600" dirty="0" err="1">
                <a:latin typeface="Arial" panose="020B0604020202020204" pitchFamily="34" charset="0"/>
              </a:rPr>
              <a:t>radiokontrastní</a:t>
            </a:r>
            <a:r>
              <a:rPr lang="cs-CZ" altLang="cs-CZ" sz="1600" dirty="0">
                <a:latin typeface="Arial" panose="020B0604020202020204" pitchFamily="34" charset="0"/>
              </a:rPr>
              <a:t> látky, </a:t>
            </a:r>
            <a:r>
              <a:rPr lang="cs-CZ" altLang="cs-CZ" sz="1600" dirty="0" err="1">
                <a:latin typeface="Arial" panose="020B0604020202020204" pitchFamily="34" charset="0"/>
              </a:rPr>
              <a:t>rabdomyolýza</a:t>
            </a:r>
            <a:r>
              <a:rPr lang="cs-CZ" altLang="cs-CZ" sz="1600" dirty="0">
                <a:latin typeface="Arial" panose="020B0604020202020204" pitchFamily="34" charset="0"/>
              </a:rPr>
              <a:t>)</a:t>
            </a:r>
          </a:p>
          <a:p>
            <a:pPr marL="609600" indent="-609600">
              <a:lnSpc>
                <a:spcPct val="100000"/>
              </a:lnSpc>
              <a:buFontTx/>
              <a:buChar char="-"/>
            </a:pPr>
            <a:r>
              <a:rPr lang="cs-CZ" altLang="cs-CZ" sz="1600" dirty="0" err="1">
                <a:latin typeface="Arial" panose="020B0604020202020204" pitchFamily="34" charset="0"/>
              </a:rPr>
              <a:t>intratubulární</a:t>
            </a:r>
            <a:r>
              <a:rPr lang="cs-CZ" altLang="cs-CZ" sz="1600" dirty="0">
                <a:latin typeface="Arial" panose="020B0604020202020204" pitchFamily="34" charset="0"/>
              </a:rPr>
              <a:t> obstrukce (léky, lehké řetězce </a:t>
            </a:r>
            <a:r>
              <a:rPr lang="cs-CZ" altLang="cs-CZ" sz="1600" dirty="0" err="1">
                <a:latin typeface="Arial" panose="020B0604020202020204" pitchFamily="34" charset="0"/>
              </a:rPr>
              <a:t>Ig</a:t>
            </a:r>
            <a:r>
              <a:rPr lang="cs-CZ" altLang="cs-CZ" sz="1600" dirty="0">
                <a:latin typeface="Arial" panose="020B0604020202020204" pitchFamily="34" charset="0"/>
              </a:rPr>
              <a:t>, krystaly)</a:t>
            </a:r>
          </a:p>
          <a:p>
            <a:pPr marL="609600" indent="-609600">
              <a:lnSpc>
                <a:spcPct val="100000"/>
              </a:lnSpc>
              <a:buFontTx/>
              <a:buChar char="-"/>
            </a:pPr>
            <a:r>
              <a:rPr lang="cs-CZ" altLang="cs-CZ" sz="1600" dirty="0">
                <a:latin typeface="Arial" panose="020B0604020202020204" pitchFamily="34" charset="0"/>
              </a:rPr>
              <a:t>cévní (vaskulitidy, trombotické </a:t>
            </a:r>
            <a:r>
              <a:rPr lang="cs-CZ" altLang="cs-CZ" sz="1600" dirty="0" err="1">
                <a:latin typeface="Arial" panose="020B0604020202020204" pitchFamily="34" charset="0"/>
              </a:rPr>
              <a:t>mikroangiopatie</a:t>
            </a:r>
            <a:r>
              <a:rPr lang="cs-CZ" altLang="cs-CZ" sz="1600" dirty="0">
                <a:latin typeface="Arial" panose="020B0604020202020204" pitchFamily="34" charset="0"/>
              </a:rPr>
              <a:t>, </a:t>
            </a:r>
            <a:r>
              <a:rPr lang="cs-CZ" altLang="cs-CZ" sz="1600" dirty="0" err="1">
                <a:latin typeface="Arial" panose="020B0604020202020204" pitchFamily="34" charset="0"/>
              </a:rPr>
              <a:t>trombembolismus</a:t>
            </a:r>
            <a:r>
              <a:rPr lang="cs-CZ" altLang="cs-CZ" sz="1600" dirty="0">
                <a:latin typeface="Arial" panose="020B0604020202020204" pitchFamily="34" charset="0"/>
              </a:rPr>
              <a:t>)</a:t>
            </a:r>
          </a:p>
          <a:p>
            <a:pPr marL="609600" indent="-609600">
              <a:lnSpc>
                <a:spcPct val="100000"/>
              </a:lnSpc>
              <a:buNone/>
            </a:pPr>
            <a:r>
              <a:rPr lang="cs-CZ" altLang="cs-CZ" sz="1600" b="1" dirty="0">
                <a:solidFill>
                  <a:schemeClr val="tx2"/>
                </a:solidFill>
                <a:latin typeface="Arial" panose="020B0604020202020204" pitchFamily="34" charset="0"/>
              </a:rPr>
              <a:t>3. </a:t>
            </a:r>
            <a:r>
              <a:rPr lang="cs-CZ" altLang="cs-CZ" sz="1600" b="1" dirty="0" err="1">
                <a:solidFill>
                  <a:schemeClr val="tx2"/>
                </a:solidFill>
                <a:latin typeface="Arial" panose="020B0604020202020204" pitchFamily="34" charset="0"/>
              </a:rPr>
              <a:t>Postrenální</a:t>
            </a:r>
            <a:r>
              <a:rPr lang="cs-CZ" altLang="cs-CZ" sz="1600" b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1600" dirty="0">
                <a:latin typeface="Arial" panose="020B0604020202020204" pitchFamily="34" charset="0"/>
              </a:rPr>
              <a:t>– prognóza </a:t>
            </a:r>
            <a:r>
              <a:rPr lang="cs-CZ" altLang="cs-CZ" sz="1600" dirty="0" err="1">
                <a:latin typeface="Arial" panose="020B0604020202020204" pitchFamily="34" charset="0"/>
              </a:rPr>
              <a:t>postrenální</a:t>
            </a:r>
            <a:r>
              <a:rPr lang="cs-CZ" altLang="cs-CZ" sz="1600" dirty="0">
                <a:latin typeface="Arial" panose="020B0604020202020204" pitchFamily="34" charset="0"/>
              </a:rPr>
              <a:t> příčiny je často příznivá, pokud je včas rozpoznána</a:t>
            </a:r>
          </a:p>
          <a:p>
            <a:pPr marL="609600" indent="-609600">
              <a:lnSpc>
                <a:spcPct val="100000"/>
              </a:lnSpc>
              <a:buFontTx/>
              <a:buChar char="-"/>
            </a:pPr>
            <a:r>
              <a:rPr lang="cs-CZ" altLang="cs-CZ" sz="1600" dirty="0">
                <a:latin typeface="Arial" panose="020B0604020202020204" pitchFamily="34" charset="0"/>
              </a:rPr>
              <a:t>konkrementy</a:t>
            </a:r>
          </a:p>
          <a:p>
            <a:pPr marL="609600" indent="-609600">
              <a:lnSpc>
                <a:spcPct val="100000"/>
              </a:lnSpc>
              <a:buFontTx/>
              <a:buChar char="-"/>
            </a:pPr>
            <a:r>
              <a:rPr lang="cs-CZ" altLang="cs-CZ" sz="1600" dirty="0">
                <a:latin typeface="Arial" panose="020B0604020202020204" pitchFamily="34" charset="0"/>
              </a:rPr>
              <a:t>nekróza papily</a:t>
            </a:r>
          </a:p>
          <a:p>
            <a:pPr marL="609600" indent="-609600">
              <a:lnSpc>
                <a:spcPct val="100000"/>
              </a:lnSpc>
              <a:buFontTx/>
              <a:buChar char="-"/>
            </a:pPr>
            <a:r>
              <a:rPr lang="cs-CZ" altLang="cs-CZ" sz="1600" dirty="0">
                <a:latin typeface="Arial" panose="020B0604020202020204" pitchFamily="34" charset="0"/>
              </a:rPr>
              <a:t>striktura ureteru</a:t>
            </a:r>
          </a:p>
          <a:p>
            <a:pPr marL="609600" indent="-609600">
              <a:lnSpc>
                <a:spcPct val="100000"/>
              </a:lnSpc>
              <a:buFontTx/>
              <a:buChar char="-"/>
            </a:pPr>
            <a:r>
              <a:rPr lang="cs-CZ" altLang="cs-CZ" sz="1600" dirty="0">
                <a:latin typeface="Arial" panose="020B0604020202020204" pitchFamily="34" charset="0"/>
              </a:rPr>
              <a:t>hypertrofie či tumor prostaty</a:t>
            </a:r>
          </a:p>
          <a:p>
            <a:pPr marL="609600" indent="-609600">
              <a:lnSpc>
                <a:spcPct val="100000"/>
              </a:lnSpc>
              <a:buFontTx/>
              <a:buChar char="-"/>
            </a:pPr>
            <a:r>
              <a:rPr lang="cs-CZ" altLang="cs-CZ" sz="1600" dirty="0" err="1">
                <a:latin typeface="Arial" panose="020B0604020202020204" pitchFamily="34" charset="0"/>
              </a:rPr>
              <a:t>retroperiton</a:t>
            </a:r>
            <a:r>
              <a:rPr lang="cs-CZ" altLang="cs-CZ" sz="1600" dirty="0">
                <a:latin typeface="Arial" panose="020B0604020202020204" pitchFamily="34" charset="0"/>
              </a:rPr>
              <a:t>. fibróza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BBA928D-904D-4571-BB29-87358073CA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F522611-824F-4B98-9ED7-1D85467503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7EC3C9D-4CAB-4F41-B153-FFA047F822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Patofyziologie </a:t>
            </a:r>
            <a:r>
              <a:rPr lang="cs-CZ" altLang="cs-CZ" dirty="0" err="1">
                <a:latin typeface="Arial" panose="020B0604020202020204" pitchFamily="34" charset="0"/>
              </a:rPr>
              <a:t>prerenální</a:t>
            </a:r>
            <a:r>
              <a:rPr lang="cs-CZ" altLang="cs-CZ" dirty="0">
                <a:latin typeface="Arial" panose="020B0604020202020204" pitchFamily="34" charset="0"/>
              </a:rPr>
              <a:t> AKI/ASL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4CD04BC-6182-4B1A-8B07-87B51B556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200" dirty="0">
                <a:latin typeface="Arial" panose="020B0604020202020204" pitchFamily="34" charset="0"/>
              </a:rPr>
              <a:t>za normálních okolností je konstantní průtok krve ledvinami zajištěn </a:t>
            </a: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autoregulací</a:t>
            </a:r>
            <a:r>
              <a:rPr lang="cs-CZ" altLang="cs-CZ" sz="2200" dirty="0">
                <a:latin typeface="Arial" panose="020B0604020202020204" pitchFamily="34" charset="0"/>
              </a:rPr>
              <a:t> v širokém rozmezí arteriálního TK (zajištěno kombinací </a:t>
            </a:r>
            <a:r>
              <a:rPr lang="cs-CZ" altLang="cs-CZ" sz="2200" dirty="0" err="1">
                <a:latin typeface="Arial" panose="020B0604020202020204" pitchFamily="34" charset="0"/>
              </a:rPr>
              <a:t>preglomerulární</a:t>
            </a:r>
            <a:r>
              <a:rPr lang="cs-CZ" altLang="cs-CZ" sz="2200" dirty="0">
                <a:latin typeface="Arial" panose="020B0604020202020204" pitchFamily="34" charset="0"/>
              </a:rPr>
              <a:t> vazodilatace a </a:t>
            </a:r>
            <a:r>
              <a:rPr lang="cs-CZ" altLang="cs-CZ" sz="2200" dirty="0" err="1">
                <a:latin typeface="Arial" panose="020B0604020202020204" pitchFamily="34" charset="0"/>
              </a:rPr>
              <a:t>postglomerulární</a:t>
            </a:r>
            <a:r>
              <a:rPr lang="cs-CZ" altLang="cs-CZ" sz="2200" dirty="0">
                <a:latin typeface="Arial" panose="020B0604020202020204" pitchFamily="34" charset="0"/>
              </a:rPr>
              <a:t> vasokonstrikce)</a:t>
            </a:r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altLang="cs-CZ" sz="1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autoregulační práh je 70 </a:t>
            </a:r>
            <a:r>
              <a:rPr lang="cs-CZ" altLang="cs-CZ" sz="2200" b="1" dirty="0" err="1">
                <a:solidFill>
                  <a:schemeClr val="tx2"/>
                </a:solidFill>
                <a:latin typeface="Arial" panose="020B0604020202020204" pitchFamily="34" charset="0"/>
              </a:rPr>
              <a:t>mmHg</a:t>
            </a:r>
            <a:r>
              <a:rPr lang="cs-CZ" altLang="cs-CZ" sz="22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středního arteriálního TK – autoregulační schopnost se ztrácí – zvyšuje se intrarenální vasokonstrikce a klesá GF – je to reverzibilní (vzestup U, </a:t>
            </a:r>
            <a:r>
              <a:rPr lang="cs-CZ" altLang="cs-CZ" sz="2200" dirty="0" err="1">
                <a:latin typeface="Arial" panose="020B0604020202020204" pitchFamily="34" charset="0"/>
              </a:rPr>
              <a:t>Kr</a:t>
            </a:r>
            <a:r>
              <a:rPr lang="cs-CZ" altLang="cs-CZ" sz="2200" dirty="0">
                <a:latin typeface="Arial" panose="020B0604020202020204" pitchFamily="34" charset="0"/>
              </a:rPr>
              <a:t> v séru)</a:t>
            </a:r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altLang="cs-CZ" sz="1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>
                <a:latin typeface="Arial" panose="020B0604020202020204" pitchFamily="34" charset="0"/>
              </a:rPr>
              <a:t>pokud není vyvolávající příčina odstraněna, vznik morfologického poškození ledvin – </a:t>
            </a: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ATN</a:t>
            </a:r>
            <a:r>
              <a:rPr lang="cs-CZ" altLang="cs-CZ" sz="2200" dirty="0">
                <a:latin typeface="Arial" panose="020B0604020202020204" pitchFamily="34" charset="0"/>
              </a:rPr>
              <a:t> (včasnou úpravou </a:t>
            </a:r>
            <a:r>
              <a:rPr lang="cs-CZ" altLang="cs-CZ" sz="2200" dirty="0" err="1">
                <a:latin typeface="Arial" panose="020B0604020202020204" pitchFamily="34" charset="0"/>
              </a:rPr>
              <a:t>prerenálních</a:t>
            </a:r>
            <a:r>
              <a:rPr lang="cs-CZ" altLang="cs-CZ" sz="2200" dirty="0">
                <a:latin typeface="Arial" panose="020B0604020202020204" pitchFamily="34" charset="0"/>
              </a:rPr>
              <a:t> příčin lze ATN zabránit)</a:t>
            </a:r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altLang="cs-CZ" sz="1000" dirty="0">
              <a:latin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cs-CZ" altLang="cs-CZ" sz="2200" dirty="0">
                <a:latin typeface="Arial" panose="020B0604020202020204" pitchFamily="34" charset="0"/>
              </a:rPr>
              <a:t>na vzniku </a:t>
            </a:r>
            <a:r>
              <a:rPr lang="cs-CZ" altLang="cs-CZ" sz="2200" dirty="0" err="1">
                <a:latin typeface="Arial" panose="020B0604020202020204" pitchFamily="34" charset="0"/>
              </a:rPr>
              <a:t>prerenální</a:t>
            </a:r>
            <a:r>
              <a:rPr lang="cs-CZ" altLang="cs-CZ" sz="2200" dirty="0">
                <a:latin typeface="Arial" panose="020B0604020202020204" pitchFamily="34" charset="0"/>
              </a:rPr>
              <a:t> ASL/AKI se kromě hypovolémie, hypotenze, nízkého srdečního výdeje podílí i </a:t>
            </a: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léky narušující renální autoregulaci</a:t>
            </a:r>
            <a:r>
              <a:rPr lang="cs-CZ" altLang="cs-CZ" sz="22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– NSAID, </a:t>
            </a:r>
            <a:r>
              <a:rPr lang="cs-CZ" altLang="cs-CZ" sz="2200" dirty="0" err="1">
                <a:latin typeface="Arial" panose="020B0604020202020204" pitchFamily="34" charset="0"/>
              </a:rPr>
              <a:t>ACEi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sartany</a:t>
            </a:r>
            <a:endParaRPr lang="cs-CZ" altLang="cs-CZ" sz="2200" dirty="0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4AD494-ADCC-4E05-9ECB-4937972528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17A844-AEB8-4C74-8AFC-7E124CC4CFE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5E756DC0-F84D-47F1-9367-12D25EA11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Vývoj anurie u AKI/ASL, CHSL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EA649C9A-7B92-4460-A7AC-812D34303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AKI/ASL </a:t>
            </a:r>
          </a:p>
          <a:p>
            <a:pPr eaLnBrk="1" hangingPunct="1">
              <a:lnSpc>
                <a:spcPct val="100000"/>
              </a:lnSpc>
              <a:buFontTx/>
              <a:buChar char="-"/>
            </a:pPr>
            <a:r>
              <a:rPr lang="cs-CZ" altLang="cs-CZ" sz="2200" dirty="0">
                <a:latin typeface="Arial" panose="020B0604020202020204" pitchFamily="34" charset="0"/>
              </a:rPr>
              <a:t>iniciální fáze</a:t>
            </a:r>
          </a:p>
          <a:p>
            <a:pPr eaLnBrk="1" hangingPunct="1">
              <a:lnSpc>
                <a:spcPct val="100000"/>
              </a:lnSpc>
              <a:buFontTx/>
              <a:buChar char="-"/>
            </a:pPr>
            <a:r>
              <a:rPr lang="cs-CZ" altLang="cs-CZ" sz="2200" dirty="0" err="1">
                <a:latin typeface="Arial" panose="020B0604020202020204" pitchFamily="34" charset="0"/>
              </a:rPr>
              <a:t>oligurická</a:t>
            </a:r>
            <a:r>
              <a:rPr lang="cs-CZ" altLang="cs-CZ" sz="2200" dirty="0">
                <a:latin typeface="Arial" panose="020B0604020202020204" pitchFamily="34" charset="0"/>
              </a:rPr>
              <a:t> fáze</a:t>
            </a:r>
          </a:p>
          <a:p>
            <a:pPr eaLnBrk="1" hangingPunct="1">
              <a:lnSpc>
                <a:spcPct val="100000"/>
              </a:lnSpc>
              <a:buFontTx/>
              <a:buChar char="-"/>
            </a:pPr>
            <a:r>
              <a:rPr lang="cs-CZ" altLang="cs-CZ" sz="2200" dirty="0">
                <a:latin typeface="Arial" panose="020B0604020202020204" pitchFamily="34" charset="0"/>
              </a:rPr>
              <a:t>polyurická fáze</a:t>
            </a:r>
          </a:p>
          <a:p>
            <a:pPr eaLnBrk="1" hangingPunct="1">
              <a:lnSpc>
                <a:spcPct val="100000"/>
              </a:lnSpc>
              <a:buFontTx/>
              <a:buChar char="-"/>
            </a:pPr>
            <a:r>
              <a:rPr lang="cs-CZ" altLang="cs-CZ" sz="2200" dirty="0">
                <a:latin typeface="Arial" panose="020B0604020202020204" pitchFamily="34" charset="0"/>
              </a:rPr>
              <a:t>reparační fáze</a:t>
            </a:r>
          </a:p>
          <a:p>
            <a:pPr eaLnBrk="1" hangingPunct="1">
              <a:lnSpc>
                <a:spcPct val="100000"/>
              </a:lnSpc>
              <a:buFontTx/>
              <a:buNone/>
            </a:pPr>
            <a:r>
              <a:rPr lang="cs-CZ" altLang="cs-CZ" sz="2200" dirty="0">
                <a:latin typeface="Arial" panose="020B0604020202020204" pitchFamily="34" charset="0"/>
              </a:rPr>
              <a:t>	pokud není léčena, dochází k trvalému morfologickému a funkčnímu poškození ledvin a anurie je stává trvalou</a:t>
            </a:r>
          </a:p>
          <a:p>
            <a:pPr eaLnBrk="1" hangingPunct="1">
              <a:lnSpc>
                <a:spcPct val="100000"/>
              </a:lnSpc>
            </a:pP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CHSL</a:t>
            </a:r>
            <a:r>
              <a:rPr lang="cs-CZ" altLang="cs-CZ" sz="2200" b="1" dirty="0"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– u </a:t>
            </a:r>
            <a:r>
              <a:rPr lang="cs-CZ" altLang="cs-CZ" sz="2200" dirty="0" err="1">
                <a:latin typeface="Arial" panose="020B0604020202020204" pitchFamily="34" charset="0"/>
              </a:rPr>
              <a:t>nem</a:t>
            </a:r>
            <a:r>
              <a:rPr lang="cs-CZ" altLang="cs-CZ" sz="2200" dirty="0">
                <a:latin typeface="Arial" panose="020B0604020202020204" pitchFamily="34" charset="0"/>
              </a:rPr>
              <a:t>. s CKD5, u kterých je zahajována RRT, je většinou diuréza zachovaná, u menší části je pac. je diuréza snížená</a:t>
            </a:r>
          </a:p>
          <a:p>
            <a:pPr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altLang="cs-CZ" sz="2200" dirty="0">
                <a:latin typeface="Arial" panose="020B0604020202020204" pitchFamily="34" charset="0"/>
              </a:rPr>
              <a:t>	od vstupu do </a:t>
            </a:r>
            <a:r>
              <a:rPr lang="cs-CZ" altLang="cs-CZ" sz="2200" dirty="0" err="1">
                <a:latin typeface="Arial" panose="020B0604020202020204" pitchFamily="34" charset="0"/>
              </a:rPr>
              <a:t>chron</a:t>
            </a:r>
            <a:r>
              <a:rPr lang="cs-CZ" altLang="cs-CZ" sz="2200" dirty="0">
                <a:latin typeface="Arial" panose="020B0604020202020204" pitchFamily="34" charset="0"/>
              </a:rPr>
              <a:t>. dialyzačního programu postupně snižování diurézy, za 5 let je oligurie/anurie běžná, za 10 let je pravidlem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3BA883A-791A-456C-B1E9-2476D40B09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C4A935-FB80-4F90-8AEF-AA3ACEA159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9264149-44C6-44CA-A95E-51DEBD7EA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37029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Klinický obraz u pacienta s anurií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4639489C-9C86-4834-AFBE-364DD8C39E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1"/>
            <a:ext cx="10753200" cy="4139998"/>
          </a:xfrm>
        </p:spPr>
        <p:txBody>
          <a:bodyPr/>
          <a:lstStyle/>
          <a:p>
            <a:pPr eaLnBrk="1" hangingPunct="1"/>
            <a:r>
              <a:rPr lang="cs-CZ" altLang="cs-CZ" sz="2200" dirty="0" err="1">
                <a:latin typeface="Arial" panose="020B0604020202020204" pitchFamily="34" charset="0"/>
              </a:rPr>
              <a:t>hyperhydratace</a:t>
            </a:r>
            <a:r>
              <a:rPr lang="cs-CZ" altLang="cs-CZ" sz="2200" dirty="0">
                <a:latin typeface="Arial" panose="020B0604020202020204" pitchFamily="34" charset="0"/>
              </a:rPr>
              <a:t> s </a:t>
            </a: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otoky</a:t>
            </a:r>
            <a:r>
              <a:rPr lang="cs-CZ" altLang="cs-CZ" sz="2200" dirty="0">
                <a:latin typeface="Arial" panose="020B0604020202020204" pitchFamily="34" charset="0"/>
              </a:rPr>
              <a:t> (víčka, DKK, ascites, pleurální výpotek, ...)</a:t>
            </a:r>
          </a:p>
          <a:p>
            <a:pPr eaLnBrk="1" hangingPunct="1"/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slabost</a:t>
            </a:r>
            <a:r>
              <a:rPr lang="cs-CZ" altLang="cs-CZ" sz="2200" dirty="0">
                <a:latin typeface="Arial" panose="020B0604020202020204" pitchFamily="34" charset="0"/>
              </a:rPr>
              <a:t>, nevolnost, zmatenost</a:t>
            </a:r>
          </a:p>
          <a:p>
            <a:pPr eaLnBrk="1" hangingPunct="1"/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zažívací obtíže </a:t>
            </a:r>
            <a:r>
              <a:rPr lang="cs-CZ" altLang="cs-CZ" sz="2200" dirty="0">
                <a:latin typeface="Arial" panose="020B0604020202020204" pitchFamily="34" charset="0"/>
              </a:rPr>
              <a:t>– nechutenství, zvracení</a:t>
            </a:r>
          </a:p>
          <a:p>
            <a:pPr eaLnBrk="1" hangingPunct="1"/>
            <a:r>
              <a:rPr lang="cs-CZ" altLang="cs-CZ" sz="2200" dirty="0">
                <a:latin typeface="Arial" panose="020B0604020202020204" pitchFamily="34" charset="0"/>
              </a:rPr>
              <a:t>až </a:t>
            </a:r>
            <a:r>
              <a:rPr lang="cs-CZ" altLang="cs-CZ" sz="2200" dirty="0" err="1">
                <a:latin typeface="Arial" panose="020B0604020202020204" pitchFamily="34" charset="0"/>
              </a:rPr>
              <a:t>acidotické</a:t>
            </a:r>
            <a:r>
              <a:rPr lang="cs-CZ" altLang="cs-CZ" sz="2200" dirty="0">
                <a:latin typeface="Arial" panose="020B0604020202020204" pitchFamily="34" charset="0"/>
              </a:rPr>
              <a:t> dýchání, </a:t>
            </a:r>
            <a:r>
              <a:rPr lang="cs-CZ" altLang="cs-CZ" sz="2200" b="1" dirty="0" err="1">
                <a:solidFill>
                  <a:schemeClr val="tx2"/>
                </a:solidFill>
                <a:latin typeface="Arial" panose="020B0604020202020204" pitchFamily="34" charset="0"/>
              </a:rPr>
              <a:t>foetor</a:t>
            </a:r>
            <a:r>
              <a:rPr lang="cs-CZ" altLang="cs-CZ" sz="2200" dirty="0">
                <a:latin typeface="Arial" panose="020B0604020202020204" pitchFamily="34" charset="0"/>
              </a:rPr>
              <a:t> ex </a:t>
            </a:r>
            <a:r>
              <a:rPr lang="cs-CZ" altLang="cs-CZ" sz="2200" dirty="0" err="1">
                <a:latin typeface="Arial" panose="020B0604020202020204" pitchFamily="34" charset="0"/>
              </a:rPr>
              <a:t>ore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fyzikální vyšetření</a:t>
            </a:r>
            <a:r>
              <a:rPr lang="cs-CZ" altLang="cs-CZ" sz="22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200" dirty="0">
                <a:latin typeface="Arial" panose="020B0604020202020204" pitchFamily="34" charset="0"/>
              </a:rPr>
              <a:t>– bledost, petechie, hematomy, příznaky </a:t>
            </a:r>
            <a:r>
              <a:rPr lang="cs-CZ" altLang="cs-CZ" sz="2200" dirty="0" err="1">
                <a:latin typeface="Arial" panose="020B0604020202020204" pitchFamily="34" charset="0"/>
              </a:rPr>
              <a:t>hyperhydratace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eaLnBrk="1" hangingPunct="1"/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laboratoř</a:t>
            </a:r>
            <a:r>
              <a:rPr lang="cs-CZ" altLang="cs-CZ" sz="2200" dirty="0">
                <a:latin typeface="Arial" panose="020B0604020202020204" pitchFamily="34" charset="0"/>
              </a:rPr>
              <a:t> – </a:t>
            </a:r>
            <a:r>
              <a:rPr lang="cs-CZ" altLang="cs-CZ" sz="2200" dirty="0" err="1">
                <a:latin typeface="Arial" panose="020B0604020202020204" pitchFamily="34" charset="0"/>
              </a:rPr>
              <a:t>zvýš</a:t>
            </a:r>
            <a:r>
              <a:rPr lang="cs-CZ" altLang="cs-CZ" sz="2200" dirty="0">
                <a:latin typeface="Arial" panose="020B0604020202020204" pitchFamily="34" charset="0"/>
              </a:rPr>
              <a:t>. </a:t>
            </a:r>
            <a:r>
              <a:rPr lang="cs-CZ" altLang="cs-CZ" sz="2200" dirty="0" err="1">
                <a:latin typeface="Arial" panose="020B0604020202020204" pitchFamily="34" charset="0"/>
              </a:rPr>
              <a:t>sKr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sU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hyperfosfatémie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hypokalcémie</a:t>
            </a:r>
            <a:r>
              <a:rPr lang="cs-CZ" altLang="cs-CZ" sz="2200" dirty="0">
                <a:latin typeface="Arial" panose="020B0604020202020204" pitchFamily="34" charset="0"/>
              </a:rPr>
              <a:t>, MAC, anémie</a:t>
            </a:r>
          </a:p>
          <a:p>
            <a:pPr eaLnBrk="1" hangingPunct="1"/>
            <a:r>
              <a:rPr lang="cs-CZ" altLang="cs-CZ" sz="2200" dirty="0">
                <a:latin typeface="Arial" panose="020B0604020202020204" pitchFamily="34" charset="0"/>
              </a:rPr>
              <a:t>u </a:t>
            </a: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CHSL</a:t>
            </a:r>
            <a:r>
              <a:rPr lang="cs-CZ" altLang="cs-CZ" sz="2200" dirty="0">
                <a:latin typeface="Arial" panose="020B0604020202020204" pitchFamily="34" charset="0"/>
              </a:rPr>
              <a:t> – anémie, </a:t>
            </a:r>
            <a:r>
              <a:rPr lang="cs-CZ" altLang="cs-CZ" sz="2200" dirty="0" err="1">
                <a:latin typeface="Arial" panose="020B0604020202020204" pitchFamily="34" charset="0"/>
              </a:rPr>
              <a:t>hypokalcémie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hyporefosfatémie</a:t>
            </a:r>
            <a:r>
              <a:rPr lang="cs-CZ" altLang="cs-CZ" sz="2200" dirty="0">
                <a:latin typeface="Arial" panose="020B0604020202020204" pitchFamily="34" charset="0"/>
              </a:rPr>
              <a:t>, </a:t>
            </a:r>
            <a:r>
              <a:rPr lang="cs-CZ" altLang="cs-CZ" sz="2200" dirty="0" err="1">
                <a:latin typeface="Arial" panose="020B0604020202020204" pitchFamily="34" charset="0"/>
              </a:rPr>
              <a:t>zvýš</a:t>
            </a:r>
            <a:r>
              <a:rPr lang="cs-CZ" altLang="cs-CZ" sz="2200" dirty="0">
                <a:latin typeface="Arial" panose="020B0604020202020204" pitchFamily="34" charset="0"/>
              </a:rPr>
              <a:t>. hladiny parathormonu</a:t>
            </a:r>
          </a:p>
          <a:p>
            <a:pPr eaLnBrk="1" hangingPunct="1"/>
            <a:r>
              <a:rPr lang="cs-CZ" altLang="cs-CZ" sz="2200" dirty="0">
                <a:latin typeface="Arial" panose="020B0604020202020204" pitchFamily="34" charset="0"/>
              </a:rPr>
              <a:t>dále </a:t>
            </a:r>
            <a:r>
              <a:rPr lang="cs-CZ" altLang="cs-CZ" sz="2200" b="1" dirty="0">
                <a:solidFill>
                  <a:schemeClr val="tx2"/>
                </a:solidFill>
                <a:latin typeface="Arial" panose="020B0604020202020204" pitchFamily="34" charset="0"/>
              </a:rPr>
              <a:t>dle konkrétního onemocnění</a:t>
            </a:r>
            <a:r>
              <a:rPr lang="cs-CZ" altLang="cs-CZ" sz="2200" dirty="0">
                <a:latin typeface="Arial" panose="020B0604020202020204" pitchFamily="34" charset="0"/>
              </a:rPr>
              <a:t>, mohou být klinické projevy základního vyvolávajícího onemocnění (např. septického šoku...)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>
              <a:latin typeface="Arial" panose="020B0604020202020204" pitchFamily="34" charset="0"/>
            </a:endParaRP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4911AE9-8B4E-4BB0-9B50-357B5D2D02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372704-E3CF-4210-89E7-8CA12159DC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40302509-4103-4B89-BC88-5FCF4D96C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pPr eaLnBrk="1" hangingPunct="1"/>
            <a:r>
              <a:rPr lang="cs-CZ" altLang="cs-CZ" dirty="0">
                <a:latin typeface="Arial" panose="020B0604020202020204" pitchFamily="34" charset="0"/>
              </a:rPr>
              <a:t>Vyšetřovací postup v případě akutní anurie</a:t>
            </a:r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65A60FC8-8653-4946-AAB8-5E5E78717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18796"/>
            <a:ext cx="10753200" cy="4139998"/>
          </a:xfrm>
        </p:spPr>
        <p:txBody>
          <a:bodyPr/>
          <a:lstStyle/>
          <a:p>
            <a:pPr eaLnBrk="1" hangingPunct="1"/>
            <a:r>
              <a:rPr lang="cs-CZ" altLang="cs-CZ" sz="2000" b="1" dirty="0">
                <a:solidFill>
                  <a:schemeClr val="tx2"/>
                </a:solidFill>
                <a:latin typeface="Arial" panose="020B0604020202020204" pitchFamily="34" charset="0"/>
              </a:rPr>
              <a:t>Odlišení ASL/AKI od kombinace akutních změn nasedajících na CHSL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000" dirty="0">
                <a:solidFill>
                  <a:schemeClr val="tx2"/>
                </a:solidFill>
                <a:latin typeface="Arial" panose="020B0604020202020204" pitchFamily="34" charset="0"/>
              </a:rPr>
              <a:t>-</a:t>
            </a:r>
            <a:r>
              <a:rPr lang="cs-CZ" altLang="cs-CZ" sz="2000" b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</a:rPr>
              <a:t>je vhodné znát </a:t>
            </a:r>
            <a:r>
              <a:rPr lang="cs-CZ" altLang="cs-CZ" sz="2000" dirty="0" err="1">
                <a:latin typeface="Arial" panose="020B0604020202020204" pitchFamily="34" charset="0"/>
              </a:rPr>
              <a:t>info</a:t>
            </a:r>
            <a:r>
              <a:rPr lang="cs-CZ" altLang="cs-CZ" sz="2000" dirty="0">
                <a:latin typeface="Arial" panose="020B0604020202020204" pitchFamily="34" charset="0"/>
              </a:rPr>
              <a:t> o předchozím funkčním stavu ledvin (</a:t>
            </a:r>
            <a:r>
              <a:rPr lang="cs-CZ" altLang="cs-CZ" sz="2000" dirty="0" err="1">
                <a:latin typeface="Arial" panose="020B0604020202020204" pitchFamily="34" charset="0"/>
              </a:rPr>
              <a:t>SKr</a:t>
            </a:r>
            <a:r>
              <a:rPr lang="cs-CZ" altLang="cs-CZ" sz="2000" dirty="0">
                <a:latin typeface="Arial" panose="020B0604020202020204" pitchFamily="34" charset="0"/>
              </a:rPr>
              <a:t>, SU), </a:t>
            </a:r>
          </a:p>
          <a:p>
            <a:pPr eaLnBrk="1" hangingPunct="1">
              <a:buFontTx/>
              <a:buChar char="-"/>
            </a:pPr>
            <a:r>
              <a:rPr lang="cs-CZ" altLang="cs-CZ" sz="2000" dirty="0">
                <a:latin typeface="Arial" panose="020B0604020202020204" pitchFamily="34" charset="0"/>
              </a:rPr>
              <a:t>UZ – posoudit změny na ledvinách (atrofie led., zúžení korové vrstvy) </a:t>
            </a:r>
          </a:p>
          <a:p>
            <a:pPr eaLnBrk="1" hangingPunct="1">
              <a:buFontTx/>
              <a:buChar char="-"/>
            </a:pPr>
            <a:r>
              <a:rPr lang="cs-CZ" altLang="cs-CZ" sz="2000" dirty="0" err="1">
                <a:latin typeface="Arial" panose="020B0604020202020204" pitchFamily="34" charset="0"/>
              </a:rPr>
              <a:t>laboratoně</a:t>
            </a:r>
            <a:r>
              <a:rPr lang="cs-CZ" altLang="cs-CZ" sz="2000" dirty="0">
                <a:latin typeface="Arial" panose="020B0604020202020204" pitchFamily="34" charset="0"/>
              </a:rPr>
              <a:t> – při chronickém stavu – </a:t>
            </a:r>
            <a:r>
              <a:rPr lang="cs-CZ" altLang="cs-CZ" sz="2000" dirty="0" err="1">
                <a:latin typeface="Arial" panose="020B0604020202020204" pitchFamily="34" charset="0"/>
              </a:rPr>
              <a:t>hypokalcémie</a:t>
            </a:r>
            <a:r>
              <a:rPr lang="cs-CZ" altLang="cs-CZ" sz="2000" dirty="0">
                <a:latin typeface="Arial" panose="020B0604020202020204" pitchFamily="34" charset="0"/>
              </a:rPr>
              <a:t>, </a:t>
            </a:r>
            <a:r>
              <a:rPr lang="cs-CZ" altLang="cs-CZ" sz="2000" dirty="0" err="1">
                <a:latin typeface="Arial" panose="020B0604020202020204" pitchFamily="34" charset="0"/>
              </a:rPr>
              <a:t>hyperfosfatémie</a:t>
            </a:r>
            <a:r>
              <a:rPr lang="cs-CZ" altLang="cs-CZ" sz="2000" dirty="0">
                <a:latin typeface="Arial" panose="020B0604020202020204" pitchFamily="34" charset="0"/>
              </a:rPr>
              <a:t>, anémie, zvýšená hladina parathormonu</a:t>
            </a:r>
          </a:p>
          <a:p>
            <a:pPr eaLnBrk="1" hangingPunct="1"/>
            <a:r>
              <a:rPr lang="cs-CZ" altLang="cs-CZ" sz="2000" b="1" dirty="0">
                <a:solidFill>
                  <a:schemeClr val="tx2"/>
                </a:solidFill>
                <a:latin typeface="Arial" panose="020B0604020202020204" pitchFamily="34" charset="0"/>
              </a:rPr>
              <a:t>vyloučit obstrukci močových cest</a:t>
            </a:r>
            <a:r>
              <a:rPr lang="cs-CZ" altLang="cs-CZ" sz="2000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000" dirty="0">
                <a:solidFill>
                  <a:schemeClr val="tx2"/>
                </a:solidFill>
                <a:latin typeface="Arial" panose="020B0604020202020204" pitchFamily="34" charset="0"/>
              </a:rPr>
              <a:t>-</a:t>
            </a:r>
            <a:r>
              <a:rPr lang="cs-CZ" altLang="cs-CZ" sz="2000" dirty="0">
                <a:latin typeface="Arial" panose="020B0604020202020204" pitchFamily="34" charset="0"/>
              </a:rPr>
              <a:t> anamnéza konkrementů</a:t>
            </a:r>
          </a:p>
          <a:p>
            <a:pPr eaLnBrk="1" hangingPunct="1">
              <a:buFontTx/>
              <a:buChar char="-"/>
            </a:pPr>
            <a:r>
              <a:rPr lang="cs-CZ" altLang="cs-CZ" sz="2000" dirty="0">
                <a:latin typeface="Arial" panose="020B0604020202020204" pitchFamily="34" charset="0"/>
              </a:rPr>
              <a:t>přítomnost hmatného močového měchýře (palpace, perkuse), </a:t>
            </a:r>
          </a:p>
          <a:p>
            <a:pPr eaLnBrk="1" hangingPunct="1">
              <a:buFontTx/>
              <a:buChar char="-"/>
            </a:pPr>
            <a:r>
              <a:rPr lang="cs-CZ" altLang="cs-CZ" sz="2000" dirty="0">
                <a:latin typeface="Arial" panose="020B0604020202020204" pitchFamily="34" charset="0"/>
              </a:rPr>
              <a:t>UZ – s vyloučením dilatace </a:t>
            </a:r>
            <a:r>
              <a:rPr lang="cs-CZ" altLang="cs-CZ" sz="2000" dirty="0" err="1">
                <a:latin typeface="Arial" panose="020B0604020202020204" pitchFamily="34" charset="0"/>
              </a:rPr>
              <a:t>kalichopánvičkového</a:t>
            </a:r>
            <a:r>
              <a:rPr lang="cs-CZ" altLang="cs-CZ" sz="2000" dirty="0">
                <a:latin typeface="Arial" panose="020B0604020202020204" pitchFamily="34" charset="0"/>
              </a:rPr>
              <a:t> systému. 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cs-CZ" altLang="cs-CZ" sz="2000" dirty="0">
                <a:solidFill>
                  <a:schemeClr val="tx2"/>
                </a:solidFill>
                <a:latin typeface="Arial" panose="020B0604020202020204" pitchFamily="34" charset="0"/>
              </a:rPr>
              <a:t>-</a:t>
            </a:r>
            <a:r>
              <a:rPr lang="cs-CZ" altLang="cs-CZ" sz="2000" dirty="0">
                <a:latin typeface="Arial" panose="020B0604020202020204" pitchFamily="34" charset="0"/>
              </a:rPr>
              <a:t> zavedení PMK - pokud je retence nad 500 ml, vypou</a:t>
            </a:r>
            <a:r>
              <a:rPr lang="cs-CZ" altLang="cs-CZ" sz="2000" dirty="0"/>
              <a:t>š</a:t>
            </a:r>
            <a:r>
              <a:rPr lang="cs-CZ" altLang="cs-CZ" sz="2000" dirty="0">
                <a:latin typeface="Arial" panose="020B0604020202020204" pitchFamily="34" charset="0"/>
              </a:rPr>
              <a:t>tět </a:t>
            </a:r>
            <a:r>
              <a:rPr lang="cs-CZ" altLang="cs-CZ" sz="2000" dirty="0" err="1">
                <a:latin typeface="Arial" panose="020B0604020202020204" pitchFamily="34" charset="0"/>
              </a:rPr>
              <a:t>frakcionovaně</a:t>
            </a:r>
            <a:r>
              <a:rPr lang="cs-CZ" altLang="cs-CZ" sz="2000" dirty="0">
                <a:latin typeface="Arial" panose="020B0604020202020204" pitchFamily="34" charset="0"/>
              </a:rPr>
              <a:t>, jinak hroz</a:t>
            </a:r>
            <a:r>
              <a:rPr lang="cs-CZ" altLang="cs-CZ" sz="2000" dirty="0"/>
              <a:t>í</a:t>
            </a:r>
            <a:r>
              <a:rPr lang="cs-CZ" altLang="cs-CZ" sz="2000" dirty="0">
                <a:latin typeface="Arial" panose="020B0604020202020204" pitchFamily="34" charset="0"/>
              </a:rPr>
              <a:t> riziko krv</a:t>
            </a:r>
            <a:r>
              <a:rPr lang="cs-CZ" altLang="cs-CZ" sz="2000" dirty="0"/>
              <a:t>á</a:t>
            </a:r>
            <a:r>
              <a:rPr lang="cs-CZ" altLang="cs-CZ" sz="2000" dirty="0">
                <a:latin typeface="Arial" panose="020B0604020202020204" pitchFamily="34" charset="0"/>
              </a:rPr>
              <a:t>cen</a:t>
            </a:r>
            <a:r>
              <a:rPr lang="cs-CZ" altLang="cs-CZ" sz="2000" dirty="0"/>
              <a:t>í</a:t>
            </a:r>
            <a:r>
              <a:rPr lang="cs-CZ" altLang="cs-CZ" sz="2000" dirty="0">
                <a:latin typeface="Arial" panose="020B0604020202020204" pitchFamily="34" charset="0"/>
              </a:rPr>
              <a:t> (cca 400 ml </a:t>
            </a:r>
            <a:r>
              <a:rPr lang="cs-CZ" altLang="cs-CZ" sz="2000" dirty="0"/>
              <a:t>á</a:t>
            </a:r>
            <a:r>
              <a:rPr lang="cs-CZ" altLang="cs-CZ" sz="2000" dirty="0">
                <a:latin typeface="Arial" panose="020B0604020202020204" pitchFamily="34" charset="0"/>
              </a:rPr>
              <a:t> 20 min)</a:t>
            </a:r>
          </a:p>
        </p:txBody>
      </p:sp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4235678-1517-47C7-B232-C495BB823DC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Klinika interní, geriatrie a praktického lékařství Fakultní nemocnice Brno a Lékařské fakulty Masarykovy univerzity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C79FF1-8743-4A75-89BA-5E4946E45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1" id="{D93CEC68-B0E2-4F50-9397-CF56FB426367}" vid="{25042F54-EE2F-4CAA-B106-EE257721CFCA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prezentace-med-cz-fnbrno-v02</Template>
  <TotalTime>3733</TotalTime>
  <Words>1784</Words>
  <Application>Microsoft Office PowerPoint</Application>
  <PresentationFormat>Širokoúhlá obrazovka</PresentationFormat>
  <Paragraphs>189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Prezentace_MU_CZ</vt:lpstr>
      <vt:lpstr>Diferenciální diagnostika  Oligurie, Anurie </vt:lpstr>
      <vt:lpstr>Pojmy</vt:lpstr>
      <vt:lpstr>Anurie </vt:lpstr>
      <vt:lpstr>Epidemiologie anurie</vt:lpstr>
      <vt:lpstr>Etiologie AKI/ASL</vt:lpstr>
      <vt:lpstr>Patofyziologie prerenální AKI/ASL</vt:lpstr>
      <vt:lpstr>Vývoj anurie u AKI/ASL, CHSL</vt:lpstr>
      <vt:lpstr>Klinický obraz u pacienta s anurií</vt:lpstr>
      <vt:lpstr>Vyšetřovací postup v případě akutní anurie</vt:lpstr>
      <vt:lpstr>Vyšetřovací postup - pokračování</vt:lpstr>
      <vt:lpstr>Laboratorní vyšetření</vt:lpstr>
      <vt:lpstr>Další vyšetření</vt:lpstr>
      <vt:lpstr>Léčba</vt:lpstr>
      <vt:lpstr>Léčba komplikací</vt:lpstr>
      <vt:lpstr>Indikace k použití RRT</vt:lpstr>
      <vt:lpstr>Kazuistika 1 - O.K. nar. 1942</vt:lpstr>
      <vt:lpstr>Kazuistika 2 - E.S. nar. 1946</vt:lpstr>
      <vt:lpstr>  Děkuji za pozornost! 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 Skládaná</dc:creator>
  <cp:lastModifiedBy>Hana Matějovská Kubešová</cp:lastModifiedBy>
  <cp:revision>288</cp:revision>
  <cp:lastPrinted>1601-01-01T00:00:00Z</cp:lastPrinted>
  <dcterms:created xsi:type="dcterms:W3CDTF">2021-04-27T07:29:37Z</dcterms:created>
  <dcterms:modified xsi:type="dcterms:W3CDTF">2021-09-10T15:46:44Z</dcterms:modified>
</cp:coreProperties>
</file>