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257" r:id="rId4"/>
    <p:sldId id="283" r:id="rId5"/>
    <p:sldId id="282" r:id="rId6"/>
    <p:sldId id="281" r:id="rId7"/>
    <p:sldId id="289" r:id="rId8"/>
    <p:sldId id="284" r:id="rId9"/>
    <p:sldId id="285" r:id="rId10"/>
    <p:sldId id="287" r:id="rId11"/>
    <p:sldId id="288" r:id="rId12"/>
    <p:sldId id="290" r:id="rId13"/>
    <p:sldId id="259" r:id="rId14"/>
    <p:sldId id="260" r:id="rId15"/>
    <p:sldId id="261" r:id="rId16"/>
    <p:sldId id="262" r:id="rId17"/>
    <p:sldId id="263" r:id="rId18"/>
    <p:sldId id="286" r:id="rId19"/>
    <p:sldId id="264" r:id="rId20"/>
    <p:sldId id="265" r:id="rId21"/>
    <p:sldId id="267" r:id="rId22"/>
    <p:sldId id="268" r:id="rId23"/>
    <p:sldId id="273" r:id="rId24"/>
    <p:sldId id="274" r:id="rId25"/>
    <p:sldId id="269" r:id="rId26"/>
    <p:sldId id="270" r:id="rId27"/>
    <p:sldId id="275" r:id="rId28"/>
    <p:sldId id="306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5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5000" dirty="0"/>
              <a:t>Předoperační vyšetření + příprava</a:t>
            </a:r>
            <a:br>
              <a:rPr lang="cs-CZ" sz="5000" dirty="0"/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D68F17C3-F2A2-4B6F-A58D-B9324F104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1217A-22FD-4758-9DEF-3B335EBA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Příprava diabetika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CB1753-54CA-44ED-8634-CBC49E4F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200" dirty="0"/>
              <a:t>kompenzace diabetu předoperačně</a:t>
            </a:r>
          </a:p>
          <a:p>
            <a:pPr>
              <a:defRPr/>
            </a:pPr>
            <a:r>
              <a:rPr lang="cs-CZ" sz="2200" dirty="0"/>
              <a:t>operace mimo GIT nebo bez přerušení příjmu stravy – beze změn</a:t>
            </a:r>
          </a:p>
          <a:p>
            <a:pPr>
              <a:defRPr/>
            </a:pPr>
            <a:r>
              <a:rPr lang="cs-CZ" sz="2200" dirty="0"/>
              <a:t>operace GIT – převod na </a:t>
            </a:r>
            <a:r>
              <a:rPr lang="cs-CZ" sz="2200" dirty="0" err="1"/>
              <a:t>inzulinoterapii</a:t>
            </a:r>
            <a:r>
              <a:rPr lang="cs-CZ" sz="2200" dirty="0"/>
              <a:t>, v den operace infuze glukózy vykryté inzulinem cca 1j/2g glukózy, monitorace glykémií, úprava dávky, pooperačně PEV do obnovy příjmu stravy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6269C9-5344-4D40-9333-133DDADA43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221787-CFF0-44E6-B801-DB98E3079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9BC0D-6428-417D-A1D8-8DB14BF7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Pacient na antikoagulační/</a:t>
            </a:r>
            <a:r>
              <a:rPr lang="cs-CZ" dirty="0" err="1"/>
              <a:t>antiagregační</a:t>
            </a:r>
            <a:r>
              <a:rPr lang="cs-CZ" dirty="0"/>
              <a:t> léčbě – plánovaný výkon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955C2C-D5D7-4E8B-8902-85104B0B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14002"/>
            <a:ext cx="10753200" cy="4139998"/>
          </a:xfrm>
        </p:spPr>
        <p:txBody>
          <a:bodyPr/>
          <a:lstStyle/>
          <a:p>
            <a:pPr>
              <a:defRPr/>
            </a:pPr>
            <a:r>
              <a:rPr lang="cs-CZ" sz="2200" dirty="0" err="1"/>
              <a:t>antiagregační</a:t>
            </a:r>
            <a:r>
              <a:rPr lang="cs-CZ" sz="2200" dirty="0"/>
              <a:t> terapii nutno přerušit 5 dní před výkonem</a:t>
            </a:r>
          </a:p>
          <a:p>
            <a:pPr>
              <a:defRPr/>
            </a:pPr>
            <a:r>
              <a:rPr lang="cs-CZ" sz="2200" dirty="0"/>
              <a:t>dle indikace nahradit LMWH</a:t>
            </a:r>
          </a:p>
          <a:p>
            <a:pPr>
              <a:defRPr/>
            </a:pPr>
            <a:r>
              <a:rPr lang="cs-CZ" sz="2200" dirty="0"/>
              <a:t>antikoagulační terapii </a:t>
            </a:r>
            <a:r>
              <a:rPr lang="cs-CZ" sz="2200" dirty="0" err="1"/>
              <a:t>warfarinem</a:t>
            </a:r>
            <a:r>
              <a:rPr lang="cs-CZ" sz="2200" dirty="0"/>
              <a:t> nutno přerušit 5 dní před operací, sledovat pokles INR, při hodnotách pod 2 start LMWH v profylaktické dávce – anti </a:t>
            </a:r>
            <a:r>
              <a:rPr lang="cs-CZ" sz="2200" dirty="0" err="1"/>
              <a:t>Xa</a:t>
            </a:r>
            <a:r>
              <a:rPr lang="cs-CZ" sz="2200" dirty="0"/>
              <a:t> do 0,5</a:t>
            </a:r>
          </a:p>
          <a:p>
            <a:pPr>
              <a:defRPr/>
            </a:pPr>
            <a:r>
              <a:rPr lang="cs-CZ" sz="2200" dirty="0"/>
              <a:t>NOAC/DOAC – viz schéma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A3D2EF-1B2D-4612-A991-36860002A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6F57F4-4AAA-44C3-B381-FD46B471C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2106E-5711-4038-B22B-3D6911B2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Pacient na antikoagulační/</a:t>
            </a:r>
            <a:r>
              <a:rPr lang="cs-CZ" dirty="0" err="1"/>
              <a:t>antiagregační</a:t>
            </a:r>
            <a:r>
              <a:rPr lang="cs-CZ" dirty="0"/>
              <a:t> léčbě – akutní výkon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459BD1-4343-4B1A-B11C-A5ADA7B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pPr>
              <a:defRPr/>
            </a:pPr>
            <a:r>
              <a:rPr lang="cs-CZ" sz="2200" dirty="0" err="1"/>
              <a:t>antiagregační</a:t>
            </a:r>
            <a:r>
              <a:rPr lang="cs-CZ" sz="2200" dirty="0"/>
              <a:t> léčba – dysfunkce trombocytů</a:t>
            </a:r>
          </a:p>
          <a:p>
            <a:pPr>
              <a:defRPr/>
            </a:pPr>
            <a:r>
              <a:rPr lang="cs-CZ" sz="2200" dirty="0"/>
              <a:t>antikoagulační léčba </a:t>
            </a:r>
            <a:r>
              <a:rPr lang="cs-CZ" sz="2200" dirty="0" err="1"/>
              <a:t>warfarinem</a:t>
            </a:r>
            <a:r>
              <a:rPr lang="cs-CZ" sz="2200" dirty="0"/>
              <a:t> – </a:t>
            </a:r>
            <a:r>
              <a:rPr lang="cs-CZ" sz="2200" dirty="0" err="1"/>
              <a:t>Kanavit</a:t>
            </a:r>
            <a:r>
              <a:rPr lang="cs-CZ" sz="2200" dirty="0"/>
              <a:t>, mražená plazma</a:t>
            </a:r>
          </a:p>
          <a:p>
            <a:pPr>
              <a:defRPr/>
            </a:pPr>
            <a:r>
              <a:rPr lang="cs-CZ" sz="2200" dirty="0"/>
              <a:t>antikoagulační léčba </a:t>
            </a:r>
            <a:r>
              <a:rPr lang="cs-CZ" sz="2200" dirty="0" err="1"/>
              <a:t>dabigatranem</a:t>
            </a:r>
            <a:r>
              <a:rPr lang="cs-CZ" sz="2200" dirty="0"/>
              <a:t> (</a:t>
            </a:r>
            <a:r>
              <a:rPr lang="cs-CZ" sz="2200" dirty="0" err="1"/>
              <a:t>Pradaxa</a:t>
            </a:r>
            <a:r>
              <a:rPr lang="cs-CZ" sz="2200" dirty="0"/>
              <a:t>) – </a:t>
            </a:r>
            <a:r>
              <a:rPr lang="cs-CZ" sz="2200" dirty="0" err="1"/>
              <a:t>Praxbind</a:t>
            </a:r>
            <a:endParaRPr lang="cs-CZ" sz="2200" dirty="0"/>
          </a:p>
          <a:p>
            <a:pPr>
              <a:defRPr/>
            </a:pPr>
            <a:r>
              <a:rPr lang="cs-CZ" sz="2200" dirty="0"/>
              <a:t>antikoagulační léčba </a:t>
            </a:r>
            <a:r>
              <a:rPr lang="cs-CZ" sz="2200" dirty="0" err="1"/>
              <a:t>rivaroxabanem</a:t>
            </a:r>
            <a:r>
              <a:rPr lang="cs-CZ" sz="2200" dirty="0"/>
              <a:t>, </a:t>
            </a:r>
            <a:r>
              <a:rPr lang="cs-CZ" sz="2200" dirty="0" err="1"/>
              <a:t>apixabanem</a:t>
            </a:r>
            <a:r>
              <a:rPr lang="cs-CZ" sz="2200" dirty="0"/>
              <a:t> (</a:t>
            </a:r>
            <a:r>
              <a:rPr lang="cs-CZ" sz="2200" dirty="0" err="1"/>
              <a:t>Xarelto</a:t>
            </a:r>
            <a:r>
              <a:rPr lang="cs-CZ" sz="2200" dirty="0"/>
              <a:t>, </a:t>
            </a:r>
            <a:r>
              <a:rPr lang="cs-CZ" sz="2200" dirty="0" err="1"/>
              <a:t>Eliquis</a:t>
            </a:r>
            <a:r>
              <a:rPr lang="cs-CZ" sz="2200" dirty="0"/>
              <a:t>) – aktivovaný protrombinový komplex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0F0AA3-06A9-4643-98B3-8756D77CE3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44FDF3-7E06-4BA6-A7EB-E0558FF94E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4F18931-57EE-4A6E-9C23-04B498BCC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Riziko úmrtí při závažnějších operačních výkonech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CAB7E1E-0775-446D-AB57-E5F2B73191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2340002"/>
            <a:ext cx="10753200" cy="413999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mladší nemocní				2%</a:t>
            </a:r>
          </a:p>
          <a:p>
            <a:pPr eaLnBrk="1" hangingPunct="1">
              <a:defRPr/>
            </a:pPr>
            <a:r>
              <a:rPr lang="cs-CZ" altLang="cs-CZ" sz="2200" dirty="0"/>
              <a:t>80letí bez doprovodných chorob		6%</a:t>
            </a:r>
          </a:p>
          <a:p>
            <a:pPr eaLnBrk="1" hangingPunct="1">
              <a:defRPr/>
            </a:pPr>
            <a:r>
              <a:rPr lang="cs-CZ" altLang="cs-CZ" sz="2200" dirty="0"/>
              <a:t>90letí bez doprovodných chorob		8,4%</a:t>
            </a:r>
          </a:p>
          <a:p>
            <a:pPr eaLnBrk="1" hangingPunct="1">
              <a:defRPr/>
            </a:pPr>
            <a:r>
              <a:rPr lang="cs-CZ" altLang="cs-CZ" sz="2200" dirty="0"/>
              <a:t>20-30letí s doprovodnými chorobami	30%</a:t>
            </a:r>
          </a:p>
          <a:p>
            <a:pPr eaLnBrk="1" hangingPunct="1">
              <a:defRPr/>
            </a:pPr>
            <a:r>
              <a:rPr lang="cs-CZ" altLang="cs-CZ" sz="2200" dirty="0"/>
              <a:t>70-90letí s doprovodnými chorobami	90%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1AC6F8-2826-45AE-B138-F2F4467396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DFE621-AD93-4B5C-B58E-1D2EDB400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D2EBD2F-806A-44EF-8A15-C8BA5E2F2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Kardiální postižení 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D5DA663-79B4-427B-B330-017B5309F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80% všech pooperačních komplikací a 20% úmrtí v souvislosti s operačním výkonem je způsobeno kardiálními komplikacemi </a:t>
            </a:r>
          </a:p>
          <a:p>
            <a:pPr eaLnBrk="1" hangingPunct="1">
              <a:defRPr/>
            </a:pPr>
            <a:r>
              <a:rPr lang="cs-CZ" altLang="cs-CZ" sz="2200" dirty="0"/>
              <a:t>riziko vzniku perioperačního IM dle doby od poslední koronární příhody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200" dirty="0"/>
              <a:t>                3 měsíce – 8-30%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200" dirty="0"/>
              <a:t>                6 měsíců - 3,5-5% 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mortalitu zvyšuje jakýkoli jiný než sinusový rytmus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BCC35C-705F-4EEB-94FF-CA3BBC101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DC08AE-1B39-4222-A999-BF712D1AC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3DAE7A0-BC1B-4C49-9B34-5E2DDDBD3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Kardiální postižení II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F309264-F0B0-4720-A4CC-A6DB47F158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chronické srdeční selhávání je nutno před operačním výkonem kvantifikovat, definovat jeho příčinu a v léčbě dosáhnout jeho minimalizace</a:t>
            </a:r>
          </a:p>
          <a:p>
            <a:pPr eaLnBrk="1" hangingPunct="1">
              <a:defRPr/>
            </a:pPr>
            <a:r>
              <a:rPr lang="cs-CZ" altLang="cs-CZ" sz="2200" dirty="0"/>
              <a:t>předoperační vyšetření mnohdy odhalí dosud přehlíženou aortální stenózu      aterosklerotického původ</a:t>
            </a:r>
          </a:p>
          <a:p>
            <a:pPr eaLnBrk="1" hangingPunct="1">
              <a:defRPr/>
            </a:pPr>
            <a:r>
              <a:rPr lang="cs-CZ" altLang="cs-CZ" sz="2200" dirty="0"/>
              <a:t>nutno vyřešit ještě před plánovaným výkonem</a:t>
            </a:r>
          </a:p>
        </p:txBody>
      </p:sp>
      <p:pic>
        <p:nvPicPr>
          <p:cNvPr id="17412" name="Obrázek 1">
            <a:extLst>
              <a:ext uri="{FF2B5EF4-FFF2-40B4-BE49-F238E27FC236}">
                <a16:creationId xmlns:a16="http://schemas.microsoft.com/office/drawing/2014/main" id="{DEFABE45-6029-4919-AD35-39D4601B9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6" y="3238663"/>
            <a:ext cx="29527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2">
            <a:extLst>
              <a:ext uri="{FF2B5EF4-FFF2-40B4-BE49-F238E27FC236}">
                <a16:creationId xmlns:a16="http://schemas.microsoft.com/office/drawing/2014/main" id="{EC1E7455-AE42-4FE7-82C7-98EA8E512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3" y="4248545"/>
            <a:ext cx="3219739" cy="183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06C307-50AA-4F71-BB05-9828D6C12F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C908C2-AC97-42C7-8049-9E6DEA99F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645D2EE-3E43-4653-8EAC-ECECEE25A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Hypertenze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376790A-FE18-4E9D-B036-61EE8ADD5F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předoperačně dobře kompenzovat </a:t>
            </a:r>
          </a:p>
          <a:p>
            <a:pPr eaLnBrk="1" hangingPunct="1">
              <a:defRPr/>
            </a:pPr>
            <a:r>
              <a:rPr lang="cs-CZ" altLang="cs-CZ" sz="2200" dirty="0"/>
              <a:t>v souvislosti s fyzickou i psychickou zátěží spojenou s operací mohou být hodnoty TK, nejčastěji </a:t>
            </a:r>
            <a:r>
              <a:rPr lang="cs-CZ" altLang="cs-CZ" sz="2200" dirty="0" err="1"/>
              <a:t>TKs</a:t>
            </a:r>
            <a:r>
              <a:rPr lang="cs-CZ" altLang="cs-CZ" sz="2200" dirty="0"/>
              <a:t> neuspokojivé</a:t>
            </a:r>
          </a:p>
          <a:p>
            <a:pPr eaLnBrk="1" hangingPunct="1">
              <a:defRPr/>
            </a:pPr>
            <a:r>
              <a:rPr lang="cs-CZ" altLang="cs-CZ" sz="2200" dirty="0"/>
              <a:t>důsledek - odložení výkonu, zvýšení psychické zátěže a roztočení spirály, která může vést až k hypertenzní krizi či vzniku deliria </a:t>
            </a:r>
          </a:p>
          <a:p>
            <a:pPr eaLnBrk="1" hangingPunct="1">
              <a:defRPr/>
            </a:pPr>
            <a:r>
              <a:rPr lang="cs-CZ" altLang="cs-CZ" sz="2200" dirty="0"/>
              <a:t>vhodná mírná </a:t>
            </a:r>
            <a:r>
              <a:rPr lang="cs-CZ" altLang="cs-CZ" sz="2200" dirty="0" err="1"/>
              <a:t>sedace</a:t>
            </a:r>
            <a:r>
              <a:rPr lang="cs-CZ" altLang="cs-CZ" sz="2200" dirty="0"/>
              <a:t> </a:t>
            </a:r>
          </a:p>
          <a:p>
            <a:pPr eaLnBrk="1" hangingPunct="1">
              <a:defRPr/>
            </a:pPr>
            <a:r>
              <a:rPr lang="cs-CZ" altLang="cs-CZ" sz="2200" dirty="0"/>
              <a:t>v den operace vysadit alfa-blokátory, ACEI, diuretika</a:t>
            </a:r>
          </a:p>
          <a:p>
            <a:pPr eaLnBrk="1" hangingPunct="1">
              <a:defRPr/>
            </a:pPr>
            <a:r>
              <a:rPr lang="cs-CZ" altLang="cs-CZ" sz="2200" dirty="0"/>
              <a:t>nevysazovat betablokátory – riziko </a:t>
            </a:r>
            <a:r>
              <a:rPr lang="cs-CZ" altLang="cs-CZ" sz="2200" dirty="0" err="1"/>
              <a:t>rebound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0B20DC-38C5-478B-A470-7ED302372F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A7BBEE-55D6-4D64-8A27-B880E00B4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EDDC1CB-761A-43E4-8CDA-2923CFA31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Vaskulární komplikace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AE5E460-B485-4C5B-8527-E305CE20EC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265686" cy="413999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aktivně pátrat po stenózách karotid -  několikanásobně zvyšují riziko vzniku perioperační mozkové hypoxie až ischemického ložiska - zvláště před kardiochirurgickým výkonem – Doppler MMT</a:t>
            </a:r>
          </a:p>
        </p:txBody>
      </p:sp>
      <p:pic>
        <p:nvPicPr>
          <p:cNvPr id="19460" name="Zástupný symbol pro obsah 7">
            <a:extLst>
              <a:ext uri="{FF2B5EF4-FFF2-40B4-BE49-F238E27FC236}">
                <a16:creationId xmlns:a16="http://schemas.microsoft.com/office/drawing/2014/main" id="{B9F782CD-2953-4F9B-8B2F-D81571B2CB7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9213" y="1662577"/>
            <a:ext cx="3564775" cy="4074422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AF51D-1AB3-44E2-994D-AD3FD82964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480648-58DD-4ACB-A78B-D6789E7E5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688AF-8B4C-4201-81C8-0E569DC3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Pravděpodobnost vzniku ischemického ložiska CNS dále zvyšuje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086A4A-7C26-49A8-A9B9-64B8C694F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pPr>
              <a:defRPr/>
            </a:pPr>
            <a:r>
              <a:rPr lang="cs-CZ" altLang="cs-CZ" sz="2200" dirty="0"/>
              <a:t>diabetes </a:t>
            </a:r>
          </a:p>
          <a:p>
            <a:pPr>
              <a:defRPr/>
            </a:pPr>
            <a:r>
              <a:rPr lang="cs-CZ" altLang="cs-CZ" sz="2200" dirty="0"/>
              <a:t>postižení renálních funkcí</a:t>
            </a:r>
          </a:p>
          <a:p>
            <a:pPr>
              <a:defRPr/>
            </a:pPr>
            <a:r>
              <a:rPr lang="cs-CZ" altLang="cs-CZ" sz="2200" dirty="0"/>
              <a:t>další vaskulární postižení</a:t>
            </a:r>
          </a:p>
          <a:p>
            <a:pPr>
              <a:defRPr/>
            </a:pPr>
            <a:r>
              <a:rPr lang="cs-CZ" altLang="cs-CZ" sz="2200" dirty="0"/>
              <a:t>nízká ejekční frakce 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0484" name="Obrázek 3">
            <a:extLst>
              <a:ext uri="{FF2B5EF4-FFF2-40B4-BE49-F238E27FC236}">
                <a16:creationId xmlns:a16="http://schemas.microsoft.com/office/drawing/2014/main" id="{E4FAB80B-6CD8-49E8-96C7-0C3B09A08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02" y="2042460"/>
            <a:ext cx="5326066" cy="34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7B752B-C768-4D0F-9A1C-FA9D2777B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05C797-422F-4794-B681-B3A34CE94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700BD72-568D-4D93-9015-0F45C46EC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Další doprovodné choroby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D9E708B-8999-4E8A-A61F-10BA9A582D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plicní choroby – zvýšení rizika úmrtí o 20% rizika komplikací o 40% - CHOPN, kuřáci</a:t>
            </a:r>
          </a:p>
          <a:p>
            <a:pPr eaLnBrk="1" hangingPunct="1">
              <a:defRPr/>
            </a:pPr>
            <a:r>
              <a:rPr lang="cs-CZ" altLang="cs-CZ" sz="2200" dirty="0"/>
              <a:t>jaterní onemocnění – ovlivnění koagulace, CAVE – možnost </a:t>
            </a:r>
            <a:r>
              <a:rPr lang="cs-CZ" altLang="cs-CZ" sz="2200" dirty="0" err="1"/>
              <a:t>hepatorenálního</a:t>
            </a:r>
            <a:r>
              <a:rPr lang="cs-CZ" altLang="cs-CZ" sz="2200" dirty="0"/>
              <a:t> selhání</a:t>
            </a:r>
          </a:p>
          <a:p>
            <a:pPr eaLnBrk="1" hangingPunct="1">
              <a:defRPr/>
            </a:pPr>
            <a:r>
              <a:rPr lang="cs-CZ" altLang="cs-CZ" sz="2200" dirty="0"/>
              <a:t>ledvinné funkce – nutno hodnotit podle kreatininové </a:t>
            </a:r>
            <a:r>
              <a:rPr lang="cs-CZ" altLang="cs-CZ" sz="2200" dirty="0" err="1"/>
              <a:t>clearance</a:t>
            </a:r>
            <a:r>
              <a:rPr lang="cs-CZ" altLang="cs-CZ" sz="2200" dirty="0"/>
              <a:t>, nikoli jen dle hladiny kreatininu -  riziko renálního selhání zvláště při podání </a:t>
            </a:r>
            <a:r>
              <a:rPr lang="cs-CZ" altLang="cs-CZ" sz="2200" dirty="0" err="1"/>
              <a:t>nefrotoxických</a:t>
            </a:r>
            <a:r>
              <a:rPr lang="cs-CZ" altLang="cs-CZ" sz="2200" dirty="0"/>
              <a:t> léků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346C6A-372D-42C6-BDD4-57311CE1D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B4F2BD-0088-4734-9949-6A31CFFD2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56442A1-FC89-4055-92B1-1B10391A9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Základní zásady a cíle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224666C-66C9-443B-8FF4-DCFB6F14D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včasná a přesná diagnóza</a:t>
            </a:r>
          </a:p>
          <a:p>
            <a:pPr eaLnBrk="1" hangingPunct="1">
              <a:defRPr/>
            </a:pPr>
            <a:r>
              <a:rPr lang="cs-CZ" altLang="cs-CZ" sz="2200" dirty="0"/>
              <a:t>rychlá orientace ve zdravotním a funkčním stavu</a:t>
            </a:r>
          </a:p>
          <a:p>
            <a:pPr eaLnBrk="1" hangingPunct="1">
              <a:defRPr/>
            </a:pPr>
            <a:r>
              <a:rPr lang="cs-CZ" altLang="cs-CZ" sz="2200" dirty="0"/>
              <a:t>zvážení indikace a individualizovaný přístup</a:t>
            </a:r>
          </a:p>
          <a:p>
            <a:pPr eaLnBrk="1" hangingPunct="1">
              <a:defRPr/>
            </a:pPr>
            <a:r>
              <a:rPr lang="cs-CZ" altLang="cs-CZ" sz="2200" dirty="0"/>
              <a:t>maximální možná příprava před výkonem</a:t>
            </a:r>
          </a:p>
          <a:p>
            <a:pPr eaLnBrk="1" hangingPunct="1">
              <a:defRPr/>
            </a:pPr>
            <a:r>
              <a:rPr lang="cs-CZ" altLang="cs-CZ" sz="2200" dirty="0"/>
              <a:t>šetrné, rychlé, maximálně kvalitní provedení výkonu</a:t>
            </a:r>
          </a:p>
          <a:p>
            <a:pPr eaLnBrk="1" hangingPunct="1">
              <a:defRPr/>
            </a:pPr>
            <a:r>
              <a:rPr lang="cs-CZ" altLang="cs-CZ" sz="2200" dirty="0"/>
              <a:t>intenzivní pooperační péče, časná rehabilitace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89AD85-5221-4E12-964A-D255D071F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D064E0-1C5B-4D4A-B130-0ADD1819E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8552C22-6D83-4F78-83ED-D6E68E53A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Hematologické komplikace - TEN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686429C-CAFC-4242-9E8F-8547E290D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celkové </a:t>
            </a:r>
            <a:r>
              <a:rPr lang="cs-CZ" altLang="cs-CZ" sz="2200" dirty="0" err="1"/>
              <a:t>prokoagulační</a:t>
            </a:r>
            <a:r>
              <a:rPr lang="cs-CZ" altLang="cs-CZ" sz="2200" dirty="0"/>
              <a:t> tendence ve vyšším věku - nad 40 let automaticky LMWH</a:t>
            </a:r>
          </a:p>
          <a:p>
            <a:pPr eaLnBrk="1" hangingPunct="1">
              <a:defRPr/>
            </a:pPr>
            <a:r>
              <a:rPr lang="cs-CZ" altLang="cs-CZ" sz="2200" dirty="0"/>
              <a:t>potencuje rozsah výkonu, dehydratace, imobilizace</a:t>
            </a:r>
          </a:p>
          <a:p>
            <a:pPr eaLnBrk="1" hangingPunct="1">
              <a:defRPr/>
            </a:pPr>
            <a:r>
              <a:rPr lang="cs-CZ" altLang="cs-CZ" sz="2200" dirty="0"/>
              <a:t>u kardiochirurgických zákroků zvyšuje riziko: chlamydiová infekce, zvýšení počtu </a:t>
            </a:r>
            <a:r>
              <a:rPr lang="cs-CZ" altLang="cs-CZ" sz="2200" dirty="0" err="1"/>
              <a:t>eosinofilů</a:t>
            </a:r>
            <a:r>
              <a:rPr lang="cs-CZ" altLang="cs-CZ" sz="2200" dirty="0"/>
              <a:t>, karcinom v anamnéze, diabetes, hypertenze, předchozí bypassové operace, zvýšení sérové koncentrace fibrinogenu a zvýšení počtu retikulocytů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F413D8-C82A-414F-94A3-25B6E518D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9A9E00-8874-4156-A1E1-6450B5845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38DBEFE-A88D-425C-98B3-04680163A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Posouzení celkového funkčního stavu starších nemocných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94D433F-1AAB-4FC0-9F13-FD8D2B6FDA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800" y="2088002"/>
            <a:ext cx="10753200" cy="413999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MMSE, ADL, IADL, škála deprese</a:t>
            </a:r>
          </a:p>
          <a:p>
            <a:pPr eaLnBrk="1" hangingPunct="1">
              <a:defRPr/>
            </a:pPr>
            <a:r>
              <a:rPr lang="cs-CZ" altLang="cs-CZ" sz="2200" dirty="0"/>
              <a:t>kognitivní porucha – validita informovaného souhlasu?? CAVE - možné zhoršení po celkové anestézii??</a:t>
            </a:r>
          </a:p>
          <a:p>
            <a:pPr eaLnBrk="1" hangingPunct="1">
              <a:defRPr/>
            </a:pPr>
            <a:r>
              <a:rPr lang="cs-CZ" altLang="cs-CZ" sz="2200" dirty="0"/>
              <a:t>čím horší kognitivní porucha a čím méně mobilní nemocný, tím vyšší riziko deliria</a:t>
            </a:r>
          </a:p>
          <a:p>
            <a:pPr eaLnBrk="1" hangingPunct="1">
              <a:defRPr/>
            </a:pPr>
            <a:r>
              <a:rPr lang="cs-CZ" altLang="cs-CZ" sz="2200" dirty="0"/>
              <a:t>odhad dalších komplikací – hypotenze z hypovolémie nebo arytmie, anémie, </a:t>
            </a:r>
            <a:r>
              <a:rPr lang="cs-CZ" altLang="cs-CZ" sz="2200" dirty="0" err="1"/>
              <a:t>hypo</a:t>
            </a:r>
            <a:r>
              <a:rPr lang="cs-CZ" altLang="cs-CZ" sz="2200" dirty="0"/>
              <a:t>- hyperglykémie, poloha hlavy – útlak karotid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57F5AF-1D3E-498F-99A0-76ABE115A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ACCFF0-5ABB-4BD2-BBCE-8F6F4D72E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98FFBF1-7BEA-4BB9-B9A7-D821A869E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Stav výživy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17021CA-CBFE-4CD5-B077-A1673CDA9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časté deficity </a:t>
            </a:r>
            <a:r>
              <a:rPr lang="cs-CZ" altLang="cs-CZ" sz="2200" dirty="0" err="1"/>
              <a:t>mikronutrientů</a:t>
            </a:r>
            <a:endParaRPr lang="cs-CZ" altLang="cs-CZ" sz="2200" dirty="0"/>
          </a:p>
          <a:p>
            <a:pPr eaLnBrk="1" hangingPunct="1">
              <a:defRPr/>
            </a:pPr>
            <a:r>
              <a:rPr lang="cs-CZ" altLang="cs-CZ" sz="2200" dirty="0"/>
              <a:t>kalcium, magnézium, kalium, fosfor</a:t>
            </a:r>
          </a:p>
          <a:p>
            <a:pPr eaLnBrk="1" hangingPunct="1">
              <a:defRPr/>
            </a:pPr>
            <a:r>
              <a:rPr lang="cs-CZ" altLang="cs-CZ" sz="2200" dirty="0"/>
              <a:t>železo – oslabení imunity</a:t>
            </a:r>
          </a:p>
          <a:p>
            <a:pPr eaLnBrk="1" hangingPunct="1">
              <a:defRPr/>
            </a:pPr>
            <a:r>
              <a:rPr lang="cs-CZ" altLang="cs-CZ" sz="2200" dirty="0"/>
              <a:t>B12, D – kognitivní funkce</a:t>
            </a:r>
          </a:p>
          <a:p>
            <a:pPr eaLnBrk="1" hangingPunct="1">
              <a:defRPr/>
            </a:pPr>
            <a:r>
              <a:rPr lang="cs-CZ" altLang="cs-CZ" sz="2200" dirty="0"/>
              <a:t>kyselina listová – nižší odolnost sliznic při terapii ATB a CHT</a:t>
            </a:r>
          </a:p>
          <a:p>
            <a:pPr eaLnBrk="1" hangingPunct="1">
              <a:defRPr/>
            </a:pPr>
            <a:r>
              <a:rPr lang="cs-CZ" altLang="cs-CZ" sz="2200" dirty="0"/>
              <a:t>albumin – pod 28-30g/l neprovádět elektivní výkony – zhoršení hojení, nutno zlepšit stav výživy</a:t>
            </a:r>
          </a:p>
          <a:p>
            <a:pPr eaLnBrk="1" hangingPunct="1">
              <a:defRPr/>
            </a:pPr>
            <a:r>
              <a:rPr lang="cs-CZ" altLang="cs-CZ" sz="2200" dirty="0"/>
              <a:t>CAVE – malnutriční obezita u starších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7F6798-12A1-43A7-9CEC-173F465B3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3D63D-5FB1-486B-8198-8198214F9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A2D9DFB-1DA6-4585-B2B8-AF050B8A6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Hodnocení rizika I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sz="2800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38703E-CC0F-4523-9065-1BD15CB593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ASA – </a:t>
            </a:r>
            <a:r>
              <a:rPr lang="cs-CZ" altLang="cs-CZ" sz="2200" b="1" dirty="0" err="1">
                <a:solidFill>
                  <a:schemeClr val="tx2"/>
                </a:solidFill>
              </a:rPr>
              <a:t>American</a:t>
            </a:r>
            <a:r>
              <a:rPr lang="cs-CZ" altLang="cs-CZ" sz="2200" b="1" dirty="0">
                <a:solidFill>
                  <a:schemeClr val="tx2"/>
                </a:solidFill>
              </a:rPr>
              <a:t> Society </a:t>
            </a:r>
            <a:r>
              <a:rPr lang="cs-CZ" altLang="cs-CZ" sz="2200" b="1" dirty="0" err="1">
                <a:solidFill>
                  <a:schemeClr val="tx2"/>
                </a:solidFill>
              </a:rPr>
              <a:t>of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Anesthesiologists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cs-CZ" altLang="cs-CZ" sz="2200" dirty="0"/>
              <a:t>nad 60 let vyšší riziko – automaticky</a:t>
            </a:r>
          </a:p>
          <a:p>
            <a:pPr eaLnBrk="1" hangingPunct="1">
              <a:defRPr/>
            </a:pPr>
            <a:r>
              <a:rPr lang="cs-CZ" altLang="cs-CZ" sz="2200" dirty="0"/>
              <a:t>nad 75 let vysoké riziko – automaticky</a:t>
            </a:r>
          </a:p>
          <a:p>
            <a:pPr marL="72000" indent="0" eaLnBrk="1" hangingPunct="1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Skóre ASA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ASA I – nemocný bez doprovodných chorob, bez odchylek laboratorního nálezu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ASA II – mírné až středně závažné systémové onemocnění – lehká HT, lehká ICHS, kompenzovaný diabetes </a:t>
            </a:r>
            <a:r>
              <a:rPr lang="cs-CZ" altLang="cs-CZ" sz="2200" dirty="0" err="1"/>
              <a:t>mellitus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40F03-2A37-44AC-985E-A71F333A3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73556E-3A0F-4003-947B-F4EECAE5DC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3A88C60-B183-486A-829E-452DE54E8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Hodnocení rizika II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EBDB152-2D8C-4D18-A4FA-4E171FF08B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ASA III – závažné systémové onemocnění omezující aktivitu nemocného – srdeční selhání, </a:t>
            </a:r>
            <a:r>
              <a:rPr lang="cs-CZ" altLang="cs-CZ" sz="2200" dirty="0" err="1"/>
              <a:t>st.p</a:t>
            </a:r>
            <a:r>
              <a:rPr lang="cs-CZ" altLang="cs-CZ" sz="2200" dirty="0"/>
              <a:t>. IM, závažný diabetes </a:t>
            </a:r>
            <a:r>
              <a:rPr lang="cs-CZ" altLang="cs-CZ" sz="2200" dirty="0" err="1"/>
              <a:t>mellitus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ASA IV – závažné život ohrožující onemocnění operačně většinou obtížně neřešitelné -  jaterní selhání, srdeční selhání, renální selhání, šokový stav, peritonitida, ileus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ASA V – </a:t>
            </a:r>
            <a:r>
              <a:rPr lang="cs-CZ" altLang="cs-CZ" sz="2200" dirty="0" err="1"/>
              <a:t>moribundní</a:t>
            </a:r>
            <a:r>
              <a:rPr lang="cs-CZ" altLang="cs-CZ" sz="2200" dirty="0"/>
              <a:t> nemocný, operace z vitální indikace – </a:t>
            </a:r>
            <a:r>
              <a:rPr lang="cs-CZ" altLang="cs-CZ" sz="2200" dirty="0" err="1"/>
              <a:t>rupturující</a:t>
            </a:r>
            <a:r>
              <a:rPr lang="cs-CZ" altLang="cs-CZ" sz="2200" dirty="0"/>
              <a:t> aneuryzma, masivní plicní embolie, septický šok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6A1DD9-5FBF-45E0-81B2-63EE1DA24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50948A-3B69-443D-B6E2-D9B2B4ECC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BFFC272-2192-4FDE-B0F3-67D2006DE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Pooperační stavy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D68B414-42C0-4C10-BBC6-341431130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hypotenze, bradykardie – odeznívající anestézie</a:t>
            </a:r>
          </a:p>
          <a:p>
            <a:pPr eaLnBrk="1" hangingPunct="1">
              <a:defRPr/>
            </a:pPr>
            <a:r>
              <a:rPr lang="cs-CZ" altLang="cs-CZ" sz="2200" dirty="0"/>
              <a:t>delirantní stavy – až 70% po akutní TEP pro frakturu krčku</a:t>
            </a:r>
          </a:p>
          <a:p>
            <a:pPr eaLnBrk="1" hangingPunct="1">
              <a:defRPr/>
            </a:pPr>
            <a:r>
              <a:rPr lang="cs-CZ" altLang="cs-CZ" sz="2200" dirty="0"/>
              <a:t>SIADH</a:t>
            </a:r>
          </a:p>
          <a:p>
            <a:pPr eaLnBrk="1" hangingPunct="1">
              <a:defRPr/>
            </a:pPr>
            <a:r>
              <a:rPr lang="cs-CZ" altLang="cs-CZ" sz="2200" dirty="0"/>
              <a:t>hypostatická pneumonie</a:t>
            </a:r>
          </a:p>
          <a:p>
            <a:pPr eaLnBrk="1" hangingPunct="1">
              <a:defRPr/>
            </a:pPr>
            <a:r>
              <a:rPr lang="cs-CZ" altLang="cs-CZ" sz="2200" dirty="0"/>
              <a:t>tromboembolické komplikace</a:t>
            </a:r>
          </a:p>
          <a:p>
            <a:pPr eaLnBrk="1" hangingPunct="1">
              <a:defRPr/>
            </a:pPr>
            <a:r>
              <a:rPr lang="cs-CZ" altLang="cs-CZ" sz="2200" dirty="0"/>
              <a:t>imobilizační syndrom</a:t>
            </a:r>
          </a:p>
        </p:txBody>
      </p:sp>
      <p:pic>
        <p:nvPicPr>
          <p:cNvPr id="27652" name="Obrázek 1">
            <a:extLst>
              <a:ext uri="{FF2B5EF4-FFF2-40B4-BE49-F238E27FC236}">
                <a16:creationId xmlns:a16="http://schemas.microsoft.com/office/drawing/2014/main" id="{640B37C0-AB39-4445-A89C-A899A50E6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85" y="3429000"/>
            <a:ext cx="3114811" cy="172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ázek 2">
            <a:extLst>
              <a:ext uri="{FF2B5EF4-FFF2-40B4-BE49-F238E27FC236}">
                <a16:creationId xmlns:a16="http://schemas.microsoft.com/office/drawing/2014/main" id="{6AB23617-230E-4D46-A977-3465DD0B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48" y="2660347"/>
            <a:ext cx="3081152" cy="312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Obrázek 3">
            <a:extLst>
              <a:ext uri="{FF2B5EF4-FFF2-40B4-BE49-F238E27FC236}">
                <a16:creationId xmlns:a16="http://schemas.microsoft.com/office/drawing/2014/main" id="{2CAD0600-91AC-4A34-B35F-296AF2DC9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48" y="388850"/>
            <a:ext cx="3302420" cy="188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B391D3-8731-40CA-91C9-C548E98340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C2BF04-AD19-4083-8A67-D76BFF9F6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007E166-A06E-4366-AD3E-E11F81C4D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Prevence TEN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1E7FFE2-70CF-425D-BC61-CB8DA8C646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hydratace</a:t>
            </a:r>
          </a:p>
          <a:p>
            <a:pPr eaLnBrk="1" hangingPunct="1">
              <a:defRPr/>
            </a:pPr>
            <a:r>
              <a:rPr lang="cs-CZ" altLang="cs-CZ" sz="2200" dirty="0" err="1"/>
              <a:t>vertikalizace</a:t>
            </a:r>
            <a:endParaRPr lang="cs-CZ" altLang="cs-CZ" sz="2200" dirty="0"/>
          </a:p>
          <a:p>
            <a:pPr eaLnBrk="1" hangingPunct="1">
              <a:defRPr/>
            </a:pPr>
            <a:r>
              <a:rPr lang="cs-CZ" altLang="cs-CZ" sz="2200" dirty="0"/>
              <a:t>bandáže</a:t>
            </a:r>
          </a:p>
          <a:p>
            <a:pPr eaLnBrk="1" hangingPunct="1">
              <a:defRPr/>
            </a:pPr>
            <a:r>
              <a:rPr lang="cs-CZ" altLang="cs-CZ" sz="2200" dirty="0"/>
              <a:t>cvičení DKK</a:t>
            </a:r>
          </a:p>
          <a:p>
            <a:pPr eaLnBrk="1" hangingPunct="1">
              <a:defRPr/>
            </a:pPr>
            <a:r>
              <a:rPr lang="cs-CZ" altLang="cs-CZ" sz="2200" dirty="0"/>
              <a:t>LMWH</a:t>
            </a:r>
          </a:p>
        </p:txBody>
      </p:sp>
      <p:pic>
        <p:nvPicPr>
          <p:cNvPr id="28676" name="Obrázek 1">
            <a:extLst>
              <a:ext uri="{FF2B5EF4-FFF2-40B4-BE49-F238E27FC236}">
                <a16:creationId xmlns:a16="http://schemas.microsoft.com/office/drawing/2014/main" id="{94144433-05A9-4626-B360-750F13075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71" y="720000"/>
            <a:ext cx="3871088" cy="52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694C7F-8A9D-4E26-A0E2-460E0C0CA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0AABDA-BCC6-412C-9283-C9FF42027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3D0790A-9249-428F-B016-3EFC91A66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Další opatření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F3A78C8-3BED-4025-B65C-9BE24486B8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dostatečná </a:t>
            </a:r>
            <a:r>
              <a:rPr lang="cs-CZ" altLang="cs-CZ" sz="2200" dirty="0" err="1"/>
              <a:t>analgézie</a:t>
            </a:r>
            <a:endParaRPr lang="cs-CZ" altLang="cs-CZ" sz="2200" dirty="0"/>
          </a:p>
          <a:p>
            <a:pPr eaLnBrk="1" hangingPunct="1">
              <a:defRPr/>
            </a:pPr>
            <a:r>
              <a:rPr lang="cs-CZ" altLang="cs-CZ" sz="2200" dirty="0"/>
              <a:t>kontrola bdělosti a vědomí</a:t>
            </a:r>
          </a:p>
          <a:p>
            <a:pPr eaLnBrk="1" hangingPunct="1">
              <a:defRPr/>
            </a:pPr>
            <a:r>
              <a:rPr lang="cs-CZ" altLang="cs-CZ" sz="2200" dirty="0"/>
              <a:t>hydratace a vyrovnaná bilance tekutin</a:t>
            </a:r>
          </a:p>
          <a:p>
            <a:pPr eaLnBrk="1" hangingPunct="1">
              <a:defRPr/>
            </a:pPr>
            <a:r>
              <a:rPr lang="cs-CZ" altLang="cs-CZ" sz="2200" dirty="0"/>
              <a:t>nutrice</a:t>
            </a:r>
          </a:p>
          <a:p>
            <a:pPr eaLnBrk="1" hangingPunct="1">
              <a:defRPr/>
            </a:pPr>
            <a:r>
              <a:rPr lang="cs-CZ" altLang="cs-CZ" sz="2200" dirty="0"/>
              <a:t>aktivní pátrání po tiché srdeční ischemii</a:t>
            </a:r>
          </a:p>
          <a:p>
            <a:pPr eaLnBrk="1" hangingPunct="1">
              <a:defRPr/>
            </a:pPr>
            <a:r>
              <a:rPr lang="cs-CZ" altLang="cs-CZ" sz="2200" dirty="0"/>
              <a:t>kontrola </a:t>
            </a:r>
            <a:r>
              <a:rPr lang="cs-CZ" altLang="cs-CZ" sz="2200" dirty="0" err="1"/>
              <a:t>oxygenace</a:t>
            </a:r>
            <a:r>
              <a:rPr lang="cs-CZ" altLang="cs-CZ" sz="2200" dirty="0"/>
              <a:t> – pulsní </a:t>
            </a:r>
            <a:r>
              <a:rPr lang="cs-CZ" altLang="cs-CZ" sz="2200" dirty="0" err="1"/>
              <a:t>oxymetr</a:t>
            </a:r>
            <a:endParaRPr lang="cs-CZ" altLang="cs-CZ" sz="2200" dirty="0"/>
          </a:p>
          <a:p>
            <a:pPr eaLnBrk="1" hangingPunct="1">
              <a:defRPr/>
            </a:pPr>
            <a:r>
              <a:rPr lang="cs-CZ" altLang="cs-CZ" sz="2200" dirty="0"/>
              <a:t>aktivní pátrání po pooperační infekci</a:t>
            </a:r>
          </a:p>
          <a:p>
            <a:pPr eaLnBrk="1" hangingPunct="1">
              <a:defRPr/>
            </a:pPr>
            <a:r>
              <a:rPr lang="cs-CZ" altLang="cs-CZ" sz="2200" dirty="0"/>
              <a:t>řešení delirantních stavů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701602-6507-4AE6-9B78-9A856A4C0A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1A6801-23D3-40AF-9C61-5F90585DF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r>
              <a:rPr lang="cs-CZ" altLang="cs-CZ" sz="5000" dirty="0"/>
              <a:t>Děkuji za pozornost!</a:t>
            </a:r>
            <a:br>
              <a:rPr lang="cs-CZ" altLang="cs-CZ" sz="5000" dirty="0"/>
            </a:br>
            <a:endParaRPr lang="cs-CZ" altLang="cs-CZ" sz="5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5" name="Picture 5" descr="DSCF0004">
            <a:extLst>
              <a:ext uri="{FF2B5EF4-FFF2-40B4-BE49-F238E27FC236}">
                <a16:creationId xmlns:a16="http://schemas.microsoft.com/office/drawing/2014/main" id="{BC41BDC9-0565-4D00-A623-9329E9688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14" y="2137117"/>
            <a:ext cx="5083686" cy="3812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C5FAB1-4DA4-4401-AC4D-732F29E21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Předoperační vyšetření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15EBE28-66DD-437C-AA2E-EB89F3FC9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anamnéza – všechny choroby, všechny úrazy, všechny operace, zejména břišní, komplikace během a po předchozích operacích – alergie – jód, náplast? TEN? infekce? šicí materiál? </a:t>
            </a:r>
          </a:p>
          <a:p>
            <a:pPr eaLnBrk="1" hangingPunct="1">
              <a:defRPr/>
            </a:pPr>
            <a:r>
              <a:rPr lang="cs-CZ" altLang="cs-CZ" sz="2200" dirty="0"/>
              <a:t>časový odstup od poslední zdravotní komplikace či operace</a:t>
            </a:r>
          </a:p>
          <a:p>
            <a:pPr eaLnBrk="1" hangingPunct="1">
              <a:defRPr/>
            </a:pPr>
            <a:r>
              <a:rPr lang="cs-CZ" altLang="cs-CZ" sz="2200" dirty="0"/>
              <a:t>aktuální medikace včetně HAK!, návyky, kouření (!)</a:t>
            </a:r>
          </a:p>
          <a:p>
            <a:pPr eaLnBrk="1" hangingPunct="1">
              <a:defRPr/>
            </a:pPr>
            <a:r>
              <a:rPr lang="cs-CZ" altLang="cs-CZ" sz="2200" dirty="0"/>
              <a:t>fyziologické funkce, GA, poslední menses</a:t>
            </a:r>
          </a:p>
          <a:p>
            <a:pPr eaLnBrk="1" hangingPunct="1">
              <a:defRPr/>
            </a:pPr>
            <a:r>
              <a:rPr lang="cs-CZ" altLang="cs-CZ" sz="2200" dirty="0"/>
              <a:t>sociální zázemí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31A3BC-C43D-4C19-AC5E-4758BCFF65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0E331-823F-4B20-AEA7-1489C9FA0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A16298F-E06F-47D1-8AB9-83FE4690B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Anamnestická data u starších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2B483BD-DD89-4A64-8BF5-F6BDF8F7F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/>
              <a:t>subjektivní anamnéza může být nedokonalá</a:t>
            </a:r>
          </a:p>
          <a:p>
            <a:pPr eaLnBrk="1" hangingPunct="1">
              <a:defRPr/>
            </a:pPr>
            <a:r>
              <a:rPr lang="cs-CZ" altLang="cs-CZ" sz="2200" dirty="0"/>
              <a:t>nutná objektivní anamnéza od rodinných příslušníků či pečovatelů</a:t>
            </a:r>
          </a:p>
          <a:p>
            <a:pPr eaLnBrk="1" hangingPunct="1">
              <a:defRPr/>
            </a:pPr>
            <a:r>
              <a:rPr lang="cs-CZ" altLang="cs-CZ" sz="2200" dirty="0"/>
              <a:t>věk rodičů významným pozitivním faktorem</a:t>
            </a:r>
          </a:p>
          <a:p>
            <a:pPr eaLnBrk="1" hangingPunct="1">
              <a:defRPr/>
            </a:pPr>
            <a:r>
              <a:rPr lang="cs-CZ" altLang="cs-CZ" sz="2200" dirty="0"/>
              <a:t>informace o užívání volně dostupných medikamentů 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0ADF56-AF2C-4ABA-88CF-D6C1B862A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8B75B5-DDC8-4C18-9B03-E98C283D8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090F9-39DE-4FB3-AAFB-BE07AD4C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Objektivní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C2C0A6-172E-420A-8A65-45CF0B60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200" dirty="0"/>
              <a:t>pečlivé provedení</a:t>
            </a:r>
          </a:p>
          <a:p>
            <a:pPr eaLnBrk="1" hangingPunct="1">
              <a:defRPr/>
            </a:pPr>
            <a:r>
              <a:rPr lang="cs-CZ" sz="2200" dirty="0"/>
              <a:t>pátrání po jizvách, PM, VP </a:t>
            </a:r>
            <a:r>
              <a:rPr lang="cs-CZ" sz="2200" dirty="0" err="1"/>
              <a:t>shunt</a:t>
            </a:r>
            <a:r>
              <a:rPr lang="cs-CZ" sz="2200" dirty="0"/>
              <a:t>, zhojená tracheostomie …</a:t>
            </a:r>
          </a:p>
          <a:p>
            <a:pPr eaLnBrk="1" hangingPunct="1">
              <a:defRPr/>
            </a:pPr>
            <a:r>
              <a:rPr lang="cs-CZ" sz="2200" dirty="0"/>
              <a:t>stav hydratace</a:t>
            </a:r>
          </a:p>
          <a:p>
            <a:pPr eaLnBrk="1" hangingPunct="1">
              <a:defRPr/>
            </a:pPr>
            <a:r>
              <a:rPr lang="cs-CZ" sz="2200" dirty="0"/>
              <a:t>přítomnost </a:t>
            </a:r>
            <a:r>
              <a:rPr lang="cs-CZ" sz="2200" dirty="0" err="1"/>
              <a:t>infektu</a:t>
            </a:r>
            <a:r>
              <a:rPr lang="cs-CZ" sz="2200" dirty="0"/>
              <a:t> </a:t>
            </a:r>
            <a:r>
              <a:rPr lang="cs-CZ" sz="2200" dirty="0" err="1"/>
              <a:t>vs</a:t>
            </a:r>
            <a:r>
              <a:rPr lang="cs-CZ" sz="2200" dirty="0"/>
              <a:t> naléhavost výkonu</a:t>
            </a:r>
          </a:p>
          <a:p>
            <a:pPr eaLnBrk="1" hangingPunct="1">
              <a:defRPr/>
            </a:pPr>
            <a:r>
              <a:rPr lang="cs-CZ" sz="2200" dirty="0"/>
              <a:t>hodnocení naměřeného TK?</a:t>
            </a:r>
          </a:p>
          <a:p>
            <a:pPr marL="0" indent="0">
              <a:buNone/>
              <a:defRPr/>
            </a:pPr>
            <a:endParaRPr lang="cs-CZ" sz="2200" dirty="0"/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7172" name="Obrázek 3">
            <a:extLst>
              <a:ext uri="{FF2B5EF4-FFF2-40B4-BE49-F238E27FC236}">
                <a16:creationId xmlns:a16="http://schemas.microsoft.com/office/drawing/2014/main" id="{08E153B9-D150-42A0-8A9B-C2ECE355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210" y="2142018"/>
            <a:ext cx="2664682" cy="368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826D2F-B314-49FC-8EDF-53EAB8C69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20953F-6A49-4C93-BF36-7A12399217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6D96C-A5F3-43C8-B70A-8FC15475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Informovaný souhlas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DE0F1D-2B4B-46DF-B773-69E65C5C9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200" dirty="0"/>
              <a:t>vysvětlení výkonu, vysvětlení možných komplikací</a:t>
            </a:r>
          </a:p>
          <a:p>
            <a:pPr eaLnBrk="1" hangingPunct="1">
              <a:defRPr/>
            </a:pPr>
            <a:r>
              <a:rPr lang="cs-CZ" sz="2200" dirty="0"/>
              <a:t>možnosti anestézie – rizika a výhody celkové a lokální anestézie</a:t>
            </a:r>
          </a:p>
          <a:p>
            <a:pPr eaLnBrk="1" hangingPunct="1">
              <a:defRPr/>
            </a:pPr>
            <a:r>
              <a:rPr lang="cs-CZ" sz="2200" dirty="0"/>
              <a:t>u starších je vhodné informovat i rodinného příslušníka</a:t>
            </a:r>
          </a:p>
          <a:p>
            <a:pPr eaLnBrk="1" hangingPunct="1">
              <a:defRPr/>
            </a:pPr>
            <a:r>
              <a:rPr lang="cs-CZ" sz="2200" dirty="0"/>
              <a:t>postup u komunikačního omezení – svědci, kývnutí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49367D-C802-4271-BFDF-9B0D57B69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D7FBD1-F331-46A7-A0E1-B7873E0936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D7575-6C46-4244-9990-3B923F3E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Závažnost operačních výkonů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C15FA9-E2A9-47C6-9B03-EBDB60DF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200" b="1" dirty="0">
                <a:solidFill>
                  <a:schemeClr val="tx2"/>
                </a:solidFill>
              </a:rPr>
              <a:t>nízké riziko </a:t>
            </a:r>
            <a:r>
              <a:rPr lang="cs-CZ" sz="2200" dirty="0"/>
              <a:t>– endoskopické výkony, kožní operace, oční operace</a:t>
            </a:r>
          </a:p>
          <a:p>
            <a:pPr>
              <a:defRPr/>
            </a:pPr>
            <a:r>
              <a:rPr lang="cs-CZ" sz="2200" b="1" dirty="0">
                <a:solidFill>
                  <a:schemeClr val="tx2"/>
                </a:solidFill>
              </a:rPr>
              <a:t>střední riziko </a:t>
            </a:r>
            <a:r>
              <a:rPr lang="cs-CZ" sz="2200" dirty="0"/>
              <a:t>– operace a. </a:t>
            </a:r>
            <a:r>
              <a:rPr lang="cs-CZ" sz="2200" dirty="0" err="1"/>
              <a:t>carotis</a:t>
            </a:r>
            <a:r>
              <a:rPr lang="cs-CZ" sz="2200" dirty="0"/>
              <a:t>, ORL operace, nitrobřišní a nitrohrudní výkony, ortopedické operace, operace prostaty</a:t>
            </a:r>
          </a:p>
          <a:p>
            <a:pPr>
              <a:defRPr/>
            </a:pPr>
            <a:r>
              <a:rPr lang="cs-CZ" sz="2200" b="1" dirty="0">
                <a:solidFill>
                  <a:schemeClr val="tx2"/>
                </a:solidFill>
              </a:rPr>
              <a:t>vysoké riziko </a:t>
            </a:r>
            <a:r>
              <a:rPr lang="cs-CZ" sz="2200" dirty="0"/>
              <a:t>– velké akutní operace starších, chirurgie </a:t>
            </a:r>
            <a:r>
              <a:rPr lang="cs-CZ" sz="2200" dirty="0" err="1"/>
              <a:t>Ao</a:t>
            </a:r>
            <a:r>
              <a:rPr lang="cs-CZ" sz="2200" dirty="0"/>
              <a:t> a velkých cév, chirurgie periferních cév, dlouhodobé výkony spojené s velkou krevní ztrátou, </a:t>
            </a:r>
            <a:r>
              <a:rPr lang="cs-CZ" sz="2200" dirty="0" err="1"/>
              <a:t>dvoudutinové</a:t>
            </a:r>
            <a:r>
              <a:rPr lang="cs-CZ" sz="2200" dirty="0"/>
              <a:t> výkony</a:t>
            </a:r>
            <a:endParaRPr lang="cs-CZ" sz="2200" dirty="0">
              <a:solidFill>
                <a:srgbClr val="FFFF00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64D201-0C82-4B26-9CA6-B2841436E1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B6E2DC-3327-4551-81B5-871B884D7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628BDA-46A3-410F-AA17-32E50203B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7B095A-2A15-40F1-91FE-6F046818D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F149DA-D79E-4950-BB25-C781BCAA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laboratorní a zobrazovací předoperační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511982-E076-4AE2-9B04-9F2ABF253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200" dirty="0"/>
              <a:t>KO, hemokoagulační vyšetření INR, </a:t>
            </a:r>
            <a:r>
              <a:rPr lang="cs-CZ" sz="2200" dirty="0" err="1"/>
              <a:t>aPTT</a:t>
            </a:r>
            <a:endParaRPr lang="cs-CZ" sz="2200" dirty="0"/>
          </a:p>
          <a:p>
            <a:pPr>
              <a:defRPr/>
            </a:pPr>
            <a:r>
              <a:rPr lang="cs-CZ" sz="2200" dirty="0"/>
              <a:t>základní biochemie – glykémie, ionty, urea, kreatinin, AST, ALT, CRP</a:t>
            </a:r>
          </a:p>
          <a:p>
            <a:pPr>
              <a:defRPr/>
            </a:pPr>
            <a:r>
              <a:rPr lang="cs-CZ" sz="2200" dirty="0"/>
              <a:t>EKG – nad 40 let</a:t>
            </a:r>
          </a:p>
          <a:p>
            <a:pPr>
              <a:defRPr/>
            </a:pPr>
            <a:r>
              <a:rPr lang="cs-CZ" sz="2200" dirty="0"/>
              <a:t>RTG – nad 60 let</a:t>
            </a:r>
          </a:p>
          <a:p>
            <a:pPr>
              <a:defRPr/>
            </a:pPr>
            <a:r>
              <a:rPr lang="cs-CZ" sz="2200" dirty="0"/>
              <a:t>fakultativně – krevní skupina, moč + sed</a:t>
            </a:r>
          </a:p>
          <a:p>
            <a:pPr>
              <a:defRPr/>
            </a:pPr>
            <a:r>
              <a:rPr lang="cs-CZ" sz="2200" dirty="0"/>
              <a:t>CAVE!! předoperační vyšetření je mnohdy </a:t>
            </a:r>
          </a:p>
          <a:p>
            <a:pPr marL="72000" indent="0">
              <a:buNone/>
              <a:defRPr/>
            </a:pPr>
            <a:r>
              <a:rPr lang="cs-CZ" sz="2200" dirty="0"/>
              <a:t>   jediným důkladným vyšetřením po mnoha letech!!</a:t>
            </a:r>
          </a:p>
        </p:txBody>
      </p:sp>
      <p:pic>
        <p:nvPicPr>
          <p:cNvPr id="10244" name="Obrázek 3">
            <a:extLst>
              <a:ext uri="{FF2B5EF4-FFF2-40B4-BE49-F238E27FC236}">
                <a16:creationId xmlns:a16="http://schemas.microsoft.com/office/drawing/2014/main" id="{5A1D9BA2-43F2-4370-8D62-EC0CE576C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32" y="720000"/>
            <a:ext cx="2705031" cy="14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ek 4">
            <a:extLst>
              <a:ext uri="{FF2B5EF4-FFF2-40B4-BE49-F238E27FC236}">
                <a16:creationId xmlns:a16="http://schemas.microsoft.com/office/drawing/2014/main" id="{C78F85E3-A400-456E-916D-199F08D72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85" y="2863536"/>
            <a:ext cx="2696049" cy="302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86C6F-3321-4320-8A57-C5F54EA0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Doplňující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014A54-C03C-47FC-B0FA-B178658D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29789"/>
            <a:ext cx="10753200" cy="4139998"/>
          </a:xfrm>
        </p:spPr>
        <p:txBody>
          <a:bodyPr/>
          <a:lstStyle/>
          <a:p>
            <a:pPr>
              <a:defRPr/>
            </a:pPr>
            <a:r>
              <a:rPr lang="cs-CZ" sz="2200" dirty="0"/>
              <a:t>u kardiovaskulárního rizika – ECHO, </a:t>
            </a:r>
            <a:r>
              <a:rPr lang="cs-CZ" sz="2200" dirty="0" err="1"/>
              <a:t>ergometrie</a:t>
            </a:r>
            <a:r>
              <a:rPr lang="cs-CZ" sz="2200" dirty="0"/>
              <a:t> (</a:t>
            </a:r>
            <a:r>
              <a:rPr lang="cs-CZ" sz="2200" dirty="0" err="1"/>
              <a:t>susp</a:t>
            </a:r>
            <a:r>
              <a:rPr lang="cs-CZ" sz="2200" dirty="0"/>
              <a:t>. ICHS, výkonnost)</a:t>
            </a:r>
          </a:p>
          <a:p>
            <a:pPr>
              <a:defRPr/>
            </a:pPr>
            <a:r>
              <a:rPr lang="cs-CZ" sz="2200" dirty="0"/>
              <a:t>u plicního postižení – spirometrie</a:t>
            </a:r>
          </a:p>
          <a:p>
            <a:pPr>
              <a:defRPr/>
            </a:pPr>
            <a:r>
              <a:rPr lang="cs-CZ" sz="2200" dirty="0" err="1"/>
              <a:t>susp</a:t>
            </a:r>
            <a:r>
              <a:rPr lang="cs-CZ" sz="2200" dirty="0"/>
              <a:t>. malnutrice – CB, albumin</a:t>
            </a:r>
          </a:p>
          <a:p>
            <a:pPr>
              <a:defRPr/>
            </a:pPr>
            <a:r>
              <a:rPr lang="cs-CZ" sz="2200" dirty="0"/>
              <a:t>onemocnění jater – GMT, ALP, bilirubin</a:t>
            </a:r>
          </a:p>
          <a:p>
            <a:pPr>
              <a:defRPr/>
            </a:pPr>
            <a:r>
              <a:rPr lang="cs-CZ" sz="2200" dirty="0"/>
              <a:t>onemocnění ledvin – ABR, Ca, P, </a:t>
            </a:r>
          </a:p>
          <a:p>
            <a:pPr marL="72000" indent="0">
              <a:buNone/>
              <a:defRPr/>
            </a:pPr>
            <a:r>
              <a:rPr lang="cs-CZ" sz="2200" dirty="0"/>
              <a:t>  glomerulární filtrace, kultivace moči</a:t>
            </a:r>
          </a:p>
          <a:p>
            <a:pPr>
              <a:defRPr/>
            </a:pPr>
            <a:r>
              <a:rPr lang="cs-CZ" sz="2200" dirty="0"/>
              <a:t>další – </a:t>
            </a:r>
            <a:r>
              <a:rPr lang="cs-CZ" sz="2200" dirty="0" err="1"/>
              <a:t>HBsAg</a:t>
            </a:r>
            <a:r>
              <a:rPr lang="cs-CZ" sz="2200" dirty="0"/>
              <a:t>, hepatitidy, HIV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1268" name="Obrázek 3">
            <a:extLst>
              <a:ext uri="{FF2B5EF4-FFF2-40B4-BE49-F238E27FC236}">
                <a16:creationId xmlns:a16="http://schemas.microsoft.com/office/drawing/2014/main" id="{9CBFE02F-DD0B-4DD5-8E2C-07CE6E0B0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11" y="3034611"/>
            <a:ext cx="3586317" cy="27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3083C3-05B2-4EF8-8BC8-08443DAC1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8A1C98-1972-4339-89DB-3766C86C1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3868</TotalTime>
  <Words>1633</Words>
  <Application>Microsoft Office PowerPoint</Application>
  <PresentationFormat>Širokoúhlá obrazovka</PresentationFormat>
  <Paragraphs>204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Prezentace_MU_CZ</vt:lpstr>
      <vt:lpstr>Předoperační vyšetření + příprava </vt:lpstr>
      <vt:lpstr>Základní zásady a cíle</vt:lpstr>
      <vt:lpstr>Předoperační vyšetření</vt:lpstr>
      <vt:lpstr>Anamnestická data u starších</vt:lpstr>
      <vt:lpstr>Objektivní vyšetření</vt:lpstr>
      <vt:lpstr>Informovaný souhlas</vt:lpstr>
      <vt:lpstr>Závažnost operačních výkonů</vt:lpstr>
      <vt:lpstr>Základní laboratorní a zobrazovací předoperační vyšetření</vt:lpstr>
      <vt:lpstr>Doplňující vyšetření</vt:lpstr>
      <vt:lpstr>Příprava diabetika</vt:lpstr>
      <vt:lpstr>Pacient na antikoagulační/antiagregační léčbě – plánovaný výkon</vt:lpstr>
      <vt:lpstr>Pacient na antikoagulační/antiagregační léčbě – akutní výkon</vt:lpstr>
      <vt:lpstr>Riziko úmrtí při závažnějších operačních výkonech</vt:lpstr>
      <vt:lpstr>Kardiální postižení I</vt:lpstr>
      <vt:lpstr>Kardiální postižení II</vt:lpstr>
      <vt:lpstr>Hypertenze</vt:lpstr>
      <vt:lpstr>Vaskulární komplikace</vt:lpstr>
      <vt:lpstr>Pravděpodobnost vzniku ischemického ložiska CNS dále zvyšuje</vt:lpstr>
      <vt:lpstr>Další doprovodné choroby</vt:lpstr>
      <vt:lpstr>Hematologické komplikace - TEN</vt:lpstr>
      <vt:lpstr>Posouzení celkového funkčního stavu starších nemocných</vt:lpstr>
      <vt:lpstr>Stav výživy</vt:lpstr>
      <vt:lpstr>Hodnocení rizika I  </vt:lpstr>
      <vt:lpstr>Hodnocení rizika II</vt:lpstr>
      <vt:lpstr>Pooperační stavy</vt:lpstr>
      <vt:lpstr>Prevence TEN</vt:lpstr>
      <vt:lpstr>Další opatření</vt:lpstr>
      <vt:lpstr> Děkuji za pozornost!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294</cp:revision>
  <cp:lastPrinted>1601-01-01T00:00:00Z</cp:lastPrinted>
  <dcterms:created xsi:type="dcterms:W3CDTF">2021-04-27T07:29:37Z</dcterms:created>
  <dcterms:modified xsi:type="dcterms:W3CDTF">2021-09-10T15:02:29Z</dcterms:modified>
</cp:coreProperties>
</file>