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316" r:id="rId3"/>
    <p:sldId id="363" r:id="rId4"/>
    <p:sldId id="364" r:id="rId5"/>
    <p:sldId id="311" r:id="rId6"/>
    <p:sldId id="386" r:id="rId7"/>
    <p:sldId id="371" r:id="rId8"/>
    <p:sldId id="373" r:id="rId9"/>
    <p:sldId id="384" r:id="rId10"/>
    <p:sldId id="380" r:id="rId11"/>
    <p:sldId id="389" r:id="rId12"/>
    <p:sldId id="388" r:id="rId13"/>
    <p:sldId id="381" r:id="rId14"/>
    <p:sldId id="399" r:id="rId15"/>
    <p:sldId id="400" r:id="rId16"/>
    <p:sldId id="401" r:id="rId17"/>
    <p:sldId id="402" r:id="rId18"/>
    <p:sldId id="403" r:id="rId19"/>
    <p:sldId id="405" r:id="rId20"/>
    <p:sldId id="409" r:id="rId21"/>
    <p:sldId id="410" r:id="rId22"/>
    <p:sldId id="412" r:id="rId23"/>
    <p:sldId id="413" r:id="rId24"/>
    <p:sldId id="382" r:id="rId25"/>
    <p:sldId id="383" r:id="rId26"/>
    <p:sldId id="390" r:id="rId27"/>
    <p:sldId id="391" r:id="rId28"/>
    <p:sldId id="398" r:id="rId29"/>
    <p:sldId id="414" r:id="rId30"/>
    <p:sldId id="415" r:id="rId31"/>
    <p:sldId id="416" r:id="rId32"/>
    <p:sldId id="350" r:id="rId33"/>
    <p:sldId id="339" r:id="rId34"/>
    <p:sldId id="396" r:id="rId35"/>
    <p:sldId id="397" r:id="rId36"/>
    <p:sldId id="385" r:id="rId37"/>
    <p:sldId id="392" r:id="rId38"/>
    <p:sldId id="336" r:id="rId39"/>
    <p:sldId id="376" r:id="rId40"/>
    <p:sldId id="337" r:id="rId41"/>
    <p:sldId id="377" r:id="rId42"/>
    <p:sldId id="367" r:id="rId43"/>
    <p:sldId id="368" r:id="rId44"/>
    <p:sldId id="369" r:id="rId45"/>
    <p:sldId id="370" r:id="rId46"/>
    <p:sldId id="395" r:id="rId47"/>
    <p:sldId id="379" r:id="rId48"/>
    <p:sldId id="275" r:id="rId49"/>
    <p:sldId id="362" r:id="rId50"/>
  </p:sldIdLst>
  <p:sldSz cx="10267950" cy="7078663"/>
  <p:notesSz cx="6858000" cy="9144000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CC"/>
    <a:srgbClr val="FF9900"/>
    <a:srgbClr val="000066"/>
    <a:srgbClr val="00FFCC"/>
    <a:srgbClr val="00FF99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9" autoAdjust="0"/>
  </p:normalViewPr>
  <p:slideViewPr>
    <p:cSldViewPr>
      <p:cViewPr>
        <p:scale>
          <a:sx n="80" d="100"/>
          <a:sy n="80" d="100"/>
        </p:scale>
        <p:origin x="-1596" y="-606"/>
      </p:cViewPr>
      <p:guideLst>
        <p:guide orient="horz" pos="2208"/>
        <p:guide pos="3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685800"/>
            <a:ext cx="4975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0E4F1D1-44B3-49EF-8F57-E8C5AF081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344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D34A2-6E14-483C-B4BB-66D072A1128E}" type="slidenum">
              <a:rPr lang="cs-CZ"/>
              <a:pPr/>
              <a:t>2</a:t>
            </a:fld>
            <a:endParaRPr lang="cs-CZ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3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92150"/>
            <a:ext cx="4956175" cy="3416300"/>
          </a:xfrm>
          <a:ln w="12700" cap="flat">
            <a:solidFill>
              <a:schemeClr val="tx1"/>
            </a:solidFill>
          </a:ln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A58B8-BD24-4918-985C-71E09F62786B}" type="slidenum">
              <a:rPr lang="cs-CZ"/>
              <a:pPr/>
              <a:t>32</a:t>
            </a:fld>
            <a:endParaRPr lang="cs-CZ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18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40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47548-DD13-4292-92C0-A6CA0E63489D}" type="slidenum">
              <a:rPr lang="cs-CZ"/>
              <a:pPr/>
              <a:t>33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279AC-36FA-4453-BC6A-EE6DA30492C9}" type="slidenum">
              <a:rPr lang="cs-CZ"/>
              <a:pPr/>
              <a:t>37</a:t>
            </a:fld>
            <a:endParaRPr lang="cs-CZ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22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685800"/>
            <a:ext cx="4972050" cy="3429000"/>
          </a:xfrm>
          <a:ln w="12700" cap="flat">
            <a:solidFill>
              <a:schemeClr val="tx1"/>
            </a:solidFill>
          </a:ln>
        </p:spPr>
      </p:sp>
      <p:sp>
        <p:nvSpPr>
          <p:cNvPr id="460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6232F-B212-4FE0-8999-CFCA2A97DC62}" type="slidenum">
              <a:rPr lang="cs-CZ"/>
              <a:pPr/>
              <a:t>38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C2361-4FE9-4883-B7C1-2A99A81A26F1}" type="slidenum">
              <a:rPr lang="cs-CZ"/>
              <a:pPr/>
              <a:t>40</a:t>
            </a:fld>
            <a:endParaRPr lang="cs-CZ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24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81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F8ACE-3D21-4096-B41B-41FC6ADCF736}" type="slidenum">
              <a:rPr lang="cs-CZ"/>
              <a:pPr/>
              <a:t>42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FE755-BE1A-4B7D-91F3-12DE940E2A92}" type="slidenum">
              <a:rPr lang="cs-CZ"/>
              <a:pPr/>
              <a:t>48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E534B-520C-4F6B-8F7F-D766D0370DA2}" type="slidenum">
              <a:rPr lang="cs-CZ"/>
              <a:pPr/>
              <a:t>49</a:t>
            </a:fld>
            <a:endParaRPr lang="cs-CZ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34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12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45F7A-69CD-43E7-99D8-A43E473170DD}" type="slidenum">
              <a:rPr lang="cs-CZ"/>
              <a:pPr/>
              <a:t>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695325"/>
            <a:ext cx="5000625" cy="3446463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0863"/>
            <a:ext cx="5019675" cy="4094162"/>
          </a:xfrm>
          <a:noFill/>
          <a:ln/>
        </p:spPr>
        <p:txBody>
          <a:bodyPr lIns="92075" tIns="46038" rIns="92075" bIns="46038"/>
          <a:lstStyle/>
          <a:p>
            <a:pPr defTabSz="904875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2918B-CA4E-4122-9D14-5BFFCA3AF724}" type="slidenum">
              <a:rPr lang="cs-CZ"/>
              <a:pPr/>
              <a:t>4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5397B-3F34-4E85-BA81-ECB34115B824}" type="slidenum">
              <a:rPr lang="cs-CZ"/>
              <a:pPr/>
              <a:t>5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671513"/>
            <a:ext cx="5032375" cy="3468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59275"/>
            <a:ext cx="5048250" cy="4119563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D825F-0CE0-41CD-8EF3-BD22019101E1}" type="slidenum">
              <a:rPr lang="cs-CZ"/>
              <a:pPr/>
              <a:t>10</a:t>
            </a:fld>
            <a:endParaRPr lang="cs-CZ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11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9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9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9021F2-B0D2-4B98-9AF6-01D9D1590BC9}" type="slidenum">
              <a:rPr lang="cs-CZ" altLang="cs-CZ" sz="1200" smtClean="0"/>
              <a:pPr eaLnBrk="1" hangingPunct="1"/>
              <a:t>14</a:t>
            </a:fld>
            <a:endParaRPr lang="cs-CZ" altLang="cs-CZ" sz="12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762000" eaLnBrk="1" hangingPunct="1"/>
            <a:endParaRPr lang="en-GB" altLang="cs-CZ" smtClean="0"/>
          </a:p>
        </p:txBody>
      </p:sp>
      <p:sp>
        <p:nvSpPr>
          <p:cNvPr id="348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847725"/>
            <a:ext cx="4502150" cy="31051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D4C719-644A-4D7E-92F7-223124D54074}" type="slidenum">
              <a:rPr lang="cs-CZ" altLang="cs-CZ" sz="1200" smtClean="0"/>
              <a:pPr eaLnBrk="1" hangingPunct="1"/>
              <a:t>17</a:t>
            </a:fld>
            <a:endParaRPr lang="cs-CZ" altLang="cs-CZ" sz="12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762000" eaLnBrk="1" hangingPunct="1"/>
            <a:endParaRPr lang="en-GB" altLang="cs-CZ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847725"/>
            <a:ext cx="4502150" cy="31051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543052-EED8-438A-A909-FA7FB0DE3F3D}" type="slidenum">
              <a:rPr lang="cs-CZ" altLang="cs-CZ" sz="1200" smtClean="0"/>
              <a:pPr eaLnBrk="1" hangingPunct="1"/>
              <a:t>18</a:t>
            </a:fld>
            <a:endParaRPr lang="cs-CZ" altLang="cs-CZ" sz="12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762000" eaLnBrk="1" hangingPunct="1"/>
            <a:endParaRPr lang="en-GB" altLang="cs-CZ" smtClean="0"/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847725"/>
            <a:ext cx="4502150" cy="31051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A9B5E-6A85-4BE4-9690-B5BBD4AA9770}" type="slidenum">
              <a:rPr lang="cs-CZ"/>
              <a:pPr/>
              <a:t>24</a:t>
            </a:fld>
            <a:endParaRPr 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>
              <a:spcBef>
                <a:spcPct val="0"/>
              </a:spcBef>
              <a:buFontTx/>
              <a:buNone/>
            </a:pPr>
            <a:r>
              <a:rPr lang="cs-CZ" sz="1000" b="0" i="1">
                <a:latin typeface="Times New Roman" pitchFamily="18" charset="0"/>
              </a:rPr>
              <a:t>19</a:t>
            </a:r>
            <a:endParaRPr lang="cs-CZ" sz="1000" b="0" i="1">
              <a:latin typeface="Times New Roman CE" charset="-18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30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9938" y="2198688"/>
            <a:ext cx="8728075" cy="15176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9875" y="4011613"/>
            <a:ext cx="7188200" cy="18081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6D2DF-951A-4154-B948-E492AD7AEAA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043C3-D7F3-46E9-8CF1-72A1FBFB92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6788" y="628650"/>
            <a:ext cx="2181225" cy="5664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9938" y="628650"/>
            <a:ext cx="6394450" cy="5664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639AD-F9A7-47C5-A4CC-A5F1368A45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9938" y="628650"/>
            <a:ext cx="8728075" cy="5664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EF9C2-E52A-4610-A985-1BC53EE9A6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32F1D-5E31-45C1-95BF-47A96D87FA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213" y="4548188"/>
            <a:ext cx="8728075" cy="14065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1213" y="3000375"/>
            <a:ext cx="8728075" cy="15478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67AF5-3D68-4171-B9A7-A20A64FAAB0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9938" y="2044700"/>
            <a:ext cx="42878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0175" y="2044700"/>
            <a:ext cx="428783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CEBCA-D81D-4AB9-95E8-90A991A914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763" y="284163"/>
            <a:ext cx="9242425" cy="117951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763" y="1584325"/>
            <a:ext cx="4537075" cy="660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763" y="2244725"/>
            <a:ext cx="4537075" cy="4078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6525" y="1584325"/>
            <a:ext cx="4538663" cy="660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6525" y="2244725"/>
            <a:ext cx="4538663" cy="4078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05227-8BF2-48EF-9CD0-BB58A43B71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1F4B6-1658-49AF-AE52-410628FD53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97308-185A-4C29-8163-CA161437F0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763" y="282575"/>
            <a:ext cx="3378200" cy="11985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4788" y="282575"/>
            <a:ext cx="5740400" cy="604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2763" y="1481138"/>
            <a:ext cx="3378200" cy="4841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A2E2F-1639-4729-8461-FA4F7DD025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950" y="4954588"/>
            <a:ext cx="6161088" cy="585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2950" y="631825"/>
            <a:ext cx="6161088" cy="4248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2950" y="5540375"/>
            <a:ext cx="6161088" cy="830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C5747-6EE5-4BDB-8AB4-77D91C7E1AE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8" y="628650"/>
            <a:ext cx="8728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59" tIns="48980" rIns="97959" bIns="48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2044700"/>
            <a:ext cx="8728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5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5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8063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59" tIns="48980" rIns="97959" bIns="489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500" b="0">
                <a:latin typeface="Times New Roman" pitchFamily="18" charset="0"/>
              </a:defRPr>
            </a:lvl1pPr>
          </a:lstStyle>
          <a:p>
            <a:fld id="{C8552D7D-8358-4375-94EB-DD76F0EF3E93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66713" indent="-366713" algn="l" defTabSz="97948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4800" algn="l" defTabSz="979488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3963" indent="-244475" algn="l" defTabSz="979488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14500" indent="-244475" algn="l" defTabSz="9794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050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622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194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766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33838" indent="-246063" algn="l" defTabSz="9794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2359025"/>
            <a:ext cx="8728075" cy="11811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Antitrombotická léčba</a:t>
            </a:r>
            <a:endParaRPr lang="cs-CZ" sz="4000" b="1" smtClean="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600" dirty="0" smtClean="0">
                <a:latin typeface="Arial" pitchFamily="34" charset="0"/>
              </a:rPr>
              <a:t>P. Smejkal, M. </a:t>
            </a:r>
            <a:r>
              <a:rPr lang="cs-CZ" sz="2600" dirty="0" err="1" smtClean="0">
                <a:latin typeface="Arial" pitchFamily="34" charset="0"/>
              </a:rPr>
              <a:t>Penka</a:t>
            </a:r>
            <a:endParaRPr lang="cs-CZ" sz="2600" dirty="0" smtClean="0">
              <a:latin typeface="Arial" pitchFamily="34" charset="0"/>
            </a:endParaRPr>
          </a:p>
          <a:p>
            <a:r>
              <a:rPr lang="cs-CZ" sz="2600" dirty="0" smtClean="0">
                <a:latin typeface="Arial" pitchFamily="34" charset="0"/>
              </a:rPr>
              <a:t>OKH, FN Brno</a:t>
            </a:r>
            <a:endParaRPr lang="en-GB" sz="26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314325"/>
            <a:ext cx="8728075" cy="1179513"/>
          </a:xfrm>
          <a:noFill/>
        </p:spPr>
        <p:txBody>
          <a:bodyPr lIns="90488" tIns="44450" rIns="90488" bIns="44450"/>
          <a:lstStyle/>
          <a:p>
            <a:r>
              <a:rPr lang="cs-CZ" sz="3800" b="1" smtClean="0">
                <a:solidFill>
                  <a:srgbClr val="FFFF66"/>
                </a:solidFill>
                <a:latin typeface="Arial" pitchFamily="34" charset="0"/>
              </a:rPr>
              <a:t>Nízkomolekulární hepariny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651000"/>
            <a:ext cx="9145587" cy="4641850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cs-CZ" sz="3000" dirty="0" smtClean="0">
                <a:solidFill>
                  <a:schemeClr val="hlink"/>
                </a:solidFill>
                <a:latin typeface="Arial" pitchFamily="34" charset="0"/>
              </a:rPr>
              <a:t>Účinná látka</a:t>
            </a:r>
            <a:r>
              <a:rPr lang="cs-CZ" sz="3000" dirty="0" smtClean="0">
                <a:solidFill>
                  <a:schemeClr val="accent2"/>
                </a:solidFill>
                <a:latin typeface="Arial" pitchFamily="34" charset="0"/>
              </a:rPr>
              <a:t>	</a:t>
            </a:r>
            <a:r>
              <a:rPr lang="cs-CZ" sz="2800" b="1" dirty="0" smtClean="0">
                <a:solidFill>
                  <a:schemeClr val="hlink"/>
                </a:solidFill>
                <a:latin typeface="Arial" pitchFamily="34" charset="0"/>
              </a:rPr>
              <a:t>Název 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            	</a:t>
            </a:r>
            <a:r>
              <a:rPr lang="cs-CZ" sz="2800" b="1" dirty="0" smtClean="0">
                <a:solidFill>
                  <a:schemeClr val="hlink"/>
                </a:solidFill>
                <a:latin typeface="Arial" pitchFamily="34" charset="0"/>
              </a:rPr>
              <a:t>anti-</a:t>
            </a:r>
            <a:r>
              <a:rPr lang="cs-CZ" sz="2800" b="1" dirty="0" err="1" smtClean="0">
                <a:solidFill>
                  <a:schemeClr val="hlink"/>
                </a:solidFill>
                <a:latin typeface="Arial" pitchFamily="34" charset="0"/>
              </a:rPr>
              <a:t>Xa</a:t>
            </a:r>
            <a:r>
              <a:rPr lang="cs-CZ" sz="2800" b="1" dirty="0" smtClean="0">
                <a:solidFill>
                  <a:schemeClr val="hlink"/>
                </a:solidFill>
                <a:latin typeface="Arial" pitchFamily="34" charset="0"/>
              </a:rPr>
              <a:t> / anti-</a:t>
            </a:r>
            <a:r>
              <a:rPr lang="cs-CZ" sz="2800" b="1" dirty="0" err="1" smtClean="0">
                <a:solidFill>
                  <a:schemeClr val="hlink"/>
                </a:solidFill>
                <a:latin typeface="Arial" pitchFamily="34" charset="0"/>
              </a:rPr>
              <a:t>IIa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Nadroparin</a:t>
            </a:r>
            <a:r>
              <a:rPr lang="cs-CZ" sz="2800" dirty="0" smtClean="0">
                <a:latin typeface="Arial" pitchFamily="34" charset="0"/>
              </a:rPr>
              <a:t>		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Fraxiparine</a:t>
            </a:r>
            <a:r>
              <a:rPr lang="cs-CZ" sz="2800" b="1" baseline="30000" dirty="0" smtClean="0">
                <a:solidFill>
                  <a:srgbClr val="99FFCC"/>
                </a:solidFill>
                <a:latin typeface="Arial" pitchFamily="34" charset="0"/>
              </a:rPr>
              <a:t>®</a:t>
            </a:r>
            <a:r>
              <a:rPr lang="cs-CZ" sz="2800" b="1" baseline="300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</a:rPr>
              <a:t>		3,0	      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Dalteparin</a:t>
            </a:r>
            <a:r>
              <a:rPr lang="cs-CZ" sz="2800" dirty="0" smtClean="0">
                <a:latin typeface="Arial" pitchFamily="34" charset="0"/>
              </a:rPr>
              <a:t>		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Fragmin</a:t>
            </a:r>
            <a:r>
              <a:rPr lang="cs-CZ" sz="2800" b="1" baseline="30000" dirty="0" smtClean="0">
                <a:solidFill>
                  <a:srgbClr val="99FFCC"/>
                </a:solidFill>
                <a:latin typeface="Arial" pitchFamily="34" charset="0"/>
              </a:rPr>
              <a:t>® </a:t>
            </a:r>
            <a:r>
              <a:rPr lang="cs-CZ" sz="2800" dirty="0" smtClean="0">
                <a:latin typeface="Arial" pitchFamily="34" charset="0"/>
              </a:rPr>
              <a:t>			2,0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Enoxaparin</a:t>
            </a:r>
            <a:r>
              <a:rPr lang="cs-CZ" sz="2800" dirty="0" smtClean="0">
                <a:latin typeface="Arial" pitchFamily="34" charset="0"/>
              </a:rPr>
              <a:t>		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Clexane</a:t>
            </a:r>
            <a:r>
              <a:rPr lang="cs-CZ" sz="2800" b="1" baseline="30000" dirty="0" smtClean="0">
                <a:solidFill>
                  <a:srgbClr val="99FFCC"/>
                </a:solidFill>
                <a:latin typeface="Arial" pitchFamily="34" charset="0"/>
              </a:rPr>
              <a:t>® </a:t>
            </a:r>
            <a:r>
              <a:rPr lang="cs-CZ" sz="2800" dirty="0" smtClean="0">
                <a:latin typeface="Arial" pitchFamily="34" charset="0"/>
              </a:rPr>
              <a:t>			3,3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Bemiparin</a:t>
            </a:r>
            <a:r>
              <a:rPr lang="cs-CZ" sz="2800" dirty="0" smtClean="0">
                <a:latin typeface="Arial" pitchFamily="34" charset="0"/>
              </a:rPr>
              <a:t>	 	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Zibor</a:t>
            </a:r>
            <a:r>
              <a:rPr lang="cs-CZ" sz="2800" b="1" baseline="30000" dirty="0" smtClean="0">
                <a:solidFill>
                  <a:srgbClr val="99FFCC"/>
                </a:solidFill>
                <a:latin typeface="Arial" pitchFamily="34" charset="0"/>
              </a:rPr>
              <a:t>®</a:t>
            </a:r>
            <a:r>
              <a:rPr lang="cs-CZ" sz="2800" b="1" dirty="0" smtClean="0">
                <a:solidFill>
                  <a:srgbClr val="00FFCC"/>
                </a:solidFill>
                <a:latin typeface="Arial" pitchFamily="34" charset="0"/>
              </a:rPr>
              <a:t> </a:t>
            </a:r>
            <a:r>
              <a:rPr lang="cs-CZ" sz="2800" b="1" dirty="0" smtClean="0">
                <a:solidFill>
                  <a:srgbClr val="99FFCC"/>
                </a:solidFill>
                <a:latin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</a:rPr>
              <a:t>         		8,0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Parnaparin</a:t>
            </a:r>
            <a:r>
              <a:rPr lang="cs-CZ" sz="2800" dirty="0" smtClean="0">
                <a:latin typeface="Arial" pitchFamily="34" charset="0"/>
              </a:rPr>
              <a:t>	     					4,0		    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Tinzaparin</a:t>
            </a:r>
            <a:r>
              <a:rPr lang="cs-CZ" sz="2800" dirty="0" smtClean="0">
                <a:latin typeface="Arial" pitchFamily="34" charset="0"/>
              </a:rPr>
              <a:t>      					1,8	</a:t>
            </a:r>
          </a:p>
          <a:p>
            <a:pPr>
              <a:buFontTx/>
              <a:buNone/>
            </a:pPr>
            <a:r>
              <a:rPr lang="cs-CZ" sz="2800" dirty="0" err="1" smtClean="0">
                <a:latin typeface="Arial" pitchFamily="34" charset="0"/>
              </a:rPr>
              <a:t>Certoparin</a:t>
            </a:r>
            <a:r>
              <a:rPr lang="cs-CZ" sz="2800" dirty="0" smtClean="0">
                <a:latin typeface="Arial" pitchFamily="34" charset="0"/>
              </a:rPr>
              <a:t>      					4,2	</a:t>
            </a:r>
            <a:r>
              <a:rPr lang="cs-CZ" sz="2400" dirty="0" smtClean="0">
                <a:latin typeface="Arial" pitchFamily="34" charset="0"/>
              </a:rPr>
              <a:t>	    </a:t>
            </a:r>
            <a:endParaRPr lang="cs-CZ" sz="2400" dirty="0" smtClean="0">
              <a:latin typeface="Arial CE" charset="-18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0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a dávkování léčby LMWH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090613"/>
            <a:ext cx="9958387" cy="57610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Terapie </a:t>
            </a:r>
            <a:r>
              <a:rPr lang="cs-CZ" sz="2800" b="1" u="sng" dirty="0" err="1" smtClean="0">
                <a:latin typeface="Arial" pitchFamily="34" charset="0"/>
                <a:sym typeface="Symbol" pitchFamily="18" charset="2"/>
              </a:rPr>
              <a:t>trombembolie</a:t>
            </a: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2x100 j </a:t>
            </a: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Xa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/kg s.</a:t>
            </a: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c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kromě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Ziboru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 (115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j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Xa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/kg s.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c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. 1x denně)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standardně netřeba monitorovat</a:t>
            </a:r>
          </a:p>
          <a:p>
            <a:pPr>
              <a:lnSpc>
                <a:spcPct val="90000"/>
              </a:lnSpc>
            </a:pP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Xa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 (odběr za 3-4 </a:t>
            </a:r>
            <a:r>
              <a:rPr lang="cs-CZ" sz="2800" dirty="0" err="1" smtClean="0">
                <a:latin typeface="Arial" pitchFamily="34" charset="0"/>
                <a:sym typeface="Symbol" pitchFamily="18" charset="2"/>
              </a:rPr>
              <a:t>h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. od aplikace s.</a:t>
            </a:r>
            <a:r>
              <a:rPr lang="cs-CZ" sz="2800" dirty="0" err="1" smtClean="0">
                <a:latin typeface="Arial" pitchFamily="34" charset="0"/>
                <a:sym typeface="Symbol" pitchFamily="18" charset="2"/>
              </a:rPr>
              <a:t>c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.):</a:t>
            </a:r>
            <a:endParaRPr lang="cs-CZ" sz="3200" b="1" dirty="0" smtClean="0">
              <a:latin typeface="Arial" pitchFamily="34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0,5 - 1,0 j/ml </a:t>
            </a:r>
          </a:p>
          <a:p>
            <a:pPr lvl="1"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monitorace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 pomocí </a:t>
            </a: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anti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-</a:t>
            </a: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Xa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cs-CZ" sz="2400" b="1" dirty="0" smtClean="0">
                <a:latin typeface="Arial" pitchFamily="34" charset="0"/>
                <a:sym typeface="Symbol" pitchFamily="18" charset="2"/>
              </a:rPr>
              <a:t>renální insuficience</a:t>
            </a:r>
          </a:p>
          <a:p>
            <a:pPr lvl="2">
              <a:lnSpc>
                <a:spcPct val="90000"/>
              </a:lnSpc>
            </a:pPr>
            <a:r>
              <a:rPr lang="cs-CZ" sz="2400" b="1" dirty="0" smtClean="0">
                <a:latin typeface="Arial" pitchFamily="34" charset="0"/>
                <a:sym typeface="Symbol" pitchFamily="18" charset="2"/>
              </a:rPr>
              <a:t>obézní nad 100 kg</a:t>
            </a:r>
          </a:p>
          <a:p>
            <a:pPr lvl="2">
              <a:lnSpc>
                <a:spcPct val="90000"/>
              </a:lnSpc>
            </a:pPr>
            <a:r>
              <a:rPr lang="cs-CZ" sz="2400" b="1" dirty="0" smtClean="0">
                <a:latin typeface="Arial" pitchFamily="34" charset="0"/>
                <a:sym typeface="Symbol" pitchFamily="18" charset="2"/>
              </a:rPr>
              <a:t>gravidní</a:t>
            </a:r>
          </a:p>
          <a:p>
            <a:pPr lvl="2">
              <a:lnSpc>
                <a:spcPct val="90000"/>
              </a:lnSpc>
            </a:pPr>
            <a:r>
              <a:rPr lang="cs-CZ" sz="2400" b="1" dirty="0" smtClean="0">
                <a:latin typeface="Arial" pitchFamily="34" charset="0"/>
                <a:sym typeface="Symbol" pitchFamily="18" charset="2"/>
              </a:rPr>
              <a:t>s vysokým rizikem krvácení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  <a:sym typeface="Symbol" pitchFamily="18" charset="2"/>
              </a:rPr>
              <a:t>pouze hraničně </a:t>
            </a:r>
            <a:r>
              <a:rPr lang="en-GB" sz="2800" b="1" dirty="0" smtClean="0">
                <a:latin typeface="Arial" pitchFamily="34" charset="0"/>
                <a:sym typeface="Symbol" pitchFamily="18" charset="2"/>
              </a:rPr>
              <a:t>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cs-CZ" sz="2800" dirty="0" err="1" smtClean="0">
                <a:latin typeface="Arial" pitchFamily="34" charset="0"/>
                <a:sym typeface="Symbol" pitchFamily="18" charset="2"/>
              </a:rPr>
              <a:t>aPTT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 při terapeutickém dávkování</a:t>
            </a:r>
          </a:p>
          <a:p>
            <a:pPr lvl="1">
              <a:lnSpc>
                <a:spcPct val="90000"/>
              </a:lnSpc>
            </a:pPr>
            <a:endParaRPr lang="cs-CZ" sz="2800" dirty="0" smtClean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27013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a dávkování léčby LMWH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955800"/>
            <a:ext cx="9958387" cy="48133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u="sng" smtClean="0">
                <a:latin typeface="Arial" pitchFamily="34" charset="0"/>
                <a:sym typeface="Symbol" pitchFamily="18" charset="2"/>
              </a:rPr>
              <a:t>Profylaxe trombembolie:</a:t>
            </a:r>
            <a:r>
              <a:rPr lang="cs-CZ" sz="24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cs-CZ" sz="2400" b="1" smtClean="0">
                <a:latin typeface="Arial" pitchFamily="34" charset="0"/>
                <a:sym typeface="Symbol" pitchFamily="18" charset="2"/>
              </a:rPr>
              <a:t>	</a:t>
            </a:r>
          </a:p>
          <a:p>
            <a:r>
              <a:rPr lang="cs-CZ" sz="2800" b="1" smtClean="0">
                <a:latin typeface="Arial" pitchFamily="34" charset="0"/>
                <a:sym typeface="Symbol" pitchFamily="18" charset="2"/>
              </a:rPr>
              <a:t>2000 – 5000 j anti-Xa s.c. á 24 hod. s.c.</a:t>
            </a:r>
          </a:p>
          <a:p>
            <a:r>
              <a:rPr lang="cs-CZ" sz="28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standardně netřeba monitorovat</a:t>
            </a:r>
            <a:endParaRPr lang="cs-CZ" sz="2800" b="1" smtClean="0">
              <a:latin typeface="Arial" pitchFamily="34" charset="0"/>
              <a:sym typeface="Symbol" pitchFamily="18" charset="2"/>
            </a:endParaRPr>
          </a:p>
          <a:p>
            <a:r>
              <a:rPr lang="cs-CZ" sz="28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anti-Xa</a:t>
            </a:r>
            <a:r>
              <a:rPr lang="cs-CZ" sz="2800" smtClean="0">
                <a:latin typeface="Arial" pitchFamily="34" charset="0"/>
                <a:sym typeface="Symbol" pitchFamily="18" charset="2"/>
              </a:rPr>
              <a:t> (odběr za 3-4 h. od aplikace s.c.):</a:t>
            </a:r>
          </a:p>
          <a:p>
            <a:pPr lvl="1"/>
            <a:r>
              <a:rPr lang="cs-CZ" sz="2800" b="1" smtClean="0">
                <a:latin typeface="Arial" pitchFamily="34" charset="0"/>
                <a:sym typeface="Symbol" pitchFamily="18" charset="2"/>
              </a:rPr>
              <a:t>0,2 - 0,4 j/ml </a:t>
            </a:r>
            <a:r>
              <a:rPr lang="cs-CZ" sz="24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	</a:t>
            </a:r>
          </a:p>
          <a:p>
            <a:r>
              <a:rPr lang="cs-CZ" sz="28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nesourodé dávkování j. anti-Xa/kg:</a:t>
            </a:r>
          </a:p>
          <a:p>
            <a:r>
              <a:rPr lang="cs-CZ" sz="2800" b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NUTNO DLE PŘÍBALOVÉHO LETÁKU!</a:t>
            </a:r>
            <a:endParaRPr lang="cs-CZ" sz="3200" smtClean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64038" y="708025"/>
          <a:ext cx="6161087" cy="65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tografie" r:id="rId3" imgW="5106113" imgH="6238095" progId="">
                  <p:embed/>
                </p:oleObj>
              </mc:Choice>
              <mc:Fallback>
                <p:oleObj name="Fotografie" r:id="rId3" imgW="5106113" imgH="6238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708025"/>
                        <a:ext cx="6161087" cy="652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55663" y="157163"/>
            <a:ext cx="9202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>
                <a:solidFill>
                  <a:schemeClr val="tx2"/>
                </a:solidFill>
                <a:latin typeface="Tahoma" pitchFamily="34" charset="0"/>
              </a:rPr>
              <a:t>Koagulační faktory vitamín K dependentní</a:t>
            </a:r>
            <a:endParaRPr lang="en-GB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1450" y="865188"/>
            <a:ext cx="4278313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400" b="0">
                <a:latin typeface="Tahoma" pitchFamily="34" charset="0"/>
              </a:rPr>
              <a:t> FII, FVII, FIX, FX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400" b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sz="2400" b="0">
                <a:latin typeface="Tahoma" pitchFamily="34" charset="0"/>
              </a:rPr>
              <a:t> karboxylaxe glutamové kyseliny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400" b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sz="2400" b="0">
                <a:latin typeface="Tahoma" pitchFamily="34" charset="0"/>
              </a:rPr>
              <a:t> nutná k vazbě na fosfolipidy přes Ca můstky</a:t>
            </a:r>
          </a:p>
          <a:p>
            <a:pPr eaLnBrk="1" hangingPunct="1">
              <a:spcBef>
                <a:spcPct val="0"/>
              </a:spcBef>
            </a:pPr>
            <a:endParaRPr lang="cs-CZ" sz="2400" b="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sz="2400" b="0">
                <a:latin typeface="Tahoma" pitchFamily="34" charset="0"/>
              </a:rPr>
              <a:t> koagulační faktory jsou tvořeny, ale nejsou koagulačně aktivní - PIVKA formy (Protein Induced by Vitamin K Absence / Antagonist)  </a:t>
            </a:r>
            <a:endParaRPr lang="en-GB" sz="2400" b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96818" cy="1179777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Heparinem indukovaná trombocytopenie HIT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9" y="1337081"/>
            <a:ext cx="10011251" cy="574158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–typ I: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proagregační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efekt heparinu, trombocyty &gt;100x10</a:t>
            </a:r>
            <a:r>
              <a:rPr lang="cs-CZ" altLang="cs-CZ" sz="2600" baseline="30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- typ II: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 heparin-PF4-protilátka reaguje s destičkovým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receptorem a vyvolá aktivaci trombocytů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výskyt 4. - 15. den po nasazení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heparinua</a:t>
            </a:r>
            <a:endParaRPr lang="cs-CZ" altLang="cs-CZ" sz="26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i 1. den při </a:t>
            </a: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reexpozici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během 1-3 měsíců!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trombo často  &lt; 60 x10</a:t>
            </a:r>
            <a:r>
              <a:rPr lang="cs-CZ" altLang="cs-CZ" sz="2600" baseline="30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/l, ale většinou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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x10</a:t>
            </a:r>
            <a:r>
              <a:rPr lang="cs-CZ" altLang="cs-CZ" sz="2600" baseline="30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důležitější je relativní pokles  - o 50%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50% nemocných paradoxní trombózy -  označováno HITT</a:t>
            </a:r>
          </a:p>
        </p:txBody>
      </p:sp>
    </p:spTree>
    <p:extLst>
      <p:ext uri="{BB962C8B-B14F-4D97-AF65-F5344CB8AC3E}">
        <p14:creationId xmlns:p14="http://schemas.microsoft.com/office/powerpoint/2010/main" val="370015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513398" y="283475"/>
            <a:ext cx="9241155" cy="878279"/>
          </a:xfrm>
          <a:noFill/>
        </p:spPr>
        <p:txBody>
          <a:bodyPr anchor="b"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Patogeneze HIT II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513398" y="1651688"/>
            <a:ext cx="9148458" cy="4935401"/>
          </a:xfrm>
        </p:spPr>
        <p:txBody>
          <a:bodyPr/>
          <a:lstStyle/>
          <a:p>
            <a:pPr marL="295986" indent="-295986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nemá rysy ani primární imunologické odpovědi (nejprve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odloženě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ani sekundární (zesílená a přetrvávající pozitivita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3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986" indent="-295986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předpokládá se, že v průběhu života dochází k interakci mezi imunitním systémem jedince a „HIT antigeny“, pravděpodobně bakterie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986" indent="-295986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je „špatně zacílená imunitní reakce organizmu“</a:t>
            </a:r>
          </a:p>
          <a:p>
            <a:pPr lvl="2" eaLnBrk="1" hangingPunct="1"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5986" indent="-295986" eaLnBrk="1" hangingPunct="1"/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preexistující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T-lymfocytech závislý klon B-lymfocytů</a:t>
            </a:r>
          </a:p>
        </p:txBody>
      </p:sp>
    </p:spTree>
    <p:extLst>
      <p:ext uri="{BB962C8B-B14F-4D97-AF65-F5344CB8AC3E}">
        <p14:creationId xmlns:p14="http://schemas.microsoft.com/office/powerpoint/2010/main" val="128258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 idx="4294967295"/>
          </p:nvPr>
        </p:nvSpPr>
        <p:spPr>
          <a:xfrm>
            <a:off x="201438" y="283475"/>
            <a:ext cx="9865076" cy="1025751"/>
          </a:xfrm>
          <a:noFill/>
        </p:spPr>
        <p:txBody>
          <a:bodyPr anchor="b"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Skórovací systém diagnostiky HIT II :</a:t>
            </a:r>
            <a:r>
              <a:rPr lang="cs-CZ" altLang="cs-CZ" sz="3500" b="1" u="sng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altLang="cs-CZ" sz="3500" b="1" u="sng" dirty="0" err="1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T´s</a:t>
            </a:r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000" dirty="0"/>
              <a:t> *</a:t>
            </a:r>
            <a:r>
              <a:rPr lang="cs-CZ" altLang="cs-CZ" sz="2000" i="1" dirty="0" err="1"/>
              <a:t>Lo</a:t>
            </a:r>
            <a:r>
              <a:rPr lang="cs-CZ" altLang="cs-CZ" sz="2000" i="1" dirty="0"/>
              <a:t> et al: JTH 2006; 4: 759-765</a:t>
            </a:r>
          </a:p>
        </p:txBody>
      </p:sp>
      <p:graphicFrame>
        <p:nvGraphicFramePr>
          <p:cNvPr id="16425" name="Group 4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0911141"/>
              </p:ext>
            </p:extLst>
          </p:nvPr>
        </p:nvGraphicFramePr>
        <p:xfrm>
          <a:off x="606094" y="1458336"/>
          <a:ext cx="9298199" cy="4384807"/>
        </p:xfrm>
        <a:graphic>
          <a:graphicData uri="http://schemas.openxmlformats.org/drawingml/2006/table">
            <a:tbl>
              <a:tblPr/>
              <a:tblGrid>
                <a:gridCol w="1859284"/>
                <a:gridCol w="2344158"/>
                <a:gridCol w="2665033"/>
                <a:gridCol w="2429724"/>
              </a:tblGrid>
              <a:tr h="596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88" marB="471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body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bod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bodů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Tr-penia; počet</a:t>
                      </a:r>
                    </a:p>
                  </a:txBody>
                  <a:tcPr marL="102679" marR="102679" marT="47188" marB="471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 50%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nadir &gt;20 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x10</a:t>
                      </a:r>
                      <a:r>
                        <a:rPr kumimoji="0" lang="cs-CZ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30-50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nadir 10-19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x10</a:t>
                      </a:r>
                      <a:r>
                        <a:rPr kumimoji="0" lang="cs-CZ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 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nadir &lt; 10 x10</a:t>
                      </a:r>
                      <a:r>
                        <a:rPr kumimoji="0" lang="cs-CZ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 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Timing</a:t>
                      </a:r>
                    </a:p>
                  </a:txBody>
                  <a:tcPr marL="102679" marR="102679" marT="47188" marB="471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5-1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D; ≤1D </a:t>
                      </a: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(H do 30D)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5-1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D; </a:t>
                      </a: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plt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 &gt;1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D; ≤1D (H 30 - 100D)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</a:t>
                      </a: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4D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Thrombosis</a:t>
                      </a:r>
                    </a:p>
                  </a:txBody>
                  <a:tcPr marL="102679" marR="102679" marT="47188" marB="471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nová; kožní nekróza, akutní sy reakce (UFH)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progrese, recidiva, susp. trombóza, ne- nekrotizující kožní reakce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žádná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Tr-penia; jiný důvod </a:t>
                      </a:r>
                    </a:p>
                  </a:txBody>
                  <a:tcPr marL="102679" marR="102679" marT="47188" marB="471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žádný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možný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pravděpodobný</a:t>
                      </a:r>
                    </a:p>
                  </a:txBody>
                  <a:tcPr marL="102679" marR="102679" marT="47188" marB="471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6095" y="5992286"/>
            <a:ext cx="6809360" cy="9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600"/>
              <a:t> vyšetřovat při skóre &gt; 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altLang="cs-CZ" sz="2600"/>
              <a:t>4-5 střední, 6-8 vysoká 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80447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6313" y="268727"/>
            <a:ext cx="8727758" cy="1179777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II: diagnostika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14" y="1681183"/>
            <a:ext cx="9217980" cy="5757968"/>
          </a:xfrm>
        </p:spPr>
        <p:txBody>
          <a:bodyPr/>
          <a:lstStyle/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Klinicky + laboratorně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 trombocytů (trombóza, kožní nekróza)</a:t>
            </a:r>
          </a:p>
          <a:p>
            <a:pPr lvl="4" eaLnBrk="1" hangingPunct="1"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agregace trombocytů indukovaná heparinem</a:t>
            </a:r>
          </a:p>
          <a:p>
            <a:pPr lvl="2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nízká senzitivita, vysoká specifita</a:t>
            </a:r>
          </a:p>
          <a:p>
            <a:pPr lvl="4" eaLnBrk="1" hangingPunct="1"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pro komplex heparin - PF4 protilátky</a:t>
            </a:r>
          </a:p>
          <a:p>
            <a:pPr lvl="4" eaLnBrk="1" hangingPunct="1"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uvolnění 14*C-serotoninu - nejvhodnější </a:t>
            </a:r>
          </a:p>
          <a:p>
            <a:pPr lvl="4" eaLnBrk="1" hangingPunct="1"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cytoflowmetrie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 asociované s trombo</a:t>
            </a:r>
          </a:p>
          <a:p>
            <a:pPr lvl="4" eaLnBrk="1" hangingPunct="1"/>
            <a:r>
              <a:rPr lang="cs-CZ" altLang="cs-CZ" sz="23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vysoká senzitivita, nízká specifita</a:t>
            </a: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7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14" y="0"/>
            <a:ext cx="8727758" cy="1179777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II:  léčba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132" y="1458336"/>
            <a:ext cx="10096818" cy="5174634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zkřížená reaktivita mezi UFH a LMWH: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použít LMWH (jiný druh LMWH)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26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epirudin</a:t>
            </a:r>
            <a:r>
              <a:rPr lang="cs-CZ" altLang="cs-CZ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6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argatroban</a:t>
            </a:r>
            <a:r>
              <a:rPr lang="cs-CZ" altLang="cs-CZ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inhibitory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(1C)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danaparoid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heparinoid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predominantní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inhibicí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(1B)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6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fondaparinux</a:t>
            </a:r>
            <a:r>
              <a:rPr lang="cs-CZ" altLang="cs-CZ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Arixtra</a:t>
            </a:r>
            <a:r>
              <a:rPr lang="en-US" altLang="cs-CZ" sz="2600" baseline="30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oligosacharid s inhibicí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(2C)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bivalirudin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inhibitor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IIa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(2C)</a:t>
            </a:r>
          </a:p>
          <a:p>
            <a:pPr lvl="4" eaLnBrk="1" hangingPunct="1">
              <a:lnSpc>
                <a:spcPct val="80000"/>
              </a:lnSpc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cs-CZ" altLang="cs-CZ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trombóze, až po vzestupu trombocytů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 150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riziko kožní </a:t>
            </a: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nekrozy</a:t>
            </a:r>
            <a:endParaRPr lang="cs-CZ" altLang="cs-CZ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Iniciálně maxim. 5 mg / D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není-li trombóza – </a:t>
            </a:r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profylaxe 30 dnů</a:t>
            </a:r>
          </a:p>
        </p:txBody>
      </p:sp>
    </p:spTree>
    <p:extLst>
      <p:ext uri="{BB962C8B-B14F-4D97-AF65-F5344CB8AC3E}">
        <p14:creationId xmlns:p14="http://schemas.microsoft.com/office/powerpoint/2010/main" val="1765586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876" y="268727"/>
            <a:ext cx="9241155" cy="863532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– monitorace trombocytů dle rizika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656" y="1161754"/>
            <a:ext cx="8410449" cy="55744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 0,1%: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 4 dny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interna a gynekologie: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proplachy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LMWH  4 dny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0,1 – 1%: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Interna a gynekologie:	- po operaci: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UFH  4 dny			   </a:t>
            </a:r>
            <a:r>
              <a:rPr lang="cs-CZ" altLang="cs-CZ" sz="2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* 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LMWH  4 dny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LMWH po předchozím UFH	    </a:t>
            </a:r>
            <a:r>
              <a:rPr lang="cs-CZ" altLang="cs-CZ" sz="22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*  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proplachy  4 dny</a:t>
            </a:r>
          </a:p>
          <a:p>
            <a:pPr lvl="4" eaLnBrk="1" hangingPunct="1">
              <a:lnSpc>
                <a:spcPct val="90000"/>
              </a:lnSpc>
            </a:pPr>
            <a:endParaRPr lang="cs-CZ" altLang="cs-CZ" sz="2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 1%: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po operaci: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UFH  4 dny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600" dirty="0">
              <a:sym typeface="Symbol" pitchFamily="18" charset="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3573641">
            <a:off x="7142690" y="4825388"/>
            <a:ext cx="3858232" cy="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altLang="cs-CZ" sz="2600" dirty="0">
                <a:solidFill>
                  <a:srgbClr val="99FFCC"/>
                </a:solidFill>
              </a:rPr>
              <a:t>Monitorovat á 2-3 dny </a:t>
            </a:r>
          </a:p>
          <a:p>
            <a:pPr algn="ctr" eaLnBrk="1" hangingPunct="1"/>
            <a:r>
              <a:rPr lang="cs-CZ" altLang="cs-CZ" sz="2600" dirty="0">
                <a:solidFill>
                  <a:srgbClr val="99FFCC"/>
                </a:solidFill>
              </a:rPr>
              <a:t>4.-14. den</a:t>
            </a:r>
          </a:p>
        </p:txBody>
      </p:sp>
    </p:spTree>
    <p:extLst>
      <p:ext uri="{BB962C8B-B14F-4D97-AF65-F5344CB8AC3E}">
        <p14:creationId xmlns:p14="http://schemas.microsoft.com/office/powerpoint/2010/main" val="857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1450" y="0"/>
            <a:ext cx="10096500" cy="863600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cs-CZ" sz="3200" b="1" dirty="0" smtClean="0">
                <a:solidFill>
                  <a:srgbClr val="FFFF66"/>
                </a:solidFill>
                <a:latin typeface="Arial" pitchFamily="34" charset="0"/>
              </a:rPr>
              <a:t>Rozdělení </a:t>
            </a:r>
            <a:r>
              <a:rPr lang="cs-CZ" sz="3200" b="1" dirty="0" err="1" smtClean="0">
                <a:solidFill>
                  <a:srgbClr val="FFFF66"/>
                </a:solidFill>
                <a:latin typeface="Arial" pitchFamily="34" charset="0"/>
              </a:rPr>
              <a:t>antitrombotické</a:t>
            </a:r>
            <a:r>
              <a:rPr lang="cs-CZ" sz="3200" b="1" dirty="0" smtClean="0">
                <a:solidFill>
                  <a:srgbClr val="FFFF66"/>
                </a:solidFill>
                <a:latin typeface="Arial" pitchFamily="34" charset="0"/>
              </a:rPr>
              <a:t> léčby</a:t>
            </a:r>
            <a:r>
              <a:rPr lang="cs-CZ" sz="4400" dirty="0" smtClean="0"/>
              <a:t> </a:t>
            </a:r>
            <a:endParaRPr lang="cs-CZ" sz="4400" dirty="0" smtClean="0">
              <a:latin typeface="Times New Roman CE" charset="-1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8125" y="753249"/>
            <a:ext cx="10224442" cy="6098401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cs-CZ" sz="2800" b="1" dirty="0" smtClean="0">
                <a:latin typeface="Arial" pitchFamily="34" charset="0"/>
              </a:rPr>
              <a:t>antikoagulační (</a:t>
            </a:r>
            <a:r>
              <a:rPr lang="cs-CZ" sz="2800" b="1" dirty="0" err="1" smtClean="0">
                <a:latin typeface="Arial" pitchFamily="34" charset="0"/>
              </a:rPr>
              <a:t>anti</a:t>
            </a:r>
            <a:r>
              <a:rPr lang="cs-CZ" sz="2800" b="1" dirty="0" smtClean="0">
                <a:latin typeface="Arial" pitchFamily="34" charset="0"/>
              </a:rPr>
              <a:t>-</a:t>
            </a:r>
            <a:r>
              <a:rPr lang="cs-CZ" sz="2800" b="1" dirty="0" err="1" smtClean="0">
                <a:latin typeface="Arial" pitchFamily="34" charset="0"/>
              </a:rPr>
              <a:t>IIa</a:t>
            </a:r>
            <a:r>
              <a:rPr lang="cs-CZ" sz="2800" b="1" dirty="0" smtClean="0">
                <a:latin typeface="Arial" pitchFamily="34" charset="0"/>
              </a:rPr>
              <a:t>):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latin typeface="Arial" pitchFamily="34" charset="0"/>
              </a:rPr>
              <a:t>nepřímé inhibitory trombinu (nutnost AT III):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 heparin, LMWH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latin typeface="Arial" pitchFamily="34" charset="0"/>
              </a:rPr>
              <a:t>kumariny – snižují hladiny na K vit. závislých faktorů: </a:t>
            </a:r>
            <a:r>
              <a:rPr lang="cs-CZ" sz="2400" b="1" i="1" dirty="0" err="1" smtClean="0">
                <a:solidFill>
                  <a:schemeClr val="accent1"/>
                </a:solidFill>
                <a:latin typeface="Arial" pitchFamily="34" charset="0"/>
              </a:rPr>
              <a:t>warfarin</a:t>
            </a:r>
            <a:endParaRPr lang="cs-CZ" sz="2400" b="1" i="1" dirty="0" smtClean="0">
              <a:solidFill>
                <a:schemeClr val="accent1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latin typeface="Arial" pitchFamily="34" charset="0"/>
              </a:rPr>
              <a:t>přímé inhibitory trombinu: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hirudin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 a další (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dabigatran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  <a:endParaRPr lang="cs-CZ" sz="2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cs-CZ" sz="2800" b="1" dirty="0" err="1" smtClean="0">
                <a:latin typeface="Arial" pitchFamily="34" charset="0"/>
              </a:rPr>
              <a:t>antitrombotická</a:t>
            </a:r>
            <a:r>
              <a:rPr lang="cs-CZ" sz="2800" b="1" dirty="0" smtClean="0">
                <a:latin typeface="Arial" pitchFamily="34" charset="0"/>
              </a:rPr>
              <a:t> (</a:t>
            </a:r>
            <a:r>
              <a:rPr lang="cs-CZ" sz="2800" b="1" dirty="0" err="1" smtClean="0">
                <a:latin typeface="Arial" pitchFamily="34" charset="0"/>
              </a:rPr>
              <a:t>anti</a:t>
            </a:r>
            <a:r>
              <a:rPr lang="cs-CZ" sz="2800" b="1" dirty="0" smtClean="0">
                <a:latin typeface="Arial" pitchFamily="34" charset="0"/>
              </a:rPr>
              <a:t>-</a:t>
            </a:r>
            <a:r>
              <a:rPr lang="cs-CZ" sz="2800" b="1" dirty="0" err="1" smtClean="0">
                <a:latin typeface="Arial" pitchFamily="34" charset="0"/>
              </a:rPr>
              <a:t>Xa</a:t>
            </a:r>
            <a:r>
              <a:rPr lang="cs-CZ" sz="2800" b="1" dirty="0" smtClean="0">
                <a:latin typeface="Arial" pitchFamily="34" charset="0"/>
              </a:rPr>
              <a:t>):</a:t>
            </a:r>
            <a:r>
              <a:rPr lang="cs-CZ" sz="2800" dirty="0" smtClean="0">
                <a:latin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latin typeface="Arial" pitchFamily="34" charset="0"/>
              </a:rPr>
              <a:t>nepřímé inhibitory </a:t>
            </a:r>
            <a:r>
              <a:rPr lang="cs-CZ" sz="2400" b="1" i="1" dirty="0" err="1" smtClean="0">
                <a:latin typeface="Arial" pitchFamily="34" charset="0"/>
              </a:rPr>
              <a:t>Xa</a:t>
            </a:r>
            <a:r>
              <a:rPr lang="cs-CZ" sz="2400" b="1" i="1" dirty="0" smtClean="0">
                <a:latin typeface="Arial" pitchFamily="34" charset="0"/>
              </a:rPr>
              <a:t>: 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LMWH,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pentasacharid</a:t>
            </a:r>
            <a:endParaRPr lang="cs-CZ" sz="2400" b="1" i="1" dirty="0" smtClean="0">
              <a:solidFill>
                <a:srgbClr val="00FF99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latin typeface="Arial" pitchFamily="34" charset="0"/>
              </a:rPr>
              <a:t>přímé inhibitory </a:t>
            </a:r>
            <a:r>
              <a:rPr lang="cs-CZ" sz="2400" b="1" i="1" dirty="0" err="1" smtClean="0">
                <a:latin typeface="Arial" pitchFamily="34" charset="0"/>
              </a:rPr>
              <a:t>Xa</a:t>
            </a:r>
            <a:r>
              <a:rPr lang="cs-CZ" sz="2400" b="1" i="1" dirty="0" smtClean="0">
                <a:latin typeface="Arial" pitchFamily="34" charset="0"/>
              </a:rPr>
              <a:t>: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xabany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 (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rivaroxaban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apixaban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edoxaban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  <a:endParaRPr lang="cs-CZ" sz="2400" b="1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cs-CZ" sz="2800" b="1" dirty="0" err="1" smtClean="0">
                <a:latin typeface="Arial" pitchFamily="34" charset="0"/>
              </a:rPr>
              <a:t>antiagregační</a:t>
            </a:r>
            <a:r>
              <a:rPr lang="cs-CZ" sz="2800" b="1" dirty="0" smtClean="0">
                <a:latin typeface="Arial" pitchFamily="34" charset="0"/>
              </a:rPr>
              <a:t> (</a:t>
            </a:r>
            <a:r>
              <a:rPr lang="cs-CZ" sz="2800" b="1" dirty="0" err="1" smtClean="0">
                <a:latin typeface="Arial" pitchFamily="34" charset="0"/>
              </a:rPr>
              <a:t>antitrombocytární</a:t>
            </a:r>
            <a:r>
              <a:rPr lang="cs-CZ" sz="2800" b="1" dirty="0" smtClean="0">
                <a:latin typeface="Arial" pitchFamily="34" charset="0"/>
              </a:rPr>
              <a:t>):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ASA,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i="1" dirty="0" err="1" smtClean="0">
                <a:solidFill>
                  <a:srgbClr val="00FF99"/>
                </a:solidFill>
                <a:latin typeface="Arial" pitchFamily="34" charset="0"/>
              </a:rPr>
              <a:t>ticlopidin</a:t>
            </a:r>
            <a:r>
              <a:rPr lang="cs-CZ" sz="2400" i="1" dirty="0" smtClean="0">
                <a:solidFill>
                  <a:srgbClr val="00FF99"/>
                </a:solidFill>
                <a:latin typeface="Arial" pitchFamily="34" charset="0"/>
              </a:rPr>
              <a:t>,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clopidogrel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prasugrel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ticagrelor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cangrelor</a:t>
            </a:r>
            <a:endParaRPr lang="cs-CZ" sz="2400" b="1" i="1" dirty="0" smtClean="0">
              <a:solidFill>
                <a:srgbClr val="00FF99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inhibitory GP 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IIb</a:t>
            </a:r>
            <a:r>
              <a:rPr lang="cs-CZ" sz="2400" b="1" i="1" dirty="0" smtClean="0">
                <a:solidFill>
                  <a:srgbClr val="00FF99"/>
                </a:solidFill>
                <a:latin typeface="Arial" pitchFamily="34" charset="0"/>
              </a:rPr>
              <a:t>/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IIIa</a:t>
            </a:r>
            <a:endParaRPr lang="cs-CZ" sz="2400" b="1" i="1" dirty="0" smtClean="0">
              <a:solidFill>
                <a:srgbClr val="00FF99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cs-CZ" sz="2800" b="1" dirty="0" err="1" smtClean="0">
                <a:latin typeface="Arial" pitchFamily="34" charset="0"/>
              </a:rPr>
              <a:t>trombolytická</a:t>
            </a:r>
            <a:r>
              <a:rPr lang="cs-CZ" sz="2800" b="1" dirty="0" smtClean="0">
                <a:latin typeface="Arial" pitchFamily="34" charset="0"/>
              </a:rPr>
              <a:t>:</a:t>
            </a:r>
            <a:r>
              <a:rPr lang="cs-CZ" sz="2800" dirty="0" smtClean="0">
                <a:latin typeface="Arial" pitchFamily="34" charset="0"/>
              </a:rPr>
              <a:t> </a:t>
            </a:r>
            <a:r>
              <a:rPr lang="cs-CZ" sz="2800" i="1" dirty="0" err="1" smtClean="0">
                <a:solidFill>
                  <a:srgbClr val="00FF99"/>
                </a:solidFill>
                <a:latin typeface="Arial" pitchFamily="34" charset="0"/>
              </a:rPr>
              <a:t>streptokináza</a:t>
            </a:r>
            <a:r>
              <a:rPr lang="cs-CZ" sz="2800" i="1" dirty="0" smtClean="0">
                <a:solidFill>
                  <a:srgbClr val="00FF99"/>
                </a:solidFill>
                <a:latin typeface="Arial" pitchFamily="34" charset="0"/>
              </a:rPr>
              <a:t>, urokináza, </a:t>
            </a:r>
            <a:r>
              <a:rPr lang="cs-CZ" sz="2800" b="1" i="1" dirty="0" err="1" smtClean="0">
                <a:solidFill>
                  <a:srgbClr val="00FF99"/>
                </a:solidFill>
                <a:latin typeface="Arial" pitchFamily="34" charset="0"/>
              </a:rPr>
              <a:t>rt</a:t>
            </a:r>
            <a:r>
              <a:rPr lang="cs-CZ" sz="2800" b="1" i="1" dirty="0" smtClean="0">
                <a:solidFill>
                  <a:srgbClr val="00FF99"/>
                </a:solidFill>
                <a:latin typeface="Arial" pitchFamily="34" charset="0"/>
              </a:rPr>
              <a:t>-PA</a:t>
            </a:r>
            <a:endParaRPr lang="cs-CZ" sz="2800" b="1" dirty="0" smtClean="0">
              <a:solidFill>
                <a:srgbClr val="00FF99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</a:pPr>
            <a:r>
              <a:rPr lang="cs-CZ" sz="2800" b="1" dirty="0" smtClean="0">
                <a:latin typeface="Arial" pitchFamily="34" charset="0"/>
              </a:rPr>
              <a:t>substituční: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cs-CZ" sz="2400" i="1" dirty="0" smtClean="0">
                <a:solidFill>
                  <a:srgbClr val="00FF99"/>
                </a:solidFill>
                <a:latin typeface="Arial" pitchFamily="34" charset="0"/>
              </a:rPr>
              <a:t>ATIII, PC, </a:t>
            </a:r>
            <a:r>
              <a:rPr lang="cs-CZ" sz="2400" i="1" dirty="0" err="1" smtClean="0">
                <a:solidFill>
                  <a:srgbClr val="00FF99"/>
                </a:solidFill>
                <a:latin typeface="Arial" pitchFamily="34" charset="0"/>
              </a:rPr>
              <a:t>aPC</a:t>
            </a:r>
            <a:r>
              <a:rPr lang="cs-CZ" sz="2400" i="1" dirty="0" smtClean="0">
                <a:solidFill>
                  <a:srgbClr val="00FF99"/>
                </a:solidFill>
                <a:latin typeface="Arial" pitchFamily="34" charset="0"/>
              </a:rPr>
              <a:t> </a:t>
            </a:r>
            <a:endParaRPr lang="cs-CZ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FF66"/>
              </a:buClr>
              <a:buFontTx/>
              <a:buNone/>
            </a:pPr>
            <a:endParaRPr lang="cs-CZ" sz="2800" dirty="0" smtClean="0">
              <a:latin typeface="Arial CE" charset="-18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397" y="283475"/>
            <a:ext cx="9390896" cy="1179777"/>
          </a:xfrm>
        </p:spPr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Imunitně podmíněné reakce UFH/LMWH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751" y="1681182"/>
            <a:ext cx="8652887" cy="5053379"/>
          </a:xfrm>
        </p:spPr>
        <p:txBody>
          <a:bodyPr/>
          <a:lstStyle/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I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(časný -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 eaLnBrk="1" hangingPunct="1"/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palmoplantární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pruritus až anafylaxe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II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(cytotoxický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mediovaný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protilátkami):</a:t>
            </a: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II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III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imunokomplexový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vaskulitida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IV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(buňkami </a:t>
            </a: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mediovaný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pozdní):</a:t>
            </a:r>
          </a:p>
          <a:p>
            <a:pPr lvl="1" eaLnBrk="1" hangingPunct="1"/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exantém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odstupem 7-10 dnů i později</a:t>
            </a:r>
          </a:p>
          <a:p>
            <a:pPr eaLnBrk="1" hangingPunct="1"/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8129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GEP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76" y="1458336"/>
            <a:ext cx="4123223" cy="2898647"/>
          </a:xfrm>
          <a:noFill/>
        </p:spPr>
      </p:pic>
      <p:pic>
        <p:nvPicPr>
          <p:cNvPr id="19459" name="Picture 3" descr="AGEP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194" y="1384600"/>
            <a:ext cx="4285443" cy="2934695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1438" y="4579830"/>
            <a:ext cx="5127809" cy="11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FFFF99"/>
                </a:solidFill>
              </a:rPr>
              <a:t> lokalizovaný </a:t>
            </a:r>
            <a:r>
              <a:rPr lang="cs-CZ" altLang="cs-CZ" dirty="0" err="1">
                <a:solidFill>
                  <a:srgbClr val="FFFF99"/>
                </a:solidFill>
              </a:rPr>
              <a:t>erytematózní</a:t>
            </a:r>
            <a:r>
              <a:rPr lang="cs-CZ" altLang="cs-CZ" dirty="0">
                <a:solidFill>
                  <a:srgbClr val="FFFF99"/>
                </a:solidFill>
              </a:rPr>
              <a:t>, infiltrovaný 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a bulózní  </a:t>
            </a:r>
            <a:r>
              <a:rPr lang="cs-CZ" altLang="cs-CZ" dirty="0" err="1">
                <a:solidFill>
                  <a:srgbClr val="FFFF99"/>
                </a:solidFill>
              </a:rPr>
              <a:t>exantém</a:t>
            </a:r>
            <a:r>
              <a:rPr lang="cs-CZ" altLang="cs-CZ" dirty="0">
                <a:solidFill>
                  <a:srgbClr val="FFFF99"/>
                </a:solidFill>
              </a:rPr>
              <a:t> za 10 dní v </a:t>
            </a:r>
            <a:r>
              <a:rPr lang="cs-CZ" altLang="cs-CZ" dirty="0" smtClean="0">
                <a:solidFill>
                  <a:srgbClr val="FFFF99"/>
                </a:solidFill>
              </a:rPr>
              <a:t>místech</a:t>
            </a:r>
          </a:p>
          <a:p>
            <a:pPr eaLnBrk="1" hangingPunct="1">
              <a:buNone/>
            </a:pPr>
            <a:r>
              <a:rPr lang="cs-CZ" altLang="cs-CZ" dirty="0" smtClean="0">
                <a:solidFill>
                  <a:srgbClr val="FFFF99"/>
                </a:solidFill>
              </a:rPr>
              <a:t>aplikace </a:t>
            </a:r>
            <a:r>
              <a:rPr lang="cs-CZ" altLang="cs-CZ" dirty="0" err="1" smtClean="0">
                <a:solidFill>
                  <a:srgbClr val="FFFF99"/>
                </a:solidFill>
              </a:rPr>
              <a:t>dalteparinu</a:t>
            </a:r>
            <a:endParaRPr lang="cs-CZ" altLang="cs-CZ" dirty="0">
              <a:solidFill>
                <a:srgbClr val="FFFF99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36846" y="4431942"/>
            <a:ext cx="4733470" cy="151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rgbClr val="FFFF99"/>
                </a:solidFill>
              </a:rPr>
              <a:t> diseminovaný </a:t>
            </a:r>
            <a:r>
              <a:rPr lang="cs-CZ" altLang="cs-CZ" dirty="0">
                <a:solidFill>
                  <a:srgbClr val="FFFF99"/>
                </a:solidFill>
              </a:rPr>
              <a:t>malý, nefolikulární 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a folikulární </a:t>
            </a:r>
            <a:r>
              <a:rPr lang="cs-CZ" altLang="cs-CZ" dirty="0" err="1">
                <a:solidFill>
                  <a:srgbClr val="FFFF99"/>
                </a:solidFill>
              </a:rPr>
              <a:t>pustulosní</a:t>
            </a:r>
            <a:r>
              <a:rPr lang="cs-CZ" altLang="cs-CZ" dirty="0">
                <a:solidFill>
                  <a:srgbClr val="FFFF99"/>
                </a:solidFill>
              </a:rPr>
              <a:t> </a:t>
            </a:r>
            <a:r>
              <a:rPr lang="cs-CZ" altLang="cs-CZ" dirty="0" err="1">
                <a:solidFill>
                  <a:srgbClr val="FFFF99"/>
                </a:solidFill>
              </a:rPr>
              <a:t>exantém</a:t>
            </a:r>
            <a:r>
              <a:rPr lang="cs-CZ" altLang="cs-CZ" dirty="0">
                <a:solidFill>
                  <a:srgbClr val="FFFF99"/>
                </a:solidFill>
              </a:rPr>
              <a:t> 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vznikající po 7 dnech – hematogenní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rozsev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13627" y="5992286"/>
            <a:ext cx="8615046" cy="67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700" i="1" dirty="0"/>
              <a:t>*</a:t>
            </a:r>
            <a:r>
              <a:rPr lang="cs-CZ" altLang="cs-CZ" sz="1700" i="1" dirty="0" err="1">
                <a:solidFill>
                  <a:srgbClr val="FFFF99"/>
                </a:solidFill>
              </a:rPr>
              <a:t>Komericki</a:t>
            </a:r>
            <a:r>
              <a:rPr lang="cs-CZ" altLang="cs-CZ" sz="1700" i="1" dirty="0">
                <a:solidFill>
                  <a:srgbClr val="FFFF99"/>
                </a:solidFill>
              </a:rPr>
              <a:t> P. et al: </a:t>
            </a:r>
            <a:r>
              <a:rPr lang="cs-CZ" altLang="cs-CZ" sz="1700" i="1" dirty="0" err="1">
                <a:solidFill>
                  <a:srgbClr val="FFFF99"/>
                </a:solidFill>
              </a:rPr>
              <a:t>Acute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generalized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exanthematous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pustulosis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from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dalteparin</a:t>
            </a:r>
            <a:endParaRPr lang="cs-CZ" altLang="cs-CZ" sz="1700" i="1" dirty="0">
              <a:solidFill>
                <a:srgbClr val="FFFF99"/>
              </a:solidFill>
            </a:endParaRPr>
          </a:p>
          <a:p>
            <a:pPr eaLnBrk="1" hangingPunct="1"/>
            <a:r>
              <a:rPr lang="cs-CZ" altLang="cs-CZ" sz="1700" i="1" dirty="0">
                <a:solidFill>
                  <a:srgbClr val="FFFF99"/>
                </a:solidFill>
              </a:rPr>
              <a:t>J </a:t>
            </a:r>
            <a:r>
              <a:rPr lang="cs-CZ" altLang="cs-CZ" sz="1700" i="1" dirty="0" err="1">
                <a:solidFill>
                  <a:srgbClr val="FFFF99"/>
                </a:solidFill>
              </a:rPr>
              <a:t>Am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Acad</a:t>
            </a:r>
            <a:r>
              <a:rPr lang="cs-CZ" altLang="cs-CZ" sz="1700" i="1" dirty="0">
                <a:solidFill>
                  <a:srgbClr val="FFFF99"/>
                </a:solidFill>
              </a:rPr>
              <a:t> </a:t>
            </a:r>
            <a:r>
              <a:rPr lang="cs-CZ" altLang="cs-CZ" sz="1700" i="1" dirty="0" err="1">
                <a:solidFill>
                  <a:srgbClr val="FFFF99"/>
                </a:solidFill>
              </a:rPr>
              <a:t>Dermatol</a:t>
            </a:r>
            <a:r>
              <a:rPr lang="cs-CZ" altLang="cs-CZ" sz="1700" i="1" dirty="0">
                <a:solidFill>
                  <a:srgbClr val="FFFF99"/>
                </a:solidFill>
              </a:rPr>
              <a:t> 2007, </a:t>
            </a:r>
            <a:r>
              <a:rPr lang="cs-CZ" altLang="cs-CZ" sz="1700" i="1" dirty="0" err="1">
                <a:solidFill>
                  <a:srgbClr val="FFFF99"/>
                </a:solidFill>
              </a:rPr>
              <a:t>avaible</a:t>
            </a:r>
            <a:r>
              <a:rPr lang="cs-CZ" altLang="cs-CZ" sz="1700" i="1" dirty="0">
                <a:solidFill>
                  <a:srgbClr val="FFFF99"/>
                </a:solidFill>
              </a:rPr>
              <a:t> online 3 July 2007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1438" y="417839"/>
            <a:ext cx="9968878" cy="6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cs-CZ" altLang="cs-CZ" sz="3500" dirty="0">
                <a:solidFill>
                  <a:srgbClr val="99FFCC"/>
                </a:solidFill>
              </a:rPr>
              <a:t>Projevy kožní hypersenzitivity po heparinech</a:t>
            </a:r>
          </a:p>
        </p:txBody>
      </p:sp>
    </p:spTree>
    <p:extLst>
      <p:ext uri="{BB962C8B-B14F-4D97-AF65-F5344CB8AC3E}">
        <p14:creationId xmlns:p14="http://schemas.microsoft.com/office/powerpoint/2010/main" val="228130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7" y="82947"/>
            <a:ext cx="8728075" cy="1181100"/>
          </a:xfrm>
        </p:spPr>
        <p:txBody>
          <a:bodyPr/>
          <a:lstStyle/>
          <a:p>
            <a:pPr eaLnBrk="1" hangingPunct="1"/>
            <a:r>
              <a:rPr lang="cs-CZ" altLang="cs-CZ" sz="30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terapie při alergické reakci na hepariny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875" y="1307083"/>
            <a:ext cx="9824075" cy="52046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 ten typ LMWH, na nějž je testování negativní (ověřit subkutánním podáním denní dávky a odečtem za 2-5 dnů)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zkřížená reaktivita je  vysoká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5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fondaparinux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(při negativním testování)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lék volby této doby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zkřížená reaktivita s hepariny je nízká ( &lt; 10%)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5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UFH nebo LMWH </a:t>
            </a: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lipázová aktivita heparinů na podkožní tukovou tkáň hraje roli v projevech přecitlivělosti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proteiny podílejících se na tvorbě alergenu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jiné antigen prezentující buňky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15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*</a:t>
            </a:r>
            <a:r>
              <a:rPr lang="cs-CZ" altLang="cs-CZ" sz="15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Gaigl</a:t>
            </a:r>
            <a:r>
              <a:rPr lang="cs-CZ" altLang="cs-CZ" sz="15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Z. et al (BJH 2004) </a:t>
            </a:r>
            <a:r>
              <a:rPr lang="cs-CZ" altLang="cs-CZ" sz="2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altLang="cs-CZ" sz="15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Bichler</a:t>
            </a:r>
            <a:r>
              <a:rPr lang="cs-CZ" altLang="cs-CZ" sz="15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A.J. et al (</a:t>
            </a:r>
            <a:r>
              <a:rPr lang="cs-CZ" altLang="cs-CZ" sz="15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cs-CZ" altLang="cs-CZ" sz="15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-366713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podávat rekombinantní </a:t>
            </a:r>
            <a:r>
              <a:rPr lang="cs-CZ" altLang="cs-CZ" sz="22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hirudiny</a:t>
            </a:r>
            <a:r>
              <a:rPr lang="cs-CZ" altLang="cs-CZ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238500" lvl="8" indent="0" eaLnBrk="1" hangingPunct="1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*</a:t>
            </a:r>
            <a:r>
              <a:rPr lang="cs-CZ" altLang="cs-CZ" sz="14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 P. et al (J </a:t>
            </a:r>
            <a:r>
              <a:rPr lang="cs-CZ" altLang="cs-CZ" sz="14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cs-CZ" altLang="cs-CZ" sz="14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cs-CZ" altLang="cs-CZ" sz="14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i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</a:t>
            </a:r>
            <a:r>
              <a:rPr lang="cs-CZ" altLang="cs-CZ" sz="14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2000), Ludwig R.J. et al (TH 2006</a:t>
            </a:r>
            <a:r>
              <a:rPr lang="cs-CZ" altLang="cs-CZ" sz="1400" i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36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0575" lvl="7" indent="0" eaLnBrk="1" hangingPunct="1">
              <a:lnSpc>
                <a:spcPct val="80000"/>
              </a:lnSpc>
              <a:buNone/>
            </a:pPr>
            <a:endParaRPr lang="cs-CZ" altLang="cs-CZ" sz="1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DOAC</a:t>
            </a:r>
            <a:endParaRPr lang="cs-CZ" altLang="cs-CZ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sz="1700" i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cs-CZ" alt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4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nežádoucí účinky UFH / LMWH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Elevace JT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 1%</a:t>
            </a: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většinou přechodná (týdny) 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Osteoporóza 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 1%</a:t>
            </a: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 aktivity osteoklastů</a:t>
            </a: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až 20-30% léčených gravidních má </a:t>
            </a: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osteopenii</a:t>
            </a:r>
            <a:endParaRPr lang="cs-CZ" altLang="cs-CZ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1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reverzibilní za 6-12 měsíců</a:t>
            </a:r>
          </a:p>
          <a:p>
            <a:pPr lvl="4" eaLnBrk="1" hangingPunct="1">
              <a:buFontTx/>
              <a:buNone/>
            </a:pPr>
            <a:endParaRPr lang="cs-CZ" altLang="cs-CZ" sz="17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/>
            <a:r>
              <a:rPr lang="cs-CZ" altLang="cs-CZ" sz="26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Hyperkalémie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 0,1%</a:t>
            </a:r>
          </a:p>
          <a:p>
            <a:pPr lvl="1" eaLnBrk="1" hangingPunct="1"/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hypoaldosteronismus</a:t>
            </a:r>
            <a:endParaRPr lang="cs-CZ" altLang="cs-CZ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2" eaLnBrk="1" hangingPunct="1"/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při DM, RI – metabolické acidóze</a:t>
            </a:r>
          </a:p>
        </p:txBody>
      </p:sp>
    </p:spTree>
    <p:extLst>
      <p:ext uri="{BB962C8B-B14F-4D97-AF65-F5344CB8AC3E}">
        <p14:creationId xmlns:p14="http://schemas.microsoft.com/office/powerpoint/2010/main" val="10388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769938" y="304800"/>
            <a:ext cx="8728075" cy="1066800"/>
          </a:xfrm>
          <a:noFill/>
        </p:spPr>
        <p:txBody>
          <a:bodyPr lIns="90488" tIns="44450" rIns="90488" bIns="44450"/>
          <a:lstStyle/>
          <a:p>
            <a:r>
              <a:rPr lang="cs-CZ" sz="3600" b="1" smtClean="0">
                <a:solidFill>
                  <a:srgbClr val="FFFF66"/>
                </a:solidFill>
                <a:latin typeface="Arial" pitchFamily="34" charset="0"/>
              </a:rPr>
              <a:t>Přehled kumarinových preparátů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9372600" cy="5630863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endParaRPr lang="cs-CZ" sz="2800" b="1" i="1" smtClean="0">
              <a:solidFill>
                <a:schemeClr val="hlink"/>
              </a:solidFill>
              <a:latin typeface="Arial" pitchFamily="34" charset="0"/>
            </a:endParaRPr>
          </a:p>
          <a:p>
            <a:pPr>
              <a:buFontTx/>
              <a:buNone/>
            </a:pPr>
            <a:r>
              <a:rPr lang="cs-CZ" sz="2800" b="1" i="1" smtClean="0">
                <a:solidFill>
                  <a:schemeClr val="hlink"/>
                </a:solidFill>
                <a:latin typeface="Arial" pitchFamily="34" charset="0"/>
              </a:rPr>
              <a:t>generický název		        		     poločas</a:t>
            </a:r>
          </a:p>
          <a:p>
            <a:pPr>
              <a:buFontTx/>
              <a:buNone/>
            </a:pPr>
            <a:endParaRPr lang="cs-CZ" sz="2800" b="1" i="1" smtClean="0">
              <a:solidFill>
                <a:schemeClr val="hlink"/>
              </a:solidFill>
              <a:latin typeface="Arial" pitchFamily="34" charset="0"/>
            </a:endParaRPr>
          </a:p>
          <a:p>
            <a:pPr>
              <a:buFontTx/>
              <a:buNone/>
            </a:pPr>
            <a:r>
              <a:rPr lang="cs-CZ" sz="2800" b="1" smtClean="0">
                <a:latin typeface="Arial" pitchFamily="34" charset="0"/>
              </a:rPr>
              <a:t>etylbiskumacetát (</a:t>
            </a:r>
            <a:r>
              <a:rPr lang="cs-CZ" sz="2800" b="1" i="1" smtClean="0">
                <a:solidFill>
                  <a:srgbClr val="00FF99"/>
                </a:solidFill>
                <a:latin typeface="Arial" pitchFamily="34" charset="0"/>
              </a:rPr>
              <a:t>Pelentan</a:t>
            </a:r>
            <a:r>
              <a:rPr lang="cs-CZ" sz="2800" b="1" smtClean="0">
                <a:latin typeface="Arial" pitchFamily="34" charset="0"/>
              </a:rPr>
              <a:t>)		     2 hodiny</a:t>
            </a:r>
          </a:p>
          <a:p>
            <a:pPr>
              <a:buFontTx/>
              <a:buNone/>
            </a:pPr>
            <a:r>
              <a:rPr lang="cs-CZ" sz="2800" b="1" u="sng" smtClean="0">
                <a:latin typeface="Arial" pitchFamily="34" charset="0"/>
              </a:rPr>
              <a:t>warfarin (</a:t>
            </a:r>
            <a:r>
              <a:rPr lang="cs-CZ" sz="2800" b="1" i="1" u="sng" smtClean="0">
                <a:solidFill>
                  <a:srgbClr val="00FF99"/>
                </a:solidFill>
                <a:latin typeface="Arial" pitchFamily="34" charset="0"/>
              </a:rPr>
              <a:t>Warfarin</a:t>
            </a:r>
            <a:r>
              <a:rPr lang="cs-CZ" sz="2800" b="1" smtClean="0">
                <a:latin typeface="Arial" pitchFamily="34" charset="0"/>
              </a:rPr>
              <a:t>)   	   		   72 hodin</a:t>
            </a:r>
          </a:p>
          <a:p>
            <a:pPr>
              <a:buFontTx/>
              <a:buNone/>
            </a:pPr>
            <a:r>
              <a:rPr lang="cs-CZ" sz="2800" b="1" smtClean="0">
                <a:latin typeface="Arial" pitchFamily="34" charset="0"/>
              </a:rPr>
              <a:t>fenprokumon (</a:t>
            </a:r>
            <a:r>
              <a:rPr lang="cs-CZ" sz="2800" b="1" i="1" smtClean="0">
                <a:solidFill>
                  <a:srgbClr val="00FF99"/>
                </a:solidFill>
                <a:latin typeface="Arial" pitchFamily="34" charset="0"/>
              </a:rPr>
              <a:t>Marcoumar</a:t>
            </a:r>
            <a:r>
              <a:rPr lang="cs-CZ" sz="2800" b="1" smtClean="0">
                <a:latin typeface="Arial" pitchFamily="34" charset="0"/>
              </a:rPr>
              <a:t>)           	 160 hodin 	</a:t>
            </a:r>
            <a:endParaRPr lang="cs-CZ" sz="2800" b="1" smtClean="0">
              <a:latin typeface="Arial CE" charset="-18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85800" y="25908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98450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léčby kumariny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450975"/>
            <a:ext cx="9671050" cy="5411788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i="1" smtClean="0">
                <a:solidFill>
                  <a:schemeClr val="hlink"/>
                </a:solidFill>
                <a:latin typeface="Arial" pitchFamily="34" charset="0"/>
              </a:rPr>
              <a:t>Protrombinový čas (PT):</a:t>
            </a:r>
          </a:p>
          <a:p>
            <a:r>
              <a:rPr lang="cs-CZ" sz="2800" b="1" i="1" smtClean="0">
                <a:solidFill>
                  <a:schemeClr val="hlink"/>
                </a:solidFill>
                <a:latin typeface="Arial" pitchFamily="34" charset="0"/>
              </a:rPr>
              <a:t>terapeutické rozmezí:</a:t>
            </a:r>
          </a:p>
          <a:p>
            <a:pPr lvl="1">
              <a:buFontTx/>
              <a:buChar char="•"/>
            </a:pPr>
            <a:r>
              <a:rPr lang="cs-CZ" sz="2800" b="1" smtClean="0">
                <a:latin typeface="Arial" pitchFamily="34" charset="0"/>
              </a:rPr>
              <a:t>2,0 – 3,0 INR (international normalized ratio)</a:t>
            </a:r>
          </a:p>
          <a:p>
            <a:r>
              <a:rPr lang="cs-CZ" sz="2800" b="1" i="1" smtClean="0">
                <a:solidFill>
                  <a:schemeClr val="hlink"/>
                </a:solidFill>
                <a:latin typeface="Arial" pitchFamily="34" charset="0"/>
              </a:rPr>
              <a:t>normální hodnota:</a:t>
            </a:r>
          </a:p>
          <a:p>
            <a:pPr lvl="1">
              <a:buFontTx/>
              <a:buNone/>
            </a:pPr>
            <a:r>
              <a:rPr lang="cs-CZ" sz="2800" b="1" smtClean="0">
                <a:latin typeface="Arial" pitchFamily="34" charset="0"/>
              </a:rPr>
              <a:t>0,8 – 1,2 INR</a:t>
            </a:r>
          </a:p>
          <a:p>
            <a:pPr lvl="1">
              <a:buFontTx/>
              <a:buNone/>
            </a:pPr>
            <a:endParaRPr lang="cs-CZ" sz="2800" b="1" smtClean="0">
              <a:latin typeface="Arial" pitchFamily="34" charset="0"/>
            </a:endParaRPr>
          </a:p>
          <a:p>
            <a:pPr>
              <a:buFontTx/>
              <a:buNone/>
            </a:pPr>
            <a:r>
              <a:rPr lang="cs-CZ" sz="3000" smtClean="0">
                <a:latin typeface="Arial" pitchFamily="34" charset="0"/>
              </a:rPr>
              <a:t>		t </a:t>
            </a:r>
            <a:r>
              <a:rPr lang="cs-CZ" sz="3000" baseline="-25000" smtClean="0">
                <a:latin typeface="Arial" pitchFamily="34" charset="0"/>
              </a:rPr>
              <a:t>pac.	    </a:t>
            </a:r>
            <a:r>
              <a:rPr lang="cs-CZ" b="1" baseline="30000" smtClean="0">
                <a:latin typeface="Arial" pitchFamily="34" charset="0"/>
              </a:rPr>
              <a:t>ISI  </a:t>
            </a:r>
            <a:r>
              <a:rPr lang="cs-CZ" sz="3800" b="1" baseline="30000" smtClean="0">
                <a:latin typeface="Arial" pitchFamily="34" charset="0"/>
              </a:rPr>
              <a:t>(international senzitivity index)</a:t>
            </a:r>
            <a:endParaRPr lang="cs-CZ" sz="4200" b="1" baseline="30000" smtClean="0">
              <a:latin typeface="Arial" pitchFamily="34" charset="0"/>
            </a:endParaRPr>
          </a:p>
          <a:p>
            <a:pPr>
              <a:buFontTx/>
              <a:buNone/>
            </a:pPr>
            <a:r>
              <a:rPr lang="cs-CZ" sz="3000" smtClean="0">
                <a:latin typeface="Arial" pitchFamily="34" charset="0"/>
              </a:rPr>
              <a:t>		-------</a:t>
            </a:r>
          </a:p>
          <a:p>
            <a:pPr>
              <a:buFontTx/>
              <a:buNone/>
            </a:pPr>
            <a:r>
              <a:rPr lang="cs-CZ" sz="3000" smtClean="0">
                <a:latin typeface="Arial" pitchFamily="34" charset="0"/>
              </a:rPr>
              <a:t>		t </a:t>
            </a:r>
            <a:r>
              <a:rPr lang="cs-CZ" sz="3000" baseline="-25000" smtClean="0">
                <a:latin typeface="Arial" pitchFamily="34" charset="0"/>
              </a:rPr>
              <a:t>norm</a:t>
            </a:r>
            <a:r>
              <a:rPr lang="cs-CZ" sz="2600" baseline="-25000" smtClean="0">
                <a:latin typeface="Arial" pitchFamily="34" charset="0"/>
              </a:rPr>
              <a:t>.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533525" y="5122863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7959" tIns="48980" rIns="97959" bIns="48980"/>
          <a:lstStyle/>
          <a:p>
            <a:endParaRPr lang="cs-CZ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830513" y="5122863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7959" tIns="48980" rIns="97959" bIns="48980"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55575"/>
            <a:ext cx="8728075" cy="792163"/>
          </a:xfrm>
        </p:spPr>
        <p:txBody>
          <a:bodyPr/>
          <a:lstStyle/>
          <a:p>
            <a:r>
              <a:rPr lang="cs-CZ" sz="3200" b="1" smtClean="0">
                <a:latin typeface="Arial" pitchFamily="34" charset="0"/>
              </a:rPr>
              <a:t>Dávkování léčby kumariny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9175"/>
            <a:ext cx="9671050" cy="5903913"/>
          </a:xfrm>
        </p:spPr>
        <p:txBody>
          <a:bodyPr/>
          <a:lstStyle/>
          <a:p>
            <a:r>
              <a:rPr lang="cs-CZ" sz="2800" b="1" dirty="0" err="1">
                <a:latin typeface="Arial" pitchFamily="34" charset="0"/>
              </a:rPr>
              <a:t>w</a:t>
            </a:r>
            <a:r>
              <a:rPr lang="cs-CZ" sz="2800" b="1" dirty="0" err="1" smtClean="0">
                <a:latin typeface="Arial" pitchFamily="34" charset="0"/>
              </a:rPr>
              <a:t>arfarin</a:t>
            </a:r>
            <a:r>
              <a:rPr lang="cs-CZ" sz="2800" b="1" dirty="0" smtClean="0">
                <a:latin typeface="Arial" pitchFamily="34" charset="0"/>
              </a:rPr>
              <a:t> 5 mg denně (první den 7,5 mg)</a:t>
            </a:r>
          </a:p>
          <a:p>
            <a:r>
              <a:rPr lang="cs-CZ" sz="2800" dirty="0" smtClean="0">
                <a:latin typeface="Arial" pitchFamily="34" charset="0"/>
              </a:rPr>
              <a:t>od 3. dne včetně dle PT</a:t>
            </a:r>
          </a:p>
          <a:p>
            <a:r>
              <a:rPr lang="cs-CZ" sz="2800" dirty="0" smtClean="0">
                <a:latin typeface="Arial" pitchFamily="34" charset="0"/>
              </a:rPr>
              <a:t>překrývat minim. 4-5 dnů s LMWH, ne jen do PT 2-3 INR: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druhý den podávání pokles FVII, PC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až od třetího dne pokles FII, FIX, FX, PS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riziko:</a:t>
            </a:r>
          </a:p>
          <a:p>
            <a:pPr lvl="2"/>
            <a:r>
              <a:rPr lang="cs-CZ" sz="2400" b="1" dirty="0" err="1" smtClean="0">
                <a:solidFill>
                  <a:srgbClr val="FFFF00"/>
                </a:solidFill>
                <a:latin typeface="Arial" pitchFamily="34" charset="0"/>
              </a:rPr>
              <a:t>retrombózy</a:t>
            </a:r>
            <a:endParaRPr lang="cs-CZ" sz="24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2"/>
            <a:r>
              <a:rPr lang="cs-CZ" sz="2400" dirty="0" smtClean="0">
                <a:latin typeface="Arial" pitchFamily="34" charset="0"/>
              </a:rPr>
              <a:t>kumarinové nekrózy</a:t>
            </a:r>
          </a:p>
          <a:p>
            <a:r>
              <a:rPr lang="cs-CZ" sz="2800" dirty="0" smtClean="0">
                <a:latin typeface="Arial" pitchFamily="34" charset="0"/>
              </a:rPr>
              <a:t>četné lékové interakce!!!</a:t>
            </a:r>
          </a:p>
          <a:p>
            <a:r>
              <a:rPr lang="cs-CZ" sz="2800" dirty="0" smtClean="0">
                <a:latin typeface="Arial" pitchFamily="34" charset="0"/>
              </a:rPr>
              <a:t>vliv K vit ze stravy: ne listy a bylinné čaje</a:t>
            </a:r>
          </a:p>
          <a:p>
            <a:r>
              <a:rPr lang="cs-CZ" sz="2800" dirty="0" smtClean="0">
                <a:latin typeface="Arial" pitchFamily="34" charset="0"/>
              </a:rPr>
              <a:t>různí </a:t>
            </a:r>
            <a:r>
              <a:rPr lang="cs-CZ" sz="2800" dirty="0" err="1" smtClean="0">
                <a:latin typeface="Arial" pitchFamily="34" charset="0"/>
              </a:rPr>
              <a:t>metabolizátoři</a:t>
            </a:r>
            <a:r>
              <a:rPr lang="cs-CZ" sz="2800" dirty="0" smtClean="0">
                <a:latin typeface="Arial" pitchFamily="34" charset="0"/>
              </a:rPr>
              <a:t>: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dávky 1,5 mg denně i nad 15 mg denně</a:t>
            </a:r>
          </a:p>
          <a:p>
            <a:endParaRPr lang="cs-CZ" sz="28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98450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Trvání léčby kumariny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9717088" cy="5111750"/>
          </a:xfrm>
        </p:spPr>
        <p:txBody>
          <a:bodyPr/>
          <a:lstStyle/>
          <a:p>
            <a:r>
              <a:rPr lang="cs-CZ" sz="3000" smtClean="0">
                <a:latin typeface="Arial" pitchFamily="34" charset="0"/>
              </a:rPr>
              <a:t>Distální trombóza či provokovaná – </a:t>
            </a:r>
            <a:r>
              <a:rPr lang="cs-CZ" sz="3000" i="1" smtClean="0">
                <a:solidFill>
                  <a:schemeClr val="tx2"/>
                </a:solidFill>
                <a:latin typeface="Arial" pitchFamily="34" charset="0"/>
              </a:rPr>
              <a:t>3 měsíce</a:t>
            </a:r>
          </a:p>
          <a:p>
            <a:r>
              <a:rPr lang="cs-CZ" sz="3000" smtClean="0">
                <a:latin typeface="Arial" pitchFamily="34" charset="0"/>
              </a:rPr>
              <a:t>Proximální trombóza –</a:t>
            </a:r>
            <a:r>
              <a:rPr lang="cs-CZ" sz="300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sz="3000" i="1" smtClean="0">
                <a:solidFill>
                  <a:schemeClr val="tx2"/>
                </a:solidFill>
                <a:latin typeface="Arial" pitchFamily="34" charset="0"/>
              </a:rPr>
              <a:t>6 měsíců</a:t>
            </a:r>
          </a:p>
          <a:p>
            <a:r>
              <a:rPr lang="cs-CZ" sz="3000" smtClean="0">
                <a:latin typeface="Arial" pitchFamily="34" charset="0"/>
              </a:rPr>
              <a:t>Komplikovaná trombóza (PE) – </a:t>
            </a:r>
            <a:r>
              <a:rPr lang="cs-CZ" sz="3000" i="1" smtClean="0">
                <a:solidFill>
                  <a:schemeClr val="tx2"/>
                </a:solidFill>
                <a:latin typeface="Arial" pitchFamily="34" charset="0"/>
              </a:rPr>
              <a:t>6 – 12 měsíců</a:t>
            </a:r>
          </a:p>
          <a:p>
            <a:r>
              <a:rPr lang="cs-CZ" sz="3000" smtClean="0">
                <a:latin typeface="Arial" pitchFamily="34" charset="0"/>
              </a:rPr>
              <a:t>Zjištěný hyperkoagulační stav: </a:t>
            </a:r>
          </a:p>
          <a:p>
            <a:pPr lvl="1"/>
            <a:r>
              <a:rPr lang="cs-CZ" sz="2600" smtClean="0">
                <a:latin typeface="Arial" pitchFamily="34" charset="0"/>
              </a:rPr>
              <a:t>závažný (ATIII, homozyg. FVL, dvojitý heterozyg. FVL a PT</a:t>
            </a:r>
          </a:p>
          <a:p>
            <a:pPr lvl="2"/>
            <a:r>
              <a:rPr lang="cs-CZ" sz="2200" i="1" smtClean="0">
                <a:solidFill>
                  <a:schemeClr val="tx2"/>
                </a:solidFill>
                <a:latin typeface="Arial" pitchFamily="34" charset="0"/>
              </a:rPr>
              <a:t>dlouhodobě (celoživotně)</a:t>
            </a:r>
          </a:p>
          <a:p>
            <a:pPr lvl="1"/>
            <a:r>
              <a:rPr lang="cs-CZ" sz="2600" smtClean="0">
                <a:latin typeface="Arial" pitchFamily="34" charset="0"/>
              </a:rPr>
              <a:t>polymorfismus FV, PT20210A</a:t>
            </a:r>
          </a:p>
          <a:p>
            <a:pPr lvl="2"/>
            <a:r>
              <a:rPr lang="cs-CZ" sz="2200" i="1" smtClean="0">
                <a:solidFill>
                  <a:schemeClr val="tx2"/>
                </a:solidFill>
                <a:latin typeface="Arial" pitchFamily="34" charset="0"/>
              </a:rPr>
              <a:t>po první atace TEN standardní délka podávání</a:t>
            </a:r>
            <a:endParaRPr lang="cs-CZ" sz="2200" i="1" smtClean="0">
              <a:solidFill>
                <a:schemeClr val="tx2"/>
              </a:solidFill>
            </a:endParaRPr>
          </a:p>
          <a:p>
            <a:r>
              <a:rPr lang="cs-CZ" sz="3000" smtClean="0">
                <a:latin typeface="Arial" pitchFamily="34" charset="0"/>
              </a:rPr>
              <a:t>Zajištění kritické situace – </a:t>
            </a:r>
            <a:r>
              <a:rPr lang="cs-CZ" sz="3000" i="1" smtClean="0">
                <a:solidFill>
                  <a:schemeClr val="tx2"/>
                </a:solidFill>
                <a:latin typeface="Arial" pitchFamily="34" charset="0"/>
              </a:rPr>
              <a:t>přechodná cílená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19" y="2127251"/>
            <a:ext cx="9703079" cy="3389313"/>
          </a:xfrm>
          <a:noFill/>
          <a:ln/>
        </p:spPr>
      </p:pic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525464" y="597606"/>
            <a:ext cx="9742486" cy="63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109" tIns="49554" rIns="99109" bIns="49554">
            <a:spAutoFit/>
          </a:bodyPr>
          <a:lstStyle>
            <a:lvl1pPr defTabSz="990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5300" defTabSz="990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0600" defTabSz="990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7488" defTabSz="990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82788" defTabSz="990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399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971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43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1588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3500" dirty="0" err="1" smtClean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cs-CZ" altLang="cs-CZ" sz="3500" dirty="0" smtClean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perioperační „</a:t>
            </a:r>
            <a:r>
              <a:rPr lang="cs-CZ" altLang="cs-CZ" sz="3500" dirty="0" err="1" smtClean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</a:t>
            </a:r>
            <a:r>
              <a:rPr lang="cs-CZ" altLang="cs-CZ" sz="3500" dirty="0" smtClean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LMWH</a:t>
            </a:r>
            <a:endParaRPr lang="cs-CZ" altLang="cs-CZ" sz="3500" dirty="0">
              <a:solidFill>
                <a:srgbClr val="99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1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442988"/>
            <a:ext cx="8728075" cy="576064"/>
          </a:xfrm>
        </p:spPr>
        <p:txBody>
          <a:bodyPr/>
          <a:lstStyle/>
          <a:p>
            <a:pPr eaLnBrk="1" hangingPunct="1"/>
            <a:r>
              <a:rPr lang="cs-CZ" altLang="cs-CZ" sz="39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Kožní nekrózy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451099"/>
            <a:ext cx="8728075" cy="4841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místě aplikace UFH / LMWH: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projev HITT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Indukovaná kumariny: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místech podkožního tuku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dysbalance</a:t>
            </a: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navozená kumariny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 TAT / PC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nejen vrozené defekty PC, PS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terapie: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 vitamin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ČZP, </a:t>
            </a:r>
            <a:r>
              <a:rPr lang="cs-CZ" altLang="cs-CZ" sz="22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Ceprotin</a:t>
            </a:r>
            <a:r>
              <a:rPr lang="en-US" altLang="cs-CZ" sz="2200" baseline="300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®</a:t>
            </a: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u defektu PC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důsledné preventivní překrytí s úvodní antikoagulační terapií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2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nižší úvodní dávky kumarinů u defektů PC, PS, HIT II </a:t>
            </a:r>
            <a:endParaRPr lang="en-US" altLang="cs-CZ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cs-CZ" altLang="cs-CZ" sz="26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25"/>
            <a:ext cx="10266363" cy="1022350"/>
          </a:xfrm>
          <a:noFill/>
        </p:spPr>
        <p:txBody>
          <a:bodyPr lIns="92075" tIns="46038" rIns="92075" bIns="46038"/>
          <a:lstStyle/>
          <a:p>
            <a:r>
              <a:rPr lang="cs-CZ" sz="3200" b="1" smtClean="0">
                <a:solidFill>
                  <a:srgbClr val="FFFF66"/>
                </a:solidFill>
                <a:latin typeface="Arial" pitchFamily="34" charset="0"/>
              </a:rPr>
              <a:t>Schéma plazmatické koagulace a některé z možností jejího ovlivnění antitrombotickou léčbou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9582150" cy="5334000"/>
          </a:xfrm>
          <a:noFill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cs-CZ" smtClean="0"/>
              <a:t> </a:t>
            </a:r>
            <a:r>
              <a:rPr lang="cs-CZ" sz="2100" smtClean="0"/>
              <a:t>XII         XIIa                                                        TF         </a:t>
            </a:r>
            <a:r>
              <a:rPr lang="cs-CZ" sz="2100" b="1" smtClean="0"/>
              <a:t> </a:t>
            </a:r>
            <a:r>
              <a:rPr lang="cs-CZ" sz="2100" b="1" smtClean="0">
                <a:solidFill>
                  <a:schemeClr val="tx2"/>
                </a:solidFill>
              </a:rPr>
              <a:t>TFPI</a:t>
            </a:r>
            <a:r>
              <a:rPr lang="cs-CZ" sz="2100" b="1" smtClean="0"/>
              <a:t>   </a:t>
            </a:r>
            <a:r>
              <a:rPr lang="cs-CZ" sz="2100" smtClean="0"/>
              <a:t>         VII</a:t>
            </a:r>
            <a:endParaRPr lang="cs-CZ" smtClean="0"/>
          </a:p>
          <a:p>
            <a:pPr>
              <a:buFontTx/>
              <a:buNone/>
            </a:pPr>
            <a:r>
              <a:rPr lang="cs-CZ" smtClean="0"/>
              <a:t>     </a:t>
            </a:r>
            <a:r>
              <a:rPr lang="cs-CZ" sz="2100" smtClean="0"/>
              <a:t>XI             XIa                                                                    VIIa         </a:t>
            </a:r>
          </a:p>
          <a:p>
            <a:pPr>
              <a:buFontTx/>
              <a:buNone/>
            </a:pPr>
            <a:r>
              <a:rPr lang="cs-CZ" smtClean="0"/>
              <a:t>          </a:t>
            </a:r>
            <a:r>
              <a:rPr lang="cs-CZ" sz="2100" smtClean="0"/>
              <a:t>IX                IXa           Pl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        </a:t>
            </a:r>
          </a:p>
          <a:p>
            <a:pPr>
              <a:buFontTx/>
              <a:buNone/>
            </a:pPr>
            <a:r>
              <a:rPr lang="cs-CZ" sz="2100" smtClean="0"/>
              <a:t>                             X                                                    X 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                  Va                                  XIII   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II                IIa                                        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                                             XIIIa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</a:t>
            </a:r>
            <a:r>
              <a:rPr lang="cs-CZ" sz="2100" smtClean="0">
                <a:solidFill>
                  <a:schemeClr val="accent1"/>
                </a:solidFill>
              </a:rPr>
              <a:t> </a:t>
            </a:r>
            <a:r>
              <a:rPr lang="cs-CZ" sz="2600" b="1" smtClean="0">
                <a:solidFill>
                  <a:schemeClr val="accent1"/>
                </a:solidFill>
              </a:rPr>
              <a:t>Fbg</a:t>
            </a:r>
            <a:r>
              <a:rPr lang="cs-CZ" sz="2100" smtClean="0">
                <a:solidFill>
                  <a:schemeClr val="accent1"/>
                </a:solidFill>
              </a:rPr>
              <a:t>   </a:t>
            </a:r>
            <a:r>
              <a:rPr lang="cs-CZ" sz="2100" smtClean="0"/>
              <a:t>                    Fs                        Fi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                             </a:t>
            </a:r>
            <a:r>
              <a:rPr lang="cs-CZ" sz="2100" b="1" smtClean="0"/>
              <a:t>Plg </a:t>
            </a:r>
            <a:r>
              <a:rPr lang="cs-CZ" sz="2100" smtClean="0"/>
              <a:t>            PL     </a:t>
            </a:r>
          </a:p>
          <a:p>
            <a:pPr>
              <a:buFontTx/>
              <a:buNone/>
            </a:pPr>
            <a:r>
              <a:rPr lang="cs-CZ" sz="2100" smtClean="0"/>
              <a:t>                                                                          </a:t>
            </a:r>
            <a:r>
              <a:rPr lang="cs-CZ" sz="2100" b="1" smtClean="0"/>
              <a:t> </a:t>
            </a:r>
            <a:r>
              <a:rPr lang="cs-CZ" sz="2100" b="1" smtClean="0">
                <a:solidFill>
                  <a:schemeClr val="tx2"/>
                </a:solidFill>
              </a:rPr>
              <a:t>t-PA</a:t>
            </a:r>
            <a:r>
              <a:rPr lang="cs-CZ" sz="2100" smtClean="0"/>
              <a:t>                FDP (DD)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412875" y="2359025"/>
            <a:ext cx="374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717675" y="2989263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70075" y="2989263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49488" y="3617913"/>
            <a:ext cx="754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048000" y="4419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835525" y="4403725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114800" y="5181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4572000" y="60198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400800" y="6019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410200" y="5181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5595938" y="3200400"/>
            <a:ext cx="1719262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477000" y="2438400"/>
            <a:ext cx="1319213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001000" y="2524125"/>
            <a:ext cx="479425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092325" y="2601913"/>
            <a:ext cx="0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624138" y="3230563"/>
            <a:ext cx="0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3384550" y="3860800"/>
            <a:ext cx="0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4449763" y="4568825"/>
            <a:ext cx="0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7194550" y="4960938"/>
            <a:ext cx="449263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6324600" y="640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7924800" y="624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7315200" y="6400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5105400" y="5410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6629400" y="5668963"/>
            <a:ext cx="17780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4075113" y="3389313"/>
            <a:ext cx="747712" cy="1244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205288" y="3365500"/>
            <a:ext cx="4556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Pl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992563" y="3775075"/>
            <a:ext cx="9715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VIIIa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191000" y="4168775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Xa</a:t>
            </a: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4835525" y="4411663"/>
            <a:ext cx="596900" cy="9302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889500" y="4403725"/>
            <a:ext cx="625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Pl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4829175" y="4640263"/>
            <a:ext cx="7604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Va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829175" y="4876800"/>
            <a:ext cx="6334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IIa</a:t>
            </a: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3009900" y="5505450"/>
            <a:ext cx="1895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2932113" y="4800600"/>
            <a:ext cx="1362075" cy="4651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2627313" y="4014788"/>
            <a:ext cx="601662" cy="11731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4911725" y="3781425"/>
            <a:ext cx="222250" cy="1508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5140325" y="3781425"/>
            <a:ext cx="146050" cy="5445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6278563" y="6453188"/>
            <a:ext cx="296862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1793875" y="5826125"/>
            <a:ext cx="3844925" cy="879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2471738" y="3149600"/>
            <a:ext cx="0" cy="203835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2173288" y="5276850"/>
            <a:ext cx="673100" cy="5365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2151063" y="5332413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latin typeface="Times New Roman" pitchFamily="18" charset="0"/>
              </a:rPr>
              <a:t> </a:t>
            </a: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AT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1790700" y="3149600"/>
            <a:ext cx="2655888" cy="19589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4452938" y="2598738"/>
            <a:ext cx="2122487" cy="5445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H="1">
            <a:off x="2514600" y="2995613"/>
            <a:ext cx="4749800" cy="585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1109663" y="5119688"/>
            <a:ext cx="671512" cy="7731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1255713" y="5253038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latin typeface="Times New Roman" pitchFamily="18" charset="0"/>
              </a:rPr>
              <a:t>H</a:t>
            </a:r>
            <a:endParaRPr lang="cs-CZ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H="1">
            <a:off x="1792288" y="5503863"/>
            <a:ext cx="37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V="1">
            <a:off x="2319338" y="2598738"/>
            <a:ext cx="0" cy="25892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8258175" y="3467100"/>
            <a:ext cx="596900" cy="6953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400">
                <a:latin typeface="Times New Roman" pitchFamily="18" charset="0"/>
              </a:rPr>
              <a:t>K</a:t>
            </a:r>
            <a:endParaRPr lang="cs-CZ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8235950" y="3522663"/>
            <a:ext cx="1841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 flipV="1">
            <a:off x="8632825" y="2678113"/>
            <a:ext cx="0" cy="6223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 flipH="1">
            <a:off x="5595938" y="4095750"/>
            <a:ext cx="2579687" cy="78105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6657975" y="3857625"/>
            <a:ext cx="1439863" cy="30797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 flipH="1">
            <a:off x="5672138" y="3697288"/>
            <a:ext cx="2428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4987925" y="3389313"/>
            <a:ext cx="595313" cy="3794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4889500" y="33655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400">
                <a:solidFill>
                  <a:schemeClr val="bg1"/>
                </a:solidFill>
                <a:latin typeface="Times New Roman" pitchFamily="18" charset="0"/>
              </a:rPr>
              <a:t>APC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6204" name="Line 61"/>
          <p:cNvSpPr>
            <a:spLocks noChangeShapeType="1"/>
          </p:cNvSpPr>
          <p:nvPr/>
        </p:nvSpPr>
        <p:spPr bwMode="auto">
          <a:xfrm flipH="1">
            <a:off x="3694113" y="3467100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stealth" w="med" len="med"/>
          </a:ln>
        </p:spPr>
        <p:txBody>
          <a:bodyPr lIns="97959" tIns="48980" rIns="97959" bIns="48980"/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3475"/>
            <a:ext cx="10267950" cy="1323972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Heparinem indukovaná kožní nekróza </a:t>
            </a:r>
            <a:br>
              <a:rPr lang="cs-CZ" altLang="cs-CZ" sz="32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99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(event. III. typ reakce)</a:t>
            </a:r>
          </a:p>
        </p:txBody>
      </p:sp>
      <p:pic>
        <p:nvPicPr>
          <p:cNvPr id="16387" name="Picture 3" descr="bjh_5484_f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877" y="1681183"/>
            <a:ext cx="9298199" cy="3195230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1438" y="5100898"/>
            <a:ext cx="5953985" cy="225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za 7 dní po zahájení profylaxe UFH </a:t>
            </a:r>
          </a:p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vznikají horké kožní léze s centrální</a:t>
            </a:r>
          </a:p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nekrózou s okolním erytémem v </a:t>
            </a:r>
          </a:p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místě vpichu, trombocyty 275G/l, </a:t>
            </a:r>
          </a:p>
          <a:p>
            <a:pPr eaLnBrk="1" hangingPunct="1"/>
            <a:r>
              <a:rPr lang="cs-CZ" altLang="cs-CZ" dirty="0" err="1">
                <a:solidFill>
                  <a:srgbClr val="FFFF99"/>
                </a:solidFill>
                <a:latin typeface="Verdana" pitchFamily="34" charset="0"/>
              </a:rPr>
              <a:t>IgG</a:t>
            </a:r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cs-CZ" altLang="cs-CZ" dirty="0" err="1">
                <a:solidFill>
                  <a:srgbClr val="FFFF99"/>
                </a:solidFill>
                <a:latin typeface="Verdana" pitchFamily="34" charset="0"/>
              </a:rPr>
              <a:t>pl</a:t>
            </a:r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 proti heparin-PF4 pozitivní</a:t>
            </a:r>
          </a:p>
          <a:p>
            <a:pPr eaLnBrk="1" hangingPunct="1"/>
            <a:endParaRPr lang="cs-CZ" altLang="cs-CZ" dirty="0">
              <a:latin typeface="Verdan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69116" y="4959307"/>
            <a:ext cx="4365661" cy="13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centrální nekróza s neutrofilní infiltrací a fibrinovými depozity</a:t>
            </a:r>
          </a:p>
          <a:p>
            <a:pPr eaLnBrk="1" hangingPunct="1"/>
            <a:r>
              <a:rPr lang="cs-CZ" altLang="cs-CZ" dirty="0">
                <a:solidFill>
                  <a:srgbClr val="FFFF99"/>
                </a:solidFill>
                <a:latin typeface="Verdana" pitchFamily="34" charset="0"/>
              </a:rPr>
              <a:t>v malých cévách dermis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79752" y="6352057"/>
            <a:ext cx="3855025" cy="102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700" i="1" dirty="0">
                <a:solidFill>
                  <a:srgbClr val="FFFF99"/>
                </a:solidFill>
              </a:rPr>
              <a:t>*</a:t>
            </a:r>
            <a:r>
              <a:rPr lang="cs-CZ" altLang="cs-CZ" sz="1600" i="1" dirty="0">
                <a:solidFill>
                  <a:srgbClr val="FFFF99"/>
                </a:solidFill>
              </a:rPr>
              <a:t>Patel R. et al: Heparin-</a:t>
            </a:r>
            <a:r>
              <a:rPr lang="cs-CZ" altLang="cs-CZ" sz="1600" i="1" dirty="0" err="1">
                <a:solidFill>
                  <a:srgbClr val="FFFF99"/>
                </a:solidFill>
              </a:rPr>
              <a:t>induced</a:t>
            </a:r>
            <a:r>
              <a:rPr lang="cs-CZ" altLang="cs-CZ" sz="1600" i="1" dirty="0">
                <a:solidFill>
                  <a:srgbClr val="FFFF99"/>
                </a:solidFill>
              </a:rPr>
              <a:t> skin </a:t>
            </a:r>
          </a:p>
          <a:p>
            <a:pPr eaLnBrk="1" hangingPunct="1"/>
            <a:r>
              <a:rPr lang="cs-CZ" altLang="cs-CZ" sz="1600" i="1" dirty="0" err="1">
                <a:solidFill>
                  <a:srgbClr val="FFFF99"/>
                </a:solidFill>
              </a:rPr>
              <a:t>necrosis</a:t>
            </a:r>
            <a:r>
              <a:rPr lang="cs-CZ" altLang="cs-CZ" sz="1600" i="1" dirty="0">
                <a:solidFill>
                  <a:srgbClr val="FFFF99"/>
                </a:solidFill>
              </a:rPr>
              <a:t> BJH 2005; 129:739</a:t>
            </a:r>
          </a:p>
          <a:p>
            <a:pPr eaLnBrk="1" hangingPunct="1"/>
            <a:endParaRPr lang="cs-CZ" altLang="cs-CZ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9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ll_1227_f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876" y="1681183"/>
            <a:ext cx="4321096" cy="2978937"/>
          </a:xfrm>
          <a:noFill/>
        </p:spPr>
      </p:pic>
      <p:pic>
        <p:nvPicPr>
          <p:cNvPr id="17411" name="Picture 3" descr="all_1227_f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8633" y="1681183"/>
            <a:ext cx="4310400" cy="2978937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6314" y="4951787"/>
            <a:ext cx="4123223" cy="7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rgbClr val="FFFF99"/>
                </a:solidFill>
              </a:rPr>
              <a:t>heparinem indukovaná 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kožní nekróza u HIT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20347" y="4876412"/>
            <a:ext cx="3479922" cy="7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rgbClr val="FFFF99"/>
                </a:solidFill>
              </a:rPr>
              <a:t>s kumarinem asociovaná </a:t>
            </a:r>
          </a:p>
          <a:p>
            <a:pPr eaLnBrk="1" hangingPunct="1">
              <a:buNone/>
            </a:pPr>
            <a:r>
              <a:rPr lang="cs-CZ" altLang="cs-CZ" dirty="0">
                <a:solidFill>
                  <a:srgbClr val="FFFF99"/>
                </a:solidFill>
              </a:rPr>
              <a:t>kožní nekróza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18850" y="6016619"/>
            <a:ext cx="4649100" cy="79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21" tIns="49560" rIns="99121" bIns="4956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cs-CZ" altLang="cs-CZ" sz="1500" i="1" dirty="0">
                <a:solidFill>
                  <a:srgbClr val="FFFF99"/>
                </a:solidFill>
              </a:rPr>
              <a:t>*</a:t>
            </a:r>
            <a:r>
              <a:rPr lang="cs-CZ" altLang="cs-CZ" sz="1500" i="1" dirty="0" err="1">
                <a:solidFill>
                  <a:srgbClr val="FFFF99"/>
                </a:solidFill>
              </a:rPr>
              <a:t>Bichler</a:t>
            </a:r>
            <a:r>
              <a:rPr lang="cs-CZ" altLang="cs-CZ" sz="1500" i="1" dirty="0">
                <a:solidFill>
                  <a:srgbClr val="FFFF99"/>
                </a:solidFill>
              </a:rPr>
              <a:t> A.J. et al: Hypersensitivity </a:t>
            </a:r>
            <a:r>
              <a:rPr lang="cs-CZ" altLang="cs-CZ" sz="1500" i="1" dirty="0" err="1">
                <a:solidFill>
                  <a:srgbClr val="FFFF99"/>
                </a:solidFill>
              </a:rPr>
              <a:t>reactions</a:t>
            </a:r>
            <a:r>
              <a:rPr lang="cs-CZ" altLang="cs-CZ" sz="1500" i="1" dirty="0">
                <a:solidFill>
                  <a:srgbClr val="FFFF99"/>
                </a:solidFill>
              </a:rPr>
              <a:t> to </a:t>
            </a:r>
            <a:r>
              <a:rPr lang="cs-CZ" altLang="cs-CZ" sz="1500" i="1" dirty="0" err="1">
                <a:solidFill>
                  <a:srgbClr val="FFFF99"/>
                </a:solidFill>
              </a:rPr>
              <a:t>anticoagulant</a:t>
            </a:r>
            <a:r>
              <a:rPr lang="cs-CZ" altLang="cs-CZ" sz="1500" i="1" dirty="0">
                <a:solidFill>
                  <a:srgbClr val="FFFF99"/>
                </a:solidFill>
              </a:rPr>
              <a:t> </a:t>
            </a:r>
            <a:r>
              <a:rPr lang="cs-CZ" altLang="cs-CZ" sz="1500" i="1" dirty="0" err="1">
                <a:solidFill>
                  <a:srgbClr val="FFFF99"/>
                </a:solidFill>
              </a:rPr>
              <a:t>drugs</a:t>
            </a:r>
            <a:r>
              <a:rPr lang="cs-CZ" altLang="cs-CZ" sz="1500" i="1" dirty="0">
                <a:solidFill>
                  <a:srgbClr val="FFFF99"/>
                </a:solidFill>
              </a:rPr>
              <a:t>: </a:t>
            </a:r>
            <a:r>
              <a:rPr lang="cs-CZ" altLang="cs-CZ" sz="1500" i="1" dirty="0" err="1">
                <a:solidFill>
                  <a:srgbClr val="FFFF99"/>
                </a:solidFill>
              </a:rPr>
              <a:t>diagnosis</a:t>
            </a:r>
            <a:r>
              <a:rPr lang="cs-CZ" altLang="cs-CZ" sz="1500" i="1" dirty="0">
                <a:solidFill>
                  <a:srgbClr val="FFFF99"/>
                </a:solidFill>
              </a:rPr>
              <a:t> and </a:t>
            </a:r>
            <a:r>
              <a:rPr lang="cs-CZ" altLang="cs-CZ" sz="1500" i="1" dirty="0" err="1">
                <a:solidFill>
                  <a:srgbClr val="FFFF99"/>
                </a:solidFill>
              </a:rPr>
              <a:t>managment</a:t>
            </a:r>
            <a:r>
              <a:rPr lang="cs-CZ" altLang="cs-CZ" sz="1500" i="1" dirty="0">
                <a:solidFill>
                  <a:srgbClr val="FFFF99"/>
                </a:solidFill>
              </a:rPr>
              <a:t> </a:t>
            </a:r>
            <a:r>
              <a:rPr lang="cs-CZ" altLang="cs-CZ" sz="1500" i="1" dirty="0" err="1">
                <a:solidFill>
                  <a:srgbClr val="FFFF99"/>
                </a:solidFill>
              </a:rPr>
              <a:t>option</a:t>
            </a:r>
            <a:r>
              <a:rPr lang="cs-CZ" altLang="cs-CZ" sz="1500" i="1" dirty="0">
                <a:solidFill>
                  <a:srgbClr val="FFFF99"/>
                </a:solidFill>
              </a:rPr>
              <a:t>. </a:t>
            </a:r>
            <a:r>
              <a:rPr lang="cs-CZ" altLang="cs-CZ" sz="1500" i="1" dirty="0" err="1">
                <a:solidFill>
                  <a:srgbClr val="FFFF99"/>
                </a:solidFill>
              </a:rPr>
              <a:t>Allergy</a:t>
            </a:r>
            <a:r>
              <a:rPr lang="cs-CZ" altLang="cs-CZ" sz="1500" i="1" dirty="0">
                <a:solidFill>
                  <a:srgbClr val="FFFF99"/>
                </a:solidFill>
              </a:rPr>
              <a:t> 2006: 61: 1432-1440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3046" y="514995"/>
            <a:ext cx="9361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cs-CZ" altLang="cs-CZ" sz="3000" dirty="0">
                <a:solidFill>
                  <a:srgbClr val="99FFCC"/>
                </a:solidFill>
              </a:rPr>
              <a:t>Kožní </a:t>
            </a:r>
            <a:r>
              <a:rPr lang="cs-CZ" altLang="cs-CZ" sz="3000" dirty="0" err="1">
                <a:solidFill>
                  <a:srgbClr val="99FFCC"/>
                </a:solidFill>
              </a:rPr>
              <a:t>nekorza</a:t>
            </a:r>
            <a:r>
              <a:rPr lang="cs-CZ" altLang="cs-CZ" sz="3000" dirty="0">
                <a:solidFill>
                  <a:srgbClr val="99FFCC"/>
                </a:solidFill>
              </a:rPr>
              <a:t> indukovaná heparinem a </a:t>
            </a:r>
            <a:r>
              <a:rPr lang="cs-CZ" altLang="cs-CZ" sz="3000" dirty="0" smtClean="0">
                <a:solidFill>
                  <a:srgbClr val="99FFCC"/>
                </a:solidFill>
              </a:rPr>
              <a:t>kumariny</a:t>
            </a:r>
            <a:endParaRPr lang="cs-CZ" altLang="cs-CZ" sz="3000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97471" y="226963"/>
            <a:ext cx="8728075" cy="1181100"/>
          </a:xfrm>
          <a:noFill/>
        </p:spPr>
        <p:txBody>
          <a:bodyPr lIns="90488" tIns="44450" rIns="90488" bIns="44450"/>
          <a:lstStyle/>
          <a:p>
            <a:r>
              <a:rPr lang="cs-CZ" sz="3200" b="1" dirty="0" smtClean="0">
                <a:solidFill>
                  <a:srgbClr val="FFFF66"/>
                </a:solidFill>
                <a:latin typeface="Arial" pitchFamily="34" charset="0"/>
              </a:rPr>
              <a:t>Přímé inhibitory trombinu</a:t>
            </a:r>
            <a:br>
              <a:rPr lang="cs-CZ" sz="3200" b="1" dirty="0" smtClean="0">
                <a:solidFill>
                  <a:srgbClr val="FFFF66"/>
                </a:solidFill>
                <a:latin typeface="Arial" pitchFamily="34" charset="0"/>
              </a:rPr>
            </a:br>
            <a:r>
              <a:rPr lang="cs-CZ" sz="3200" b="1" dirty="0" smtClean="0">
                <a:solidFill>
                  <a:srgbClr val="FFFF66"/>
                </a:solidFill>
                <a:latin typeface="Arial" pitchFamily="34" charset="0"/>
              </a:rPr>
              <a:t>(nepotřebují k účinku AT III)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69925" y="1667123"/>
            <a:ext cx="9598025" cy="4803527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cs-CZ" sz="2800" b="1" dirty="0" err="1" smtClean="0">
                <a:latin typeface="Arial" pitchFamily="34" charset="0"/>
              </a:rPr>
              <a:t>hirudin</a:t>
            </a:r>
            <a:r>
              <a:rPr lang="cs-CZ" sz="2800" b="1" dirty="0" smtClean="0"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sz="2800" dirty="0" err="1" smtClean="0">
                <a:latin typeface="Arial" pitchFamily="34" charset="0"/>
              </a:rPr>
              <a:t>rekombinantní</a:t>
            </a:r>
            <a:r>
              <a:rPr lang="cs-CZ" sz="2800" dirty="0" smtClean="0">
                <a:latin typeface="Arial" pitchFamily="34" charset="0"/>
              </a:rPr>
              <a:t> - </a:t>
            </a:r>
            <a:r>
              <a:rPr lang="cs-CZ" sz="2800" b="1" u="sng" dirty="0" err="1" smtClean="0">
                <a:latin typeface="Arial" pitchFamily="34" charset="0"/>
              </a:rPr>
              <a:t>lepirudin</a:t>
            </a:r>
            <a:r>
              <a:rPr lang="cs-CZ" sz="2800" b="1" u="sng" dirty="0" smtClean="0">
                <a:latin typeface="Arial" pitchFamily="34" charset="0"/>
              </a:rPr>
              <a:t> </a:t>
            </a:r>
            <a:r>
              <a:rPr lang="cs-CZ" sz="2800" b="1" i="1" u="sng" dirty="0" smtClean="0">
                <a:solidFill>
                  <a:srgbClr val="00FFCC"/>
                </a:solidFill>
                <a:latin typeface="Arial" pitchFamily="34" charset="0"/>
              </a:rPr>
              <a:t>(</a:t>
            </a:r>
            <a:r>
              <a:rPr lang="cs-CZ" sz="2800" b="1" i="1" u="sng" dirty="0" err="1" smtClean="0">
                <a:solidFill>
                  <a:srgbClr val="00FFCC"/>
                </a:solidFill>
                <a:latin typeface="Arial" pitchFamily="34" charset="0"/>
              </a:rPr>
              <a:t>Refludan</a:t>
            </a:r>
            <a:r>
              <a:rPr lang="cs-CZ" sz="2800" b="1" i="1" u="sng" dirty="0" smtClean="0">
                <a:solidFill>
                  <a:srgbClr val="00FFCC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latin typeface="Arial" pitchFamily="34" charset="0"/>
              </a:rPr>
              <a:t>syntetické - </a:t>
            </a:r>
            <a:r>
              <a:rPr lang="cs-CZ" sz="2800" dirty="0" err="1" smtClean="0">
                <a:latin typeface="Arial" pitchFamily="34" charset="0"/>
              </a:rPr>
              <a:t>argatroban</a:t>
            </a:r>
            <a:r>
              <a:rPr lang="cs-CZ" sz="2800" dirty="0" smtClean="0">
                <a:latin typeface="Arial" pitchFamily="34" charset="0"/>
              </a:rPr>
              <a:t> – </a:t>
            </a:r>
            <a:r>
              <a:rPr lang="cs-CZ" sz="2800" i="1" dirty="0" smtClean="0">
                <a:solidFill>
                  <a:srgbClr val="00FFCC"/>
                </a:solidFill>
                <a:latin typeface="Arial" pitchFamily="34" charset="0"/>
              </a:rPr>
              <a:t>(</a:t>
            </a:r>
            <a:r>
              <a:rPr lang="cs-CZ" sz="2800" i="1" dirty="0" err="1" smtClean="0">
                <a:solidFill>
                  <a:srgbClr val="00FF99"/>
                </a:solidFill>
                <a:latin typeface="Arial" pitchFamily="34" charset="0"/>
              </a:rPr>
              <a:t>Novastan</a:t>
            </a:r>
            <a:r>
              <a:rPr lang="cs-CZ" sz="2800" i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cs-CZ" sz="2800" dirty="0" smtClean="0">
                <a:latin typeface="Arial" pitchFamily="34" charset="0"/>
              </a:rPr>
              <a:t>			  - </a:t>
            </a:r>
            <a:r>
              <a:rPr lang="cs-CZ" sz="2800" b="1" dirty="0" err="1" smtClean="0">
                <a:latin typeface="Arial" pitchFamily="34" charset="0"/>
              </a:rPr>
              <a:t>dabigatran</a:t>
            </a:r>
            <a:r>
              <a:rPr lang="cs-CZ" sz="2800" b="1" i="1" dirty="0" smtClean="0">
                <a:solidFill>
                  <a:srgbClr val="00FF99"/>
                </a:solidFill>
                <a:latin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</a:rPr>
              <a:t>– </a:t>
            </a:r>
            <a:r>
              <a:rPr lang="cs-CZ" sz="2800" b="1" dirty="0" err="1" smtClean="0">
                <a:latin typeface="Arial" pitchFamily="34" charset="0"/>
              </a:rPr>
              <a:t>p.o</a:t>
            </a:r>
            <a:r>
              <a:rPr lang="cs-CZ" sz="2800" b="1" dirty="0" smtClean="0">
                <a:latin typeface="Arial" pitchFamily="34" charset="0"/>
              </a:rPr>
              <a:t>.</a:t>
            </a:r>
            <a:r>
              <a:rPr lang="cs-CZ" sz="2800" b="1" i="1" dirty="0" smtClean="0">
                <a:solidFill>
                  <a:srgbClr val="00FF99"/>
                </a:solidFill>
                <a:latin typeface="Arial" pitchFamily="34" charset="0"/>
              </a:rPr>
              <a:t> (</a:t>
            </a:r>
            <a:r>
              <a:rPr lang="cs-CZ" sz="2800" b="1" i="1" dirty="0" err="1" smtClean="0">
                <a:solidFill>
                  <a:srgbClr val="00FF99"/>
                </a:solidFill>
                <a:latin typeface="Arial" pitchFamily="34" charset="0"/>
              </a:rPr>
              <a:t>Pradaxa</a:t>
            </a:r>
            <a:r>
              <a:rPr lang="cs-CZ" sz="2800" b="1" i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cs-CZ" sz="2800" b="1" i="1" dirty="0" smtClean="0">
                <a:solidFill>
                  <a:srgbClr val="00FF99"/>
                </a:solidFill>
                <a:latin typeface="Arial" pitchFamily="34" charset="0"/>
              </a:rPr>
              <a:t>					     </a:t>
            </a:r>
            <a:r>
              <a:rPr lang="cs-CZ" sz="2800" dirty="0" smtClean="0">
                <a:latin typeface="Arial" pitchFamily="34" charset="0"/>
              </a:rPr>
              <a:t>- k prevenci v ortopedii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cs-CZ" sz="2800" dirty="0" smtClean="0">
                <a:latin typeface="Arial" pitchFamily="34" charset="0"/>
              </a:rPr>
              <a:t>					     - FISI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sz="2800" b="1" u="sng" dirty="0" err="1" smtClean="0">
                <a:solidFill>
                  <a:srgbClr val="FFFF00"/>
                </a:solidFill>
                <a:latin typeface="Arial" pitchFamily="34" charset="0"/>
              </a:rPr>
              <a:t>monitorace</a:t>
            </a:r>
            <a:r>
              <a:rPr lang="cs-CZ" sz="2800" b="1" u="sng" dirty="0" smtClean="0">
                <a:solidFill>
                  <a:srgbClr val="FFFF00"/>
                </a:solidFill>
                <a:latin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cs-CZ" sz="2600" b="1" dirty="0" err="1" smtClean="0">
                <a:solidFill>
                  <a:srgbClr val="FFFF00"/>
                </a:solidFill>
                <a:latin typeface="Arial" pitchFamily="34" charset="0"/>
              </a:rPr>
              <a:t>aPTT</a:t>
            </a:r>
            <a:endParaRPr lang="cs-CZ" sz="26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cs-CZ" sz="2600" b="1" dirty="0" smtClean="0">
                <a:solidFill>
                  <a:srgbClr val="FFFF00"/>
                </a:solidFill>
                <a:latin typeface="Arial" pitchFamily="34" charset="0"/>
              </a:rPr>
              <a:t>anti-</a:t>
            </a:r>
            <a:r>
              <a:rPr lang="cs-CZ" sz="2600" b="1" dirty="0" err="1" smtClean="0">
                <a:solidFill>
                  <a:srgbClr val="FFFF00"/>
                </a:solidFill>
                <a:latin typeface="Arial" pitchFamily="34" charset="0"/>
              </a:rPr>
              <a:t>IIa</a:t>
            </a:r>
            <a:r>
              <a:rPr lang="cs-CZ" sz="2600" b="1" dirty="0" smtClean="0">
                <a:solidFill>
                  <a:srgbClr val="FFFF00"/>
                </a:solidFill>
                <a:latin typeface="Arial" pitchFamily="34" charset="0"/>
              </a:rPr>
              <a:t> s kalibrací na </a:t>
            </a:r>
            <a:r>
              <a:rPr lang="cs-CZ" sz="2600" b="1" dirty="0" err="1" smtClean="0">
                <a:solidFill>
                  <a:srgbClr val="FFFF00"/>
                </a:solidFill>
                <a:latin typeface="Arial" pitchFamily="34" charset="0"/>
              </a:rPr>
              <a:t>dabigatran</a:t>
            </a:r>
            <a:endParaRPr lang="cs-CZ" sz="26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8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3495" y="226963"/>
            <a:ext cx="8728075" cy="786259"/>
          </a:xfrm>
          <a:noFill/>
        </p:spPr>
        <p:txBody>
          <a:bodyPr lIns="92075" tIns="46038" rIns="92075" bIns="46038"/>
          <a:lstStyle/>
          <a:p>
            <a:r>
              <a:rPr lang="cs-CZ" sz="3600" b="1" dirty="0" smtClean="0">
                <a:latin typeface="Arial" pitchFamily="34" charset="0"/>
              </a:rPr>
              <a:t>Inhibitory </a:t>
            </a:r>
            <a:r>
              <a:rPr lang="cs-CZ" sz="3600" b="1" dirty="0" err="1" smtClean="0">
                <a:latin typeface="Arial" pitchFamily="34" charset="0"/>
              </a:rPr>
              <a:t>Xa</a:t>
            </a:r>
            <a:endParaRPr lang="cs-CZ" sz="3600" b="1" dirty="0" smtClean="0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163068"/>
            <a:ext cx="9432925" cy="5915596"/>
          </a:xfrm>
          <a:noFill/>
        </p:spPr>
        <p:txBody>
          <a:bodyPr lIns="92075" tIns="46038" rIns="92075" bIns="46038"/>
          <a:lstStyle/>
          <a:p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nepřímé</a:t>
            </a:r>
            <a:r>
              <a:rPr lang="cs-CZ" sz="2800" b="1" dirty="0" smtClean="0">
                <a:solidFill>
                  <a:srgbClr val="00FF99"/>
                </a:solidFill>
                <a:latin typeface="Book Antiqua" pitchFamily="18" charset="0"/>
              </a:rPr>
              <a:t> </a:t>
            </a:r>
          </a:p>
          <a:p>
            <a:pPr lvl="1"/>
            <a:r>
              <a:rPr lang="cs-CZ" sz="2400" b="1" dirty="0" smtClean="0">
                <a:latin typeface="Arial" pitchFamily="34" charset="0"/>
              </a:rPr>
              <a:t>působí prostřednictvím AT III</a:t>
            </a:r>
          </a:p>
          <a:p>
            <a:pPr lvl="1"/>
            <a:r>
              <a:rPr lang="cs-CZ" sz="2400" dirty="0" smtClean="0">
                <a:latin typeface="Arial" pitchFamily="34" charset="0"/>
              </a:rPr>
              <a:t>syntetické </a:t>
            </a:r>
            <a:r>
              <a:rPr lang="cs-CZ" sz="2400" dirty="0" err="1" smtClean="0">
                <a:latin typeface="Arial" pitchFamily="34" charset="0"/>
              </a:rPr>
              <a:t>pentasacharidy</a:t>
            </a:r>
            <a:endParaRPr lang="cs-CZ" sz="2400" dirty="0" smtClean="0">
              <a:latin typeface="Arial" pitchFamily="34" charset="0"/>
            </a:endParaRPr>
          </a:p>
          <a:p>
            <a:pPr lvl="1"/>
            <a:r>
              <a:rPr lang="cs-CZ" sz="2400" b="1" dirty="0" err="1" smtClean="0">
                <a:latin typeface="Arial" pitchFamily="34" charset="0"/>
              </a:rPr>
              <a:t>fondaparinux</a:t>
            </a:r>
            <a:r>
              <a:rPr lang="cs-CZ" sz="2400" b="1" dirty="0" smtClean="0">
                <a:latin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</a:rPr>
              <a:t>(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Arixtra</a:t>
            </a:r>
            <a:r>
              <a:rPr lang="cs-CZ" sz="2400" b="1" baseline="30000" dirty="0" smtClean="0">
                <a:solidFill>
                  <a:srgbClr val="99FFCC"/>
                </a:solidFill>
                <a:latin typeface="Arial" pitchFamily="34" charset="0"/>
              </a:rPr>
              <a:t>®</a:t>
            </a:r>
            <a:r>
              <a:rPr lang="cs-CZ" sz="2400" i="1" dirty="0" smtClean="0">
                <a:latin typeface="Arial" pitchFamily="34" charset="0"/>
              </a:rPr>
              <a:t>)</a:t>
            </a:r>
          </a:p>
          <a:p>
            <a:pPr lvl="1"/>
            <a:r>
              <a:rPr lang="cs-CZ" sz="2400" b="1" dirty="0" err="1" smtClean="0">
                <a:latin typeface="Arial" pitchFamily="34" charset="0"/>
              </a:rPr>
              <a:t>idraparinux</a:t>
            </a:r>
            <a:r>
              <a:rPr lang="cs-CZ" sz="2400" dirty="0" smtClean="0">
                <a:latin typeface="Arial" pitchFamily="34" charset="0"/>
              </a:rPr>
              <a:t> – prodloužený účinek (1x týdně s.</a:t>
            </a:r>
            <a:r>
              <a:rPr lang="cs-CZ" sz="2400" dirty="0" err="1" smtClean="0">
                <a:latin typeface="Arial" pitchFamily="34" charset="0"/>
              </a:rPr>
              <a:t>c</a:t>
            </a:r>
            <a:r>
              <a:rPr lang="cs-CZ" sz="2400" dirty="0" smtClean="0">
                <a:latin typeface="Arial" pitchFamily="34" charset="0"/>
              </a:rPr>
              <a:t>.)</a:t>
            </a:r>
          </a:p>
          <a:p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přímé - 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xabany</a:t>
            </a:r>
            <a:endParaRPr lang="cs-CZ" sz="2800" b="1" dirty="0" smtClean="0">
              <a:solidFill>
                <a:srgbClr val="00FF99"/>
              </a:solidFill>
              <a:latin typeface="Arial" pitchFamily="34" charset="0"/>
            </a:endParaRPr>
          </a:p>
          <a:p>
            <a:pPr lvl="1"/>
            <a:r>
              <a:rPr lang="cs-CZ" sz="2400" b="1" dirty="0" smtClean="0">
                <a:latin typeface="Arial" pitchFamily="34" charset="0"/>
              </a:rPr>
              <a:t>nepotřebují k účinku AT III</a:t>
            </a:r>
          </a:p>
          <a:p>
            <a:pPr lvl="1"/>
            <a:r>
              <a:rPr lang="cs-CZ" sz="2400" b="1" dirty="0" err="1" smtClean="0">
                <a:latin typeface="Arial" pitchFamily="34" charset="0"/>
              </a:rPr>
              <a:t>rivaroxaban</a:t>
            </a:r>
            <a:r>
              <a:rPr lang="cs-CZ" sz="2400" b="1" dirty="0" smtClean="0">
                <a:latin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</a:rPr>
              <a:t>(</a:t>
            </a:r>
            <a:r>
              <a:rPr lang="cs-CZ" sz="2400" b="1" i="1" dirty="0" err="1" smtClean="0">
                <a:solidFill>
                  <a:srgbClr val="00FF99"/>
                </a:solidFill>
                <a:latin typeface="Arial" pitchFamily="34" charset="0"/>
              </a:rPr>
              <a:t>Xarelto</a:t>
            </a:r>
            <a:r>
              <a:rPr lang="cs-CZ" sz="2400" b="1" baseline="30000" dirty="0" smtClean="0">
                <a:solidFill>
                  <a:srgbClr val="99FFCC"/>
                </a:solidFill>
                <a:latin typeface="Arial" pitchFamily="34" charset="0"/>
              </a:rPr>
              <a:t>®</a:t>
            </a:r>
            <a:r>
              <a:rPr lang="cs-CZ" sz="2400" i="1" dirty="0" smtClean="0">
                <a:latin typeface="Arial" pitchFamily="34" charset="0"/>
              </a:rPr>
              <a:t>) </a:t>
            </a:r>
            <a:r>
              <a:rPr lang="cs-CZ" sz="2400" dirty="0" smtClean="0">
                <a:latin typeface="Arial" pitchFamily="34" charset="0"/>
              </a:rPr>
              <a:t>– prevence v ortopedii</a:t>
            </a:r>
          </a:p>
          <a:p>
            <a:pPr lvl="8">
              <a:buNone/>
            </a:pPr>
            <a:r>
              <a:rPr lang="cs-CZ" sz="1600" dirty="0" smtClean="0">
                <a:latin typeface="Arial" pitchFamily="34" charset="0"/>
              </a:rPr>
              <a:t>   </a:t>
            </a:r>
            <a:r>
              <a:rPr lang="cs-CZ" sz="2400" dirty="0" smtClean="0">
                <a:latin typeface="Arial" pitchFamily="34" charset="0"/>
              </a:rPr>
              <a:t>- FISI</a:t>
            </a:r>
            <a:endParaRPr lang="cs-CZ" sz="1600" dirty="0" smtClean="0">
              <a:latin typeface="Arial" pitchFamily="34" charset="0"/>
            </a:endParaRPr>
          </a:p>
          <a:p>
            <a:pPr lvl="8">
              <a:buNone/>
            </a:pPr>
            <a:r>
              <a:rPr lang="cs-CZ" sz="2400" dirty="0" smtClean="0">
                <a:latin typeface="Arial" pitchFamily="34" charset="0"/>
              </a:rPr>
              <a:t>  - léčba akutní trombózy a následná terapie</a:t>
            </a:r>
          </a:p>
          <a:p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</a:rPr>
              <a:t>monitorace: anti-</a:t>
            </a:r>
            <a:r>
              <a:rPr lang="cs-CZ" sz="2800" b="1" dirty="0" err="1" smtClean="0">
                <a:solidFill>
                  <a:schemeClr val="tx2"/>
                </a:solidFill>
                <a:latin typeface="Arial" pitchFamily="34" charset="0"/>
              </a:rPr>
              <a:t>Xa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</a:rPr>
              <a:t> s kalibrací na léčivo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53455" y="587003"/>
            <a:ext cx="8904238" cy="580057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cs-CZ" sz="3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Přímé inhibitory </a:t>
            </a:r>
            <a:r>
              <a:rPr lang="cs-CZ" sz="35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IIa</a:t>
            </a:r>
            <a:r>
              <a:rPr lang="cs-CZ" sz="3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35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</a:t>
            </a:r>
            <a:endParaRPr lang="cs-CZ" sz="35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7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8263688"/>
              </p:ext>
            </p:extLst>
          </p:nvPr>
        </p:nvGraphicFramePr>
        <p:xfrm>
          <a:off x="525463" y="1379091"/>
          <a:ext cx="7056785" cy="3053492"/>
        </p:xfrm>
        <a:graphic>
          <a:graphicData uri="http://schemas.openxmlformats.org/drawingml/2006/table">
            <a:tbl>
              <a:tblPr/>
              <a:tblGrid>
                <a:gridCol w="1872208"/>
                <a:gridCol w="1224136"/>
                <a:gridCol w="1201735"/>
                <a:gridCol w="1541157"/>
                <a:gridCol w="1217549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PT (INR)</a:t>
                      </a:r>
                    </a:p>
                  </a:txBody>
                  <a:tcPr marL="102679" marR="102679" marT="47191" marB="47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aPTT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fibrinogen</a:t>
                      </a:r>
                    </a:p>
                  </a:txBody>
                  <a:tcPr marL="102679" marR="102679" marT="47191" marB="47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TČ</a:t>
                      </a:r>
                    </a:p>
                  </a:txBody>
                  <a:tcPr marL="102679" marR="102679" marT="47191" marB="471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dabigatran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PRADAXA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</a:p>
                  </a:txBody>
                  <a:tcPr marL="102679" marR="102679" marT="47191" marB="47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podle metody</a:t>
                      </a: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XALERTO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endParaRPr kumimoji="0" lang="cs-CZ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Apixaban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ELIQUIS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</a:p>
                  </a:txBody>
                  <a:tcPr marL="102679" marR="102679" marT="47191" marB="471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beze změny</a:t>
                      </a: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beze změny</a:t>
                      </a:r>
                    </a:p>
                  </a:txBody>
                  <a:tcPr marL="102679" marR="102679" marT="47191" marB="471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5" name="AutoShape 51"/>
          <p:cNvSpPr>
            <a:spLocks noChangeArrowheads="1"/>
          </p:cNvSpPr>
          <p:nvPr/>
        </p:nvSpPr>
        <p:spPr bwMode="auto">
          <a:xfrm>
            <a:off x="4053855" y="2459211"/>
            <a:ext cx="162219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86" name="AutoShape 52"/>
          <p:cNvSpPr>
            <a:spLocks noChangeArrowheads="1"/>
          </p:cNvSpPr>
          <p:nvPr/>
        </p:nvSpPr>
        <p:spPr bwMode="auto">
          <a:xfrm>
            <a:off x="6574135" y="2459211"/>
            <a:ext cx="162220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87" name="AutoShape 53"/>
          <p:cNvSpPr>
            <a:spLocks noChangeArrowheads="1"/>
          </p:cNvSpPr>
          <p:nvPr/>
        </p:nvSpPr>
        <p:spPr bwMode="auto">
          <a:xfrm>
            <a:off x="6790159" y="2459211"/>
            <a:ext cx="162220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88" name="AutoShape 54"/>
          <p:cNvSpPr>
            <a:spLocks noChangeArrowheads="1"/>
          </p:cNvSpPr>
          <p:nvPr/>
        </p:nvSpPr>
        <p:spPr bwMode="auto">
          <a:xfrm>
            <a:off x="7006183" y="2459211"/>
            <a:ext cx="162220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89" name="AutoShape 56"/>
          <p:cNvSpPr>
            <a:spLocks noChangeArrowheads="1"/>
          </p:cNvSpPr>
          <p:nvPr/>
        </p:nvSpPr>
        <p:spPr bwMode="auto">
          <a:xfrm>
            <a:off x="2829719" y="3539331"/>
            <a:ext cx="162220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90" name="AutoShape 57"/>
          <p:cNvSpPr>
            <a:spLocks noChangeArrowheads="1"/>
          </p:cNvSpPr>
          <p:nvPr/>
        </p:nvSpPr>
        <p:spPr bwMode="auto">
          <a:xfrm>
            <a:off x="3045743" y="3539331"/>
            <a:ext cx="162219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91" name="AutoShape 58"/>
          <p:cNvSpPr>
            <a:spLocks noChangeArrowheads="1"/>
          </p:cNvSpPr>
          <p:nvPr/>
        </p:nvSpPr>
        <p:spPr bwMode="auto">
          <a:xfrm>
            <a:off x="4125863" y="3539331"/>
            <a:ext cx="162219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92" name="Text Box 63"/>
          <p:cNvSpPr txBox="1">
            <a:spLocks noChangeArrowheads="1"/>
          </p:cNvSpPr>
          <p:nvPr/>
        </p:nvSpPr>
        <p:spPr bwMode="auto">
          <a:xfrm>
            <a:off x="309439" y="4763467"/>
            <a:ext cx="9542420" cy="19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21" tIns="49560" rIns="99121" bIns="49560">
            <a:spAutoFit/>
          </a:bodyPr>
          <a:lstStyle/>
          <a:p>
            <a:pPr>
              <a:buNone/>
            </a:pPr>
            <a:r>
              <a:rPr lang="cs-CZ" sz="2600" dirty="0"/>
              <a:t>* relativně dlouhý poločas:</a:t>
            </a:r>
            <a:r>
              <a:rPr lang="cs-CZ" dirty="0"/>
              <a:t>		</a:t>
            </a:r>
            <a:r>
              <a:rPr lang="cs-CZ" sz="2600" dirty="0"/>
              <a:t>* eliminace ledvinami:</a:t>
            </a:r>
          </a:p>
          <a:p>
            <a:pPr>
              <a:buNone/>
            </a:pPr>
            <a:r>
              <a:rPr lang="cs-CZ" sz="2400" dirty="0"/>
              <a:t>- </a:t>
            </a:r>
            <a:r>
              <a:rPr lang="cs-CZ" sz="2400" b="1" dirty="0" err="1"/>
              <a:t>dabigatran</a:t>
            </a:r>
            <a:r>
              <a:rPr lang="cs-CZ" sz="2400" dirty="0"/>
              <a:t> 12-17 hodin 		</a:t>
            </a:r>
            <a:r>
              <a:rPr lang="cs-CZ" sz="2400" dirty="0" smtClean="0"/>
              <a:t>	- </a:t>
            </a:r>
            <a:r>
              <a:rPr lang="cs-CZ" sz="2400" dirty="0"/>
              <a:t>80%</a:t>
            </a:r>
          </a:p>
          <a:p>
            <a:pPr>
              <a:buFontTx/>
              <a:buChar char="-"/>
            </a:pPr>
            <a:r>
              <a:rPr lang="cs-CZ" sz="2400" dirty="0"/>
              <a:t> </a:t>
            </a:r>
            <a:r>
              <a:rPr lang="cs-CZ" sz="2400" b="1" dirty="0" err="1"/>
              <a:t>rivaroxaban</a:t>
            </a:r>
            <a:r>
              <a:rPr lang="cs-CZ" sz="2400" dirty="0"/>
              <a:t> 5-11 hodin		</a:t>
            </a:r>
            <a:r>
              <a:rPr lang="cs-CZ" sz="2400" dirty="0" smtClean="0"/>
              <a:t>	- </a:t>
            </a:r>
            <a:r>
              <a:rPr lang="cs-CZ" sz="2400" dirty="0"/>
              <a:t>1/3</a:t>
            </a:r>
          </a:p>
          <a:p>
            <a:pPr>
              <a:buFontTx/>
              <a:buChar char="-"/>
            </a:pPr>
            <a:r>
              <a:rPr lang="cs-CZ" sz="2400" dirty="0"/>
              <a:t> </a:t>
            </a:r>
            <a:r>
              <a:rPr lang="cs-CZ" sz="2400" b="1" dirty="0" err="1"/>
              <a:t>apixaban</a:t>
            </a:r>
            <a:r>
              <a:rPr lang="cs-CZ" sz="2400" dirty="0"/>
              <a:t> 8-15 hodin			- 1/4</a:t>
            </a:r>
          </a:p>
        </p:txBody>
      </p:sp>
      <p:sp>
        <p:nvSpPr>
          <p:cNvPr id="23593" name="AutoShape 58"/>
          <p:cNvSpPr>
            <a:spLocks noChangeArrowheads="1"/>
          </p:cNvSpPr>
          <p:nvPr/>
        </p:nvSpPr>
        <p:spPr bwMode="auto">
          <a:xfrm>
            <a:off x="2955532" y="2459211"/>
            <a:ext cx="162219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  <p:sp>
        <p:nvSpPr>
          <p:cNvPr id="23594" name="AutoShape 51"/>
          <p:cNvSpPr>
            <a:spLocks noChangeArrowheads="1"/>
          </p:cNvSpPr>
          <p:nvPr/>
        </p:nvSpPr>
        <p:spPr bwMode="auto">
          <a:xfrm>
            <a:off x="4269879" y="2459211"/>
            <a:ext cx="162220" cy="222847"/>
          </a:xfrm>
          <a:prstGeom prst="up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121" tIns="49560" rIns="99121" bIns="49560" anchor="ctr"/>
          <a:lstStyle/>
          <a:p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606095" y="344102"/>
            <a:ext cx="9217981" cy="891387"/>
          </a:xfrm>
        </p:spPr>
        <p:txBody>
          <a:bodyPr/>
          <a:lstStyle/>
          <a:p>
            <a:r>
              <a:rPr lang="cs-CZ" altLang="cs-CZ" sz="36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Monitorace</a:t>
            </a:r>
            <a:r>
              <a:rPr lang="cs-CZ" altLang="cs-CZ" sz="36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NOAC: běžně netřeba</a:t>
            </a:r>
            <a:endParaRPr lang="en-US" altLang="cs-CZ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4216"/>
            <a:ext cx="10267950" cy="5574447"/>
          </a:xfrm>
        </p:spPr>
        <p:txBody>
          <a:bodyPr/>
          <a:lstStyle/>
          <a:p>
            <a:pPr>
              <a:defRPr/>
            </a:pPr>
            <a:r>
              <a:rPr lang="cs-CZ" sz="2400" b="1" u="sng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Pradaxa</a:t>
            </a:r>
            <a:r>
              <a:rPr lang="cs-CZ" sz="2400" b="1" baseline="30000" dirty="0" smtClean="0">
                <a:solidFill>
                  <a:srgbClr val="FFFF99"/>
                </a:solidFill>
                <a:latin typeface="Arial" pitchFamily="34" charset="0"/>
              </a:rPr>
              <a:t>®</a:t>
            </a:r>
            <a:r>
              <a:rPr lang="cs-CZ" sz="24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orientačně 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aPTT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, TT, plazmat. hladina  „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Pradaxa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anti-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IIa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“:  		2x150 mg denně	220 mg 1x denně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Peak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	175 (117-275) g/l	71 (35-162) g/l   (percentil 25.-75.)</a:t>
            </a:r>
          </a:p>
          <a:p>
            <a:pPr lvl="1">
              <a:defRPr/>
            </a:pP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Nadir:	91 (61-143) g/l		22 (13-36) g/l	 (percentil 25.-75.)	</a:t>
            </a:r>
          </a:p>
          <a:p>
            <a:pPr>
              <a:defRPr/>
            </a:pPr>
            <a:r>
              <a:rPr lang="cs-CZ" sz="2400" b="1" u="sng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Xarelto</a:t>
            </a:r>
            <a:r>
              <a:rPr lang="cs-CZ" sz="2400" b="1" baseline="30000" dirty="0" smtClean="0">
                <a:solidFill>
                  <a:srgbClr val="FFFF99"/>
                </a:solidFill>
                <a:latin typeface="Arial" pitchFamily="34" charset="0"/>
              </a:rPr>
              <a:t>®</a:t>
            </a:r>
            <a:r>
              <a:rPr lang="cs-CZ" sz="24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orientačně PT, plazmat. hladina na 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bazi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anti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Xa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			20 mg 1x denně	10 mg 1x denně</a:t>
            </a:r>
            <a:endParaRPr lang="cs-CZ" sz="2000" dirty="0" smtClean="0">
              <a:solidFill>
                <a:srgbClr val="FFFF66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1">
              <a:defRPr/>
            </a:pPr>
            <a:r>
              <a:rPr lang="cs-CZ" sz="2000" dirty="0" err="1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Peak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:	 215 (22-535) g/l	125 (91-195) 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g/l  (percentil 5.-95.)</a:t>
            </a:r>
            <a:endParaRPr lang="cs-CZ" sz="2000" dirty="0" smtClean="0">
              <a:solidFill>
                <a:srgbClr val="FFFF66"/>
              </a:solidFill>
              <a:latin typeface="Arial" pitchFamily="34" charset="0"/>
              <a:ea typeface="+mn-ea"/>
              <a:cs typeface="Arial" pitchFamily="34" charset="0"/>
              <a:sym typeface="Symbol"/>
            </a:endParaRPr>
          </a:p>
          <a:p>
            <a:pPr lvl="1">
              <a:defRPr/>
            </a:pP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Nadir:  	32 (6-239) 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g/l	     	    9 (1-38) g/l     (percentil 5.-95.)</a:t>
            </a:r>
            <a:endParaRPr lang="cs-CZ" sz="2000" dirty="0" smtClean="0">
              <a:solidFill>
                <a:srgbClr val="FFFF66"/>
              </a:solidFill>
              <a:latin typeface="Arial" pitchFamily="34" charset="0"/>
              <a:ea typeface="+mn-ea"/>
              <a:cs typeface="Arial" pitchFamily="34" charset="0"/>
              <a:sym typeface="Symbol"/>
            </a:endParaRPr>
          </a:p>
          <a:p>
            <a:pPr>
              <a:defRPr/>
            </a:pPr>
            <a:r>
              <a:rPr lang="cs-CZ" sz="2400" b="1" u="sng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Eliquis</a:t>
            </a:r>
            <a:r>
              <a:rPr lang="cs-CZ" sz="2400" b="1" baseline="30000" dirty="0" smtClean="0">
                <a:solidFill>
                  <a:srgbClr val="FFFF99"/>
                </a:solidFill>
                <a:latin typeface="Arial" pitchFamily="34" charset="0"/>
              </a:rPr>
              <a:t>®</a:t>
            </a:r>
            <a:r>
              <a:rPr lang="cs-CZ" sz="2400" b="1" u="sng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orientačně PT, plazmat hladina na 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bazi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 anti-</a:t>
            </a:r>
            <a:r>
              <a:rPr lang="cs-CZ" sz="2400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Xa</a:t>
            </a: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</a:p>
          <a:p>
            <a:pPr>
              <a:buFontTx/>
              <a:buNone/>
              <a:defRPr/>
            </a:pPr>
            <a:r>
              <a:rPr lang="cs-CZ" sz="24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			2x5 mg denně	2x2,5 mg denně</a:t>
            </a:r>
          </a:p>
          <a:p>
            <a:pPr lvl="1">
              <a:defRPr/>
            </a:pPr>
            <a:r>
              <a:rPr lang="cs-CZ" sz="2000" dirty="0" err="1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Peak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:	128 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g/l (CV 10%)	32 g/l (CV 37%)</a:t>
            </a:r>
            <a:endParaRPr lang="cs-CZ" sz="2000" dirty="0" smtClean="0">
              <a:solidFill>
                <a:srgbClr val="FFFF66"/>
              </a:solidFill>
              <a:latin typeface="Arial" pitchFamily="34" charset="0"/>
              <a:ea typeface="+mn-ea"/>
              <a:cs typeface="Arial" pitchFamily="34" charset="0"/>
              <a:sym typeface="Symbol"/>
            </a:endParaRPr>
          </a:p>
          <a:p>
            <a:pPr lvl="1">
              <a:defRPr/>
            </a:pP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ea typeface="+mn-ea"/>
                <a:cs typeface="Arial" pitchFamily="34" charset="0"/>
                <a:sym typeface="Symbol"/>
              </a:rPr>
              <a:t>Nadir	  50 </a:t>
            </a:r>
            <a:r>
              <a:rPr lang="cs-CZ" sz="2000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  <a:sym typeface="Symbol"/>
              </a:rPr>
              <a:t>g/l (CV 20%)	21 g/l (CV 17%)</a:t>
            </a:r>
            <a:endParaRPr lang="cs-CZ" sz="2000" dirty="0" smtClean="0">
              <a:solidFill>
                <a:srgbClr val="FFFF66"/>
              </a:solidFill>
              <a:latin typeface="Arial" pitchFamily="34" charset="0"/>
              <a:ea typeface="+mn-ea"/>
              <a:cs typeface="Arial" pitchFamily="34" charset="0"/>
              <a:sym typeface="Symbol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55575"/>
            <a:ext cx="8728075" cy="863476"/>
          </a:xfrm>
        </p:spPr>
        <p:txBody>
          <a:bodyPr/>
          <a:lstStyle/>
          <a:p>
            <a:r>
              <a:rPr lang="cs-CZ" sz="3600" b="1" dirty="0" err="1" smtClean="0">
                <a:latin typeface="Arial" pitchFamily="34" charset="0"/>
              </a:rPr>
              <a:t>Antidota</a:t>
            </a:r>
            <a:r>
              <a:rPr lang="cs-CZ" sz="3600" b="1" dirty="0" smtClean="0">
                <a:latin typeface="Arial" pitchFamily="34" charset="0"/>
              </a:rPr>
              <a:t> antikoagulační léčby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947043"/>
            <a:ext cx="9290050" cy="61316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u="sng" dirty="0" smtClean="0">
                <a:latin typeface="Arial" pitchFamily="34" charset="0"/>
              </a:rPr>
              <a:t>Heparin, LMWH: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</a:rPr>
              <a:t>Protamin (1 mg / 100 </a:t>
            </a:r>
            <a:r>
              <a:rPr lang="cs-CZ" sz="2800" dirty="0" err="1" smtClean="0">
                <a:latin typeface="Arial" pitchFamily="34" charset="0"/>
              </a:rPr>
              <a:t>j</a:t>
            </a:r>
            <a:r>
              <a:rPr lang="cs-CZ" sz="2800" dirty="0" smtClean="0">
                <a:latin typeface="Arial" pitchFamily="34" charset="0"/>
              </a:rPr>
              <a:t>. UFH)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Váže hepariny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Nedostatečná neutralizace po s.</a:t>
            </a:r>
            <a:r>
              <a:rPr lang="cs-CZ" sz="2400" dirty="0" err="1" smtClean="0">
                <a:latin typeface="Arial" pitchFamily="34" charset="0"/>
              </a:rPr>
              <a:t>c</a:t>
            </a:r>
            <a:r>
              <a:rPr lang="cs-CZ" sz="2400" dirty="0" smtClean="0">
                <a:latin typeface="Arial" pitchFamily="34" charset="0"/>
              </a:rPr>
              <a:t>. aplikaci LMWH</a:t>
            </a:r>
          </a:p>
          <a:p>
            <a:pPr>
              <a:lnSpc>
                <a:spcPct val="90000"/>
              </a:lnSpc>
            </a:pPr>
            <a:r>
              <a:rPr lang="cs-CZ" sz="2800" b="1" u="sng" dirty="0" err="1" smtClean="0">
                <a:latin typeface="Arial" pitchFamily="34" charset="0"/>
              </a:rPr>
              <a:t>Warfarin</a:t>
            </a:r>
            <a:r>
              <a:rPr lang="cs-CZ" sz="2800" b="1" baseline="30000" dirty="0" smtClean="0">
                <a:solidFill>
                  <a:srgbClr val="FFFF99"/>
                </a:solidFill>
                <a:latin typeface="Arial" pitchFamily="34" charset="0"/>
              </a:rPr>
              <a:t>®</a:t>
            </a:r>
            <a:r>
              <a:rPr lang="cs-CZ" sz="2800" b="1" u="sng" dirty="0" smtClean="0">
                <a:latin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</a:rPr>
              <a:t>K vitamín (2-5 mg)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</a:rPr>
              <a:t>Koncentrát protrombinového komplexu (PCC)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FII, VII, IX, X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>
                <a:latin typeface="Arial" pitchFamily="34" charset="0"/>
              </a:rPr>
              <a:t>Mražená plazma</a:t>
            </a:r>
          </a:p>
          <a:p>
            <a:pPr>
              <a:lnSpc>
                <a:spcPct val="90000"/>
              </a:lnSpc>
            </a:pPr>
            <a:r>
              <a:rPr lang="cs-CZ" sz="2800" b="1" u="sng" dirty="0" smtClean="0">
                <a:latin typeface="Arial" pitchFamily="34" charset="0"/>
              </a:rPr>
              <a:t>Inhibitory </a:t>
            </a:r>
            <a:r>
              <a:rPr lang="cs-CZ" sz="2800" b="1" u="sng" dirty="0" err="1" smtClean="0">
                <a:latin typeface="Arial" pitchFamily="34" charset="0"/>
              </a:rPr>
              <a:t>IIa</a:t>
            </a:r>
            <a:r>
              <a:rPr lang="cs-CZ" sz="2800" b="1" u="sng" dirty="0" smtClean="0">
                <a:latin typeface="Arial" pitchFamily="34" charset="0"/>
              </a:rPr>
              <a:t>, </a:t>
            </a:r>
            <a:r>
              <a:rPr lang="cs-CZ" sz="2800" b="1" u="sng" dirty="0" err="1" smtClean="0">
                <a:latin typeface="Arial" pitchFamily="34" charset="0"/>
              </a:rPr>
              <a:t>Xa</a:t>
            </a:r>
            <a:r>
              <a:rPr lang="cs-CZ" sz="2800" b="1" u="sng" dirty="0" smtClean="0">
                <a:latin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400" b="1" dirty="0" err="1" smtClean="0">
                <a:latin typeface="Arial" pitchFamily="34" charset="0"/>
              </a:rPr>
              <a:t>IIa</a:t>
            </a:r>
            <a:r>
              <a:rPr lang="cs-CZ" sz="2400" b="1" dirty="0" smtClean="0">
                <a:latin typeface="Arial" pitchFamily="34" charset="0"/>
              </a:rPr>
              <a:t>: </a:t>
            </a:r>
            <a:r>
              <a:rPr lang="cs-CZ" sz="2400" b="1" dirty="0" err="1" smtClean="0">
                <a:latin typeface="Arial" pitchFamily="34" charset="0"/>
              </a:rPr>
              <a:t>Praxbind</a:t>
            </a:r>
            <a:r>
              <a:rPr lang="cs-CZ" sz="2400" b="1" baseline="30000" dirty="0" smtClean="0">
                <a:latin typeface="Arial" pitchFamily="34" charset="0"/>
              </a:rPr>
              <a:t>®</a:t>
            </a:r>
          </a:p>
          <a:p>
            <a:pPr lvl="1">
              <a:lnSpc>
                <a:spcPct val="90000"/>
              </a:lnSpc>
            </a:pPr>
            <a:r>
              <a:rPr lang="cs-CZ" sz="2400" b="1" dirty="0" err="1" smtClean="0">
                <a:latin typeface="Arial" pitchFamily="34" charset="0"/>
              </a:rPr>
              <a:t>Xa</a:t>
            </a:r>
            <a:r>
              <a:rPr lang="cs-CZ" sz="2400" b="1" dirty="0" smtClean="0">
                <a:latin typeface="Arial" pitchFamily="34" charset="0"/>
              </a:rPr>
              <a:t>: zatím jen studie </a:t>
            </a:r>
          </a:p>
          <a:p>
            <a:pPr lvl="1">
              <a:lnSpc>
                <a:spcPct val="90000"/>
              </a:lnSpc>
            </a:pPr>
            <a:r>
              <a:rPr lang="cs-CZ" sz="2400" b="1" dirty="0">
                <a:latin typeface="Arial" pitchFamily="34" charset="0"/>
              </a:rPr>
              <a:t>l</a:t>
            </a:r>
            <a:r>
              <a:rPr lang="cs-CZ" sz="2400" b="1" dirty="0" smtClean="0">
                <a:latin typeface="Arial" pitchFamily="34" charset="0"/>
              </a:rPr>
              <a:t>ze aplikovat PCC minim 25 j/kg</a:t>
            </a:r>
          </a:p>
          <a:p>
            <a:pPr lvl="1">
              <a:lnSpc>
                <a:spcPct val="90000"/>
              </a:lnSpc>
            </a:pPr>
            <a:endParaRPr lang="cs-CZ" sz="2600" b="1" dirty="0" smtClean="0">
              <a:solidFill>
                <a:srgbClr val="FFCC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4025" y="230188"/>
            <a:ext cx="9648825" cy="1293812"/>
          </a:xfrm>
          <a:noFill/>
        </p:spPr>
        <p:txBody>
          <a:bodyPr lIns="90477" tIns="44445" rIns="90477" bIns="44445"/>
          <a:lstStyle/>
          <a:p>
            <a:r>
              <a:rPr lang="cs-CZ" sz="3100" b="1" smtClean="0">
                <a:solidFill>
                  <a:srgbClr val="FFFF66"/>
                </a:solidFill>
                <a:latin typeface="Arial" pitchFamily="34" charset="0"/>
              </a:rPr>
              <a:t>Doporučená opatření při předávkování kumarinů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8125" y="1692275"/>
            <a:ext cx="10029825" cy="5386388"/>
          </a:xfrm>
          <a:noFill/>
        </p:spPr>
        <p:txBody>
          <a:bodyPr lIns="90477" tIns="44445" rIns="90477" bIns="44445"/>
          <a:lstStyle/>
          <a:p>
            <a:pPr>
              <a:lnSpc>
                <a:spcPct val="90000"/>
              </a:lnSpc>
            </a:pPr>
            <a:r>
              <a:rPr lang="cs-CZ" sz="2800" b="1" smtClean="0">
                <a:solidFill>
                  <a:srgbClr val="00FF99"/>
                </a:solidFill>
                <a:latin typeface="Arial" pitchFamily="34" charset="0"/>
              </a:rPr>
              <a:t>INR 3.0 - 5.0</a:t>
            </a:r>
            <a:r>
              <a:rPr lang="cs-CZ" sz="2800" b="1" smtClean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cs-CZ" sz="2800" b="1" smtClean="0">
                <a:latin typeface="Arial" pitchFamily="34" charset="0"/>
              </a:rPr>
              <a:t>redukce či vynechání do INR &lt; 3.0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cs-CZ" sz="1900" b="1" smtClean="0">
              <a:solidFill>
                <a:srgbClr val="00FF99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smtClean="0">
                <a:solidFill>
                  <a:srgbClr val="00FF99"/>
                </a:solidFill>
                <a:latin typeface="Arial" pitchFamily="34" charset="0"/>
              </a:rPr>
              <a:t>INR 5.0 - 9.0  </a:t>
            </a:r>
            <a:r>
              <a:rPr lang="cs-CZ" sz="2800" b="1" smtClean="0">
                <a:latin typeface="Arial" pitchFamily="34" charset="0"/>
              </a:rPr>
              <a:t>vynechání dávky do INR &lt; 3.0</a:t>
            </a:r>
          </a:p>
          <a:p>
            <a:pPr lvl="1">
              <a:lnSpc>
                <a:spcPct val="90000"/>
              </a:lnSpc>
            </a:pPr>
            <a:r>
              <a:rPr lang="cs-CZ" sz="2400" b="1" smtClean="0">
                <a:latin typeface="Arial" pitchFamily="34" charset="0"/>
              </a:rPr>
              <a:t>Vysoké riziko krvácení: K vit. 1-5 mg (kapek) p.o.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cs-CZ" sz="1800" b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smtClean="0">
                <a:solidFill>
                  <a:srgbClr val="00FF99"/>
                </a:solidFill>
                <a:latin typeface="Arial" pitchFamily="34" charset="0"/>
              </a:rPr>
              <a:t>INR &gt; 9.0</a:t>
            </a:r>
            <a:r>
              <a:rPr lang="cs-CZ" sz="2800" b="1" smtClean="0">
                <a:latin typeface="Arial" pitchFamily="34" charset="0"/>
              </a:rPr>
              <a:t>	vynechání dávky a p.o. K vit. v dávce 2 - 5 mg</a:t>
            </a:r>
          </a:p>
          <a:p>
            <a:pPr lvl="1">
              <a:lnSpc>
                <a:spcPct val="90000"/>
              </a:lnSpc>
            </a:pPr>
            <a:r>
              <a:rPr lang="cs-CZ" sz="2400" b="1" smtClean="0">
                <a:latin typeface="Arial" pitchFamily="34" charset="0"/>
              </a:rPr>
              <a:t>Vysoké riziko krvácení: K vit. 5-10 mg p.o. či i.v.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cs-CZ" sz="1900" b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smtClean="0">
                <a:solidFill>
                  <a:srgbClr val="FF0066"/>
                </a:solidFill>
                <a:latin typeface="Arial" pitchFamily="34" charset="0"/>
              </a:rPr>
              <a:t>závažné krvácení</a:t>
            </a:r>
            <a:r>
              <a:rPr lang="cs-CZ" sz="2800" b="1" smtClean="0">
                <a:latin typeface="Arial" pitchFamily="34" charset="0"/>
              </a:rPr>
              <a:t> </a:t>
            </a:r>
            <a:r>
              <a:rPr lang="cs-CZ" sz="2800" b="1" smtClean="0">
                <a:solidFill>
                  <a:srgbClr val="FF0066"/>
                </a:solidFill>
                <a:latin typeface="Arial" pitchFamily="34" charset="0"/>
              </a:rPr>
              <a:t>nebo urgentní operace:</a:t>
            </a:r>
          </a:p>
          <a:p>
            <a:pPr lvl="1">
              <a:lnSpc>
                <a:spcPct val="90000"/>
              </a:lnSpc>
            </a:pPr>
            <a:r>
              <a:rPr lang="cs-CZ" sz="2400" b="1" smtClean="0">
                <a:latin typeface="Arial" pitchFamily="34" charset="0"/>
              </a:rPr>
              <a:t>protrombinový komplex 25-50 j./kg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Plný účinek jen 6 hod (poločas FVII)</a:t>
            </a:r>
          </a:p>
          <a:p>
            <a:pPr lvl="1">
              <a:lnSpc>
                <a:spcPct val="90000"/>
              </a:lnSpc>
            </a:pPr>
            <a:r>
              <a:rPr lang="cs-CZ" sz="2400" b="1" smtClean="0">
                <a:latin typeface="Arial" pitchFamily="34" charset="0"/>
              </a:rPr>
              <a:t>vit. K 5-10 mg i.v</a:t>
            </a:r>
            <a:r>
              <a:rPr lang="cs-CZ" sz="2800" b="1" smtClean="0">
                <a:latin typeface="Arial" pitchFamily="34" charset="0"/>
              </a:rPr>
              <a:t>.  </a:t>
            </a:r>
            <a:r>
              <a:rPr lang="cs-CZ" sz="2400" b="1" smtClean="0">
                <a:latin typeface="Arial" pitchFamily="34" charset="0"/>
              </a:rPr>
              <a:t>(nutno vždy podat současně se substitucí)</a:t>
            </a:r>
            <a:r>
              <a:rPr lang="cs-CZ" b="1" i="1" smtClean="0">
                <a:latin typeface="Arial" pitchFamily="34" charset="0"/>
              </a:rPr>
              <a:t>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100" b="1" i="1" smtClean="0">
                <a:latin typeface="Arial" pitchFamily="34" charset="0"/>
              </a:rPr>
              <a:t>                                                                                         		</a:t>
            </a:r>
            <a:endParaRPr lang="cs-CZ" sz="3000" smtClean="0">
              <a:latin typeface="Arial CE" charset="-18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393700"/>
            <a:ext cx="8728075" cy="628650"/>
          </a:xfrm>
          <a:noFill/>
        </p:spPr>
        <p:txBody>
          <a:bodyPr lIns="92075" tIns="46038" rIns="92075" bIns="46038" anchor="b"/>
          <a:lstStyle/>
          <a:p>
            <a:pPr defTabSz="914400"/>
            <a:r>
              <a:rPr lang="cs-CZ" sz="3600" b="1" smtClean="0">
                <a:latin typeface="Arial" pitchFamily="34" charset="0"/>
              </a:rPr>
              <a:t>Cesty aktivace destiček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95300" y="1784350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800" b="0"/>
              <a:t>    Fosfolipidy b. membrány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18263" y="2020888"/>
            <a:ext cx="12827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800"/>
              <a:t>zánět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033463" y="2444750"/>
            <a:ext cx="2297112" cy="538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181100" y="2516188"/>
            <a:ext cx="215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800">
                <a:solidFill>
                  <a:schemeClr val="bg1"/>
                </a:solidFill>
              </a:rPr>
              <a:t>k.arachidonová</a:t>
            </a:r>
            <a:endParaRPr lang="cs-CZ" sz="18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42900" y="3248025"/>
            <a:ext cx="1909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600"/>
              <a:t>PGH2 Synt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600"/>
              <a:t>Cyclooxygenase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148013" y="3224213"/>
            <a:ext cx="1500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000" i="1">
                <a:solidFill>
                  <a:srgbClr val="FF0066"/>
                </a:solidFill>
              </a:rPr>
              <a:t>Aspirin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i="1">
                <a:solidFill>
                  <a:srgbClr val="FF0066"/>
                </a:solidFill>
              </a:rPr>
              <a:t>NSAID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539875" y="3986213"/>
            <a:ext cx="15573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800"/>
              <a:t>    PGG2/H2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81025" y="4672013"/>
            <a:ext cx="785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000"/>
              <a:t>Prostacyclin                TxA2                    Trombin                     ADP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027488" y="5197475"/>
            <a:ext cx="3838575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089400" y="5245100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1800" b="0"/>
              <a:t>          </a:t>
            </a:r>
            <a:r>
              <a:rPr lang="cs-CZ" sz="1800">
                <a:solidFill>
                  <a:schemeClr val="bg1"/>
                </a:solidFill>
              </a:rPr>
              <a:t>aktivace destiček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175125" y="5686425"/>
            <a:ext cx="58197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cs-CZ" sz="1400" b="0"/>
          </a:p>
          <a:p>
            <a:pPr>
              <a:spcBef>
                <a:spcPct val="0"/>
              </a:spcBef>
              <a:buFontTx/>
              <a:buNone/>
            </a:pPr>
            <a:r>
              <a:rPr lang="cs-CZ" sz="1400" b="0"/>
              <a:t>               </a:t>
            </a:r>
            <a:r>
              <a:rPr lang="cs-CZ" sz="1600" b="0"/>
              <a:t>expozice GpIIbIIIa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600" b="0"/>
              <a:t>                                                                 </a:t>
            </a:r>
            <a:r>
              <a:rPr lang="cs-CZ" sz="2000" i="1">
                <a:solidFill>
                  <a:srgbClr val="FF0066"/>
                </a:solidFill>
              </a:rPr>
              <a:t>inhibitory IIbIIIa</a:t>
            </a:r>
            <a:r>
              <a:rPr lang="cs-CZ" sz="1400" b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1800" b="0"/>
              <a:t>               </a:t>
            </a:r>
            <a:r>
              <a:rPr lang="cs-CZ" sz="1800"/>
              <a:t>agregace    </a:t>
            </a:r>
            <a:r>
              <a:rPr lang="cs-CZ" sz="1800" b="0"/>
              <a:t> 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139950" y="2359025"/>
            <a:ext cx="393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4">
              <a:spcBef>
                <a:spcPct val="0"/>
              </a:spcBef>
              <a:buFontTx/>
              <a:buNone/>
            </a:pPr>
            <a:r>
              <a:rPr lang="cs-CZ" sz="1600"/>
              <a:t>PGH2 Synt 2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219700" y="2595563"/>
            <a:ext cx="28241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2">
              <a:spcBef>
                <a:spcPct val="0"/>
              </a:spcBef>
              <a:buFontTx/>
              <a:buNone/>
            </a:pPr>
            <a:r>
              <a:rPr lang="cs-CZ" sz="1800"/>
              <a:t>  PGG2/H2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243138" y="2128838"/>
            <a:ext cx="0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2243138" y="3151188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1487488" y="4330700"/>
            <a:ext cx="452437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914650" y="4330700"/>
            <a:ext cx="422275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152400" y="542607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000" i="1">
                <a:solidFill>
                  <a:srgbClr val="FF0066"/>
                </a:solidFill>
              </a:rPr>
              <a:t>Illoprost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000" i="1">
                <a:solidFill>
                  <a:srgbClr val="FF0066"/>
                </a:solidFill>
              </a:rPr>
              <a:t>Beraprost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797050" y="5195888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801813" y="5505450"/>
            <a:ext cx="1963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684588" y="5038725"/>
            <a:ext cx="3365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818188" y="50387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7877175" y="5038725"/>
            <a:ext cx="80963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818188" y="566737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818188" y="6218238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7239000" y="3505200"/>
            <a:ext cx="291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000" i="1">
                <a:solidFill>
                  <a:srgbClr val="FF0066"/>
                </a:solidFill>
              </a:rPr>
              <a:t>ticlopidin, clopidogrel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427413" y="2752725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652713" y="5353050"/>
            <a:ext cx="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2738438" y="5353050"/>
            <a:ext cx="0" cy="309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314575" y="3540125"/>
            <a:ext cx="7651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2738438" y="34655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2824163" y="34655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6845300" y="2363788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8218488" y="4094163"/>
            <a:ext cx="166687" cy="546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6080125" y="6370638"/>
            <a:ext cx="17065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7102475" y="62976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7188200" y="62976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3598863" y="2836863"/>
            <a:ext cx="14287" cy="3873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3513138" y="3067050"/>
            <a:ext cx="176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3513138" y="3146425"/>
            <a:ext cx="176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>
            <a:off x="8218488" y="4168775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8218488" y="4246563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628650"/>
            <a:ext cx="8728075" cy="879475"/>
          </a:xfrm>
        </p:spPr>
        <p:txBody>
          <a:bodyPr/>
          <a:lstStyle/>
          <a:p>
            <a:r>
              <a:rPr lang="cs-CZ" sz="3800" b="1" smtClean="0">
                <a:latin typeface="Arial" pitchFamily="34" charset="0"/>
              </a:rPr>
              <a:t>Acetylosalicylová kyselina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681163"/>
            <a:ext cx="9540875" cy="4533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3000" smtClean="0">
                <a:latin typeface="Arial" pitchFamily="34" charset="0"/>
              </a:rPr>
              <a:t>Irreverzibilní acetylace serinu 529 v COX-1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cs-CZ" sz="20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3000" smtClean="0">
                <a:latin typeface="Arial" pitchFamily="34" charset="0"/>
              </a:rPr>
              <a:t>Pokles: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sz="2600" smtClean="0">
                <a:latin typeface="Arial" pitchFamily="34" charset="0"/>
              </a:rPr>
              <a:t>Aktivátoru destiček  tromboxanu (TX) A2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sz="2600" smtClean="0">
                <a:latin typeface="Arial" pitchFamily="34" charset="0"/>
              </a:rPr>
              <a:t>Jeho metabolitu tromboxanu TXB2 v séru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sz="2600" smtClean="0">
                <a:latin typeface="Arial" pitchFamily="34" charset="0"/>
              </a:rPr>
              <a:t>11-dehydro-tromboxanu B2 v moči</a:t>
            </a:r>
          </a:p>
          <a:p>
            <a:pPr lvl="2">
              <a:spcBef>
                <a:spcPct val="0"/>
              </a:spcBef>
            </a:pPr>
            <a:r>
              <a:rPr lang="cs-CZ" sz="2200" smtClean="0">
                <a:latin typeface="Arial" pitchFamily="34" charset="0"/>
              </a:rPr>
              <a:t>Asi 30% je mimodestičkového původu</a:t>
            </a:r>
          </a:p>
          <a:p>
            <a:pPr lvl="4">
              <a:spcBef>
                <a:spcPct val="0"/>
              </a:spcBef>
              <a:buFontTx/>
              <a:buNone/>
            </a:pPr>
            <a:endParaRPr lang="cs-CZ" sz="2000" smtClean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sz="3000" smtClean="0">
                <a:latin typeface="Arial" pitchFamily="34" charset="0"/>
              </a:rPr>
              <a:t>150x menší afinita k COX-2: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sz="2600" smtClean="0">
                <a:latin typeface="Arial" pitchFamily="34" charset="0"/>
              </a:rPr>
              <a:t>Acetylace serinu 516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cs-CZ" sz="2600" smtClean="0">
                <a:latin typeface="Arial" pitchFamily="34" charset="0"/>
              </a:rPr>
              <a:t>10% cirkulujících destiček obsahuje COX2</a:t>
            </a:r>
          </a:p>
          <a:p>
            <a:pPr lvl="2">
              <a:spcBef>
                <a:spcPct val="0"/>
              </a:spcBef>
            </a:pPr>
            <a:r>
              <a:rPr lang="cs-CZ" sz="2200" smtClean="0">
                <a:latin typeface="Arial" pitchFamily="34" charset="0"/>
              </a:rPr>
              <a:t>Může být zdrojem TXA2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cs-CZ" sz="2600" smtClean="0">
              <a:latin typeface="Arial" pitchFamily="34" charset="0"/>
            </a:endParaRP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8650"/>
            <a:ext cx="10267950" cy="1181100"/>
          </a:xfrm>
          <a:noFill/>
        </p:spPr>
        <p:txBody>
          <a:bodyPr lIns="92075" tIns="46038" rIns="92075" bIns="46038"/>
          <a:lstStyle/>
          <a:p>
            <a:r>
              <a:rPr lang="cs-CZ" sz="3600" b="1" smtClean="0">
                <a:latin typeface="Arial" pitchFamily="34" charset="0"/>
              </a:rPr>
              <a:t>Indikace antikoagulační léčby</a:t>
            </a:r>
            <a:br>
              <a:rPr lang="cs-CZ" sz="3600" b="1" smtClean="0">
                <a:latin typeface="Arial" pitchFamily="34" charset="0"/>
              </a:rPr>
            </a:br>
            <a:r>
              <a:rPr lang="cs-CZ" sz="3600" b="1" smtClean="0">
                <a:latin typeface="Arial" pitchFamily="34" charset="0"/>
              </a:rPr>
              <a:t>- heparinu, kumarinů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938" y="2516188"/>
            <a:ext cx="7331075" cy="3617912"/>
          </a:xfrm>
          <a:noFill/>
        </p:spPr>
        <p:txBody>
          <a:bodyPr lIns="92075" tIns="46038" rIns="92075" bIns="46038"/>
          <a:lstStyle/>
          <a:p>
            <a:r>
              <a:rPr lang="cs-CZ" sz="3000" smtClean="0">
                <a:latin typeface="Arial" pitchFamily="34" charset="0"/>
              </a:rPr>
              <a:t>žilní trombóza a embólie</a:t>
            </a:r>
          </a:p>
          <a:p>
            <a:r>
              <a:rPr lang="cs-CZ" sz="3000" smtClean="0">
                <a:latin typeface="Arial" pitchFamily="34" charset="0"/>
              </a:rPr>
              <a:t>fibrilace síní</a:t>
            </a:r>
          </a:p>
          <a:p>
            <a:r>
              <a:rPr lang="cs-CZ" sz="3000" smtClean="0">
                <a:latin typeface="Arial" pitchFamily="34" charset="0"/>
              </a:rPr>
              <a:t>chlopňové srdeční náhrady</a:t>
            </a:r>
          </a:p>
          <a:p>
            <a:r>
              <a:rPr lang="cs-CZ" sz="3000" smtClean="0">
                <a:latin typeface="Arial" pitchFamily="34" charset="0"/>
              </a:rPr>
              <a:t>umělé povrchy – HD, mimotělní oběh</a:t>
            </a:r>
          </a:p>
          <a:p>
            <a:r>
              <a:rPr lang="cs-CZ" sz="3000" smtClean="0">
                <a:latin typeface="Arial" pitchFamily="34" charset="0"/>
              </a:rPr>
              <a:t>antifosfolipidový syndrom</a:t>
            </a:r>
          </a:p>
          <a:p>
            <a:r>
              <a:rPr lang="cs-CZ" sz="3000" smtClean="0">
                <a:latin typeface="Arial" pitchFamily="34" charset="0"/>
              </a:rPr>
              <a:t>DIC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9938" y="236538"/>
            <a:ext cx="8728075" cy="1179512"/>
          </a:xfrm>
          <a:noFill/>
        </p:spPr>
        <p:txBody>
          <a:bodyPr lIns="90488" tIns="44450" rIns="90488" bIns="44450"/>
          <a:lstStyle/>
          <a:p>
            <a:r>
              <a:rPr lang="cs-CZ" sz="4000" b="1" smtClean="0">
                <a:solidFill>
                  <a:srgbClr val="FFFF66"/>
                </a:solidFill>
                <a:latin typeface="Arial" pitchFamily="34" charset="0"/>
              </a:rPr>
              <a:t>inhibice COX-1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8125" y="1235075"/>
            <a:ext cx="9217025" cy="5622925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endParaRPr lang="cs-CZ" sz="3200" b="1" smtClean="0">
              <a:solidFill>
                <a:srgbClr val="FFFF66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Char char="~"/>
            </a:pPr>
            <a:r>
              <a:rPr lang="cs-CZ" sz="3200" b="1" smtClean="0">
                <a:solidFill>
                  <a:srgbClr val="99FFCC"/>
                </a:solidFill>
                <a:latin typeface="Arial" pitchFamily="34" charset="0"/>
              </a:rPr>
              <a:t>acetylosalicylová kyselina (ASA</a:t>
            </a:r>
            <a:r>
              <a:rPr lang="cs-CZ" sz="2800" b="1" smtClean="0">
                <a:solidFill>
                  <a:srgbClr val="99FFCC"/>
                </a:solidFill>
                <a:latin typeface="Arial" pitchFamily="34" charset="0"/>
              </a:rPr>
              <a:t>):</a:t>
            </a:r>
          </a:p>
          <a:p>
            <a:pPr lvl="2">
              <a:lnSpc>
                <a:spcPct val="90000"/>
              </a:lnSpc>
              <a:buFontTx/>
              <a:buChar char="~"/>
            </a:pPr>
            <a:r>
              <a:rPr lang="cs-CZ" b="1" smtClean="0">
                <a:solidFill>
                  <a:srgbClr val="00FF99"/>
                </a:solidFill>
                <a:latin typeface="Arial" pitchFamily="34" charset="0"/>
              </a:rPr>
              <a:t>Anopyrin, Godasal, Acylpyrin, Aspirin</a:t>
            </a:r>
          </a:p>
          <a:p>
            <a:pPr lvl="2">
              <a:lnSpc>
                <a:spcPct val="90000"/>
              </a:lnSpc>
              <a:buFontTx/>
              <a:buChar char="~"/>
            </a:pPr>
            <a:r>
              <a:rPr lang="cs-CZ" b="1" smtClean="0">
                <a:solidFill>
                  <a:srgbClr val="FFFF99"/>
                </a:solidFill>
                <a:latin typeface="Arial" pitchFamily="34" charset="0"/>
              </a:rPr>
              <a:t>100 (200) mg denně</a:t>
            </a:r>
          </a:p>
          <a:p>
            <a:pPr lvl="2">
              <a:lnSpc>
                <a:spcPct val="90000"/>
              </a:lnSpc>
              <a:buFontTx/>
              <a:buChar char="~"/>
            </a:pPr>
            <a:r>
              <a:rPr lang="cs-CZ" b="1" smtClean="0">
                <a:solidFill>
                  <a:srgbClr val="FFFF99"/>
                </a:solidFill>
                <a:latin typeface="Arial" pitchFamily="34" charset="0"/>
              </a:rPr>
              <a:t>účinek po celou dobu života trombocytu</a:t>
            </a:r>
          </a:p>
          <a:p>
            <a:pPr lvl="2">
              <a:lnSpc>
                <a:spcPct val="90000"/>
              </a:lnSpc>
              <a:buFontTx/>
              <a:buChar char="~"/>
            </a:pPr>
            <a:r>
              <a:rPr lang="cs-CZ" b="1" smtClean="0">
                <a:solidFill>
                  <a:srgbClr val="FF9900"/>
                </a:solidFill>
                <a:latin typeface="Arial" pitchFamily="34" charset="0"/>
              </a:rPr>
              <a:t>nutno vysadit minim. 5-10 dnů před operacemi</a:t>
            </a:r>
          </a:p>
          <a:p>
            <a:pPr lvl="4">
              <a:lnSpc>
                <a:spcPct val="90000"/>
              </a:lnSpc>
              <a:buFontTx/>
              <a:buChar char="~"/>
            </a:pPr>
            <a:endParaRPr lang="cs-CZ" sz="1400" b="1" smtClean="0">
              <a:solidFill>
                <a:srgbClr val="FFFF99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Char char="~"/>
            </a:pPr>
            <a:r>
              <a:rPr lang="cs-CZ" b="1" smtClean="0">
                <a:solidFill>
                  <a:srgbClr val="FFFF99"/>
                </a:solidFill>
                <a:latin typeface="Arial" pitchFamily="34" charset="0"/>
              </a:rPr>
              <a:t>ostatní antirevmatika (NSAID):</a:t>
            </a:r>
          </a:p>
          <a:p>
            <a:pPr lvl="2">
              <a:lnSpc>
                <a:spcPct val="90000"/>
              </a:lnSpc>
            </a:pPr>
            <a:r>
              <a:rPr lang="cs-CZ" b="1" smtClean="0">
                <a:solidFill>
                  <a:srgbClr val="99FFCC"/>
                </a:solidFill>
                <a:latin typeface="Arial" pitchFamily="34" charset="0"/>
              </a:rPr>
              <a:t>indobufen </a:t>
            </a:r>
            <a:r>
              <a:rPr lang="cs-CZ" b="1" smtClean="0">
                <a:solidFill>
                  <a:srgbClr val="00FF99"/>
                </a:solidFill>
                <a:latin typeface="Arial" pitchFamily="34" charset="0"/>
              </a:rPr>
              <a:t>(</a:t>
            </a:r>
            <a:r>
              <a:rPr lang="cs-CZ" b="1" i="1" smtClean="0">
                <a:solidFill>
                  <a:srgbClr val="00FF99"/>
                </a:solidFill>
                <a:latin typeface="Arial" pitchFamily="34" charset="0"/>
              </a:rPr>
              <a:t>Ibustrin</a:t>
            </a:r>
            <a:r>
              <a:rPr lang="cs-CZ" b="1" smtClean="0">
                <a:solidFill>
                  <a:srgbClr val="00FF99"/>
                </a:solidFill>
                <a:latin typeface="Arial" pitchFamily="34" charset="0"/>
              </a:rPr>
              <a:t>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2500" b="1" smtClean="0">
                <a:solidFill>
                  <a:srgbClr val="FFFF99"/>
                </a:solidFill>
                <a:latin typeface="Arial" pitchFamily="34" charset="0"/>
              </a:rPr>
              <a:t>   - 2x200 mg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2500" b="1" smtClean="0">
                <a:solidFill>
                  <a:srgbClr val="FFFF99"/>
                </a:solidFill>
                <a:latin typeface="Arial" pitchFamily="34" charset="0"/>
              </a:rPr>
              <a:t>	- </a:t>
            </a:r>
            <a:r>
              <a:rPr lang="cs-CZ" sz="2900" b="1" smtClean="0">
                <a:solidFill>
                  <a:srgbClr val="FFFF99"/>
                </a:solidFill>
                <a:latin typeface="Arial" pitchFamily="34" charset="0"/>
              </a:rPr>
              <a:t>reverzibilní účinek 12-24 hod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cs-CZ" sz="2900" b="1" smtClean="0">
                <a:solidFill>
                  <a:srgbClr val="FFFF99"/>
                </a:solidFill>
                <a:latin typeface="Arial" pitchFamily="34" charset="0"/>
              </a:rPr>
              <a:t>	- </a:t>
            </a:r>
            <a:r>
              <a:rPr lang="cs-CZ" sz="2800" b="1" smtClean="0">
                <a:solidFill>
                  <a:srgbClr val="FFFF99"/>
                </a:solidFill>
                <a:latin typeface="Arial" pitchFamily="34" charset="0"/>
              </a:rPr>
              <a:t>neprokázán příznivý klinický efekt</a:t>
            </a:r>
            <a:endParaRPr lang="cs-CZ" sz="2800" smtClean="0">
              <a:solidFill>
                <a:srgbClr val="FFFF99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Char char="»"/>
            </a:pPr>
            <a:endParaRPr lang="cs-CZ" sz="2400" b="1" smtClean="0">
              <a:solidFill>
                <a:srgbClr val="FFFF99"/>
              </a:solidFill>
              <a:latin typeface="Arial CE" charset="-1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98450"/>
            <a:ext cx="8728075" cy="730250"/>
          </a:xfrm>
        </p:spPr>
        <p:txBody>
          <a:bodyPr/>
          <a:lstStyle/>
          <a:p>
            <a:r>
              <a:rPr lang="cs-CZ" sz="3400" b="1" smtClean="0">
                <a:latin typeface="Arial" pitchFamily="34" charset="0"/>
              </a:rPr>
              <a:t>Thienopyridiny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235075"/>
            <a:ext cx="9445625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b="1" smtClean="0">
                <a:latin typeface="Arial" pitchFamily="34" charset="0"/>
              </a:rPr>
              <a:t>Irreverzibilní blokáda ADP receptorů P2Y12:</a:t>
            </a:r>
          </a:p>
          <a:p>
            <a:pPr lvl="1">
              <a:lnSpc>
                <a:spcPct val="90000"/>
              </a:lnSpc>
            </a:pPr>
            <a:r>
              <a:rPr lang="cs-CZ" sz="2100" b="1" smtClean="0">
                <a:latin typeface="Arial" pitchFamily="34" charset="0"/>
              </a:rPr>
              <a:t>Vznik disulfidových můstků mezi lékem a cysteinem receptoru</a:t>
            </a:r>
          </a:p>
          <a:p>
            <a:pPr lvl="1">
              <a:lnSpc>
                <a:spcPct val="90000"/>
              </a:lnSpc>
            </a:pPr>
            <a:r>
              <a:rPr lang="cs-CZ" sz="2100" b="1" smtClean="0">
                <a:latin typeface="Arial" pitchFamily="34" charset="0"/>
              </a:rPr>
              <a:t>Již ve fázi megakaryopoezy – nutno </a:t>
            </a:r>
            <a:r>
              <a:rPr lang="cs-CZ" sz="2100" b="1" smtClean="0">
                <a:solidFill>
                  <a:srgbClr val="FF9900"/>
                </a:solidFill>
                <a:latin typeface="Arial" pitchFamily="34" charset="0"/>
              </a:rPr>
              <a:t>před operacemi vysadit 5-10 dnů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cs-CZ" sz="900" b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600" b="1" smtClean="0">
                <a:latin typeface="Arial" pitchFamily="34" charset="0"/>
              </a:rPr>
              <a:t>Proléčivo:</a:t>
            </a:r>
          </a:p>
          <a:p>
            <a:pPr lvl="1">
              <a:lnSpc>
                <a:spcPct val="90000"/>
              </a:lnSpc>
            </a:pPr>
            <a:r>
              <a:rPr lang="cs-CZ" sz="2100" b="1" smtClean="0">
                <a:latin typeface="Arial" pitchFamily="34" charset="0"/>
              </a:rPr>
              <a:t>Aktivní forma vzniká v játrech působením cytochromu P450 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Ovlivnění i jinými léčivy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CYP2C19*1,  pomalejší metabolismus u alel *2, *3 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CYP3A4 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CYP1A2</a:t>
            </a:r>
          </a:p>
          <a:p>
            <a:pPr lvl="2">
              <a:lnSpc>
                <a:spcPct val="90000"/>
              </a:lnSpc>
            </a:pPr>
            <a:r>
              <a:rPr lang="cs-CZ" sz="2000" b="1" smtClean="0">
                <a:latin typeface="Arial" pitchFamily="34" charset="0"/>
              </a:rPr>
              <a:t>CYP3A5:</a:t>
            </a:r>
          </a:p>
          <a:p>
            <a:pPr>
              <a:lnSpc>
                <a:spcPct val="90000"/>
              </a:lnSpc>
            </a:pPr>
            <a:r>
              <a:rPr lang="cs-CZ" sz="2600" b="1" smtClean="0">
                <a:latin typeface="Arial" pitchFamily="34" charset="0"/>
              </a:rPr>
              <a:t>Inhibice:</a:t>
            </a:r>
          </a:p>
          <a:p>
            <a:pPr lvl="1">
              <a:lnSpc>
                <a:spcPct val="90000"/>
              </a:lnSpc>
            </a:pPr>
            <a:r>
              <a:rPr lang="cs-CZ" sz="2100" b="1" smtClean="0">
                <a:latin typeface="Arial" pitchFamily="34" charset="0"/>
              </a:rPr>
              <a:t>CYP2B6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cs-CZ" sz="900" b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600" b="1" smtClean="0">
                <a:latin typeface="Arial" pitchFamily="34" charset="0"/>
              </a:rPr>
              <a:t>Větší variabilita účinku</a:t>
            </a:r>
            <a:r>
              <a:rPr lang="cs-CZ" sz="2600" smtClean="0">
                <a:latin typeface="Arial" pitchFamily="34" charset="0"/>
              </a:rPr>
              <a:t> na destičky než ASA</a:t>
            </a:r>
          </a:p>
          <a:p>
            <a:pPr>
              <a:lnSpc>
                <a:spcPct val="90000"/>
              </a:lnSpc>
            </a:pPr>
            <a:endParaRPr lang="cs-CZ" sz="260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514350"/>
            <a:ext cx="8728075" cy="792163"/>
          </a:xfrm>
          <a:noFill/>
        </p:spPr>
        <p:txBody>
          <a:bodyPr lIns="92075" tIns="46038" rIns="92075" bIns="46038"/>
          <a:lstStyle/>
          <a:p>
            <a:r>
              <a:rPr lang="cs-CZ" sz="3400" b="1" dirty="0" err="1" smtClean="0">
                <a:latin typeface="Arial" pitchFamily="34" charset="0"/>
              </a:rPr>
              <a:t>Thienopyridiny</a:t>
            </a:r>
            <a:r>
              <a:rPr lang="cs-CZ" sz="4000" b="1" dirty="0" smtClean="0">
                <a:solidFill>
                  <a:srgbClr val="FFFF66"/>
                </a:solidFill>
                <a:latin typeface="Arial" pitchFamily="34" charset="0"/>
              </a:rPr>
              <a:t> </a:t>
            </a:r>
            <a:br>
              <a:rPr lang="cs-CZ" sz="4000" b="1" dirty="0" smtClean="0">
                <a:solidFill>
                  <a:srgbClr val="FFFF66"/>
                </a:solidFill>
                <a:latin typeface="Arial" pitchFamily="34" charset="0"/>
              </a:rPr>
            </a:br>
            <a:endParaRPr lang="cs-CZ" sz="4000" b="1" dirty="0" smtClean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447" y="1379091"/>
            <a:ext cx="9433048" cy="5483225"/>
          </a:xfrm>
          <a:noFill/>
        </p:spPr>
        <p:txBody>
          <a:bodyPr lIns="92075" tIns="46038" rIns="92075" bIns="46038"/>
          <a:lstStyle/>
          <a:p>
            <a:pPr lvl="1">
              <a:buFontTx/>
              <a:buChar char="~"/>
            </a:pPr>
            <a:r>
              <a:rPr lang="cs-CZ" sz="2800" b="1" dirty="0" err="1" smtClean="0">
                <a:solidFill>
                  <a:srgbClr val="99FFCC"/>
                </a:solidFill>
                <a:latin typeface="Arial" pitchFamily="34" charset="0"/>
              </a:rPr>
              <a:t>Ticlopidin</a:t>
            </a:r>
            <a:r>
              <a:rPr lang="cs-CZ" sz="2800" b="1" dirty="0" smtClean="0">
                <a:solidFill>
                  <a:srgbClr val="99FFCC"/>
                </a:solidFill>
                <a:latin typeface="Arial" pitchFamily="34" charset="0"/>
              </a:rPr>
              <a:t> </a:t>
            </a:r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(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ApoTic</a:t>
            </a:r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</a:p>
          <a:p>
            <a:pPr lvl="2">
              <a:buFontTx/>
              <a:buChar char="~"/>
            </a:pPr>
            <a:r>
              <a:rPr lang="cs-CZ" sz="2400" dirty="0" smtClean="0">
                <a:solidFill>
                  <a:srgbClr val="FFFF99"/>
                </a:solidFill>
                <a:latin typeface="Arial" pitchFamily="34" charset="0"/>
              </a:rPr>
              <a:t>2x250 mg denně</a:t>
            </a:r>
          </a:p>
          <a:p>
            <a:pPr lvl="1">
              <a:buFontTx/>
              <a:buChar char="~"/>
            </a:pPr>
            <a:r>
              <a:rPr lang="cs-CZ" sz="2800" b="1" dirty="0" err="1" smtClean="0">
                <a:solidFill>
                  <a:srgbClr val="99FFCC"/>
                </a:solidFill>
                <a:latin typeface="Arial" pitchFamily="34" charset="0"/>
              </a:rPr>
              <a:t>Clopidogrel</a:t>
            </a:r>
            <a:r>
              <a:rPr lang="cs-CZ" sz="2800" b="1" dirty="0" smtClean="0">
                <a:solidFill>
                  <a:srgbClr val="99FFCC"/>
                </a:solidFill>
                <a:latin typeface="Arial" pitchFamily="34" charset="0"/>
              </a:rPr>
              <a:t> </a:t>
            </a:r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(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Plavix</a:t>
            </a:r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, </a:t>
            </a:r>
            <a:r>
              <a:rPr lang="cs-CZ" sz="2800" b="1" dirty="0" err="1" smtClean="0">
                <a:solidFill>
                  <a:srgbClr val="00FF99"/>
                </a:solidFill>
                <a:latin typeface="Arial" pitchFamily="34" charset="0"/>
              </a:rPr>
              <a:t>Trombex</a:t>
            </a:r>
            <a:r>
              <a:rPr lang="cs-CZ" sz="2800" b="1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  <a:r>
              <a:rPr lang="cs-CZ" sz="2800" b="1" dirty="0" smtClean="0">
                <a:solidFill>
                  <a:srgbClr val="FFFF99"/>
                </a:solidFill>
                <a:latin typeface="Arial" pitchFamily="34" charset="0"/>
              </a:rPr>
              <a:t>	</a:t>
            </a:r>
          </a:p>
          <a:p>
            <a:pPr lvl="2">
              <a:buFontTx/>
              <a:buChar char="~"/>
            </a:pPr>
            <a:r>
              <a:rPr lang="cs-CZ" sz="2400" b="1" dirty="0" smtClean="0">
                <a:solidFill>
                  <a:srgbClr val="FFFF99"/>
                </a:solidFill>
                <a:latin typeface="Arial" pitchFamily="34" charset="0"/>
              </a:rPr>
              <a:t>75 mg denně</a:t>
            </a:r>
          </a:p>
          <a:p>
            <a:pPr lvl="1">
              <a:buFontTx/>
              <a:buChar char="~"/>
            </a:pP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Prasugrel</a:t>
            </a:r>
            <a:endParaRPr lang="cs-CZ" sz="2800" dirty="0" smtClean="0">
              <a:solidFill>
                <a:srgbClr val="FFFF99"/>
              </a:solidFill>
              <a:latin typeface="Arial" pitchFamily="34" charset="0"/>
            </a:endParaRPr>
          </a:p>
          <a:p>
            <a:pPr lvl="4">
              <a:buFontTx/>
              <a:buNone/>
            </a:pPr>
            <a:endParaRPr lang="cs-CZ" sz="2100" dirty="0" smtClean="0">
              <a:solidFill>
                <a:srgbClr val="FFFF99"/>
              </a:solidFill>
              <a:latin typeface="Arial" pitchFamily="34" charset="0"/>
            </a:endParaRPr>
          </a:p>
          <a:p>
            <a:pPr lvl="1">
              <a:buFontTx/>
              <a:buNone/>
            </a:pPr>
            <a:r>
              <a:rPr lang="cs-CZ" sz="2800" b="1" dirty="0" smtClean="0">
                <a:solidFill>
                  <a:srgbClr val="FFFF00"/>
                </a:solidFill>
                <a:latin typeface="Arial" pitchFamily="34" charset="0"/>
              </a:rPr>
              <a:t>Přímá léčiva, ne </a:t>
            </a:r>
            <a:r>
              <a:rPr lang="cs-CZ" sz="2800" b="1" dirty="0" err="1" smtClean="0">
                <a:solidFill>
                  <a:srgbClr val="FFFF00"/>
                </a:solidFill>
                <a:latin typeface="Arial" pitchFamily="34" charset="0"/>
              </a:rPr>
              <a:t>proléčiva</a:t>
            </a:r>
            <a:r>
              <a:rPr lang="cs-CZ" sz="2800" b="1" dirty="0" smtClean="0">
                <a:solidFill>
                  <a:srgbClr val="FFFF00"/>
                </a:solidFill>
                <a:latin typeface="Arial" pitchFamily="34" charset="0"/>
              </a:rPr>
              <a:t>, méně variabilní a reverzibilní účinek:</a:t>
            </a:r>
            <a:r>
              <a:rPr lang="cs-CZ" sz="28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 lvl="1">
              <a:buFontTx/>
              <a:buChar char="~"/>
            </a:pP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Ticagrelor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 (</a:t>
            </a:r>
            <a:r>
              <a:rPr lang="cs-CZ" sz="2800" b="1" dirty="0" err="1" smtClean="0">
                <a:solidFill>
                  <a:srgbClr val="FFFF99"/>
                </a:solidFill>
                <a:latin typeface="Arial" pitchFamily="34" charset="0"/>
              </a:rPr>
              <a:t>Brilique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): </a:t>
            </a: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p.o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., </a:t>
            </a:r>
            <a:r>
              <a:rPr lang="cs-CZ" sz="2800" dirty="0" smtClean="0">
                <a:solidFill>
                  <a:srgbClr val="FF9900"/>
                </a:solidFill>
                <a:latin typeface="Arial" pitchFamily="34" charset="0"/>
              </a:rPr>
              <a:t>vysadit 7 dnů před operací</a:t>
            </a:r>
          </a:p>
          <a:p>
            <a:pPr lvl="1">
              <a:buFontTx/>
              <a:buChar char="~"/>
            </a:pP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Cangrelor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: i.v.</a:t>
            </a:r>
          </a:p>
          <a:p>
            <a:pPr lvl="1">
              <a:buFontTx/>
              <a:buChar char="~"/>
            </a:pP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Elinogrel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: </a:t>
            </a:r>
            <a:r>
              <a:rPr lang="cs-CZ" sz="2800" dirty="0" err="1" smtClean="0">
                <a:solidFill>
                  <a:srgbClr val="FFFF99"/>
                </a:solidFill>
                <a:latin typeface="Arial" pitchFamily="34" charset="0"/>
              </a:rPr>
              <a:t>p.o</a:t>
            </a:r>
            <a:r>
              <a:rPr lang="cs-CZ" sz="2800" dirty="0" smtClean="0">
                <a:solidFill>
                  <a:srgbClr val="FFFF99"/>
                </a:solidFill>
                <a:latin typeface="Arial" pitchFamily="34" charset="0"/>
              </a:rPr>
              <a:t>. + i.v.</a:t>
            </a:r>
          </a:p>
          <a:p>
            <a:pPr lvl="4">
              <a:buFontTx/>
              <a:buChar char="~"/>
            </a:pPr>
            <a:endParaRPr lang="cs-CZ" sz="2000" dirty="0" smtClean="0">
              <a:solidFill>
                <a:srgbClr val="FFFF99"/>
              </a:solidFill>
              <a:latin typeface="Arial" pitchFamily="34" charset="0"/>
            </a:endParaRPr>
          </a:p>
          <a:p>
            <a:pPr>
              <a:buFontTx/>
              <a:buNone/>
            </a:pPr>
            <a:endParaRPr lang="cs-CZ" sz="3200" b="1" dirty="0" smtClean="0">
              <a:solidFill>
                <a:srgbClr val="FFFF99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0"/>
            <a:ext cx="8728075" cy="865188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antiagregační léčby - ASA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019175"/>
            <a:ext cx="10298113" cy="60594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b="1" u="sng" smtClean="0">
                <a:latin typeface="Arial" pitchFamily="34" charset="0"/>
              </a:rPr>
              <a:t>Klinicky: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recidiva IM, CMP, ICHDKK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b="1" u="sng" smtClean="0">
                <a:latin typeface="Arial" pitchFamily="34" charset="0"/>
              </a:rPr>
              <a:t>Laboratorně – definice (?) účinnosti-rezistence: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Agregace indukovaná ADP</a:t>
            </a:r>
            <a:r>
              <a:rPr lang="cs-CZ" sz="2800" smtClean="0">
                <a:latin typeface="Arial" pitchFamily="34" charset="0"/>
              </a:rPr>
              <a:t> 10 </a:t>
            </a:r>
            <a:r>
              <a:rPr lang="cs-CZ" sz="2800" smtClean="0">
                <a:latin typeface="Arial" pitchFamily="34" charset="0"/>
                <a:sym typeface="Symbol" pitchFamily="18" charset="2"/>
              </a:rPr>
              <a:t></a:t>
            </a:r>
            <a:r>
              <a:rPr lang="cs-CZ" sz="2800" smtClean="0">
                <a:latin typeface="Arial" pitchFamily="34" charset="0"/>
              </a:rPr>
              <a:t>M/ml v PRP</a:t>
            </a:r>
            <a:r>
              <a:rPr lang="cs-CZ" sz="2800" smtClean="0">
                <a:latin typeface="Comic Sans MS" pitchFamily="66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400" b="1" i="1" smtClean="0">
                <a:latin typeface="Comic Sans MS" pitchFamily="66" charset="0"/>
              </a:rPr>
              <a:t>maxim agregace &lt; 70% 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Agregace indukovaná ARA</a:t>
            </a:r>
            <a:r>
              <a:rPr lang="cs-CZ" sz="2800" smtClean="0">
                <a:latin typeface="Arial" pitchFamily="34" charset="0"/>
              </a:rPr>
              <a:t> 0,5 mg/ml v PRP:</a:t>
            </a:r>
          </a:p>
          <a:p>
            <a:pPr lvl="1">
              <a:lnSpc>
                <a:spcPct val="90000"/>
              </a:lnSpc>
            </a:pPr>
            <a:r>
              <a:rPr lang="cs-CZ" sz="2400" b="1" i="1" smtClean="0">
                <a:latin typeface="Comic Sans MS" pitchFamily="66" charset="0"/>
              </a:rPr>
              <a:t>maxim. agregace&lt; 20% 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Agregace indukovaná kationickým propylgalátem </a:t>
            </a:r>
            <a:r>
              <a:rPr lang="cs-CZ" sz="2800" smtClean="0">
                <a:latin typeface="Arial" pitchFamily="34" charset="0"/>
              </a:rPr>
              <a:t>v PRP: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pokles strmosti křivky &lt; cca 50%/min.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doba k dosažení 50% maxima &gt; cca 100 sec.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PFA-100: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prodloužení CT po kolagenu s </a:t>
            </a:r>
            <a:r>
              <a:rPr lang="cs-CZ" sz="2400" b="1" smtClean="0">
                <a:latin typeface="Arial" pitchFamily="34" charset="0"/>
              </a:rPr>
              <a:t>epinefrinem</a:t>
            </a:r>
            <a:r>
              <a:rPr lang="cs-CZ" sz="2400" smtClean="0">
                <a:latin typeface="Arial" pitchFamily="34" charset="0"/>
              </a:rPr>
              <a:t> nad horní hranici normy</a:t>
            </a: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  <a:sym typeface="Symbol" pitchFamily="18" charset="2"/>
              </a:rPr>
              <a:t></a:t>
            </a:r>
            <a:r>
              <a:rPr lang="cs-CZ" sz="2800" smtClean="0">
                <a:latin typeface="Arial" pitchFamily="34" charset="0"/>
                <a:sym typeface="Symbol" pitchFamily="18" charset="2"/>
              </a:rPr>
              <a:t> </a:t>
            </a:r>
            <a:r>
              <a:rPr lang="cs-CZ" sz="2800" smtClean="0">
                <a:latin typeface="Arial" pitchFamily="34" charset="0"/>
              </a:rPr>
              <a:t>metabolitu: </a:t>
            </a:r>
            <a:r>
              <a:rPr lang="cs-CZ" sz="2800" b="1" smtClean="0">
                <a:latin typeface="Arial" pitchFamily="34" charset="0"/>
              </a:rPr>
              <a:t>tromboxanu-</a:t>
            </a:r>
            <a:r>
              <a:rPr lang="cs-CZ" sz="2800" b="1" smtClean="0">
                <a:latin typeface="Arial" pitchFamily="34" charset="0"/>
                <a:sym typeface="Symbol" pitchFamily="18" charset="2"/>
              </a:rPr>
              <a:t>2</a:t>
            </a:r>
            <a:r>
              <a:rPr lang="cs-CZ" sz="2800" smtClean="0">
                <a:latin typeface="Arial" pitchFamily="34" charset="0"/>
                <a:sym typeface="Symbol" pitchFamily="18" charset="2"/>
              </a:rPr>
              <a:t> v séru (11-dehydro v moči)</a:t>
            </a:r>
            <a:endParaRPr lang="cs-CZ" sz="280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3300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442913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antiagregační léčby </a:t>
            </a:r>
            <a:br>
              <a:rPr lang="cs-CZ" sz="3600" b="1" smtClean="0">
                <a:latin typeface="Arial" pitchFamily="34" charset="0"/>
              </a:rPr>
            </a:br>
            <a:r>
              <a:rPr lang="cs-CZ" sz="3600" b="1" smtClean="0">
                <a:latin typeface="Arial" pitchFamily="34" charset="0"/>
              </a:rPr>
              <a:t>clopidogrel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2044700"/>
            <a:ext cx="9720263" cy="45196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cs-CZ" sz="2800" b="1" smtClean="0">
                <a:latin typeface="Arial" pitchFamily="34" charset="0"/>
              </a:rPr>
              <a:t>Agregace indukovaná ADP</a:t>
            </a:r>
            <a:r>
              <a:rPr lang="cs-CZ" sz="2800" smtClean="0">
                <a:latin typeface="Arial" pitchFamily="34" charset="0"/>
              </a:rPr>
              <a:t> 5 nebo 20 </a:t>
            </a:r>
            <a:r>
              <a:rPr lang="cs-CZ" sz="2800" smtClean="0">
                <a:latin typeface="Arial" pitchFamily="34" charset="0"/>
                <a:sym typeface="Symbol" pitchFamily="18" charset="2"/>
              </a:rPr>
              <a:t></a:t>
            </a:r>
            <a:r>
              <a:rPr lang="cs-CZ" sz="2800" smtClean="0">
                <a:latin typeface="Comic Sans MS" pitchFamily="66" charset="0"/>
              </a:rPr>
              <a:t>M/ml v PRP:</a:t>
            </a:r>
            <a:endParaRPr lang="cs-CZ" sz="2800" b="1" i="1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cs-CZ" sz="2400" b="1" i="1" smtClean="0">
                <a:latin typeface="Comic Sans MS" pitchFamily="66" charset="0"/>
              </a:rPr>
              <a:t>pokles o 10-30% v absolutní hodnotě oproti před léčbou</a:t>
            </a:r>
          </a:p>
          <a:p>
            <a:pPr lvl="4">
              <a:lnSpc>
                <a:spcPct val="90000"/>
              </a:lnSpc>
            </a:pPr>
            <a:endParaRPr lang="cs-CZ" sz="1900" b="1" i="1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sz="2800" b="1" smtClean="0">
                <a:latin typeface="Arial" pitchFamily="34" charset="0"/>
              </a:rPr>
              <a:t>VASP-P</a:t>
            </a:r>
            <a:r>
              <a:rPr lang="cs-CZ" sz="2800" smtClean="0">
                <a:latin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fosforylace vasodilatátorem (PGE1) stimulovaného fosfoproteinu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stimulace receptoru P2Y12 blokuje fosforylaci VASP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měří se fosforylace VASP po přidání ADP po předchozí stimulaci PGE1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je-li P2Y12 blokován clopidogrelem, přidání ADP nesníží fosforylaci VASP</a:t>
            </a:r>
          </a:p>
          <a:p>
            <a:pPr lvl="1">
              <a:lnSpc>
                <a:spcPct val="90000"/>
              </a:lnSpc>
            </a:pPr>
            <a:r>
              <a:rPr lang="cs-CZ" sz="2400" smtClean="0">
                <a:latin typeface="Arial" pitchFamily="34" charset="0"/>
              </a:rPr>
              <a:t>účinná léčba – </a:t>
            </a:r>
            <a:r>
              <a:rPr lang="cs-CZ" sz="2400" b="1" i="1" smtClean="0">
                <a:latin typeface="Comic Sans MS" pitchFamily="66" charset="0"/>
              </a:rPr>
              <a:t>fosforylace po přidání ADP neklesne </a:t>
            </a:r>
            <a:r>
              <a:rPr lang="cs-CZ" sz="2400" b="1" i="1" smtClean="0">
                <a:latin typeface="Comic Sans MS" pitchFamily="66" charset="0"/>
                <a:sym typeface="Symbol" pitchFamily="18" charset="2"/>
              </a:rPr>
              <a:t> 50%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 sz="240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30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antiagregační léčby</a:t>
            </a:r>
            <a:br>
              <a:rPr lang="cs-CZ" sz="3600" b="1" smtClean="0">
                <a:latin typeface="Arial" pitchFamily="34" charset="0"/>
              </a:rPr>
            </a:br>
            <a:r>
              <a:rPr lang="cs-CZ" sz="3600" b="1" smtClean="0">
                <a:latin typeface="Arial" pitchFamily="34" charset="0"/>
              </a:rPr>
              <a:t>agregace plné krve Multiplate</a:t>
            </a:r>
            <a:r>
              <a:rPr lang="en-US" sz="3600" b="1" baseline="30000" smtClean="0">
                <a:latin typeface="Arial" pitchFamily="34" charset="0"/>
                <a:cs typeface="Arial" pitchFamily="34" charset="0"/>
              </a:rPr>
              <a:t>®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171700"/>
            <a:ext cx="9290050" cy="4248150"/>
          </a:xfrm>
        </p:spPr>
        <p:txBody>
          <a:bodyPr/>
          <a:lstStyle/>
          <a:p>
            <a:r>
              <a:rPr lang="cs-CZ" smtClean="0">
                <a:latin typeface="Arial" pitchFamily="34" charset="0"/>
              </a:rPr>
              <a:t>impedanční agregometr</a:t>
            </a:r>
          </a:p>
          <a:p>
            <a:r>
              <a:rPr lang="cs-CZ" smtClean="0">
                <a:latin typeface="Arial" pitchFamily="34" charset="0"/>
              </a:rPr>
              <a:t>plná krev</a:t>
            </a:r>
          </a:p>
          <a:p>
            <a:r>
              <a:rPr lang="cs-CZ" smtClean="0">
                <a:latin typeface="Arial" pitchFamily="34" charset="0"/>
              </a:rPr>
              <a:t>indukce agregace</a:t>
            </a:r>
          </a:p>
          <a:p>
            <a:pPr lvl="1"/>
            <a:r>
              <a:rPr lang="cs-CZ" smtClean="0">
                <a:latin typeface="Arial" pitchFamily="34" charset="0"/>
              </a:rPr>
              <a:t>ARA (ASPI test) 	- monitorace:	ASA</a:t>
            </a:r>
          </a:p>
          <a:p>
            <a:pPr lvl="1"/>
            <a:r>
              <a:rPr lang="cs-CZ" smtClean="0">
                <a:latin typeface="Arial" pitchFamily="34" charset="0"/>
              </a:rPr>
              <a:t>ADP						clopidogrelu</a:t>
            </a:r>
          </a:p>
          <a:p>
            <a:pPr lvl="1"/>
            <a:r>
              <a:rPr lang="cs-CZ" smtClean="0">
                <a:latin typeface="Arial" pitchFamily="34" charset="0"/>
              </a:rPr>
              <a:t>ADP+PGE1					clopidogrelu</a:t>
            </a:r>
          </a:p>
          <a:p>
            <a:pPr lvl="1"/>
            <a:r>
              <a:rPr lang="cs-CZ" smtClean="0">
                <a:latin typeface="Arial" pitchFamily="34" charset="0"/>
              </a:rPr>
              <a:t>trombinem (TRAP test)			blok. IIb/IIIa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8" name="Picture 4" descr="SKENOVAT007001"/>
          <p:cNvPicPr>
            <a:picLocks noChangeAspect="1" noChangeArrowheads="1"/>
          </p:cNvPicPr>
          <p:nvPr/>
        </p:nvPicPr>
        <p:blipFill>
          <a:blip r:embed="rId2" cstate="print"/>
          <a:srcRect l="15277" t="39076" r="37480" b="35587"/>
          <a:stretch>
            <a:fillRect/>
          </a:stretch>
        </p:blipFill>
        <p:spPr bwMode="auto">
          <a:xfrm>
            <a:off x="0" y="-108146"/>
            <a:ext cx="10631607" cy="72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 smtClean="0">
                <a:latin typeface="Arial" pitchFamily="34" charset="0"/>
              </a:rPr>
              <a:t>Závěr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2314575"/>
            <a:ext cx="9504363" cy="4248150"/>
          </a:xfrm>
        </p:spPr>
        <p:txBody>
          <a:bodyPr/>
          <a:lstStyle/>
          <a:p>
            <a:r>
              <a:rPr lang="cs-CZ" sz="3000" smtClean="0">
                <a:latin typeface="Arial" pitchFamily="34" charset="0"/>
              </a:rPr>
              <a:t>Dosud neexistuje doporučení standardně monitorovat antiagregační terapii a dle výsledků testů upravovat terapii</a:t>
            </a:r>
          </a:p>
          <a:p>
            <a:pPr>
              <a:buFontTx/>
              <a:buNone/>
            </a:pPr>
            <a:endParaRPr lang="cs-CZ" sz="3000" smtClean="0">
              <a:latin typeface="Arial" pitchFamily="34" charset="0"/>
            </a:endParaRPr>
          </a:p>
          <a:p>
            <a:r>
              <a:rPr lang="cs-CZ" sz="3000" smtClean="0">
                <a:latin typeface="Arial" pitchFamily="34" charset="0"/>
              </a:rPr>
              <a:t>Doporučeno je pouze v rámci klinických studií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0"/>
            <a:ext cx="8728075" cy="874713"/>
          </a:xfrm>
          <a:noFill/>
        </p:spPr>
        <p:txBody>
          <a:bodyPr lIns="92075" tIns="46038" rIns="92075" bIns="46038"/>
          <a:lstStyle/>
          <a:p>
            <a:r>
              <a:rPr lang="cs-CZ" sz="3600" b="1" smtClean="0">
                <a:latin typeface="Arial" pitchFamily="34" charset="0"/>
              </a:rPr>
              <a:t>Trombolytika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74713"/>
            <a:ext cx="9886950" cy="620395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streptokináza</a:t>
            </a:r>
            <a:r>
              <a:rPr lang="cs-CZ" sz="2800" smtClean="0">
                <a:latin typeface="Arial" pitchFamily="34" charset="0"/>
              </a:rPr>
              <a:t> (</a:t>
            </a:r>
            <a:r>
              <a:rPr lang="cs-CZ" sz="2800" i="1" smtClean="0">
                <a:solidFill>
                  <a:srgbClr val="00FF99"/>
                </a:solidFill>
                <a:latin typeface="Arial" pitchFamily="34" charset="0"/>
              </a:rPr>
              <a:t>Streptase, Kabikinase, Awelyzin</a:t>
            </a:r>
            <a:r>
              <a:rPr lang="cs-CZ" sz="2800" smtClean="0"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2800" smtClean="0">
                <a:latin typeface="Arial" pitchFamily="34" charset="0"/>
              </a:rPr>
              <a:t>urokináza(</a:t>
            </a:r>
            <a:r>
              <a:rPr lang="cs-CZ" sz="2800" i="1" smtClean="0">
                <a:solidFill>
                  <a:srgbClr val="00FF99"/>
                </a:solidFill>
                <a:latin typeface="Arial" pitchFamily="34" charset="0"/>
              </a:rPr>
              <a:t>Ukidan</a:t>
            </a:r>
            <a:r>
              <a:rPr lang="cs-CZ" sz="2800" i="1" smtClean="0">
                <a:latin typeface="Arial" pitchFamily="34" charset="0"/>
              </a:rPr>
              <a:t>)</a:t>
            </a:r>
            <a:r>
              <a:rPr lang="cs-CZ" sz="2800" smtClean="0">
                <a:latin typeface="Arial" pitchFamily="34" charset="0"/>
              </a:rPr>
              <a:t>, prourokináza </a:t>
            </a:r>
            <a:r>
              <a:rPr lang="cs-CZ" sz="2800" smtClean="0">
                <a:solidFill>
                  <a:srgbClr val="00FF99"/>
                </a:solidFill>
                <a:latin typeface="Arial" pitchFamily="34" charset="0"/>
              </a:rPr>
              <a:t>(scu-PA)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smtClean="0">
                <a:latin typeface="Arial" pitchFamily="34" charset="0"/>
              </a:rPr>
              <a:t>						plazminogen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smtClean="0">
                <a:latin typeface="Arial" pitchFamily="34" charset="0"/>
              </a:rPr>
              <a:t>Streptokináza + plazminogen 			   urokináza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smtClean="0">
                <a:latin typeface="Arial" pitchFamily="34" charset="0"/>
              </a:rPr>
              <a:t>  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Arial" pitchFamily="34" charset="0"/>
              </a:rPr>
              <a:t>						     plazmin	</a:t>
            </a:r>
          </a:p>
          <a:p>
            <a:pPr lvl="1">
              <a:lnSpc>
                <a:spcPct val="90000"/>
              </a:lnSpc>
            </a:pPr>
            <a:r>
              <a:rPr lang="cs-CZ" sz="2800" b="1" smtClean="0">
                <a:solidFill>
                  <a:schemeClr val="tx2"/>
                </a:solidFill>
                <a:latin typeface="Arial" pitchFamily="34" charset="0"/>
              </a:rPr>
              <a:t>monitorace TČ 30-90 s</a:t>
            </a:r>
            <a:r>
              <a:rPr lang="cs-CZ" sz="2800" smtClean="0">
                <a:latin typeface="Arial" pitchFamily="34" charset="0"/>
              </a:rPr>
              <a:t>	</a:t>
            </a:r>
            <a:endParaRPr lang="cs-CZ" sz="240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800" b="1" smtClean="0">
                <a:latin typeface="Arial" pitchFamily="34" charset="0"/>
              </a:rPr>
              <a:t>r-tPA</a:t>
            </a:r>
            <a:r>
              <a:rPr lang="cs-CZ" sz="2800" smtClean="0">
                <a:latin typeface="Arial" pitchFamily="34" charset="0"/>
              </a:rPr>
              <a:t> </a:t>
            </a:r>
            <a:r>
              <a:rPr lang="cs-CZ" sz="3200" smtClean="0">
                <a:latin typeface="Arial" pitchFamily="34" charset="0"/>
              </a:rPr>
              <a:t>(</a:t>
            </a:r>
            <a:r>
              <a:rPr lang="cs-CZ" sz="3200" i="1" smtClean="0">
                <a:solidFill>
                  <a:srgbClr val="00FF99"/>
                </a:solidFill>
                <a:latin typeface="Arial" pitchFamily="34" charset="0"/>
              </a:rPr>
              <a:t>Actilyse</a:t>
            </a:r>
            <a:r>
              <a:rPr lang="cs-CZ" sz="3200" i="1" smtClean="0">
                <a:latin typeface="Arial" pitchFamily="34" charset="0"/>
              </a:rPr>
              <a:t>)</a:t>
            </a:r>
            <a:endParaRPr lang="cs-CZ" sz="320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800" smtClean="0">
                <a:latin typeface="Arial" pitchFamily="34" charset="0"/>
              </a:rPr>
              <a:t>vázaný na fibrin aktivuje plazminogen</a:t>
            </a:r>
          </a:p>
          <a:p>
            <a:pPr lvl="1">
              <a:lnSpc>
                <a:spcPct val="90000"/>
              </a:lnSpc>
            </a:pPr>
            <a:r>
              <a:rPr lang="cs-CZ" sz="2800" smtClean="0">
                <a:latin typeface="Arial" pitchFamily="34" charset="0"/>
              </a:rPr>
              <a:t>krátkodobá aplikace (2h), nemonitoruje se (fibrinogen)</a:t>
            </a:r>
            <a:endParaRPr lang="cs-CZ" sz="2400" smtClean="0">
              <a:latin typeface="Arial" pitchFamily="34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686050" y="2243138"/>
            <a:ext cx="576263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7959" tIns="48980" rIns="97959" bIns="48980"/>
          <a:lstStyle/>
          <a:p>
            <a:endParaRPr lang="cs-CZ"/>
          </a:p>
        </p:txBody>
      </p:sp>
      <p:sp>
        <p:nvSpPr>
          <p:cNvPr id="34821" name="Line 10"/>
          <p:cNvSpPr>
            <a:spLocks noChangeShapeType="1"/>
          </p:cNvSpPr>
          <p:nvPr/>
        </p:nvSpPr>
        <p:spPr bwMode="auto">
          <a:xfrm>
            <a:off x="5710238" y="3683000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7959" tIns="48980" rIns="97959" bIns="48980"/>
          <a:lstStyle/>
          <a:p>
            <a:endParaRPr lang="cs-CZ"/>
          </a:p>
        </p:txBody>
      </p:sp>
      <p:sp>
        <p:nvSpPr>
          <p:cNvPr id="34822" name="Line 11"/>
          <p:cNvSpPr>
            <a:spLocks noChangeShapeType="1"/>
          </p:cNvSpPr>
          <p:nvPr/>
        </p:nvSpPr>
        <p:spPr bwMode="auto">
          <a:xfrm>
            <a:off x="6718300" y="2890838"/>
            <a:ext cx="0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7959" tIns="48980" rIns="97959" bIns="48980"/>
          <a:lstStyle/>
          <a:p>
            <a:endParaRPr lang="cs-CZ"/>
          </a:p>
        </p:txBody>
      </p:sp>
      <p:sp>
        <p:nvSpPr>
          <p:cNvPr id="34823" name="Line 12"/>
          <p:cNvSpPr>
            <a:spLocks noChangeShapeType="1"/>
          </p:cNvSpPr>
          <p:nvPr/>
        </p:nvSpPr>
        <p:spPr bwMode="auto">
          <a:xfrm flipH="1">
            <a:off x="6934200" y="3683000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7959" tIns="48980" rIns="97959" bIns="4898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9938" y="6450013"/>
            <a:ext cx="21399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8375" y="6450013"/>
            <a:ext cx="32512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9938" y="228600"/>
            <a:ext cx="8728075" cy="1181100"/>
          </a:xfrm>
          <a:noFill/>
        </p:spPr>
        <p:txBody>
          <a:bodyPr lIns="90488" tIns="44450" rIns="90488" bIns="44450"/>
          <a:lstStyle/>
          <a:p>
            <a:r>
              <a:rPr lang="cs-CZ" sz="3600" b="1" smtClean="0">
                <a:latin typeface="Arial" pitchFamily="34" charset="0"/>
              </a:rPr>
              <a:t>Substituční léčba inhibitory koagulace</a:t>
            </a:r>
            <a:br>
              <a:rPr lang="cs-CZ" sz="3600" b="1" smtClean="0">
                <a:latin typeface="Arial" pitchFamily="34" charset="0"/>
              </a:rPr>
            </a:br>
            <a:r>
              <a:rPr lang="cs-CZ" sz="2800" b="1" smtClean="0">
                <a:latin typeface="Arial" pitchFamily="34" charset="0"/>
              </a:rPr>
              <a:t>(měříme přímo jejich funkční aktivitu)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5100" y="1676400"/>
            <a:ext cx="9798050" cy="461645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</a:rPr>
              <a:t>Antitrombin III</a:t>
            </a:r>
            <a:r>
              <a:rPr lang="cs-CZ" sz="2800" dirty="0" smtClean="0">
                <a:solidFill>
                  <a:srgbClr val="99FFCC"/>
                </a:solidFill>
                <a:latin typeface="Arial" pitchFamily="34" charset="0"/>
              </a:rPr>
              <a:t> </a:t>
            </a:r>
            <a:endParaRPr lang="cs-CZ" sz="2800" dirty="0" smtClean="0">
              <a:solidFill>
                <a:srgbClr val="00FF99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Arial" pitchFamily="34" charset="0"/>
              </a:rPr>
              <a:t>1 jednotka zvyšuje hladinu o 1 - 1.5 %</a:t>
            </a:r>
            <a:endParaRPr lang="cs-CZ" sz="2400" dirty="0" smtClean="0">
              <a:solidFill>
                <a:srgbClr val="99FFCC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vrozený defekt 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profylakticky </a:t>
            </a:r>
            <a:r>
              <a:rPr lang="cs-CZ" sz="2400" dirty="0" err="1" smtClean="0">
                <a:latin typeface="Arial" pitchFamily="34" charset="0"/>
              </a:rPr>
              <a:t>perioperačně</a:t>
            </a:r>
            <a:r>
              <a:rPr lang="cs-CZ" sz="2400" dirty="0" smtClean="0">
                <a:latin typeface="Arial" pitchFamily="34" charset="0"/>
              </a:rPr>
              <a:t>, v graviditě s profylaxí LMWH/UFH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při léčbě TEN s LMWH/UFH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získaný defekt s poklesem &lt; 50  %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sepse</a:t>
            </a:r>
          </a:p>
          <a:p>
            <a:pPr lvl="2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TEN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</a:rPr>
              <a:t>Protein C</a:t>
            </a:r>
            <a:r>
              <a:rPr lang="cs-CZ" sz="2800" dirty="0" smtClean="0">
                <a:solidFill>
                  <a:srgbClr val="99FFCC"/>
                </a:solidFill>
                <a:latin typeface="Arial" pitchFamily="34" charset="0"/>
              </a:rPr>
              <a:t> </a:t>
            </a:r>
            <a:r>
              <a:rPr lang="cs-CZ" sz="2800" dirty="0" smtClean="0">
                <a:solidFill>
                  <a:srgbClr val="00FF99"/>
                </a:solidFill>
                <a:latin typeface="Arial" pitchFamily="34" charset="0"/>
              </a:rPr>
              <a:t>(</a:t>
            </a:r>
            <a:r>
              <a:rPr lang="cs-CZ" sz="2800" dirty="0" err="1" smtClean="0">
                <a:solidFill>
                  <a:srgbClr val="00FF99"/>
                </a:solidFill>
                <a:latin typeface="Arial" pitchFamily="34" charset="0"/>
              </a:rPr>
              <a:t>Ceprotin</a:t>
            </a:r>
            <a:r>
              <a:rPr lang="cs-CZ" sz="2800" b="1" baseline="30000" dirty="0" smtClean="0">
                <a:solidFill>
                  <a:srgbClr val="99FFCC"/>
                </a:solidFill>
                <a:latin typeface="Arial" pitchFamily="34" charset="0"/>
              </a:rPr>
              <a:t>®</a:t>
            </a:r>
            <a:r>
              <a:rPr lang="cs-CZ" sz="2800" dirty="0" smtClean="0">
                <a:solidFill>
                  <a:srgbClr val="00FF99"/>
                </a:solidFill>
                <a:latin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vrozený homozygotní defekt s purpurou </a:t>
            </a:r>
            <a:r>
              <a:rPr lang="cs-CZ" sz="2400" dirty="0" err="1" smtClean="0">
                <a:latin typeface="Arial" pitchFamily="34" charset="0"/>
              </a:rPr>
              <a:t>fulminans</a:t>
            </a:r>
            <a:endParaRPr lang="cs-CZ" sz="24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itchFamily="34" charset="0"/>
              </a:rPr>
              <a:t>případný těžký defekt získaný – meningokoková sepse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 smtClean="0">
              <a:latin typeface="Arial" pitchFamily="34" charset="0"/>
            </a:endParaRPr>
          </a:p>
          <a:p>
            <a:pPr>
              <a:lnSpc>
                <a:spcPct val="130000"/>
              </a:lnSpc>
            </a:pPr>
            <a:endParaRPr lang="cs-CZ" sz="20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28650"/>
            <a:ext cx="9269413" cy="11811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3800" smtClean="0"/>
              <a:t>  </a:t>
            </a:r>
            <a:r>
              <a:rPr lang="cs-CZ" sz="3200" b="1" smtClean="0">
                <a:latin typeface="Arial" pitchFamily="34" charset="0"/>
              </a:rPr>
              <a:t>GLYKOZAMINOGLYKAN </a:t>
            </a:r>
            <a:br>
              <a:rPr lang="cs-CZ" sz="3200" b="1" smtClean="0">
                <a:latin typeface="Arial" pitchFamily="34" charset="0"/>
              </a:rPr>
            </a:br>
            <a:r>
              <a:rPr lang="cs-CZ" sz="3200" b="1" smtClean="0">
                <a:latin typeface="Arial" pitchFamily="34" charset="0"/>
              </a:rPr>
              <a:t>HEPARIN</a:t>
            </a:r>
            <a:endParaRPr lang="cs-CZ" sz="3200" smtClean="0">
              <a:latin typeface="Arial" pitchFamily="34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2738438" y="2989263"/>
            <a:ext cx="455612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194050" y="2989263"/>
            <a:ext cx="684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738438" y="3460750"/>
            <a:ext cx="303212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41650" y="4089400"/>
            <a:ext cx="91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27450" y="2806700"/>
            <a:ext cx="3794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/>
              <a:t>O</a:t>
            </a:r>
            <a:endParaRPr lang="cs-CZ" sz="2000" b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954463" y="3067050"/>
            <a:ext cx="38100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954463" y="3540125"/>
            <a:ext cx="381000" cy="54927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041650" y="401161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954463" y="40894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738438" y="3460750"/>
            <a:ext cx="0" cy="47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94050" y="2832100"/>
            <a:ext cx="0" cy="39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90838" y="2547938"/>
            <a:ext cx="10636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/>
              <a:t>COO</a:t>
            </a:r>
            <a:r>
              <a:rPr lang="cs-CZ" sz="2000" baseline="30000"/>
              <a:t>-</a:t>
            </a:r>
            <a:endParaRPr lang="cs-CZ" sz="2000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2357438" y="393223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01825" y="3697288"/>
            <a:ext cx="5318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 b="0"/>
              <a:t>  </a:t>
            </a:r>
            <a:r>
              <a:rPr lang="cs-CZ" sz="2000"/>
              <a:t>O</a:t>
            </a:r>
            <a:endParaRPr lang="cs-CZ" sz="2000" b="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814638" y="3381375"/>
            <a:ext cx="760412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 b="0"/>
              <a:t>       </a:t>
            </a:r>
            <a:r>
              <a:rPr lang="cs-CZ" sz="2000"/>
              <a:t>OH</a:t>
            </a:r>
            <a:endParaRPr lang="cs-CZ" sz="2000" b="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flipH="1">
            <a:off x="3709988" y="3789363"/>
            <a:ext cx="777875" cy="725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 b="0"/>
              <a:t>      </a:t>
            </a:r>
            <a:r>
              <a:rPr lang="cs-CZ" sz="2000"/>
              <a:t>OH</a:t>
            </a:r>
            <a:endParaRPr lang="cs-CZ" sz="2000" b="0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4335463" y="3146425"/>
            <a:ext cx="0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335463" y="3146425"/>
            <a:ext cx="379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714875" y="3146425"/>
            <a:ext cx="0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714875" y="3775075"/>
            <a:ext cx="0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714875" y="4089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5172075" y="3540125"/>
            <a:ext cx="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335463" y="3351213"/>
            <a:ext cx="58896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 b="0"/>
              <a:t>   </a:t>
            </a:r>
            <a:r>
              <a:rPr lang="cs-CZ" sz="2000"/>
              <a:t>O</a:t>
            </a:r>
            <a:endParaRPr lang="cs-CZ" sz="2000" b="0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553075" y="3067050"/>
            <a:ext cx="684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172075" y="3540125"/>
            <a:ext cx="3048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476875" y="4089400"/>
            <a:ext cx="912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008688" y="2878138"/>
            <a:ext cx="6842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/>
              <a:t>O</a:t>
            </a:r>
            <a:endParaRPr lang="cs-CZ" sz="2000" b="0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6389688" y="3146425"/>
            <a:ext cx="30321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6389688" y="3540125"/>
            <a:ext cx="30321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6692900" y="3540125"/>
            <a:ext cx="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6692900" y="4089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476875" y="401161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6389688" y="40894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5553075" y="2909888"/>
            <a:ext cx="0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714875" y="2555875"/>
            <a:ext cx="20542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1800"/>
              <a:t>       </a:t>
            </a:r>
            <a:r>
              <a:rPr lang="cs-CZ" sz="2000"/>
              <a:t>CH</a:t>
            </a:r>
            <a:r>
              <a:rPr lang="cs-CZ" sz="2000" baseline="-25000"/>
              <a:t>2</a:t>
            </a:r>
            <a:r>
              <a:rPr lang="cs-CZ" sz="2000"/>
              <a:t>OSO</a:t>
            </a:r>
            <a:r>
              <a:rPr lang="cs-CZ" sz="2000" baseline="-25000"/>
              <a:t>3</a:t>
            </a:r>
            <a:r>
              <a:rPr lang="cs-CZ" sz="2000"/>
              <a:t>H</a:t>
            </a:r>
            <a:r>
              <a:rPr lang="cs-CZ" sz="2000" baseline="30000"/>
              <a:t>-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5248275" y="3711575"/>
            <a:ext cx="8366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/>
              <a:t>OH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856288" y="4097338"/>
            <a:ext cx="22812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000"/>
              <a:t>NHCOCH</a:t>
            </a:r>
            <a:r>
              <a:rPr lang="cs-CZ" sz="2000" baseline="-25000"/>
              <a:t>3</a:t>
            </a:r>
            <a:r>
              <a:rPr lang="cs-CZ" sz="2000" baseline="30000"/>
              <a:t>-</a:t>
            </a:r>
            <a:endParaRPr lang="cs-CZ" sz="1800" baseline="30000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V="1">
            <a:off x="7073900" y="3932238"/>
            <a:ext cx="0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1292225" y="4700588"/>
            <a:ext cx="38036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400"/>
              <a:t>GLUKURONOVÁ  KYS.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2400"/>
              <a:t>IDURONOVÁ  KYS.  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095875" y="4681538"/>
            <a:ext cx="4564063" cy="84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sz="2400"/>
              <a:t>GLYKOZAMIN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sz="2400"/>
              <a:t>N- ACETYL-6-O-SULFÁT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H="1">
            <a:off x="5172075" y="3067050"/>
            <a:ext cx="38100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27013"/>
            <a:ext cx="8728075" cy="1008062"/>
          </a:xfrm>
        </p:spPr>
        <p:txBody>
          <a:bodyPr/>
          <a:lstStyle/>
          <a:p>
            <a:r>
              <a:rPr lang="cs-CZ" sz="3900" b="1" smtClean="0">
                <a:latin typeface="Arial" pitchFamily="34" charset="0"/>
              </a:rPr>
              <a:t>Funkce heparinu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235075"/>
            <a:ext cx="9720263" cy="5545138"/>
          </a:xfrm>
        </p:spPr>
        <p:txBody>
          <a:bodyPr/>
          <a:lstStyle/>
          <a:p>
            <a:r>
              <a:rPr lang="cs-CZ" sz="2600" b="1" smtClean="0">
                <a:latin typeface="Arial" pitchFamily="34" charset="0"/>
              </a:rPr>
              <a:t>Prostřednictvím AT III:</a:t>
            </a:r>
          </a:p>
          <a:p>
            <a:pPr lvl="1"/>
            <a:r>
              <a:rPr lang="cs-CZ" sz="2600" smtClean="0">
                <a:latin typeface="Arial" pitchFamily="34" charset="0"/>
              </a:rPr>
              <a:t>Reverzibilní vazba na AT III</a:t>
            </a:r>
          </a:p>
          <a:p>
            <a:pPr lvl="1"/>
            <a:r>
              <a:rPr lang="cs-CZ" sz="2600" b="1" smtClean="0">
                <a:latin typeface="Arial" pitchFamily="34" charset="0"/>
              </a:rPr>
              <a:t>Potencuje vazbu AT III na FIIa a FXa (jejich inaktivaci):</a:t>
            </a:r>
          </a:p>
          <a:p>
            <a:pPr lvl="2"/>
            <a:r>
              <a:rPr lang="cs-CZ" sz="2200" smtClean="0">
                <a:latin typeface="Arial" pitchFamily="34" charset="0"/>
              </a:rPr>
              <a:t>Na FXa se heparin nemusí vázat</a:t>
            </a:r>
          </a:p>
          <a:p>
            <a:pPr lvl="2"/>
            <a:r>
              <a:rPr lang="cs-CZ" sz="2200" smtClean="0">
                <a:latin typeface="Arial" pitchFamily="34" charset="0"/>
              </a:rPr>
              <a:t>Na FIIa je nutná vazba heparinu</a:t>
            </a:r>
          </a:p>
          <a:p>
            <a:pPr lvl="2"/>
            <a:endParaRPr lang="cs-CZ" sz="2200" smtClean="0">
              <a:latin typeface="Arial" pitchFamily="34" charset="0"/>
            </a:endParaRPr>
          </a:p>
          <a:p>
            <a:r>
              <a:rPr lang="cs-CZ" sz="2600" b="1" smtClean="0">
                <a:latin typeface="Arial" pitchFamily="34" charset="0"/>
              </a:rPr>
              <a:t>Uvolňuje TFPI do oběhu</a:t>
            </a:r>
          </a:p>
          <a:p>
            <a:endParaRPr lang="cs-CZ" sz="2600" smtClean="0">
              <a:latin typeface="Arial" pitchFamily="34" charset="0"/>
            </a:endParaRPr>
          </a:p>
          <a:p>
            <a:r>
              <a:rPr lang="cs-CZ" sz="2600" b="1" smtClean="0">
                <a:latin typeface="Arial" pitchFamily="34" charset="0"/>
              </a:rPr>
              <a:t>Váže se i na buněčné povrchy:</a:t>
            </a:r>
          </a:p>
          <a:p>
            <a:pPr lvl="1"/>
            <a:r>
              <a:rPr lang="cs-CZ" sz="2200" smtClean="0">
                <a:latin typeface="Arial" pitchFamily="34" charset="0"/>
              </a:rPr>
              <a:t>Trombocyty : DF 4</a:t>
            </a:r>
          </a:p>
          <a:p>
            <a:pPr lvl="1"/>
            <a:r>
              <a:rPr lang="cs-CZ" sz="2200" smtClean="0">
                <a:latin typeface="Arial" pitchFamily="34" charset="0"/>
              </a:rPr>
              <a:t>Endotel</a:t>
            </a:r>
          </a:p>
          <a:p>
            <a:pPr lvl="1"/>
            <a:r>
              <a:rPr lang="cs-CZ" sz="2200" smtClean="0">
                <a:latin typeface="Arial" pitchFamily="34" charset="0"/>
              </a:rPr>
              <a:t>Leukocyty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1101725"/>
          <a:ext cx="10267950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grafie" r:id="rId3" imgW="3990476" imgH="3486637" progId="">
                  <p:embed/>
                </p:oleObj>
              </mc:Choice>
              <mc:Fallback>
                <p:oleObj name="Fotografie" r:id="rId3" imgW="3990476" imgH="348663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1725"/>
                        <a:ext cx="10267950" cy="597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798513" y="236538"/>
            <a:ext cx="8924925" cy="5969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Rozdíl mechanismu reakce AT III s UFH a LMWH</a:t>
            </a:r>
            <a:endParaRPr lang="en-GB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0"/>
            <a:ext cx="9648825" cy="1181100"/>
          </a:xfrm>
        </p:spPr>
        <p:txBody>
          <a:bodyPr/>
          <a:lstStyle/>
          <a:p>
            <a:r>
              <a:rPr lang="cs-CZ" sz="3600" b="1" dirty="0" smtClean="0">
                <a:latin typeface="Arial" pitchFamily="34" charset="0"/>
              </a:rPr>
              <a:t>Dávkování a </a:t>
            </a:r>
            <a:r>
              <a:rPr lang="cs-CZ" sz="3600" b="1" dirty="0" err="1" smtClean="0">
                <a:latin typeface="Arial" pitchFamily="34" charset="0"/>
              </a:rPr>
              <a:t>monitorace</a:t>
            </a:r>
            <a:r>
              <a:rPr lang="cs-CZ" sz="3600" b="1" dirty="0" smtClean="0">
                <a:latin typeface="Arial" pitchFamily="34" charset="0"/>
              </a:rPr>
              <a:t> léčby heparinem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4" y="1090614"/>
            <a:ext cx="9360916" cy="5473054"/>
          </a:xfrm>
        </p:spPr>
        <p:txBody>
          <a:bodyPr/>
          <a:lstStyle/>
          <a:p>
            <a:pPr marL="647700" indent="-647700">
              <a:buFontTx/>
              <a:buNone/>
            </a:pP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Terapie </a:t>
            </a:r>
            <a:r>
              <a:rPr lang="cs-CZ" sz="2800" b="1" u="sng" dirty="0" err="1" smtClean="0">
                <a:latin typeface="Arial" pitchFamily="34" charset="0"/>
                <a:sym typeface="Symbol" pitchFamily="18" charset="2"/>
              </a:rPr>
              <a:t>trombembolie</a:t>
            </a: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:</a:t>
            </a:r>
          </a:p>
          <a:p>
            <a:pPr marL="647700" indent="-647700"/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bolus 80 j /kg</a:t>
            </a:r>
          </a:p>
          <a:p>
            <a:pPr marL="647700" indent="-647700"/>
            <a:r>
              <a:rPr lang="cs-CZ" sz="3200" b="1" dirty="0" smtClean="0">
                <a:latin typeface="Arial" pitchFamily="34" charset="0"/>
              </a:rPr>
              <a:t>18 j / kg / hod i.v. kont infuze</a:t>
            </a:r>
            <a:endParaRPr lang="cs-CZ" sz="4000" b="1" dirty="0" smtClean="0">
              <a:latin typeface="Arial" pitchFamily="34" charset="0"/>
              <a:sym typeface="Symbol" pitchFamily="18" charset="2"/>
            </a:endParaRPr>
          </a:p>
          <a:p>
            <a:pPr marL="647700" indent="-647700"/>
            <a:r>
              <a:rPr lang="en-GB" sz="32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</a:t>
            </a:r>
            <a:r>
              <a:rPr lang="cs-CZ" sz="3200" b="1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aPTT</a:t>
            </a:r>
            <a:r>
              <a:rPr lang="cs-CZ" sz="32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:</a:t>
            </a:r>
          </a:p>
          <a:p>
            <a:pPr marL="1062038" lvl="1" indent="-571500"/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prodloužení </a:t>
            </a: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aPTT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 1,5-2,5 R (2-3x)</a:t>
            </a:r>
          </a:p>
          <a:p>
            <a:pPr marL="1062038" lvl="1" indent="-571500"/>
            <a:r>
              <a:rPr lang="cs-CZ" sz="2800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</a:t>
            </a:r>
            <a:r>
              <a:rPr lang="cs-CZ" sz="2800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cs-CZ" sz="2800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IIa</a:t>
            </a:r>
            <a:r>
              <a:rPr lang="cs-CZ" sz="2800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: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 0,2-0,4 j/ml</a:t>
            </a:r>
            <a:r>
              <a:rPr lang="cs-CZ" sz="2400" dirty="0" smtClean="0">
                <a:latin typeface="Arial" pitchFamily="34" charset="0"/>
                <a:sym typeface="Symbol" pitchFamily="18" charset="2"/>
              </a:rPr>
              <a:t>	</a:t>
            </a:r>
          </a:p>
          <a:p>
            <a:pPr marL="1062038" lvl="1" indent="-571500"/>
            <a:r>
              <a:rPr lang="cs-CZ" sz="2800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anti</a:t>
            </a:r>
            <a:r>
              <a:rPr lang="cs-CZ" sz="2800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-</a:t>
            </a:r>
            <a:r>
              <a:rPr lang="cs-CZ" sz="2800" dirty="0" err="1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Xa</a:t>
            </a:r>
            <a:r>
              <a:rPr lang="cs-CZ" sz="2800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:</a:t>
            </a:r>
            <a:r>
              <a:rPr lang="cs-CZ" sz="2800" dirty="0" smtClean="0">
                <a:latin typeface="Arial" pitchFamily="34" charset="0"/>
                <a:sym typeface="Symbol" pitchFamily="18" charset="2"/>
              </a:rPr>
              <a:t> 0,35-0,7 j/ml</a:t>
            </a:r>
          </a:p>
          <a:p>
            <a:pPr marL="647700" indent="-647700">
              <a:buFont typeface="Symbol"/>
              <a:buChar char="­"/>
            </a:pPr>
            <a:r>
              <a:rPr lang="en-GB" sz="2800" b="1" dirty="0" smtClean="0">
                <a:latin typeface="Arial" pitchFamily="34" charset="0"/>
                <a:sym typeface="Symbol" pitchFamily="18" charset="2"/>
              </a:rPr>
              <a:t>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 TČ, norma </a:t>
            </a: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reptilázový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 čas</a:t>
            </a:r>
          </a:p>
          <a:p>
            <a:pPr marL="647700" indent="-647700">
              <a:buFontTx/>
              <a:buNone/>
            </a:pP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Profylaxe </a:t>
            </a:r>
            <a:r>
              <a:rPr lang="cs-CZ" sz="2800" b="1" u="sng" dirty="0" err="1" smtClean="0">
                <a:latin typeface="Arial" pitchFamily="34" charset="0"/>
                <a:sym typeface="Symbol" pitchFamily="18" charset="2"/>
              </a:rPr>
              <a:t>trombembolie</a:t>
            </a:r>
            <a:r>
              <a:rPr lang="cs-CZ" sz="2800" b="1" u="sng" dirty="0" smtClean="0">
                <a:latin typeface="Arial" pitchFamily="34" charset="0"/>
                <a:sym typeface="Symbol" pitchFamily="18" charset="2"/>
              </a:rPr>
              <a:t>: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cs-CZ" sz="2400" b="1" dirty="0" smtClean="0">
                <a:latin typeface="Arial" pitchFamily="34" charset="0"/>
                <a:sym typeface="Symbol" pitchFamily="18" charset="2"/>
              </a:rPr>
              <a:t>	</a:t>
            </a:r>
          </a:p>
          <a:p>
            <a:pPr marL="647700" indent="-647700"/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2-3x denně 5000 j s.</a:t>
            </a:r>
            <a:r>
              <a:rPr lang="cs-CZ" sz="2800" b="1" dirty="0" err="1" smtClean="0">
                <a:latin typeface="Arial" pitchFamily="34" charset="0"/>
                <a:sym typeface="Symbol" pitchFamily="18" charset="2"/>
              </a:rPr>
              <a:t>c</a:t>
            </a:r>
            <a:r>
              <a:rPr lang="cs-CZ" sz="2800" b="1" dirty="0" smtClean="0">
                <a:latin typeface="Arial" pitchFamily="34" charset="0"/>
                <a:sym typeface="Symbol" pitchFamily="18" charset="2"/>
              </a:rPr>
              <a:t>.</a:t>
            </a:r>
            <a:r>
              <a:rPr lang="cs-CZ" sz="2800" b="1" dirty="0" smtClean="0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		</a:t>
            </a:r>
            <a:endParaRPr lang="cs-CZ" sz="3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98450"/>
            <a:ext cx="8728075" cy="1181100"/>
          </a:xfrm>
        </p:spPr>
        <p:txBody>
          <a:bodyPr/>
          <a:lstStyle/>
          <a:p>
            <a:r>
              <a:rPr lang="cs-CZ" sz="3600" b="1" smtClean="0">
                <a:latin typeface="Arial" pitchFamily="34" charset="0"/>
              </a:rPr>
              <a:t>Monitorace léčby heparinem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044700"/>
            <a:ext cx="9720262" cy="4662488"/>
          </a:xfrm>
        </p:spPr>
        <p:txBody>
          <a:bodyPr/>
          <a:lstStyle/>
          <a:p>
            <a:pPr>
              <a:buFontTx/>
              <a:buNone/>
            </a:pPr>
            <a:r>
              <a:rPr lang="cs-CZ" sz="3000" b="1" smtClean="0">
                <a:solidFill>
                  <a:srgbClr val="FFCC00"/>
                </a:solidFill>
                <a:latin typeface="Arial" pitchFamily="34" charset="0"/>
              </a:rPr>
              <a:t>Aktivovaný koagulační test </a:t>
            </a:r>
          </a:p>
          <a:p>
            <a:pPr>
              <a:buFontTx/>
              <a:buNone/>
            </a:pPr>
            <a:r>
              <a:rPr lang="cs-CZ" sz="3000" b="1" smtClean="0">
                <a:solidFill>
                  <a:srgbClr val="FFCC00"/>
                </a:solidFill>
                <a:latin typeface="Arial" pitchFamily="34" charset="0"/>
              </a:rPr>
              <a:t>ACT (Activated Cloting Time)</a:t>
            </a:r>
          </a:p>
          <a:p>
            <a:r>
              <a:rPr lang="cs-CZ" sz="3000" smtClean="0">
                <a:latin typeface="Arial" pitchFamily="34" charset="0"/>
              </a:rPr>
              <a:t>Aktivace koagulace kontaktními povrchy, např. kaolin</a:t>
            </a:r>
          </a:p>
          <a:p>
            <a:r>
              <a:rPr lang="cs-CZ" sz="3000" smtClean="0">
                <a:latin typeface="Arial" pitchFamily="34" charset="0"/>
              </a:rPr>
              <a:t>V plné krvi: „bed side“ test</a:t>
            </a:r>
          </a:p>
          <a:p>
            <a:r>
              <a:rPr lang="cs-CZ" sz="3000" smtClean="0">
                <a:latin typeface="Arial" pitchFamily="34" charset="0"/>
              </a:rPr>
              <a:t>V hrudní chirurgii při mimotělním oběhu</a:t>
            </a:r>
          </a:p>
          <a:p>
            <a:r>
              <a:rPr lang="cs-CZ" sz="3000" smtClean="0">
                <a:latin typeface="Arial" pitchFamily="34" charset="0"/>
              </a:rPr>
              <a:t>Norma:	120 - 180 s</a:t>
            </a:r>
          </a:p>
          <a:p>
            <a:r>
              <a:rPr lang="cs-CZ" sz="3000" smtClean="0">
                <a:latin typeface="Arial" pitchFamily="34" charset="0"/>
              </a:rPr>
              <a:t>Terapeutické hodnoty:	300 - 600 s</a:t>
            </a:r>
          </a:p>
          <a:p>
            <a:pPr lvl="1"/>
            <a:endParaRPr lang="cs-CZ" sz="260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959" tIns="48980" rIns="97959" bIns="4898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959" tIns="48980" rIns="97959" bIns="4898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2244</Words>
  <Application>Microsoft Office PowerPoint</Application>
  <PresentationFormat>Vlastní</PresentationFormat>
  <Paragraphs>589</Paragraphs>
  <Slides>49</Slides>
  <Notes>17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Default Design</vt:lpstr>
      <vt:lpstr>Fotografie</vt:lpstr>
      <vt:lpstr>Antitrombotická léčba</vt:lpstr>
      <vt:lpstr>Rozdělení antitrombotické léčby </vt:lpstr>
      <vt:lpstr>Schéma plazmatické koagulace a některé z možností jejího ovlivnění antitrombotickou léčbou</vt:lpstr>
      <vt:lpstr>Indikace antikoagulační léčby - heparinu, kumarinů</vt:lpstr>
      <vt:lpstr>  GLYKOZAMINOGLYKAN  HEPARIN</vt:lpstr>
      <vt:lpstr>Funkce heparinu</vt:lpstr>
      <vt:lpstr>Prezentace aplikace PowerPoint</vt:lpstr>
      <vt:lpstr>Dávkování a monitorace léčby heparinem</vt:lpstr>
      <vt:lpstr>Monitorace léčby heparinem</vt:lpstr>
      <vt:lpstr>Nízkomolekulární hepariny</vt:lpstr>
      <vt:lpstr>Monitorace a dávkování léčby LMWH</vt:lpstr>
      <vt:lpstr>Monitorace a dávkování léčby LMWH</vt:lpstr>
      <vt:lpstr>Prezentace aplikace PowerPoint</vt:lpstr>
      <vt:lpstr>Heparinem indukovaná trombocytopenie HIT </vt:lpstr>
      <vt:lpstr>Patogeneze HIT II</vt:lpstr>
      <vt:lpstr>Skórovací systém diagnostiky HIT II :4 T´s  *Lo et al: JTH 2006; 4: 759-765</vt:lpstr>
      <vt:lpstr>HIT II: diagnostika</vt:lpstr>
      <vt:lpstr>HIT II:  léčba</vt:lpstr>
      <vt:lpstr>HIT – monitorace trombocytů dle rizika</vt:lpstr>
      <vt:lpstr>Imunitně podmíněné reakce UFH/LMWH</vt:lpstr>
      <vt:lpstr>Prezentace aplikace PowerPoint</vt:lpstr>
      <vt:lpstr>Další terapie při alergické reakci na hepariny</vt:lpstr>
      <vt:lpstr>Další nežádoucí účinky UFH / LMWH</vt:lpstr>
      <vt:lpstr>Přehled kumarinových preparátů</vt:lpstr>
      <vt:lpstr>Monitorace léčby kumariny</vt:lpstr>
      <vt:lpstr>Dávkování léčby kumariny</vt:lpstr>
      <vt:lpstr>Trvání léčby kumariny</vt:lpstr>
      <vt:lpstr>Prezentace aplikace PowerPoint</vt:lpstr>
      <vt:lpstr>Kožní nekrózy</vt:lpstr>
      <vt:lpstr>Heparinem indukovaná kožní nekróza  (event. III. typ reakce)</vt:lpstr>
      <vt:lpstr>Prezentace aplikace PowerPoint</vt:lpstr>
      <vt:lpstr>Přímé inhibitory trombinu (nepotřebují k účinku AT III)</vt:lpstr>
      <vt:lpstr>Inhibitory Xa</vt:lpstr>
      <vt:lpstr>Přímé inhibitory IIa a Xa</vt:lpstr>
      <vt:lpstr>Monitorace NOAC: běžně netřeba</vt:lpstr>
      <vt:lpstr>Antidota antikoagulační léčby</vt:lpstr>
      <vt:lpstr>Doporučená opatření při předávkování kumarinů</vt:lpstr>
      <vt:lpstr>Cesty aktivace destiček</vt:lpstr>
      <vt:lpstr>Acetylosalicylová kyselina</vt:lpstr>
      <vt:lpstr>inhibice COX-1</vt:lpstr>
      <vt:lpstr>Thienopyridiny</vt:lpstr>
      <vt:lpstr>Thienopyridiny  </vt:lpstr>
      <vt:lpstr>Monitorace antiagregační léčby - ASA</vt:lpstr>
      <vt:lpstr>Monitorace antiagregační léčby  clopidogrel</vt:lpstr>
      <vt:lpstr>Monitorace antiagregační léčby agregace plné krve Multiplate®</vt:lpstr>
      <vt:lpstr>Prezentace aplikace PowerPoint</vt:lpstr>
      <vt:lpstr>Závěr</vt:lpstr>
      <vt:lpstr>Trombolytika</vt:lpstr>
      <vt:lpstr>Substituční léčba inhibitory koagulace (měříme přímo jejich funkční aktivitu)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Získané poruchy krevního srážení</dc:title>
  <dc:creator>Miroslav Penka</dc:creator>
  <cp:lastModifiedBy>MUDr. Smejkal</cp:lastModifiedBy>
  <cp:revision>117</cp:revision>
  <cp:lastPrinted>2000-03-29T06:12:02Z</cp:lastPrinted>
  <dcterms:created xsi:type="dcterms:W3CDTF">2000-03-23T11:15:58Z</dcterms:created>
  <dcterms:modified xsi:type="dcterms:W3CDTF">2020-10-01T21:27:53Z</dcterms:modified>
</cp:coreProperties>
</file>