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Source Code Pro"/>
      <p:regular r:id="rId18"/>
      <p:bold r:id="rId19"/>
      <p:italic r:id="rId20"/>
      <p:boldItalic r:id="rId21"/>
    </p:embeddedFont>
    <p:embeddedFont>
      <p:font typeface="Oswald"/>
      <p:regular r:id="rId22"/>
      <p:bold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SourceCodePro-italic.fntdata"/><Relationship Id="rId11" Type="http://schemas.openxmlformats.org/officeDocument/2006/relationships/slide" Target="slides/slide6.xml"/><Relationship Id="rId22" Type="http://schemas.openxmlformats.org/officeDocument/2006/relationships/font" Target="fonts/Oswald-regular.fntdata"/><Relationship Id="rId10" Type="http://schemas.openxmlformats.org/officeDocument/2006/relationships/slide" Target="slides/slide5.xml"/><Relationship Id="rId21" Type="http://schemas.openxmlformats.org/officeDocument/2006/relationships/font" Target="fonts/SourceCodePr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Oswald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SourceCodePro-bold.fntdata"/><Relationship Id="rId6" Type="http://schemas.openxmlformats.org/officeDocument/2006/relationships/slide" Target="slides/slide1.xml"/><Relationship Id="rId18" Type="http://schemas.openxmlformats.org/officeDocument/2006/relationships/font" Target="fonts/SourceCodePr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7157f229cd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7157f229cd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7157f229cd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7157f229cd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7157f229cd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7157f229cd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7157f229cd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7157f229cd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714b4e6f6e_2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714b4e6f6e_2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714b4e6f6e_0_1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714b4e6f6e_0_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14b4e6f6e_0_1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14b4e6f6e_0_1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714b4e6f6e_0_1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714b4e6f6e_0_1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714b4e6f6e_2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714b4e6f6e_2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157f229c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7157f229c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7157f229c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7157f229c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fmla="val 50000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11"/>
          <p:cNvCxnSpPr/>
          <p:nvPr/>
        </p:nvCxnSpPr>
        <p:spPr>
          <a:xfrm>
            <a:off x="413275" y="2988275"/>
            <a:ext cx="9105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oogle Shape;20;p4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5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7"/>
          <p:cNvCxnSpPr/>
          <p:nvPr/>
        </p:nvCxnSpPr>
        <p:spPr>
          <a:xfrm>
            <a:off x="418675" y="145778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35" name="Google Shape;35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6" name="Google Shape;36;p7"/>
          <p:cNvSpPr txBox="1"/>
          <p:nvPr>
            <p:ph idx="1" type="body"/>
          </p:nvPr>
        </p:nvSpPr>
        <p:spPr>
          <a:xfrm>
            <a:off x="311700" y="1618204"/>
            <a:ext cx="2808000" cy="295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lt2"/>
        </a:solid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bg>
      <p:bgPr>
        <a:solidFill>
          <a:schemeClr val="dk1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175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577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odern-writer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Relationship Id="rId4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Účinky a toxicita warfarinu, heparinu, antitrombotik</a:t>
            </a:r>
            <a:endParaRPr/>
          </a:p>
        </p:txBody>
      </p:sp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Martin Sihlovec, Dominika Rieglová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2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Další významné NÚ a toxicita antitrombotik</a:t>
            </a:r>
            <a:endParaRPr/>
          </a:p>
        </p:txBody>
      </p:sp>
      <p:sp>
        <p:nvSpPr>
          <p:cNvPr id="122" name="Google Shape;122;p22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KYSELINA ACETYLSALICYLOVÁ 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MÚ: inhibice COX (1 i 2)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účinek je striktně závislý na dávce, nutné dobré zvážení a poučení pacientů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NÚ dány inhibicí COX1 - žaludeční vředy, krvácení do žaludku, vzácně intrakraniální krvácení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ANTIDOTUM neexistuje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>
                <a:solidFill>
                  <a:srgbClr val="FF0000"/>
                </a:solidFill>
              </a:rPr>
              <a:t>KI: DĚTI DO 12 LET!!</a:t>
            </a:r>
            <a:r>
              <a:rPr lang="sk"/>
              <a:t> (riziko Reyova sy. = encefalopatie)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3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TIENOPYRIDINY - 1. a 2. generace (tiklopidin, klopidogrel)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MÚ: ireverzibilně blokují ADP cestu agregace trombocytů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jaterní metabolizace přes CYP2C19 - lékové interakce OMEPRAZOLEM (= inhibitor CYP2C19)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NÚ - TIKLOPIDIN: </a:t>
            </a:r>
            <a:r>
              <a:rPr lang="sk">
                <a:solidFill>
                  <a:srgbClr val="FF0000"/>
                </a:solidFill>
              </a:rPr>
              <a:t>težká neutropenie!!!</a:t>
            </a:r>
            <a:r>
              <a:rPr lang="sk"/>
              <a:t> agranulocytóza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4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24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sk" sz="3600"/>
              <a:t>Děkujeme za pozornost! </a:t>
            </a:r>
            <a:endParaRPr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4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Oswald"/>
              <a:buChar char="●"/>
            </a:pPr>
            <a:r>
              <a:rPr lang="sk" sz="3000">
                <a:latin typeface="Oswald"/>
                <a:ea typeface="Oswald"/>
                <a:cs typeface="Oswald"/>
                <a:sym typeface="Oswald"/>
              </a:rPr>
              <a:t>ANTITROMBOTIKA</a:t>
            </a:r>
            <a:endParaRPr sz="3000">
              <a:latin typeface="Oswald"/>
              <a:ea typeface="Oswald"/>
              <a:cs typeface="Oswald"/>
              <a:sym typeface="Oswald"/>
            </a:endParaRPr>
          </a:p>
          <a:p>
            <a:pPr indent="-419100" lvl="1" marL="914400" rtl="0" algn="l">
              <a:spcBef>
                <a:spcPts val="0"/>
              </a:spcBef>
              <a:spcAft>
                <a:spcPts val="0"/>
              </a:spcAft>
              <a:buSzPts val="3000"/>
              <a:buFont typeface="Oswald"/>
              <a:buChar char="○"/>
            </a:pPr>
            <a:r>
              <a:rPr lang="sk" sz="3000">
                <a:latin typeface="Oswald"/>
                <a:ea typeface="Oswald"/>
                <a:cs typeface="Oswald"/>
                <a:sym typeface="Oswald"/>
              </a:rPr>
              <a:t>antikoagulancia  - protidestičkové léky</a:t>
            </a:r>
            <a:endParaRPr sz="3000">
              <a:latin typeface="Oswald"/>
              <a:ea typeface="Oswald"/>
              <a:cs typeface="Oswald"/>
              <a:sym typeface="Oswald"/>
            </a:endParaRPr>
          </a:p>
          <a:p>
            <a:pPr indent="-419100" lvl="1" marL="914400" rtl="0" algn="l">
              <a:spcBef>
                <a:spcPts val="0"/>
              </a:spcBef>
              <a:spcAft>
                <a:spcPts val="0"/>
              </a:spcAft>
              <a:buSzPts val="3000"/>
              <a:buFont typeface="Oswald"/>
              <a:buChar char="○"/>
            </a:pPr>
            <a:r>
              <a:rPr lang="sk" sz="3000">
                <a:latin typeface="Oswald"/>
                <a:ea typeface="Oswald"/>
                <a:cs typeface="Oswald"/>
                <a:sym typeface="Oswald"/>
              </a:rPr>
              <a:t>antiagregancia - nepřímá (heparin), přímá (warfarin)</a:t>
            </a:r>
            <a:endParaRPr sz="3000">
              <a:latin typeface="Oswald"/>
              <a:ea typeface="Oswald"/>
              <a:cs typeface="Oswald"/>
              <a:sym typeface="Oswald"/>
            </a:endParaRPr>
          </a:p>
          <a:p>
            <a:pPr indent="-419100" lvl="1" marL="914400" rtl="0" algn="l">
              <a:spcBef>
                <a:spcPts val="0"/>
              </a:spcBef>
              <a:spcAft>
                <a:spcPts val="0"/>
              </a:spcAft>
              <a:buSzPts val="3000"/>
              <a:buFont typeface="Oswald"/>
              <a:buChar char="○"/>
            </a:pPr>
            <a:r>
              <a:rPr lang="sk" sz="3000">
                <a:latin typeface="Oswald"/>
                <a:ea typeface="Oswald"/>
                <a:cs typeface="Oswald"/>
                <a:sym typeface="Oswald"/>
              </a:rPr>
              <a:t>trombolytika - např. altepláza </a:t>
            </a:r>
            <a:endParaRPr sz="3000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Laboratórne hodnotenie hemokoagulace</a:t>
            </a:r>
            <a:endParaRPr/>
          </a:p>
        </p:txBody>
      </p:sp>
      <p:sp>
        <p:nvSpPr>
          <p:cNvPr id="75" name="Google Shape;75;p15"/>
          <p:cNvSpPr txBox="1"/>
          <p:nvPr>
            <p:ph idx="1" type="body"/>
          </p:nvPr>
        </p:nvSpPr>
        <p:spPr>
          <a:xfrm>
            <a:off x="311700" y="13164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aPTT (25-50 s) - hodnotenie vnútornej cesty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PT = Quick test (14 s) - hodnotenie vonkajšej cesty →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INR </a:t>
            </a:r>
            <a:r>
              <a:rPr lang="sk">
                <a:solidFill>
                  <a:srgbClr val="212529"/>
                </a:solidFill>
                <a:highlight>
                  <a:srgbClr val="FFFFFF"/>
                </a:highlight>
              </a:rPr>
              <a:t>= </a:t>
            </a:r>
            <a:r>
              <a:rPr i="1" lang="sk">
                <a:solidFill>
                  <a:srgbClr val="212529"/>
                </a:solidFill>
              </a:rPr>
              <a:t>international normalized ratio</a:t>
            </a:r>
            <a:r>
              <a:rPr lang="sk">
                <a:solidFill>
                  <a:srgbClr val="212529"/>
                </a:solidFill>
                <a:highlight>
                  <a:srgbClr val="FFFFFF"/>
                </a:highlight>
              </a:rPr>
              <a:t> (0,8 - 1,2/80-120%)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TT = Trombínový čas (11 - 19 s) - spoločná cesta</a:t>
            </a:r>
            <a:endParaRPr/>
          </a:p>
        </p:txBody>
      </p:sp>
      <p:pic>
        <p:nvPicPr>
          <p:cNvPr id="76" name="Google Shape;7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33199" y="2677025"/>
            <a:ext cx="3078525" cy="2466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Heparin - nefrakcionovaný (UHF)</a:t>
            </a:r>
            <a:endParaRPr/>
          </a:p>
        </p:txBody>
      </p:sp>
      <p:sp>
        <p:nvSpPr>
          <p:cNvPr id="82" name="Google Shape;82;p16"/>
          <p:cNvSpPr txBox="1"/>
          <p:nvPr>
            <p:ph idx="1" type="body"/>
          </p:nvPr>
        </p:nvSpPr>
        <p:spPr>
          <a:xfrm>
            <a:off x="271275" y="14587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fyziologicky zo žírnych bb, účinný in vivo/vitro, antilipidemický účinok (↓cholesterol)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MÚ: Ternární komplex: Heparin-AT III-Trombin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účinok závisí od prítomnosti Antitrombinu III (AT III)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FK: i.v.-bolus 3x/d,degradace játry, exkrece ledvinami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KI: Trombocytopenie, Hemofílie, Maligní hypertenze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NÚ: heparinem indukovaná trombocytopenie typu II., krvácivé     komplikace, </a:t>
            </a:r>
            <a:r>
              <a:rPr lang="sk"/>
              <a:t>Osteoporóza (tp.&gt;1 mes.)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Interakcie: léčivá potencujúce krvácivé účinky heparinu-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sk"/>
              <a:t>p.o. antikoagulancia, antiagregancia, trombolytiká, ↑PNC+CFS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sk"/>
              <a:t>ANTIDOTUM: Protamin sulfát/chlorid (1mg/100U)</a:t>
            </a:r>
            <a:endParaRPr/>
          </a:p>
        </p:txBody>
      </p:sp>
      <p:pic>
        <p:nvPicPr>
          <p:cNvPr descr="Výsledok vyhľadávania obrázkov pre dopyt heparin mechanism of action" id="83" name="Google Shape;83;p16"/>
          <p:cNvPicPr preferRelativeResize="0"/>
          <p:nvPr/>
        </p:nvPicPr>
        <p:blipFill rotWithShape="1">
          <a:blip r:embed="rId3">
            <a:alphaModFix/>
          </a:blip>
          <a:srcRect b="42621" l="1482" r="2888" t="3420"/>
          <a:stretch/>
        </p:blipFill>
        <p:spPr>
          <a:xfrm>
            <a:off x="6426850" y="90950"/>
            <a:ext cx="2637425" cy="14349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Heparin - nízkomolekulární (LMWH)</a:t>
            </a:r>
            <a:endParaRPr/>
          </a:p>
        </p:txBody>
      </p:sp>
      <p:sp>
        <p:nvSpPr>
          <p:cNvPr id="89" name="Google Shape;89;p17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obecne viac inhibovaný F.Xa ako trombin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nižšie riziko indukcie heparin. trombocytopénie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MÚ: ako heparin + fybrinolytický účinok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FK: s.c. 1x/d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KI: viz. UHF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NÚ: viz. UHF ale menej závažné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Interakce: viz. UHF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sk"/>
              <a:t>ANTIDOTUM: Protamin sulfát/chlorid (1mg/100U)</a:t>
            </a:r>
            <a:endParaRPr/>
          </a:p>
        </p:txBody>
      </p:sp>
      <p:pic>
        <p:nvPicPr>
          <p:cNvPr descr="Výsledok vyhľadávania obrázkov pre dopyt heparin mechanism of action" id="90" name="Google Shape;90;p17"/>
          <p:cNvPicPr preferRelativeResize="0"/>
          <p:nvPr/>
        </p:nvPicPr>
        <p:blipFill rotWithShape="1">
          <a:blip r:embed="rId3">
            <a:alphaModFix/>
          </a:blip>
          <a:srcRect b="3293" l="2940" r="5459" t="61779"/>
          <a:stretch/>
        </p:blipFill>
        <p:spPr>
          <a:xfrm>
            <a:off x="5763500" y="0"/>
            <a:ext cx="3380500" cy="1242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Warfarin</a:t>
            </a:r>
            <a:endParaRPr/>
          </a:p>
        </p:txBody>
      </p:sp>
      <p:sp>
        <p:nvSpPr>
          <p:cNvPr id="96" name="Google Shape;96;p18"/>
          <p:cNvSpPr txBox="1"/>
          <p:nvPr>
            <p:ph idx="1" type="body"/>
          </p:nvPr>
        </p:nvSpPr>
        <p:spPr>
          <a:xfrm>
            <a:off x="6900" y="13926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MÚ: kompetetívny inhibítor vit. K-reduktázy (vit.K - dependetných faktorov - II, VII, IX, X + protein C a S), účinný in vivo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KI: Jaterní insuficience, Stavy se zhoršenou  compliance,Podávání NSAID, Krvácivé stavy - hemofílie, trombocytopenie, von Willebrandova nemoc a predispozice ke krvácení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FK: monitorácia INR (2-3) - pozor na diety so zeleninou (↓INR),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sk"/>
              <a:t>Antidotum: vit.K (kanavit), koagulační faktory, plazma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descr="Výsledok vyhľadávania obrázkov pre dopyt warfarin mechanism of action" id="97" name="Google Shape;9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81876" y="27800"/>
            <a:ext cx="1571250" cy="15172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Výsledok vyhľadávania obrázkov pre dopyt warfarin" id="98" name="Google Shape;98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87500" y="70200"/>
            <a:ext cx="2145950" cy="1432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Warfarin</a:t>
            </a:r>
            <a:endParaRPr/>
          </a:p>
        </p:txBody>
      </p:sp>
      <p:sp>
        <p:nvSpPr>
          <p:cNvPr id="104" name="Google Shape;104;p19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Interakce: </a:t>
            </a:r>
            <a:r>
              <a:rPr lang="sk">
                <a:solidFill>
                  <a:srgbClr val="FF0000"/>
                </a:solidFill>
              </a:rPr>
              <a:t>obrovský interakční potenciál warfarinu!!!</a:t>
            </a:r>
            <a:endParaRPr>
              <a:solidFill>
                <a:srgbClr val="FF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sk"/>
              <a:t>metabolizace různými enzymy - CYP2C9 (S-warfarin), CYP3A4+1A2 (R-warfarin), VKORC1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sk"/>
              <a:t>potenciece úč. - NSAIDS, cefalosporiny, makrolidy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sk"/>
              <a:t>inhibice úč. - léky indukující enzym P450 - rifampicin, antiepileptika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FK vysoce individuální - polymorfismus genů pro CYP2C9 (DDD se velmi liší u různých alel pacientů)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Trombolytika = Fibrinolytika</a:t>
            </a:r>
            <a:endParaRPr/>
          </a:p>
        </p:txBody>
      </p:sp>
      <p:sp>
        <p:nvSpPr>
          <p:cNvPr id="110" name="Google Shape;110;p20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navozují fibrinolýzu - rozštěpení nerozpustné fibrinové sítě na rozpustné fibrin degradační produkty působením </a:t>
            </a:r>
            <a:r>
              <a:rPr b="1" lang="sk"/>
              <a:t>PLAZMINU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sk"/>
              <a:t>jsou to aktivátory PLAZMINOGENU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základem pro účinek je přítomnost sraženiny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 u="sng"/>
              <a:t>indikace:</a:t>
            </a:r>
            <a:r>
              <a:rPr lang="sk"/>
              <a:t> AIM, HŽT, PE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KI: aktivní krvácení z traumatu, krvácení při vaskulárních poruchách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nejužívanější zástupci - ALTEPLÁZA, RETEPLÁZA, TENEKTEPLÁZA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NÚ TROMBOLYTIK</a:t>
            </a:r>
            <a:endParaRPr/>
          </a:p>
        </p:txBody>
      </p:sp>
      <p:sp>
        <p:nvSpPr>
          <p:cNvPr id="116" name="Google Shape;116;p21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hemorrhagie, hypersenzitivita, GIT obtíže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plazminogenový steal fenomén - platí u méně selektivních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sk"/>
              <a:t>čím menší selektivita k fibrinu, tím více se léčivo váže na plazminogen - nastává systémová fibrinolýza - ubývá plazminogenu v místě trombu - DOCHÁZÍ KE SNÍŽENÍ TROMBOLYTICKÉHO ÚČINKU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sk"/>
              <a:t>problém hlavně I. generace fibrinolytik - již neregistrováno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dern 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1AFD1"/>
      </a:accent5>
      <a:accent6>
        <a:srgbClr val="F8E71C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