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314" r:id="rId3"/>
    <p:sldId id="360" r:id="rId4"/>
    <p:sldId id="364" r:id="rId5"/>
    <p:sldId id="319" r:id="rId6"/>
    <p:sldId id="329" r:id="rId7"/>
    <p:sldId id="342" r:id="rId8"/>
    <p:sldId id="348" r:id="rId9"/>
    <p:sldId id="306" r:id="rId10"/>
    <p:sldId id="347" r:id="rId11"/>
    <p:sldId id="352" r:id="rId12"/>
    <p:sldId id="340" r:id="rId13"/>
    <p:sldId id="336" r:id="rId14"/>
    <p:sldId id="350" r:id="rId15"/>
    <p:sldId id="362" r:id="rId16"/>
    <p:sldId id="343" r:id="rId17"/>
    <p:sldId id="361" r:id="rId18"/>
    <p:sldId id="270" r:id="rId19"/>
    <p:sldId id="301" r:id="rId20"/>
    <p:sldId id="290" r:id="rId21"/>
    <p:sldId id="302" r:id="rId22"/>
    <p:sldId id="351" r:id="rId23"/>
    <p:sldId id="356" r:id="rId24"/>
    <p:sldId id="267" r:id="rId25"/>
    <p:sldId id="357" r:id="rId26"/>
    <p:sldId id="349" r:id="rId27"/>
    <p:sldId id="331" r:id="rId28"/>
    <p:sldId id="335" r:id="rId29"/>
    <p:sldId id="272" r:id="rId30"/>
    <p:sldId id="359" r:id="rId31"/>
    <p:sldId id="311" r:id="rId32"/>
    <p:sldId id="365" r:id="rId33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CCFFFF"/>
    <a:srgbClr val="FF6600"/>
    <a:srgbClr val="FF9966"/>
    <a:srgbClr val="FF7C80"/>
    <a:srgbClr val="CCFF99"/>
    <a:srgbClr val="FF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7001" autoAdjust="0"/>
    <p:restoredTop sz="94703" autoAdjust="0"/>
  </p:normalViewPr>
  <p:slideViewPr>
    <p:cSldViewPr>
      <p:cViewPr varScale="1">
        <p:scale>
          <a:sx n="87" d="100"/>
          <a:sy n="87" d="100"/>
        </p:scale>
        <p:origin x="9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2249A27-2D92-40E4-8F71-0099BD17551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786046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612D36-FAF5-469A-ABB2-AC4EC7D1A92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81814439"/>
      </p:ext>
    </p:extLst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741AF-E6E1-4EC2-AAA9-163C622C4C4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7050316"/>
      </p:ext>
    </p:extLst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586EA3-B26F-4452-83A3-603E8A96C83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4342234"/>
      </p:ext>
    </p:extLst>
  </p:cSld>
  <p:clrMapOvr>
    <a:masterClrMapping/>
  </p:clrMapOvr>
  <p:transition spd="slow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C5850D4-0917-4844-A927-CA43884A50C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90058943"/>
      </p:ext>
    </p:extLst>
  </p:cSld>
  <p:clrMapOvr>
    <a:masterClrMapping/>
  </p:clrMapOvr>
  <p:transition spd="slow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784509E-649E-4A7C-8E1A-5E7AF8D35EA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71734969"/>
      </p:ext>
    </p:extLst>
  </p:cSld>
  <p:clrMapOvr>
    <a:masterClrMapping/>
  </p:clrMapOvr>
  <p:transition spd="slow"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9906A77-98BA-4EF0-8265-EB0F7A735DC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17966387"/>
      </p:ext>
    </p:extLst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63046-F73D-44A5-AF6E-AF66F7827D6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5805236"/>
      </p:ext>
    </p:extLst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C69733-4B35-432F-8CEA-354C392726C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36404629"/>
      </p:ext>
    </p:extLst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0AA793-92D1-4C68-A668-E28FF12D8D8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23432999"/>
      </p:ext>
    </p:extLst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FE3DEF-9095-4C82-9666-96395C00241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29420267"/>
      </p:ext>
    </p:extLst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B7E7A3-09F0-4A10-829B-03FC8AD42F5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6876896"/>
      </p:ext>
    </p:extLst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F288ED-0667-4D00-9E77-2F3E63CD8CC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45883293"/>
      </p:ext>
    </p:extLst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514E46-7882-4503-9D44-EE5091C35FF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61396856"/>
      </p:ext>
    </p:extLst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4834CB-38D6-42D9-BD07-24E14C2D0DB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25764429"/>
      </p:ext>
    </p:extLst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CFB0D37-C1B1-403B-B4F2-ACA0F540630C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slow">
    <p:zoom/>
  </p:transition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800" b="1">
          <a:solidFill>
            <a:srgbClr val="0000CC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800" b="1">
          <a:solidFill>
            <a:srgbClr val="0000CC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800" b="1">
          <a:solidFill>
            <a:srgbClr val="0000CC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800" b="1">
          <a:solidFill>
            <a:srgbClr val="0000CC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800" b="1">
          <a:solidFill>
            <a:srgbClr val="0000CC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800" b="1">
          <a:solidFill>
            <a:srgbClr val="0000CC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800" b="1">
          <a:solidFill>
            <a:srgbClr val="0000CC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800" b="1">
          <a:solidFill>
            <a:srgbClr val="0000CC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800" b="1">
          <a:solidFill>
            <a:srgbClr val="0000CC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3FFB9-DF6E-422F-93FE-9EC21B7DB1D1}" type="slidenum">
              <a:rPr lang="cs-CZ" altLang="cs-CZ"/>
              <a:pPr/>
              <a:t>1</a:t>
            </a:fld>
            <a:endParaRPr lang="cs-CZ" altLang="cs-CZ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908720"/>
            <a:ext cx="9144000" cy="2016224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cs-CZ" altLang="cs-CZ" sz="4500" dirty="0">
                <a:solidFill>
                  <a:srgbClr val="0000FF"/>
                </a:solidFill>
              </a:rPr>
              <a:t>Zacházení s chemickými látkami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584" y="2996952"/>
            <a:ext cx="7489825" cy="302577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altLang="cs-CZ" b="1" dirty="0"/>
              <a:t>Prezentace pro studenty LF MU</a:t>
            </a:r>
          </a:p>
          <a:p>
            <a:pPr>
              <a:lnSpc>
                <a:spcPct val="150000"/>
              </a:lnSpc>
            </a:pPr>
            <a:r>
              <a:rPr lang="cs-CZ" altLang="cs-CZ" sz="2500" dirty="0"/>
              <a:t> </a:t>
            </a:r>
          </a:p>
          <a:p>
            <a:pPr>
              <a:lnSpc>
                <a:spcPct val="150000"/>
              </a:lnSpc>
            </a:pPr>
            <a:r>
              <a:rPr lang="cs-CZ" altLang="cs-CZ" sz="2000" dirty="0"/>
              <a:t>Jiří Dostál</a:t>
            </a:r>
          </a:p>
          <a:p>
            <a:pPr>
              <a:lnSpc>
                <a:spcPct val="150000"/>
              </a:lnSpc>
            </a:pPr>
            <a:r>
              <a:rPr lang="cs-CZ" altLang="cs-CZ" sz="2000" dirty="0"/>
              <a:t>Biochemický ústav LF MU</a:t>
            </a:r>
          </a:p>
          <a:p>
            <a:pPr>
              <a:lnSpc>
                <a:spcPct val="150000"/>
              </a:lnSpc>
            </a:pPr>
            <a:endParaRPr lang="cs-CZ" altLang="cs-CZ" sz="3000" dirty="0"/>
          </a:p>
        </p:txBody>
      </p:sp>
    </p:spTree>
  </p:cSld>
  <p:clrMapOvr>
    <a:masterClrMapping/>
  </p:clrMapOvr>
  <p:transition spd="slow"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29600" cy="1143000"/>
          </a:xfrm>
        </p:spPr>
        <p:txBody>
          <a:bodyPr/>
          <a:lstStyle/>
          <a:p>
            <a:pPr algn="l"/>
            <a:r>
              <a:rPr lang="cs-CZ" sz="3000" dirty="0">
                <a:solidFill>
                  <a:srgbClr val="0000FF"/>
                </a:solidFill>
              </a:rPr>
              <a:t>Devět výstražných symbolů</a:t>
            </a:r>
            <a:endParaRPr lang="en-GB" sz="3000" dirty="0">
              <a:solidFill>
                <a:srgbClr val="0000FF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88ED-0667-4D00-9E77-2F3E63CD8CCA}" type="slidenum">
              <a:rPr lang="cs-CZ" altLang="cs-CZ" smtClean="0"/>
              <a:pPr/>
              <a:t>10</a:t>
            </a:fld>
            <a:endParaRPr lang="cs-CZ" altLang="cs-CZ"/>
          </a:p>
        </p:txBody>
      </p:sp>
      <p:grpSp>
        <p:nvGrpSpPr>
          <p:cNvPr id="5" name="Skupina 4"/>
          <p:cNvGrpSpPr/>
          <p:nvPr/>
        </p:nvGrpSpPr>
        <p:grpSpPr>
          <a:xfrm>
            <a:off x="-76441" y="1844824"/>
            <a:ext cx="9254681" cy="3024336"/>
            <a:chOff x="-86785" y="1772816"/>
            <a:chExt cx="9254681" cy="3024336"/>
          </a:xfrm>
        </p:grpSpPr>
        <p:pic>
          <p:nvPicPr>
            <p:cNvPr id="10137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6785" y="1772816"/>
              <a:ext cx="9254681" cy="3024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Obdélník 3"/>
            <p:cNvSpPr/>
            <p:nvPr/>
          </p:nvSpPr>
          <p:spPr>
            <a:xfrm>
              <a:off x="6793904" y="3169548"/>
              <a:ext cx="2314600" cy="16276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14053423"/>
      </p:ext>
    </p:extLst>
  </p:cSld>
  <p:clrMapOvr>
    <a:masterClrMapping/>
  </p:clrMapOvr>
  <p:transition spd="slow"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7E7A3-09F0-4A10-829B-03FC8AD42F5A}" type="slidenum">
              <a:rPr lang="cs-CZ" altLang="cs-CZ" smtClean="0"/>
              <a:pPr/>
              <a:t>11</a:t>
            </a:fld>
            <a:endParaRPr lang="cs-CZ" altLang="cs-CZ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70888"/>
              </p:ext>
            </p:extLst>
          </p:nvPr>
        </p:nvGraphicFramePr>
        <p:xfrm>
          <a:off x="107504" y="1052736"/>
          <a:ext cx="8784979" cy="44303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30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0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11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11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411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r>
                        <a:rPr lang="cs-CZ" b="1" dirty="0"/>
                        <a:t>Třída nebezpečnosti</a:t>
                      </a:r>
                      <a:endParaRPr lang="en-GB" b="1" dirty="0"/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Kategorie nebezpečnosti</a:t>
                      </a:r>
                      <a:endParaRPr lang="en-GB" b="1" dirty="0"/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Výstražný symbol</a:t>
                      </a:r>
                      <a:endParaRPr lang="en-GB" b="1" dirty="0"/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Signální slovo</a:t>
                      </a:r>
                      <a:endParaRPr lang="en-GB" b="1" dirty="0"/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H-věty</a:t>
                      </a:r>
                      <a:endParaRPr lang="en-GB" b="1" dirty="0"/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7578">
                <a:tc rowSpan="4">
                  <a:txBody>
                    <a:bodyPr/>
                    <a:lstStyle/>
                    <a:p>
                      <a:r>
                        <a:rPr lang="cs-CZ" dirty="0"/>
                        <a:t>Akutní toxicita (17)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Acute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Tox</a:t>
                      </a:r>
                      <a:r>
                        <a:rPr lang="cs-CZ" dirty="0"/>
                        <a:t>. 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Nebezpečí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Orální: H300</a:t>
                      </a:r>
                    </a:p>
                    <a:p>
                      <a:r>
                        <a:rPr lang="cs-CZ" dirty="0"/>
                        <a:t>Dermální: H310</a:t>
                      </a:r>
                    </a:p>
                    <a:p>
                      <a:r>
                        <a:rPr lang="cs-CZ" dirty="0"/>
                        <a:t>Inhalační: H330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7578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Acute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Tox</a:t>
                      </a:r>
                      <a:r>
                        <a:rPr lang="cs-CZ" dirty="0"/>
                        <a:t>. 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Nebezpečí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Orální: H300</a:t>
                      </a:r>
                    </a:p>
                    <a:p>
                      <a:r>
                        <a:rPr lang="cs-CZ"/>
                        <a:t>Dermální: H310</a:t>
                      </a:r>
                    </a:p>
                    <a:p>
                      <a:r>
                        <a:rPr lang="cs-CZ"/>
                        <a:t>Inhalační: H330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7578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Acute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Tox</a:t>
                      </a:r>
                      <a:r>
                        <a:rPr lang="cs-CZ" dirty="0"/>
                        <a:t>. 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Nebezpečí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Orální: H301</a:t>
                      </a:r>
                    </a:p>
                    <a:p>
                      <a:r>
                        <a:rPr lang="cs-CZ" dirty="0"/>
                        <a:t>Dermální: H311</a:t>
                      </a:r>
                    </a:p>
                    <a:p>
                      <a:r>
                        <a:rPr lang="cs-CZ" dirty="0"/>
                        <a:t>Inhalační: H331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7578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Acute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Tox</a:t>
                      </a:r>
                      <a:r>
                        <a:rPr lang="cs-CZ" dirty="0"/>
                        <a:t>. 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Varování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Orální: H302</a:t>
                      </a:r>
                    </a:p>
                    <a:p>
                      <a:r>
                        <a:rPr lang="cs-CZ" dirty="0"/>
                        <a:t>Dermální: H312</a:t>
                      </a:r>
                    </a:p>
                    <a:p>
                      <a:r>
                        <a:rPr lang="cs-CZ" dirty="0"/>
                        <a:t>Inhalační: H332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844824"/>
            <a:ext cx="792088" cy="79208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816" y="4653136"/>
            <a:ext cx="717981" cy="72008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636" y="2780928"/>
            <a:ext cx="792088" cy="79208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709" y="3717032"/>
            <a:ext cx="792088" cy="792088"/>
          </a:xfrm>
          <a:prstGeom prst="rect">
            <a:avLst/>
          </a:prstGeom>
        </p:spPr>
      </p:pic>
      <p:sp>
        <p:nvSpPr>
          <p:cNvPr id="7" name="Zaoblený obdélník 6"/>
          <p:cNvSpPr/>
          <p:nvPr/>
        </p:nvSpPr>
        <p:spPr>
          <a:xfrm>
            <a:off x="0" y="1568"/>
            <a:ext cx="1368152" cy="36004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200" dirty="0">
                <a:solidFill>
                  <a:schemeClr val="tx1"/>
                </a:solidFill>
              </a:rPr>
              <a:t>Příklad</a:t>
            </a:r>
            <a:endParaRPr lang="en-GB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29279"/>
      </p:ext>
    </p:extLst>
  </p:cSld>
  <p:clrMapOvr>
    <a:masterClrMapping/>
  </p:clrMapOvr>
  <p:transition spd="slow"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40960" cy="1440160"/>
          </a:xfrm>
        </p:spPr>
        <p:txBody>
          <a:bodyPr/>
          <a:lstStyle/>
          <a:p>
            <a:pPr algn="l"/>
            <a:r>
              <a:rPr lang="cs-CZ" sz="2600" dirty="0">
                <a:solidFill>
                  <a:srgbClr val="0000FF"/>
                </a:solidFill>
              </a:rPr>
              <a:t>Systém vět k označování</a:t>
            </a:r>
            <a:br>
              <a:rPr lang="cs-CZ" sz="2600" dirty="0">
                <a:solidFill>
                  <a:srgbClr val="0000FF"/>
                </a:solidFill>
              </a:rPr>
            </a:br>
            <a:r>
              <a:rPr lang="cs-CZ" sz="2600" dirty="0">
                <a:solidFill>
                  <a:srgbClr val="0000FF"/>
                </a:solidFill>
              </a:rPr>
              <a:t>rizika (</a:t>
            </a:r>
            <a:r>
              <a:rPr lang="cs-CZ" sz="2600" dirty="0">
                <a:solidFill>
                  <a:srgbClr val="FF0000"/>
                </a:solidFill>
              </a:rPr>
              <a:t>H</a:t>
            </a:r>
            <a:r>
              <a:rPr lang="cs-CZ" sz="2600" dirty="0">
                <a:solidFill>
                  <a:srgbClr val="0000FF"/>
                </a:solidFill>
              </a:rPr>
              <a:t>, hazard) a bezpečného zacházení (</a:t>
            </a:r>
            <a:r>
              <a:rPr lang="cs-CZ" sz="2600" dirty="0">
                <a:solidFill>
                  <a:srgbClr val="FF0000"/>
                </a:solidFill>
              </a:rPr>
              <a:t>P</a:t>
            </a:r>
            <a:r>
              <a:rPr lang="cs-CZ" sz="2600" dirty="0">
                <a:solidFill>
                  <a:srgbClr val="0000FF"/>
                </a:solidFill>
              </a:rPr>
              <a:t>, </a:t>
            </a:r>
            <a:r>
              <a:rPr lang="cs-CZ" sz="2600" dirty="0" err="1">
                <a:solidFill>
                  <a:srgbClr val="0000FF"/>
                </a:solidFill>
              </a:rPr>
              <a:t>precaution</a:t>
            </a:r>
            <a:r>
              <a:rPr lang="cs-CZ" sz="2600" dirty="0">
                <a:solidFill>
                  <a:srgbClr val="0000FF"/>
                </a:solidFill>
              </a:rPr>
              <a:t>)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63046-F73D-44A5-AF6E-AF66F7827D6F}" type="slidenum">
              <a:rPr lang="cs-CZ" altLang="cs-CZ" smtClean="0"/>
              <a:pPr/>
              <a:t>12</a:t>
            </a:fld>
            <a:endParaRPr lang="cs-CZ" altLang="cs-CZ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971164"/>
              </p:ext>
            </p:extLst>
          </p:nvPr>
        </p:nvGraphicFramePr>
        <p:xfrm>
          <a:off x="179512" y="1628800"/>
          <a:ext cx="8856984" cy="3865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52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4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6448">
                <a:tc>
                  <a:txBody>
                    <a:bodyPr/>
                    <a:lstStyle/>
                    <a:p>
                      <a:r>
                        <a:rPr lang="cs-CZ" sz="2100" b="1" dirty="0"/>
                        <a:t>H-věty</a:t>
                      </a:r>
                    </a:p>
                    <a:p>
                      <a:r>
                        <a:rPr lang="cs-CZ" sz="2100" b="1" dirty="0"/>
                        <a:t>(věty o nebezpečnosti / riziku)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100" b="1" dirty="0"/>
                        <a:t>P-věty</a:t>
                      </a:r>
                    </a:p>
                    <a:p>
                      <a:pPr algn="l"/>
                      <a:r>
                        <a:rPr lang="cs-CZ" sz="2100" b="1" dirty="0"/>
                        <a:t>(věty pro</a:t>
                      </a:r>
                      <a:r>
                        <a:rPr lang="cs-CZ" sz="2100" b="1" baseline="0" dirty="0"/>
                        <a:t> bezpečné zacházení)</a:t>
                      </a:r>
                      <a:endParaRPr lang="cs-CZ" sz="2100" b="1" dirty="0"/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6790">
                <a:tc>
                  <a:txBody>
                    <a:bodyPr/>
                    <a:lstStyle/>
                    <a:p>
                      <a:r>
                        <a:rPr lang="cs-CZ" sz="2100" dirty="0"/>
                        <a:t>H200</a:t>
                      </a:r>
                      <a:r>
                        <a:rPr lang="cs-CZ" sz="2100" dirty="0">
                          <a:sym typeface="Symbol"/>
                        </a:rPr>
                        <a:t></a:t>
                      </a:r>
                      <a:r>
                        <a:rPr lang="cs-CZ" sz="2100" dirty="0"/>
                        <a:t>H299</a:t>
                      </a:r>
                      <a:r>
                        <a:rPr lang="cs-CZ" sz="2100" baseline="0" dirty="0"/>
                        <a:t>  Fyzikální nebezpečnost</a:t>
                      </a:r>
                      <a:endParaRPr lang="cs-CZ" sz="2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100" dirty="0"/>
                        <a:t>P100–P199</a:t>
                      </a:r>
                      <a:r>
                        <a:rPr lang="cs-CZ" sz="2100" baseline="0" dirty="0"/>
                        <a:t> Obecné pokyny</a:t>
                      </a:r>
                      <a:r>
                        <a:rPr lang="cs-CZ" sz="2100" dirty="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6790">
                <a:tc>
                  <a:txBody>
                    <a:bodyPr/>
                    <a:lstStyle/>
                    <a:p>
                      <a:r>
                        <a:rPr lang="cs-CZ" sz="2100" dirty="0"/>
                        <a:t>H300</a:t>
                      </a:r>
                      <a:r>
                        <a:rPr lang="cs-CZ" sz="2100" dirty="0">
                          <a:sym typeface="Symbol"/>
                        </a:rPr>
                        <a:t></a:t>
                      </a:r>
                      <a:r>
                        <a:rPr lang="cs-CZ" sz="2100" dirty="0"/>
                        <a:t>H399</a:t>
                      </a:r>
                      <a:r>
                        <a:rPr lang="cs-CZ" sz="2100" baseline="0" dirty="0"/>
                        <a:t> Nebezpečí pro zdraví</a:t>
                      </a:r>
                      <a:endParaRPr lang="cs-CZ" sz="2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100" dirty="0"/>
                        <a:t>P200–P299 Prevence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6790">
                <a:tc>
                  <a:txBody>
                    <a:bodyPr/>
                    <a:lstStyle/>
                    <a:p>
                      <a:r>
                        <a:rPr lang="cs-CZ" sz="2100" dirty="0"/>
                        <a:t>H400</a:t>
                      </a:r>
                      <a:r>
                        <a:rPr lang="cs-CZ" sz="2100" dirty="0">
                          <a:sym typeface="Symbol"/>
                        </a:rPr>
                        <a:t></a:t>
                      </a:r>
                      <a:r>
                        <a:rPr lang="cs-CZ" sz="2100" dirty="0"/>
                        <a:t>H499 Nebezpečí pro živ. prostředí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100" dirty="0"/>
                        <a:t>P300–P399 Co dělat při ...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6790">
                <a:tc>
                  <a:txBody>
                    <a:bodyPr/>
                    <a:lstStyle/>
                    <a:p>
                      <a:endParaRPr lang="cs-CZ" sz="2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100" dirty="0"/>
                        <a:t>P400–P499 Skladování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6790">
                <a:tc>
                  <a:txBody>
                    <a:bodyPr/>
                    <a:lstStyle/>
                    <a:p>
                      <a:endParaRPr lang="cs-CZ" sz="2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100" dirty="0"/>
                        <a:t>P500–P599 Odstraňování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Obdélník 2">
            <a:extLst>
              <a:ext uri="{FF2B5EF4-FFF2-40B4-BE49-F238E27FC236}">
                <a16:creationId xmlns:a16="http://schemas.microsoft.com/office/drawing/2014/main" id="{D5C15503-BB62-4D81-972D-48F2BB7AC3F0}"/>
              </a:ext>
            </a:extLst>
          </p:cNvPr>
          <p:cNvSpPr/>
          <p:nvPr/>
        </p:nvSpPr>
        <p:spPr>
          <a:xfrm>
            <a:off x="155796" y="5949280"/>
            <a:ext cx="1954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H315 Dráždí kůži. </a:t>
            </a:r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F2A5E7F5-2D89-4125-82D3-60FE05E02F67}"/>
              </a:ext>
            </a:extLst>
          </p:cNvPr>
          <p:cNvSpPr/>
          <p:nvPr/>
        </p:nvSpPr>
        <p:spPr>
          <a:xfrm>
            <a:off x="4443874" y="5508300"/>
            <a:ext cx="2845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P235 Uchovávejte v chladu. </a:t>
            </a:r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38488B57-D87C-475B-A1C2-5AFC4EA8DD89}"/>
              </a:ext>
            </a:extLst>
          </p:cNvPr>
          <p:cNvSpPr/>
          <p:nvPr/>
        </p:nvSpPr>
        <p:spPr>
          <a:xfrm>
            <a:off x="4434675" y="6126946"/>
            <a:ext cx="3839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P410 Chraňte před slunečním zářením. </a:t>
            </a:r>
            <a:endParaRPr lang="cs-CZ" dirty="0"/>
          </a:p>
        </p:txBody>
      </p:sp>
      <p:sp>
        <p:nvSpPr>
          <p:cNvPr id="8" name="Zaoblený obdélník 6">
            <a:extLst>
              <a:ext uri="{FF2B5EF4-FFF2-40B4-BE49-F238E27FC236}">
                <a16:creationId xmlns:a16="http://schemas.microsoft.com/office/drawing/2014/main" id="{009737ED-56D0-4D02-B3CB-9659CC02D785}"/>
              </a:ext>
            </a:extLst>
          </p:cNvPr>
          <p:cNvSpPr/>
          <p:nvPr/>
        </p:nvSpPr>
        <p:spPr>
          <a:xfrm>
            <a:off x="164412" y="5509707"/>
            <a:ext cx="1368152" cy="36004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200" dirty="0">
                <a:solidFill>
                  <a:schemeClr val="tx1"/>
                </a:solidFill>
              </a:rPr>
              <a:t>Příklad</a:t>
            </a:r>
            <a:endParaRPr lang="en-GB" sz="2200" dirty="0">
              <a:solidFill>
                <a:schemeClr val="tx1"/>
              </a:solidFill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FF92F21C-C9C8-4EE2-A075-CE1D3E0BF699}"/>
              </a:ext>
            </a:extLst>
          </p:cNvPr>
          <p:cNvSpPr/>
          <p:nvPr/>
        </p:nvSpPr>
        <p:spPr>
          <a:xfrm>
            <a:off x="4443874" y="5821974"/>
            <a:ext cx="46730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P352 Omyjte velkým množstvím vody a mýdla.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2248284"/>
      </p:ext>
    </p:extLst>
  </p:cSld>
  <p:clrMapOvr>
    <a:masterClrMapping/>
  </p:clrMapOvr>
  <p:transition spd="slow"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480D-0F23-4803-984C-A1156C7C78E8}" type="slidenum">
              <a:rPr lang="cs-CZ" altLang="cs-CZ"/>
              <a:pPr/>
              <a:t>13</a:t>
            </a:fld>
            <a:endParaRPr lang="cs-CZ" altLang="cs-CZ" dirty="0"/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title"/>
          </p:nvPr>
        </p:nvSpPr>
        <p:spPr>
          <a:xfrm>
            <a:off x="251520" y="116632"/>
            <a:ext cx="8389937" cy="108012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</a:extLst>
        </p:spPr>
        <p:txBody>
          <a:bodyPr/>
          <a:lstStyle/>
          <a:p>
            <a:pPr algn="l"/>
            <a:r>
              <a:rPr lang="cs-CZ" altLang="cs-CZ" sz="2800" dirty="0">
                <a:solidFill>
                  <a:srgbClr val="0000FF"/>
                </a:solidFill>
              </a:rPr>
              <a:t>Také v domácím prostředí se používají přípravky</a:t>
            </a:r>
            <a:r>
              <a:rPr lang="en-US" altLang="cs-CZ" sz="2800" dirty="0">
                <a:solidFill>
                  <a:srgbClr val="0000FF"/>
                </a:solidFill>
              </a:rPr>
              <a:t> </a:t>
            </a:r>
            <a:r>
              <a:rPr lang="cs-CZ" altLang="cs-CZ" sz="2800" dirty="0">
                <a:solidFill>
                  <a:srgbClr val="0000FF"/>
                </a:solidFill>
              </a:rPr>
              <a:t>                </a:t>
            </a:r>
            <a:r>
              <a:rPr lang="en-US" altLang="cs-CZ" sz="2800" dirty="0">
                <a:solidFill>
                  <a:srgbClr val="0000FF"/>
                </a:solidFill>
              </a:rPr>
              <a:t>s </a:t>
            </a:r>
            <a:r>
              <a:rPr lang="cs-CZ" altLang="cs-CZ" sz="2800" dirty="0">
                <a:solidFill>
                  <a:srgbClr val="0000FF"/>
                </a:solidFill>
              </a:rPr>
              <a:t>výstražnými</a:t>
            </a:r>
            <a:r>
              <a:rPr lang="en-US" altLang="cs-CZ" sz="2800" dirty="0">
                <a:solidFill>
                  <a:srgbClr val="0000FF"/>
                </a:solidFill>
              </a:rPr>
              <a:t> </a:t>
            </a:r>
            <a:r>
              <a:rPr lang="cs-CZ" altLang="cs-CZ" sz="2800" dirty="0">
                <a:solidFill>
                  <a:srgbClr val="0000FF"/>
                </a:solidFill>
              </a:rPr>
              <a:t>symboly</a:t>
            </a:r>
          </a:p>
        </p:txBody>
      </p:sp>
      <p:sp>
        <p:nvSpPr>
          <p:cNvPr id="99342" name="Rectangle 14"/>
          <p:cNvSpPr>
            <a:spLocks noChangeArrowheads="1"/>
          </p:cNvSpPr>
          <p:nvPr/>
        </p:nvSpPr>
        <p:spPr bwMode="auto">
          <a:xfrm>
            <a:off x="171168" y="1268760"/>
            <a:ext cx="2880320" cy="3024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800" b="1">
                <a:solidFill>
                  <a:srgbClr val="0000CC"/>
                </a:solidFill>
                <a:latin typeface="Times New Roman" pitchFamily="18" charset="0"/>
              </a:defRPr>
            </a:lvl1pPr>
            <a:lvl2pPr algn="ctr">
              <a:defRPr sz="3800" b="1">
                <a:solidFill>
                  <a:srgbClr val="0000CC"/>
                </a:solidFill>
                <a:latin typeface="Times New Roman" pitchFamily="18" charset="0"/>
              </a:defRPr>
            </a:lvl2pPr>
            <a:lvl3pPr algn="ctr">
              <a:defRPr sz="3800" b="1">
                <a:solidFill>
                  <a:srgbClr val="0000CC"/>
                </a:solidFill>
                <a:latin typeface="Times New Roman" pitchFamily="18" charset="0"/>
              </a:defRPr>
            </a:lvl3pPr>
            <a:lvl4pPr algn="ctr">
              <a:defRPr sz="3800" b="1">
                <a:solidFill>
                  <a:srgbClr val="0000CC"/>
                </a:solidFill>
                <a:latin typeface="Times New Roman" pitchFamily="18" charset="0"/>
              </a:defRPr>
            </a:lvl4pPr>
            <a:lvl5pPr algn="ctr">
              <a:defRPr sz="3800" b="1">
                <a:solidFill>
                  <a:srgbClr val="0000CC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CC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CC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CC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cs-CZ" altLang="cs-CZ" sz="2000" b="0" dirty="0">
                <a:solidFill>
                  <a:schemeClr val="tx1"/>
                </a:solidFill>
                <a:latin typeface="Calibri" pitchFamily="34" charset="0"/>
              </a:rPr>
              <a:t>například: </a:t>
            </a:r>
            <a:br>
              <a:rPr lang="cs-CZ" altLang="cs-CZ" sz="2000" b="0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altLang="cs-CZ" sz="2000" b="0" dirty="0">
                <a:solidFill>
                  <a:schemeClr val="tx1"/>
                </a:solidFill>
                <a:latin typeface="Calibri" pitchFamily="34" charset="0"/>
              </a:rPr>
              <a:t>- čistící prostředky</a:t>
            </a:r>
            <a:br>
              <a:rPr lang="cs-CZ" altLang="cs-CZ" sz="2000" b="0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altLang="cs-CZ" sz="2000" b="0" dirty="0">
                <a:solidFill>
                  <a:schemeClr val="tx1"/>
                </a:solidFill>
                <a:latin typeface="Calibri" pitchFamily="34" charset="0"/>
              </a:rPr>
              <a:t>- barvy, laky, ředidla</a:t>
            </a:r>
            <a:br>
              <a:rPr lang="cs-CZ" altLang="cs-CZ" sz="2000" b="0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altLang="cs-CZ" sz="2000" b="0" dirty="0">
                <a:solidFill>
                  <a:schemeClr val="tx1"/>
                </a:solidFill>
                <a:latin typeface="Calibri" pitchFamily="34" charset="0"/>
              </a:rPr>
              <a:t>- spreje</a:t>
            </a:r>
            <a:br>
              <a:rPr lang="cs-CZ" altLang="cs-CZ" sz="2000" b="0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altLang="cs-CZ" sz="2000" b="0" dirty="0">
                <a:solidFill>
                  <a:schemeClr val="tx1"/>
                </a:solidFill>
                <a:latin typeface="Calibri" pitchFamily="34" charset="0"/>
              </a:rPr>
              <a:t>- autokosmetika</a:t>
            </a:r>
            <a:br>
              <a:rPr lang="cs-CZ" altLang="cs-CZ" sz="2000" b="0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altLang="cs-CZ" sz="2000" b="0" dirty="0">
                <a:solidFill>
                  <a:schemeClr val="tx1"/>
                </a:solidFill>
                <a:latin typeface="Calibri" pitchFamily="34" charset="0"/>
              </a:rPr>
              <a:t>- bazénová chemie</a:t>
            </a:r>
            <a:br>
              <a:rPr lang="cs-CZ" altLang="cs-CZ" sz="2000" b="0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altLang="cs-CZ" sz="2000" b="0" dirty="0">
                <a:solidFill>
                  <a:schemeClr val="tx1"/>
                </a:solidFill>
                <a:latin typeface="Calibri" pitchFamily="34" charset="0"/>
              </a:rPr>
              <a:t>- pro kutily, zahrádkáře</a:t>
            </a:r>
            <a:br>
              <a:rPr lang="cs-CZ" altLang="cs-CZ" sz="2000" b="0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altLang="cs-CZ" sz="2000" b="0" dirty="0">
                <a:solidFill>
                  <a:schemeClr val="tx1"/>
                </a:solidFill>
                <a:latin typeface="Calibri" pitchFamily="34" charset="0"/>
              </a:rPr>
              <a:t>- a další ...</a:t>
            </a:r>
          </a:p>
        </p:txBody>
      </p:sp>
      <p:pic>
        <p:nvPicPr>
          <p:cNvPr id="5" name="Picture 6" descr="savo_original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47107" y="968085"/>
            <a:ext cx="1775348" cy="219585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49" y="1119886"/>
            <a:ext cx="791092" cy="218492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97" y="3927747"/>
            <a:ext cx="1872208" cy="1872208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747232" y="5704429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8% CH</a:t>
            </a:r>
            <a:r>
              <a:rPr lang="cs-CZ" baseline="-25000" dirty="0"/>
              <a:t>3</a:t>
            </a:r>
            <a:r>
              <a:rPr lang="cs-CZ" dirty="0"/>
              <a:t>COOH</a:t>
            </a:r>
            <a:endParaRPr lang="en-GB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964790" y="3236578"/>
            <a:ext cx="1330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err="1"/>
              <a:t>NaOH</a:t>
            </a:r>
            <a:endParaRPr lang="en-GB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7066729" y="3201261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err="1"/>
              <a:t>NaClO</a:t>
            </a:r>
            <a:endParaRPr lang="en-GB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2948725" y="6291427"/>
            <a:ext cx="443315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Nejohroženější skupinou jsou malé děti!</a:t>
            </a:r>
            <a:endParaRPr lang="en-GB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938" y="902644"/>
            <a:ext cx="1377154" cy="2448272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4543605" y="3189199"/>
            <a:ext cx="15214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err="1"/>
              <a:t>HCl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1263360"/>
      </p:ext>
    </p:extLst>
  </p:cSld>
  <p:clrMapOvr>
    <a:masterClrMapping/>
  </p:clrMapOvr>
  <p:transition spd="slow"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2800" dirty="0">
                <a:solidFill>
                  <a:srgbClr val="0000FF"/>
                </a:solidFill>
              </a:rPr>
              <a:t>Pravidla pro zacházení s nebezpečnými chemickými látkami</a:t>
            </a:r>
            <a:endParaRPr lang="en-GB" sz="2800" dirty="0">
              <a:solidFill>
                <a:srgbClr val="0000FF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54357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sz="2200" b="1" dirty="0">
                <a:solidFill>
                  <a:srgbClr val="0000FF"/>
                </a:solidFill>
              </a:rPr>
              <a:t>Rámcová pravidla platná pro celou MU </a:t>
            </a:r>
          </a:p>
          <a:p>
            <a:r>
              <a:rPr lang="cs-CZ" sz="2200" dirty="0"/>
              <a:t>projednána s KHS </a:t>
            </a:r>
            <a:r>
              <a:rPr lang="cs-CZ" sz="2200" dirty="0" err="1"/>
              <a:t>JmK</a:t>
            </a:r>
            <a:endParaRPr lang="cs-CZ" sz="2200" dirty="0"/>
          </a:p>
          <a:p>
            <a:r>
              <a:rPr lang="cs-CZ" sz="2200" dirty="0"/>
              <a:t>měla by být v tištené formě na pracovišti </a:t>
            </a:r>
          </a:p>
          <a:p>
            <a:r>
              <a:rPr lang="cs-CZ" sz="2200" dirty="0"/>
              <a:t>pravidla s přílohami dostupná na http://www.rect.muni.cz/nso</a:t>
            </a:r>
          </a:p>
          <a:p>
            <a:r>
              <a:rPr lang="cs-CZ" sz="2200" dirty="0"/>
              <a:t>též příručka (česká, anglická)</a:t>
            </a:r>
          </a:p>
          <a:p>
            <a:pPr marL="0" indent="0">
              <a:buNone/>
            </a:pPr>
            <a:endParaRPr lang="cs-CZ" sz="2200" dirty="0"/>
          </a:p>
          <a:p>
            <a:pPr marL="0" indent="0">
              <a:buNone/>
            </a:pPr>
            <a:r>
              <a:rPr lang="cs-CZ" sz="2200" b="1" dirty="0">
                <a:solidFill>
                  <a:srgbClr val="0000FF"/>
                </a:solidFill>
              </a:rPr>
              <a:t>Specifická pravidla pro dané pracoviště</a:t>
            </a:r>
          </a:p>
          <a:p>
            <a:r>
              <a:rPr lang="cs-CZ" sz="2200" dirty="0"/>
              <a:t>informace o nebezpečných vlastnostech chemických látek </a:t>
            </a:r>
          </a:p>
          <a:p>
            <a:r>
              <a:rPr lang="cs-CZ" sz="2200" dirty="0"/>
              <a:t>pokyny pro bezpečnost, ochranu zdraví</a:t>
            </a:r>
          </a:p>
          <a:p>
            <a:r>
              <a:rPr lang="cs-CZ" sz="2200" dirty="0"/>
              <a:t>pokyny pro první předlékařskou pomoc a postup při nehodě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6A77-98BA-4EF0-8265-EB0F7A735DC0}" type="slidenum">
              <a:rPr lang="cs-CZ" altLang="cs-CZ" smtClean="0"/>
              <a:pPr/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72526450"/>
      </p:ext>
    </p:extLst>
  </p:cSld>
  <p:clrMapOvr>
    <a:masterClrMapping/>
  </p:clrMapOvr>
  <p:transition spd="slow"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BA84FCD7-FC92-435E-A9DC-55B60DD84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39" y="332656"/>
            <a:ext cx="6513964" cy="720080"/>
          </a:xfrm>
        </p:spPr>
        <p:txBody>
          <a:bodyPr/>
          <a:lstStyle/>
          <a:p>
            <a:pPr algn="l"/>
            <a:r>
              <a:rPr lang="cs-CZ" sz="3000" dirty="0"/>
              <a:t>Příručka ke stažení </a:t>
            </a:r>
            <a:r>
              <a:rPr lang="cs-CZ" sz="2000" dirty="0"/>
              <a:t>(česká / anglická, 39 stran)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CC73A38-AC2B-4743-A865-BF5D2F772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63046-F73D-44A5-AF6E-AF66F7827D6F}" type="slidenum">
              <a:rPr lang="cs-CZ" altLang="cs-CZ" smtClean="0"/>
              <a:pPr/>
              <a:t>15</a:t>
            </a:fld>
            <a:endParaRPr lang="cs-CZ" alt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AE5E34C7-BDA9-4D46-BBAA-705321FE4C35}"/>
              </a:ext>
            </a:extLst>
          </p:cNvPr>
          <p:cNvSpPr/>
          <p:nvPr/>
        </p:nvSpPr>
        <p:spPr>
          <a:xfrm>
            <a:off x="683568" y="1268760"/>
            <a:ext cx="6768752" cy="53553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endParaRPr lang="cs-CZ" sz="2000" dirty="0">
              <a:solidFill>
                <a:srgbClr val="000000"/>
              </a:solidFill>
              <a:latin typeface="+mn-lt"/>
            </a:endParaRPr>
          </a:p>
          <a:p>
            <a:pPr algn="ctr"/>
            <a:r>
              <a:rPr lang="cs-CZ" sz="2800" dirty="0">
                <a:solidFill>
                  <a:srgbClr val="000000"/>
                </a:solidFill>
                <a:latin typeface="+mn-lt"/>
              </a:rPr>
              <a:t> </a:t>
            </a:r>
            <a:r>
              <a:rPr lang="cs-CZ" sz="2800" b="1" dirty="0">
                <a:solidFill>
                  <a:srgbClr val="000000"/>
                </a:solidFill>
                <a:latin typeface="+mn-lt"/>
              </a:rPr>
              <a:t>Zásady požární ochrany a zacházení                                           s chemickými látkami</a:t>
            </a:r>
          </a:p>
          <a:p>
            <a:pPr algn="ctr"/>
            <a:r>
              <a:rPr lang="cs-CZ" sz="2500" b="1" dirty="0">
                <a:solidFill>
                  <a:srgbClr val="000000"/>
                </a:solidFill>
                <a:latin typeface="+mn-lt"/>
              </a:rPr>
              <a:t> </a:t>
            </a:r>
            <a:endParaRPr lang="cs-CZ" sz="2500" dirty="0">
              <a:solidFill>
                <a:srgbClr val="000000"/>
              </a:solidFill>
              <a:latin typeface="+mn-lt"/>
            </a:endParaRPr>
          </a:p>
          <a:p>
            <a:pPr algn="ctr"/>
            <a:r>
              <a:rPr lang="cs-CZ" sz="2000" dirty="0">
                <a:solidFill>
                  <a:srgbClr val="000000"/>
                </a:solidFill>
                <a:latin typeface="+mn-lt"/>
              </a:rPr>
              <a:t>Vybrané směrnice a pokyny </a:t>
            </a:r>
          </a:p>
          <a:p>
            <a:pPr algn="ctr"/>
            <a:r>
              <a:rPr lang="cs-CZ" sz="2000" dirty="0">
                <a:solidFill>
                  <a:srgbClr val="000000"/>
                </a:solidFill>
                <a:latin typeface="+mn-lt"/>
              </a:rPr>
              <a:t>(určeno studentům a zaměstnancům MU) </a:t>
            </a:r>
          </a:p>
          <a:p>
            <a:pPr algn="ctr"/>
            <a:endParaRPr lang="cs-CZ" dirty="0">
              <a:solidFill>
                <a:srgbClr val="000000"/>
              </a:solidFill>
              <a:latin typeface="+mn-lt"/>
            </a:endParaRPr>
          </a:p>
          <a:p>
            <a:pPr algn="ctr"/>
            <a:endParaRPr lang="cs-CZ" dirty="0">
              <a:solidFill>
                <a:srgbClr val="000000"/>
              </a:solidFill>
              <a:latin typeface="+mn-lt"/>
            </a:endParaRPr>
          </a:p>
          <a:p>
            <a:pPr algn="ctr"/>
            <a:r>
              <a:rPr lang="cs-CZ" dirty="0">
                <a:solidFill>
                  <a:srgbClr val="000000"/>
                </a:solidFill>
                <a:latin typeface="+mn-lt"/>
              </a:rPr>
              <a:t>Mgr. Jaromír </a:t>
            </a:r>
            <a:r>
              <a:rPr lang="cs-CZ" dirty="0" err="1">
                <a:solidFill>
                  <a:srgbClr val="000000"/>
                </a:solidFill>
                <a:latin typeface="+mn-lt"/>
              </a:rPr>
              <a:t>Literák</a:t>
            </a:r>
            <a:r>
              <a:rPr lang="cs-CZ" dirty="0">
                <a:solidFill>
                  <a:srgbClr val="000000"/>
                </a:solidFill>
                <a:latin typeface="+mn-lt"/>
              </a:rPr>
              <a:t>, Ph.D. 	</a:t>
            </a:r>
          </a:p>
          <a:p>
            <a:pPr algn="ctr"/>
            <a:r>
              <a:rPr lang="cs-CZ" dirty="0">
                <a:solidFill>
                  <a:srgbClr val="000000"/>
                </a:solidFill>
                <a:latin typeface="+mn-lt"/>
              </a:rPr>
              <a:t>Ing. Barbora Loučková 	</a:t>
            </a:r>
          </a:p>
          <a:p>
            <a:pPr algn="ctr"/>
            <a:r>
              <a:rPr lang="cs-CZ" dirty="0">
                <a:solidFill>
                  <a:srgbClr val="000000"/>
                </a:solidFill>
                <a:latin typeface="+mn-lt"/>
              </a:rPr>
              <a:t> Prof. RNDr. Jiří Příhoda, CSc.</a:t>
            </a:r>
          </a:p>
          <a:p>
            <a:pPr algn="ctr"/>
            <a:endParaRPr lang="cs-CZ" dirty="0">
              <a:solidFill>
                <a:srgbClr val="000000"/>
              </a:solidFill>
              <a:latin typeface="+mn-lt"/>
            </a:endParaRPr>
          </a:p>
          <a:p>
            <a:pPr algn="ctr"/>
            <a:endParaRPr lang="cs-CZ" dirty="0">
              <a:solidFill>
                <a:srgbClr val="000000"/>
              </a:solidFill>
              <a:latin typeface="+mn-lt"/>
            </a:endParaRPr>
          </a:p>
          <a:p>
            <a:pPr algn="ctr"/>
            <a:endParaRPr lang="cs-CZ" dirty="0">
              <a:solidFill>
                <a:srgbClr val="000000"/>
              </a:solidFill>
              <a:latin typeface="+mn-lt"/>
            </a:endParaRPr>
          </a:p>
          <a:p>
            <a:pPr algn="ctr"/>
            <a:r>
              <a:rPr lang="cs-CZ" dirty="0">
                <a:solidFill>
                  <a:srgbClr val="000000"/>
                </a:solidFill>
                <a:latin typeface="+mn-lt"/>
              </a:rPr>
              <a:t>Brno 2017</a:t>
            </a:r>
          </a:p>
          <a:p>
            <a:pPr algn="ctr"/>
            <a:endParaRPr lang="cs-CZ" b="1" dirty="0">
              <a:solidFill>
                <a:srgbClr val="000000"/>
              </a:solidFill>
              <a:latin typeface="+mn-lt"/>
            </a:endParaRPr>
          </a:p>
          <a:p>
            <a:pPr algn="ctr"/>
            <a:r>
              <a:rPr lang="cs-CZ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cs-CZ" dirty="0">
                <a:solidFill>
                  <a:srgbClr val="000000"/>
                </a:solidFill>
                <a:latin typeface="+mn-lt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09038269"/>
      </p:ext>
    </p:extLst>
  </p:cSld>
  <p:clrMapOvr>
    <a:masterClrMapping/>
  </p:clrMapOvr>
  <p:transition spd="slow"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FC5BC-B2FA-43D6-B913-EB8AC964AD40}" type="slidenum">
              <a:rPr lang="cs-CZ" altLang="cs-CZ"/>
              <a:pPr/>
              <a:t>16</a:t>
            </a:fld>
            <a:endParaRPr lang="cs-CZ" altLang="cs-CZ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8229600" cy="1224136"/>
          </a:xfrm>
        </p:spPr>
        <p:txBody>
          <a:bodyPr/>
          <a:lstStyle/>
          <a:p>
            <a:pPr algn="l">
              <a:lnSpc>
                <a:spcPct val="110000"/>
              </a:lnSpc>
            </a:pPr>
            <a:r>
              <a:rPr lang="cs-CZ" altLang="cs-CZ" sz="2800" dirty="0"/>
              <a:t>Při zacházení s chemickými látkami je každý pracovník povinen řídit se: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4016" y="1420689"/>
            <a:ext cx="8892480" cy="4824536"/>
          </a:xfrm>
        </p:spPr>
        <p:txBody>
          <a:bodyPr/>
          <a:lstStyle/>
          <a:p>
            <a:pPr marL="180000" indent="-180000">
              <a:spcBef>
                <a:spcPts val="0"/>
              </a:spcBef>
            </a:pPr>
            <a:r>
              <a:rPr lang="cs-CZ" altLang="cs-CZ" sz="2200" dirty="0"/>
              <a:t>výstražnými symboly</a:t>
            </a:r>
          </a:p>
          <a:p>
            <a:pPr marL="180000" indent="-180000">
              <a:spcBef>
                <a:spcPts val="0"/>
              </a:spcBef>
            </a:pPr>
            <a:r>
              <a:rPr lang="cs-CZ" altLang="cs-CZ" sz="2200" dirty="0"/>
              <a:t>signálními slovy</a:t>
            </a:r>
          </a:p>
          <a:p>
            <a:pPr marL="180000" indent="-180000">
              <a:spcBef>
                <a:spcPts val="0"/>
              </a:spcBef>
            </a:pPr>
            <a:r>
              <a:rPr lang="cs-CZ" altLang="cs-CZ" sz="2200" dirty="0"/>
              <a:t>H-větami</a:t>
            </a:r>
          </a:p>
          <a:p>
            <a:pPr marL="180000" indent="-180000">
              <a:spcBef>
                <a:spcPts val="0"/>
              </a:spcBef>
            </a:pPr>
            <a:r>
              <a:rPr lang="cs-CZ" altLang="cs-CZ" sz="2200" dirty="0"/>
              <a:t>P-větami</a:t>
            </a:r>
          </a:p>
          <a:p>
            <a:pPr marL="180000" indent="-180000">
              <a:spcBef>
                <a:spcPts val="0"/>
              </a:spcBef>
            </a:pPr>
            <a:r>
              <a:rPr lang="cs-CZ" altLang="cs-CZ" sz="2200" b="1" dirty="0">
                <a:solidFill>
                  <a:srgbClr val="FF0000"/>
                </a:solidFill>
              </a:rPr>
              <a:t>specifickými písemnými pravidly </a:t>
            </a:r>
            <a:r>
              <a:rPr lang="cs-CZ" altLang="cs-CZ" sz="2200" dirty="0"/>
              <a:t>pro látky, které jsou klasifikovány jako:</a:t>
            </a:r>
          </a:p>
          <a:p>
            <a:pPr marL="432000" indent="-2520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altLang="cs-CZ" sz="2200" dirty="0"/>
              <a:t>žíravé</a:t>
            </a:r>
          </a:p>
          <a:p>
            <a:pPr marL="432000" indent="-2520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2200" dirty="0"/>
              <a:t>toxické pro specifické cílové orgány kategorie 1</a:t>
            </a:r>
          </a:p>
          <a:p>
            <a:pPr marL="432000" indent="-2520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altLang="cs-CZ" sz="2200" dirty="0"/>
              <a:t>karcinogenní kategorie 1 nebo 2, </a:t>
            </a:r>
          </a:p>
          <a:p>
            <a:pPr marL="432000" indent="-2520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2200" dirty="0"/>
              <a:t>mutagenní kategorie 1 nebo 2, </a:t>
            </a:r>
          </a:p>
          <a:p>
            <a:pPr marL="432000" indent="-2520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2200" dirty="0"/>
              <a:t>toxické pro reprodukci kategorie 1A nebo 1B </a:t>
            </a:r>
          </a:p>
          <a:p>
            <a:pPr marL="432000" indent="-2520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2200" dirty="0"/>
              <a:t>akutně toxické kategorie 1 nebo 2</a:t>
            </a:r>
            <a:endParaRPr lang="cs-CZ" altLang="cs-CZ" sz="22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6516216" y="3928844"/>
            <a:ext cx="2520280" cy="4308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vysoce nebezpečné</a:t>
            </a:r>
            <a:endParaRPr lang="en-GB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ravá složená závorka 2"/>
          <p:cNvSpPr/>
          <p:nvPr/>
        </p:nvSpPr>
        <p:spPr>
          <a:xfrm>
            <a:off x="6106244" y="3330330"/>
            <a:ext cx="360040" cy="1754854"/>
          </a:xfrm>
          <a:prstGeom prst="rightBrace">
            <a:avLst>
              <a:gd name="adj1" fmla="val 8333"/>
              <a:gd name="adj2" fmla="val 4963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000411"/>
      </p:ext>
    </p:extLst>
  </p:cSld>
  <p:clrMapOvr>
    <a:masterClrMapping/>
  </p:clrMapOvr>
  <p:transition spd="slow"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68604" y="301332"/>
            <a:ext cx="6984776" cy="655985"/>
          </a:xfrm>
        </p:spPr>
        <p:txBody>
          <a:bodyPr/>
          <a:lstStyle/>
          <a:p>
            <a:pPr algn="l"/>
            <a:r>
              <a:rPr lang="cs-CZ" sz="3000" dirty="0"/>
              <a:t>Seznam vysoce nebezpečných látek</a:t>
            </a:r>
            <a:endParaRPr lang="en-GB" sz="3000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368604" y="1052736"/>
            <a:ext cx="8229600" cy="4464496"/>
          </a:xfrm>
        </p:spPr>
        <p:txBody>
          <a:bodyPr/>
          <a:lstStyle/>
          <a:p>
            <a:pPr marL="0" indent="0">
              <a:buNone/>
            </a:pPr>
            <a:r>
              <a:rPr lang="cs-CZ" sz="2000" dirty="0"/>
              <a:t>Každé pracoviště si vytvoří seznam látek, které jsou klasifikovány jako</a:t>
            </a:r>
          </a:p>
          <a:p>
            <a:r>
              <a:rPr lang="cs-CZ" sz="2000" dirty="0"/>
              <a:t>žíravé, </a:t>
            </a:r>
          </a:p>
          <a:p>
            <a:r>
              <a:rPr lang="cs-CZ" sz="2000" dirty="0"/>
              <a:t>toxické pro specifické cílové orgány kategorie 1, </a:t>
            </a:r>
          </a:p>
          <a:p>
            <a:r>
              <a:rPr lang="cs-CZ" sz="2000" dirty="0"/>
              <a:t>karcinogenní kategorie 1 nebo 2, </a:t>
            </a:r>
          </a:p>
          <a:p>
            <a:r>
              <a:rPr lang="cs-CZ" sz="2000" dirty="0"/>
              <a:t>mutagenní kategorie 1 nebo 2</a:t>
            </a:r>
          </a:p>
          <a:p>
            <a:r>
              <a:rPr lang="cs-CZ" sz="2000" dirty="0"/>
              <a:t>toxické pro reprodukci kategorie 1 nebo 2, </a:t>
            </a:r>
          </a:p>
          <a:p>
            <a:r>
              <a:rPr lang="cs-CZ" sz="2000" dirty="0"/>
              <a:t>akutně toxické kategorie 1 nebo 2, </a:t>
            </a:r>
          </a:p>
          <a:p>
            <a:pPr marL="0" indent="0">
              <a:buNone/>
            </a:pPr>
            <a:r>
              <a:rPr lang="cs-CZ" sz="2000" dirty="0"/>
              <a:t>které jsou na daném pracovišti používány nebo skladovány. </a:t>
            </a:r>
          </a:p>
          <a:p>
            <a:r>
              <a:rPr lang="cs-CZ" sz="2000" dirty="0"/>
              <a:t>Seznam je veden formou </a:t>
            </a:r>
            <a:r>
              <a:rPr lang="cs-CZ" sz="2000" b="1" dirty="0">
                <a:solidFill>
                  <a:srgbClr val="FF0000"/>
                </a:solidFill>
              </a:rPr>
              <a:t>elektronické databáze </a:t>
            </a:r>
            <a:r>
              <a:rPr lang="cs-CZ" sz="2000" dirty="0"/>
              <a:t>a musí být průběžně aktualizován nejméně jednou za rok. </a:t>
            </a:r>
          </a:p>
          <a:p>
            <a:r>
              <a:rPr lang="cs-CZ" sz="2000" dirty="0"/>
              <a:t>Za správnost a aktuálnost záznamů odpovídá osoba pověřená dohledem nad zacházením s chemickými látkami na pracovišti </a:t>
            </a:r>
            <a:endParaRPr lang="en-GB" sz="2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6A77-98BA-4EF0-8265-EB0F7A735DC0}" type="slidenum">
              <a:rPr lang="cs-CZ" altLang="cs-CZ" smtClean="0"/>
              <a:pPr/>
              <a:t>17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11992170"/>
      </p:ext>
    </p:extLst>
  </p:cSld>
  <p:clrMapOvr>
    <a:masterClrMapping/>
  </p:clrMapOvr>
  <p:transition spd="slow"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F3437-A7BC-4432-A5DD-ECE0372DE944}" type="slidenum">
              <a:rPr lang="cs-CZ" altLang="cs-CZ"/>
              <a:pPr/>
              <a:t>18</a:t>
            </a:fld>
            <a:endParaRPr lang="cs-CZ" altLang="cs-CZ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34184" y="332656"/>
            <a:ext cx="8730304" cy="953650"/>
          </a:xfrm>
        </p:spPr>
        <p:txBody>
          <a:bodyPr/>
          <a:lstStyle/>
          <a:p>
            <a:pPr algn="l">
              <a:lnSpc>
                <a:spcPct val="110000"/>
              </a:lnSpc>
            </a:pPr>
            <a:r>
              <a:rPr lang="cs-CZ" altLang="cs-CZ" sz="2600" dirty="0">
                <a:solidFill>
                  <a:srgbClr val="0000FF"/>
                </a:solidFill>
              </a:rPr>
              <a:t>Kdo je způsobilý pro zacházení s vysoce nebezpečnými látkami? (</a:t>
            </a:r>
            <a:r>
              <a:rPr lang="pl-PL" sz="2600" dirty="0">
                <a:solidFill>
                  <a:srgbClr val="0000FF"/>
                </a:solidFill>
              </a:rPr>
              <a:t>podle zákona č. 267/2015 Sb.)</a:t>
            </a:r>
            <a:endParaRPr lang="cs-CZ" altLang="cs-CZ" sz="2600" dirty="0">
              <a:solidFill>
                <a:srgbClr val="0000FF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51520" y="1556792"/>
            <a:ext cx="871296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300" b="1" dirty="0">
                <a:solidFill>
                  <a:srgbClr val="FF0000"/>
                </a:solidFill>
                <a:latin typeface="+mn-lt"/>
              </a:rPr>
              <a:t>1. absolventi vysokých škol</a:t>
            </a:r>
            <a:r>
              <a:rPr lang="cs-CZ" sz="2300" dirty="0">
                <a:latin typeface="+mn-lt"/>
              </a:rPr>
              <a:t>, kteří získali vysokoškolské vzdělání v akreditovaném magisterském studijním programu:</a:t>
            </a:r>
          </a:p>
          <a:p>
            <a:pPr marL="216000" indent="-216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300" dirty="0">
                <a:latin typeface="+mn-lt"/>
              </a:rPr>
              <a:t>všeobecné lékařství, zubní lékařství, farmacie, veterinární lékařství </a:t>
            </a:r>
          </a:p>
          <a:p>
            <a:pPr marL="216000" indent="-216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300" dirty="0">
                <a:latin typeface="+mn-lt"/>
              </a:rPr>
              <a:t>obory toxikologie, chemie, učitelských oborů se zaměřením na chemii,</a:t>
            </a:r>
          </a:p>
          <a:p>
            <a:pPr marL="216000" indent="-216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300" dirty="0">
                <a:latin typeface="+mn-lt"/>
              </a:rPr>
              <a:t>rostlinolékařství nebo ochrana rostlin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300" b="1" dirty="0">
                <a:solidFill>
                  <a:srgbClr val="FF0000"/>
                </a:solidFill>
                <a:latin typeface="+mn-lt"/>
              </a:rPr>
              <a:t>2. fyzické osoby</a:t>
            </a:r>
            <a:r>
              <a:rPr lang="cs-CZ" sz="2300" dirty="0">
                <a:latin typeface="+mn-lt"/>
              </a:rPr>
              <a:t>, které se podrobily úspěšné zkoušce odborné způsobilosti a mají osvědčení k nakládání s vysoce toxickými látkami</a:t>
            </a:r>
          </a:p>
          <a:p>
            <a:pPr marL="216000" indent="-216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300" dirty="0">
              <a:latin typeface="+mn-lt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23528" y="5101336"/>
            <a:ext cx="6624736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>
                <a:latin typeface="+mn-lt"/>
              </a:rPr>
              <a:t>Kdo tedy není dle zákona způsobilý?</a:t>
            </a:r>
          </a:p>
          <a:p>
            <a:r>
              <a:rPr lang="cs-CZ" dirty="0">
                <a:latin typeface="+mn-lt"/>
              </a:rPr>
              <a:t>absolventi středních škol (laboranti, laborantky, technici apod.)</a:t>
            </a:r>
            <a:endParaRPr lang="en-GB" dirty="0">
              <a:latin typeface="+mn-lt"/>
            </a:endParaRPr>
          </a:p>
        </p:txBody>
      </p:sp>
    </p:spTree>
  </p:cSld>
  <p:clrMapOvr>
    <a:masterClrMapping/>
  </p:clrMapOvr>
  <p:transition spd="slow"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4855-2D13-449C-ACC1-9AA8102F3810}" type="slidenum">
              <a:rPr lang="cs-CZ" altLang="cs-CZ"/>
              <a:pPr/>
              <a:t>19</a:t>
            </a:fld>
            <a:endParaRPr lang="cs-CZ" altLang="cs-CZ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620688"/>
            <a:ext cx="8640960" cy="4104456"/>
          </a:xfrm>
        </p:spPr>
        <p:txBody>
          <a:bodyPr/>
          <a:lstStyle/>
          <a:p>
            <a:pPr algn="l">
              <a:lnSpc>
                <a:spcPct val="180000"/>
              </a:lnSpc>
            </a:pPr>
            <a:r>
              <a:rPr lang="cs-CZ" altLang="cs-CZ" sz="3000" b="0" dirty="0">
                <a:solidFill>
                  <a:schemeClr val="tx1"/>
                </a:solidFill>
              </a:rPr>
              <a:t>Pro vysoce nebezpečné látky (se kterými se pracuje) je nutno na pracovišti vypracovat:</a:t>
            </a:r>
            <a:br>
              <a:rPr lang="cs-CZ" altLang="cs-CZ" sz="3000" b="0" dirty="0">
                <a:solidFill>
                  <a:schemeClr val="tx1"/>
                </a:solidFill>
              </a:rPr>
            </a:br>
            <a:r>
              <a:rPr lang="cs-CZ" altLang="cs-CZ" sz="3000" b="0" dirty="0">
                <a:solidFill>
                  <a:schemeClr val="tx1"/>
                </a:solidFill>
              </a:rPr>
              <a:t>1) specifické písemné pokyny (jednotlivě / skupinově)   </a:t>
            </a:r>
            <a:br>
              <a:rPr lang="cs-CZ" altLang="cs-CZ" sz="3000" b="0" dirty="0">
                <a:solidFill>
                  <a:schemeClr val="tx1"/>
                </a:solidFill>
              </a:rPr>
            </a:br>
            <a:r>
              <a:rPr lang="cs-CZ" altLang="cs-CZ" sz="3000" b="0" dirty="0">
                <a:solidFill>
                  <a:schemeClr val="tx1"/>
                </a:solidFill>
              </a:rPr>
              <a:t>2) osobní seznam pro pracovníka (Potvrzení)</a:t>
            </a:r>
          </a:p>
        </p:txBody>
      </p:sp>
    </p:spTree>
  </p:cSld>
  <p:clrMapOvr>
    <a:masterClrMapping/>
  </p:clrMapOvr>
  <p:transition spd="slow"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C70D3-FB7C-4DA0-802A-AE0732E9B58B}" type="slidenum">
              <a:rPr lang="cs-CZ" altLang="cs-CZ"/>
              <a:pPr/>
              <a:t>2</a:t>
            </a:fld>
            <a:endParaRPr lang="cs-CZ" altLang="cs-CZ"/>
          </a:p>
        </p:txBody>
      </p:sp>
      <p:sp>
        <p:nvSpPr>
          <p:cNvPr id="94211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692696"/>
            <a:ext cx="8424863" cy="5184576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cs-CZ" altLang="cs-CZ" sz="2500" dirty="0"/>
              <a:t>Fyzické osoby, které v rámci svého zaměstnání nebo studia nakládají s chemickými látkami,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altLang="cs-CZ" sz="2500" dirty="0"/>
              <a:t>musí být prokazatelně seznámeny:</a:t>
            </a:r>
          </a:p>
          <a:p>
            <a:pPr marL="216000" indent="-216000">
              <a:lnSpc>
                <a:spcPct val="150000"/>
              </a:lnSpc>
            </a:pPr>
            <a:r>
              <a:rPr lang="cs-CZ" altLang="cs-CZ" sz="2500" dirty="0"/>
              <a:t>s nebezpečnými vlastnostmi chemických látek </a:t>
            </a:r>
          </a:p>
          <a:p>
            <a:pPr marL="216000" indent="-216000">
              <a:lnSpc>
                <a:spcPct val="150000"/>
              </a:lnSpc>
            </a:pPr>
            <a:r>
              <a:rPr lang="cs-CZ" altLang="cs-CZ" sz="2500" dirty="0"/>
              <a:t>se zásadami ochrany zdraví a životního prostředí před jejich škodlivými účinky </a:t>
            </a:r>
          </a:p>
          <a:p>
            <a:pPr marL="216000" indent="-216000">
              <a:lnSpc>
                <a:spcPct val="150000"/>
              </a:lnSpc>
            </a:pPr>
            <a:r>
              <a:rPr lang="cs-CZ" altLang="cs-CZ" sz="2500" dirty="0"/>
              <a:t>a zásadami první </a:t>
            </a:r>
            <a:r>
              <a:rPr lang="cs-CZ" altLang="cs-CZ" sz="2500" dirty="0" err="1"/>
              <a:t>předlékařské</a:t>
            </a:r>
            <a:r>
              <a:rPr lang="cs-CZ" altLang="cs-CZ" sz="2500" dirty="0"/>
              <a:t> pomoci.</a:t>
            </a:r>
          </a:p>
          <a:p>
            <a:pPr marL="0" indent="0">
              <a:lnSpc>
                <a:spcPct val="150000"/>
              </a:lnSpc>
              <a:buNone/>
            </a:pPr>
            <a:endParaRPr lang="cs-CZ" altLang="cs-CZ" sz="2500" dirty="0"/>
          </a:p>
          <a:p>
            <a:pPr marL="0" indent="0">
              <a:lnSpc>
                <a:spcPct val="150000"/>
              </a:lnSpc>
              <a:buNone/>
            </a:pPr>
            <a:endParaRPr lang="cs-CZ" altLang="cs-CZ" sz="2500" dirty="0"/>
          </a:p>
        </p:txBody>
      </p:sp>
    </p:spTree>
  </p:cSld>
  <p:clrMapOvr>
    <a:masterClrMapping/>
  </p:clrMapOvr>
  <p:transition spd="slow"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31879-5E08-423E-91D9-A252EF87F6BB}" type="slidenum">
              <a:rPr lang="cs-CZ" altLang="cs-CZ"/>
              <a:pPr/>
              <a:t>20</a:t>
            </a:fld>
            <a:endParaRPr lang="cs-CZ" altLang="cs-CZ"/>
          </a:p>
        </p:txBody>
      </p:sp>
      <p:sp>
        <p:nvSpPr>
          <p:cNvPr id="53332" name="Line 84"/>
          <p:cNvSpPr>
            <a:spLocks noChangeShapeType="1"/>
          </p:cNvSpPr>
          <p:nvPr/>
        </p:nvSpPr>
        <p:spPr bwMode="auto">
          <a:xfrm>
            <a:off x="4421188" y="25225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aphicFrame>
        <p:nvGraphicFramePr>
          <p:cNvPr id="53431" name="Group 1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606672"/>
              </p:ext>
            </p:extLst>
          </p:nvPr>
        </p:nvGraphicFramePr>
        <p:xfrm>
          <a:off x="416719" y="1844824"/>
          <a:ext cx="8312150" cy="3916680"/>
        </p:xfrm>
        <a:graphic>
          <a:graphicData uri="http://schemas.openxmlformats.org/drawingml/2006/table">
            <a:tbl>
              <a:tblPr/>
              <a:tblGrid>
                <a:gridCol w="1493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8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35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0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Nebezpečné vlastnosti látky</a:t>
                      </a:r>
                      <a:endParaRPr kumimoji="0" lang="cs-CZ" altLang="cs-CZ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Vysoce hořlavý, může vyvolat rakovinu. </a:t>
                      </a:r>
                      <a:endParaRPr kumimoji="0" lang="cs-CZ" altLang="cs-CZ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Toxický při jakémkoliv způsobu expozice – zamezit kontaktu s látkou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125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Pokyny pro bezpečnou práci, ochranu zdraví a ochranu životního prostředí</a:t>
                      </a:r>
                      <a:endParaRPr kumimoji="0" lang="cs-CZ" alt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pracovat v digestoři, </a:t>
                      </a:r>
                      <a:endParaRPr kumimoji="0" lang="cs-CZ" altLang="cs-CZ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pozor na elektrostatický výboj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Ochranné pomůcky:</a:t>
                      </a:r>
                      <a:endParaRPr kumimoji="0" lang="cs-CZ" alt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Nakládání s odpady:</a:t>
                      </a:r>
                      <a:endParaRPr kumimoji="0" lang="cs-CZ" alt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15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pracovní ochranný oděv, brýle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nevylévat do výlevky, odpad skladovat v určených nádobách, centrálně likvidovat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975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Pokyny pro první předlékařskou pomoc</a:t>
                      </a:r>
                      <a:endParaRPr kumimoji="0" lang="cs-CZ" alt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Příznaky expozice látkou: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při nadýchání:</a:t>
                      </a:r>
                      <a:r>
                        <a:rPr kumimoji="0" lang="cs-CZ" alt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přenést na čerstvý vzduch, příp. kyslíková maska</a:t>
                      </a:r>
                      <a:endParaRPr kumimoji="0" lang="cs-CZ" altLang="cs-CZ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při kontaktu s pokožkou</a:t>
                      </a:r>
                      <a:r>
                        <a:rPr kumimoji="0" lang="cs-CZ" alt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odstranit kontaminovaný oděv, opláchnout vodou</a:t>
                      </a:r>
                      <a:endParaRPr kumimoji="0" lang="cs-CZ" altLang="cs-CZ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při zasažení očí:</a:t>
                      </a:r>
                      <a:r>
                        <a:rPr kumimoji="0" lang="cs-CZ" alt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vyplachovat vodou</a:t>
                      </a:r>
                      <a:endParaRPr kumimoji="0" lang="cs-CZ" altLang="cs-CZ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při požití:</a:t>
                      </a:r>
                      <a:r>
                        <a:rPr kumimoji="0" lang="cs-CZ" altLang="cs-CZ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postižený nesmí zvracet</a:t>
                      </a:r>
                      <a:r>
                        <a:rPr kumimoji="0" lang="cs-CZ" alt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Ihned vyhledat lékařskou pomoc!</a:t>
                      </a:r>
                      <a:endParaRPr kumimoji="0" lang="cs-CZ" altLang="cs-CZ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42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rozrušení, bolest hlavy, závratě, poruchy CNS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Postup při  náhodném úniku (při nehodě)</a:t>
                      </a:r>
                      <a:endParaRPr kumimoji="0" lang="cs-CZ" alt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nevdechovat, při polití okamžitě odstranit z povrchu těla, zajistit dobré větrání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rozlitou látku setřít,  zasažené místo lze posypat sorbentem (</a:t>
                      </a:r>
                      <a:r>
                        <a:rPr kumimoji="0" lang="cs-CZ" altLang="cs-CZ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Chemisorb</a:t>
                      </a:r>
                      <a:r>
                        <a:rPr kumimoji="0" lang="cs-CZ" alt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 prostředky použitými k likvidaci úniku zacházet jako s odpadem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Jiné informace</a:t>
                      </a:r>
                      <a:endParaRPr kumimoji="0" lang="cs-CZ" altLang="cs-CZ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3432" name="Rectangle 184"/>
          <p:cNvSpPr>
            <a:spLocks noChangeArrowheads="1"/>
          </p:cNvSpPr>
          <p:nvPr/>
        </p:nvSpPr>
        <p:spPr bwMode="auto">
          <a:xfrm>
            <a:off x="323850" y="727066"/>
            <a:ext cx="8497888" cy="908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cs-CZ" altLang="cs-CZ" sz="2500" dirty="0">
                <a:latin typeface="Times New Roman" pitchFamily="18" charset="0"/>
              </a:rPr>
              <a:t>Název nebezpečné látky nebo přípravku: </a:t>
            </a:r>
            <a:r>
              <a:rPr lang="cs-CZ" altLang="cs-CZ" sz="2500" b="1" dirty="0">
                <a:solidFill>
                  <a:srgbClr val="FF0000"/>
                </a:solidFill>
                <a:latin typeface="Times New Roman" pitchFamily="18" charset="0"/>
              </a:rPr>
              <a:t>Benzen</a:t>
            </a:r>
            <a:r>
              <a:rPr lang="cs-CZ" altLang="cs-CZ" sz="2500" dirty="0">
                <a:latin typeface="Times New Roman" pitchFamily="18" charset="0"/>
              </a:rPr>
              <a:t>		</a:t>
            </a:r>
          </a:p>
          <a:p>
            <a:pPr>
              <a:lnSpc>
                <a:spcPct val="110000"/>
              </a:lnSpc>
            </a:pPr>
            <a:r>
              <a:rPr lang="cs-CZ" altLang="cs-CZ" sz="2500" dirty="0">
                <a:latin typeface="Times New Roman" pitchFamily="18" charset="0"/>
              </a:rPr>
              <a:t>Chemický vzorec nebo složení přípravku:  C</a:t>
            </a:r>
            <a:r>
              <a:rPr lang="cs-CZ" altLang="cs-CZ" sz="2500" baseline="-25000" dirty="0">
                <a:latin typeface="Times New Roman" pitchFamily="18" charset="0"/>
              </a:rPr>
              <a:t>6</a:t>
            </a:r>
            <a:r>
              <a:rPr lang="cs-CZ" altLang="cs-CZ" sz="2500" dirty="0">
                <a:latin typeface="Times New Roman" pitchFamily="18" charset="0"/>
              </a:rPr>
              <a:t>H</a:t>
            </a:r>
            <a:r>
              <a:rPr lang="cs-CZ" altLang="cs-CZ" sz="2500" baseline="-25000" dirty="0">
                <a:latin typeface="Times New Roman" pitchFamily="18" charset="0"/>
              </a:rPr>
              <a:t>6</a:t>
            </a:r>
          </a:p>
        </p:txBody>
      </p:sp>
      <p:sp>
        <p:nvSpPr>
          <p:cNvPr id="6" name="Zaoblený obdélník 5"/>
          <p:cNvSpPr/>
          <p:nvPr/>
        </p:nvSpPr>
        <p:spPr>
          <a:xfrm>
            <a:off x="0" y="1568"/>
            <a:ext cx="1368152" cy="36004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200" dirty="0">
                <a:solidFill>
                  <a:schemeClr val="tx1"/>
                </a:solidFill>
              </a:rPr>
              <a:t>Příklad</a:t>
            </a:r>
            <a:endParaRPr lang="en-GB" sz="2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186FD-E8F2-4CBF-9C23-F9AA453AA649}" type="slidenum">
              <a:rPr lang="cs-CZ" altLang="cs-CZ"/>
              <a:pPr/>
              <a:t>21</a:t>
            </a:fld>
            <a:endParaRPr lang="cs-CZ" altLang="cs-CZ"/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323528" y="2708920"/>
            <a:ext cx="669766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000" dirty="0">
                <a:latin typeface="+mn-lt"/>
              </a:rPr>
              <a:t>Příjmení a jméno proškolené osoby: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000" dirty="0">
                <a:latin typeface="+mn-lt"/>
              </a:rPr>
              <a:t>Datum narození: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000" dirty="0">
                <a:latin typeface="+mn-lt"/>
              </a:rPr>
              <a:t>Pracoviště:</a:t>
            </a:r>
          </a:p>
        </p:txBody>
      </p:sp>
      <p:graphicFrame>
        <p:nvGraphicFramePr>
          <p:cNvPr id="70716" name="Group 6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3709339"/>
              </p:ext>
            </p:extLst>
          </p:nvPr>
        </p:nvGraphicFramePr>
        <p:xfrm>
          <a:off x="301804" y="4221088"/>
          <a:ext cx="8402890" cy="2000756"/>
        </p:xfrm>
        <a:graphic>
          <a:graphicData uri="http://schemas.openxmlformats.org/drawingml/2006/table">
            <a:tbl>
              <a:tblPr/>
              <a:tblGrid>
                <a:gridCol w="1850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40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Nebezpečná látka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Datum školení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Školení provedl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Podpis školené osoby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Obdélník 2"/>
          <p:cNvSpPr/>
          <p:nvPr/>
        </p:nvSpPr>
        <p:spPr>
          <a:xfrm>
            <a:off x="179512" y="332656"/>
            <a:ext cx="8712968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500" b="1" dirty="0">
                <a:latin typeface="+mn-lt"/>
              </a:rPr>
              <a:t>Potvrzení </a:t>
            </a:r>
          </a:p>
          <a:p>
            <a:pPr algn="ctr"/>
            <a:r>
              <a:rPr lang="cs-CZ" b="1" dirty="0">
                <a:latin typeface="+mn-lt"/>
              </a:rPr>
              <a:t> o seznámení s pravidly pro zacházení s nebezpečnými chemickými látkami                       (Osobní seznam)</a:t>
            </a:r>
          </a:p>
          <a:p>
            <a:pPr algn="ctr"/>
            <a:r>
              <a:rPr lang="cs-CZ" sz="1600" dirty="0">
                <a:latin typeface="+mn-lt"/>
              </a:rPr>
              <a:t> </a:t>
            </a:r>
          </a:p>
          <a:p>
            <a:r>
              <a:rPr lang="cs-CZ" sz="1500" dirty="0">
                <a:latin typeface="+mn-lt"/>
              </a:rPr>
              <a:t>Pro látky akutně toxické kategorie 1, 2 nebo 3, karcinogenní kategorie 1 nebo 2, mutagenní kategorie 1 nebo 2, toxické pro reprodukci kategorie 1 nebo 2, mutagenní v zárodečných buňkách kategorie 1A nebo 1B, toxické pro reprodukci kategorie 1A nebo 1B, toxické pro specifické cílové orgány po jednorázové nebo opakované expozici kategorie 1 a žíravé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17456" y="6309320"/>
            <a:ext cx="31683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formulář na www.rect.muni.cz/nso</a:t>
            </a: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267744" y="4889790"/>
            <a:ext cx="1548172" cy="110799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proškolení každé </a:t>
            </a:r>
          </a:p>
          <a:p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dva roky</a:t>
            </a:r>
            <a:endParaRPr lang="en-GB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2443" y="404664"/>
            <a:ext cx="8229600" cy="864096"/>
          </a:xfrm>
        </p:spPr>
        <p:txBody>
          <a:bodyPr/>
          <a:lstStyle/>
          <a:p>
            <a:pPr algn="l"/>
            <a:r>
              <a:rPr lang="cs-CZ" altLang="cs-CZ" sz="3600" dirty="0"/>
              <a:t>Bezpečnostní list</a:t>
            </a:r>
            <a:endParaRPr lang="cs-CZ" sz="36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63046-F73D-44A5-AF6E-AF66F7827D6F}" type="slidenum">
              <a:rPr lang="cs-CZ" altLang="cs-CZ" smtClean="0"/>
              <a:pPr/>
              <a:t>22</a:t>
            </a:fld>
            <a:endParaRPr lang="cs-CZ" altLang="cs-CZ"/>
          </a:p>
        </p:txBody>
      </p:sp>
      <p:sp>
        <p:nvSpPr>
          <p:cNvPr id="5" name="Obdélník 4"/>
          <p:cNvSpPr/>
          <p:nvPr/>
        </p:nvSpPr>
        <p:spPr>
          <a:xfrm>
            <a:off x="312443" y="1491647"/>
            <a:ext cx="874846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informuje uživatele o nebezpečnosti látky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poskytuje informace o jejím bezpečném skladování, manipulaci a likvidaci z hlediska ochrany zdraví i životního prostředí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je vhodné, aby BL byl uskladněn na pracovišti tak, aby k němu měli přístup všichni pracovníci a byl v případě potřeby rychle k dispozici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200" kern="0" dirty="0">
                <a:latin typeface="+mn-lt"/>
              </a:rPr>
              <a:t>před započetím práce je nutné se s obsahem BL seznámit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kern="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dirty="0"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95536" y="4503283"/>
            <a:ext cx="3888432" cy="57606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130000"/>
              </a:lnSpc>
            </a:pP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Firma je povinna dodat BL v češtině</a:t>
            </a:r>
          </a:p>
        </p:txBody>
      </p:sp>
    </p:spTree>
    <p:extLst>
      <p:ext uri="{BB962C8B-B14F-4D97-AF65-F5344CB8AC3E}">
        <p14:creationId xmlns:p14="http://schemas.microsoft.com/office/powerpoint/2010/main" val="4037919331"/>
      </p:ext>
    </p:extLst>
  </p:cSld>
  <p:clrMapOvr>
    <a:masterClrMapping/>
  </p:clrMapOvr>
  <p:transition spd="slow"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63046-F73D-44A5-AF6E-AF66F7827D6F}" type="slidenum">
              <a:rPr lang="cs-CZ" altLang="cs-CZ" smtClean="0"/>
              <a:pPr/>
              <a:t>23</a:t>
            </a:fld>
            <a:endParaRPr lang="cs-CZ" alt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2724"/>
            <a:ext cx="4968552" cy="66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aoblený obdélník 4"/>
          <p:cNvSpPr/>
          <p:nvPr/>
        </p:nvSpPr>
        <p:spPr>
          <a:xfrm>
            <a:off x="0" y="1568"/>
            <a:ext cx="1368152" cy="36004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200" dirty="0">
                <a:solidFill>
                  <a:schemeClr val="tx1"/>
                </a:solidFill>
              </a:rPr>
              <a:t>Příklad</a:t>
            </a:r>
            <a:endParaRPr lang="en-GB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317032"/>
      </p:ext>
    </p:extLst>
  </p:cSld>
  <p:clrMapOvr>
    <a:masterClrMapping/>
  </p:clrMapOvr>
  <p:transition spd="slow">
    <p:zo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F0F5B-E961-4A25-8E27-D09FEE068832}" type="slidenum">
              <a:rPr lang="cs-CZ" altLang="cs-CZ"/>
              <a:pPr/>
              <a:t>24</a:t>
            </a:fld>
            <a:endParaRPr lang="cs-CZ" altLang="cs-CZ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6408" y="188640"/>
            <a:ext cx="8229600" cy="706090"/>
          </a:xfrm>
        </p:spPr>
        <p:txBody>
          <a:bodyPr/>
          <a:lstStyle/>
          <a:p>
            <a:pPr algn="l"/>
            <a:r>
              <a:rPr lang="cs-CZ" altLang="cs-CZ" sz="3000" dirty="0"/>
              <a:t>Balení a označování nebezpečných látek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920572"/>
            <a:ext cx="8640960" cy="1440160"/>
          </a:xfrm>
        </p:spPr>
        <p:txBody>
          <a:bodyPr/>
          <a:lstStyle/>
          <a:p>
            <a:pPr marL="180000" indent="-180000">
              <a:lnSpc>
                <a:spcPct val="130000"/>
              </a:lnSpc>
            </a:pPr>
            <a:r>
              <a:rPr lang="cs-CZ" altLang="cs-CZ" sz="1900" dirty="0"/>
              <a:t>obal nebezpečných látek a přípravků musí být uzpůsoben tak, aby nedošlo k úniku látek a k ohrožení zdraví člověka a životního prostředí</a:t>
            </a:r>
          </a:p>
          <a:p>
            <a:pPr marL="180000" indent="-180000">
              <a:lnSpc>
                <a:spcPct val="130000"/>
              </a:lnSpc>
            </a:pPr>
            <a:r>
              <a:rPr lang="cs-CZ" altLang="cs-CZ" sz="1900" dirty="0"/>
              <a:t>musí obsahovat chemický název látky, kontakt na výrobce, výstražné symboly a věty</a:t>
            </a:r>
          </a:p>
          <a:p>
            <a:pPr marL="180000" indent="-180000">
              <a:lnSpc>
                <a:spcPct val="130000"/>
              </a:lnSpc>
            </a:pPr>
            <a:endParaRPr lang="cs-CZ" altLang="cs-CZ" sz="19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86212" y="2420888"/>
            <a:ext cx="8640960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CC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CC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CC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CC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CC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CC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CC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CC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cs-CZ" altLang="cs-CZ" sz="2500" kern="0" dirty="0"/>
              <a:t>V případě náhradního balení je nutné vytvořit štítek vlastní včetně výstražných symbolů</a:t>
            </a:r>
          </a:p>
        </p:txBody>
      </p:sp>
      <p:sp>
        <p:nvSpPr>
          <p:cNvPr id="2" name="Obdélník 1"/>
          <p:cNvSpPr/>
          <p:nvPr/>
        </p:nvSpPr>
        <p:spPr>
          <a:xfrm>
            <a:off x="395536" y="3647688"/>
            <a:ext cx="794372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900" dirty="0">
                <a:latin typeface="+mn-lt"/>
              </a:rPr>
              <a:t>Štítek musí obsahovat: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900" dirty="0">
                <a:latin typeface="+mn-lt"/>
              </a:rPr>
              <a:t>Název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900" dirty="0">
                <a:latin typeface="+mn-lt"/>
              </a:rPr>
              <a:t>Množství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900" dirty="0">
                <a:latin typeface="+mn-lt"/>
              </a:rPr>
              <a:t>Výstražný symbol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900" dirty="0">
                <a:latin typeface="+mn-lt"/>
              </a:rPr>
              <a:t>Signální slovo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900" dirty="0">
                <a:latin typeface="+mn-lt"/>
              </a:rPr>
              <a:t>H-věty a P-věty</a:t>
            </a:r>
          </a:p>
        </p:txBody>
      </p:sp>
    </p:spTree>
  </p:cSld>
  <p:clrMapOvr>
    <a:masterClrMapping/>
  </p:clrMapOvr>
  <p:transition spd="slow">
    <p:zo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51520" y="360316"/>
            <a:ext cx="7887519" cy="959013"/>
          </a:xfrm>
        </p:spPr>
        <p:txBody>
          <a:bodyPr/>
          <a:lstStyle/>
          <a:p>
            <a:pPr algn="l"/>
            <a:r>
              <a:rPr lang="cs-CZ" sz="2500" dirty="0"/>
              <a:t>Pro tvorbu štítků existují na MU dvě aplikace:                            </a:t>
            </a:r>
            <a:r>
              <a:rPr lang="cs-CZ" sz="2500" dirty="0" err="1"/>
              <a:t>Chemax</a:t>
            </a:r>
            <a:r>
              <a:rPr lang="cs-CZ" sz="2500" dirty="0"/>
              <a:t> a </a:t>
            </a:r>
            <a:r>
              <a:rPr lang="cs-CZ" sz="2500" dirty="0" err="1"/>
              <a:t>Labelmaker</a:t>
            </a:r>
            <a:endParaRPr lang="en-GB" sz="25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63046-F73D-44A5-AF6E-AF66F7827D6F}" type="slidenum">
              <a:rPr lang="cs-CZ" altLang="cs-CZ" smtClean="0"/>
              <a:pPr/>
              <a:t>25</a:t>
            </a:fld>
            <a:endParaRPr lang="cs-CZ" altLang="cs-CZ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0" y="1268760"/>
            <a:ext cx="8930253" cy="5020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aoblený obdélník 4"/>
          <p:cNvSpPr/>
          <p:nvPr/>
        </p:nvSpPr>
        <p:spPr>
          <a:xfrm>
            <a:off x="0" y="1568"/>
            <a:ext cx="1368152" cy="36004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200" dirty="0">
                <a:solidFill>
                  <a:schemeClr val="tx1"/>
                </a:solidFill>
              </a:rPr>
              <a:t>Příklad</a:t>
            </a:r>
            <a:endParaRPr lang="en-GB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550534"/>
      </p:ext>
    </p:extLst>
  </p:cSld>
  <p:clrMapOvr>
    <a:masterClrMapping/>
  </p:clrMapOvr>
  <p:transition spd="slow">
    <p:zo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7E7A3-09F0-4A10-829B-03FC8AD42F5A}" type="slidenum">
              <a:rPr lang="cs-CZ" altLang="cs-CZ" smtClean="0"/>
              <a:pPr/>
              <a:t>26</a:t>
            </a:fld>
            <a:endParaRPr lang="cs-CZ" altLang="cs-CZ"/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7560840" cy="496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aoblený obdélník 4"/>
          <p:cNvSpPr/>
          <p:nvPr/>
        </p:nvSpPr>
        <p:spPr>
          <a:xfrm>
            <a:off x="0" y="1568"/>
            <a:ext cx="1368152" cy="36004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200" dirty="0">
                <a:solidFill>
                  <a:schemeClr val="tx1"/>
                </a:solidFill>
              </a:rPr>
              <a:t>Příklad</a:t>
            </a:r>
            <a:endParaRPr lang="en-GB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65208"/>
      </p:ext>
    </p:extLst>
  </p:cSld>
  <p:clrMapOvr>
    <a:masterClrMapping/>
  </p:clrMapOvr>
  <p:transition spd="slow">
    <p:zo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179512" y="1484784"/>
            <a:ext cx="8568952" cy="38164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FontTx/>
              <a:buNone/>
              <a:defRPr/>
            </a:pPr>
            <a:r>
              <a:rPr lang="cs-CZ" sz="3500" b="1" dirty="0">
                <a:solidFill>
                  <a:srgbClr val="0000FF"/>
                </a:solidFill>
                <a:latin typeface="+mn-lt"/>
              </a:rPr>
              <a:t>Přísnější podmínky pro zacházení </a:t>
            </a:r>
          </a:p>
          <a:p>
            <a:pPr>
              <a:spcBef>
                <a:spcPts val="600"/>
              </a:spcBef>
              <a:buFontTx/>
              <a:buNone/>
              <a:defRPr/>
            </a:pPr>
            <a:r>
              <a:rPr lang="cs-CZ" sz="3500" b="1" dirty="0">
                <a:solidFill>
                  <a:srgbClr val="0000FF"/>
                </a:solidFill>
                <a:latin typeface="+mn-lt"/>
              </a:rPr>
              <a:t>s vysoce toxickými chemickými látkami</a:t>
            </a:r>
          </a:p>
          <a:p>
            <a:pPr>
              <a:spcBef>
                <a:spcPts val="600"/>
              </a:spcBef>
              <a:defRPr/>
            </a:pPr>
            <a:endParaRPr lang="cs-CZ" sz="2400" dirty="0">
              <a:latin typeface="+mn-lt"/>
            </a:endParaRPr>
          </a:p>
          <a:p>
            <a:pPr>
              <a:spcBef>
                <a:spcPts val="600"/>
              </a:spcBef>
              <a:defRPr/>
            </a:pPr>
            <a:r>
              <a:rPr lang="cs-CZ" sz="2400" dirty="0">
                <a:latin typeface="+mn-lt"/>
              </a:rPr>
              <a:t>třída: akutní toxicita</a:t>
            </a:r>
          </a:p>
          <a:p>
            <a:pPr>
              <a:spcBef>
                <a:spcPts val="600"/>
              </a:spcBef>
              <a:defRPr/>
            </a:pPr>
            <a:r>
              <a:rPr lang="cs-CZ" sz="2400" dirty="0">
                <a:latin typeface="+mn-lt"/>
              </a:rPr>
              <a:t>kategorie: 1 nebo 2</a:t>
            </a:r>
            <a:endParaRPr lang="cs-CZ" sz="2400" b="1" dirty="0">
              <a:solidFill>
                <a:srgbClr val="0000FF"/>
              </a:solidFill>
              <a:latin typeface="+mn-lt"/>
            </a:endParaRPr>
          </a:p>
          <a:p>
            <a:pPr>
              <a:spcBef>
                <a:spcPts val="600"/>
              </a:spcBef>
              <a:buFontTx/>
              <a:buNone/>
              <a:defRPr/>
            </a:pPr>
            <a:endParaRPr lang="cs-CZ" sz="3500" b="1" dirty="0">
              <a:solidFill>
                <a:srgbClr val="0000FF"/>
              </a:solidFill>
              <a:latin typeface="+mn-lt"/>
            </a:endParaRPr>
          </a:p>
          <a:p>
            <a:pPr>
              <a:spcBef>
                <a:spcPts val="600"/>
              </a:spcBef>
              <a:buFontTx/>
              <a:buNone/>
              <a:defRPr/>
            </a:pPr>
            <a:endParaRPr lang="cs-CZ" sz="3500" b="1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20688"/>
            <a:ext cx="1728192" cy="1728192"/>
          </a:xfrm>
          <a:prstGeom prst="rect">
            <a:avLst/>
          </a:prstGeo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63046-F73D-44A5-AF6E-AF66F7827D6F}" type="slidenum">
              <a:rPr lang="cs-CZ" altLang="cs-CZ" smtClean="0"/>
              <a:pPr/>
              <a:t>27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5604643"/>
      </p:ext>
    </p:extLst>
  </p:cSld>
  <p:clrMapOvr>
    <a:masterClrMapping/>
  </p:clrMapOvr>
  <p:transition spd="slow">
    <p:zo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2"/>
          <p:cNvSpPr>
            <a:spLocks noChangeArrowheads="1"/>
          </p:cNvSpPr>
          <p:nvPr/>
        </p:nvSpPr>
        <p:spPr bwMode="auto">
          <a:xfrm>
            <a:off x="251520" y="1052736"/>
            <a:ext cx="6408712" cy="29238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180000" indent="-180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200" dirty="0">
                <a:latin typeface="+mn-lt"/>
              </a:rPr>
              <a:t>musí být skladovány v uzamykatelných prostorách, zabezpečených proti vstupu  nepovolaných osob </a:t>
            </a:r>
          </a:p>
          <a:p>
            <a:pPr marL="180000" indent="-180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200" dirty="0">
                <a:latin typeface="+mn-lt"/>
              </a:rPr>
              <a:t>např. kovová uzamykatelná skříň</a:t>
            </a:r>
          </a:p>
          <a:p>
            <a:pPr marL="180000" indent="-180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200" dirty="0">
                <a:latin typeface="+mn-lt"/>
              </a:rPr>
              <a:t>při skladování musí být vyloučena záměna a vzájemné působení uskladněných látek </a:t>
            </a:r>
          </a:p>
          <a:p>
            <a:pPr marL="180000" indent="-180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musí být zabráněno jejich pronikání do životního prostředí a ohrožení fyzických osob</a:t>
            </a:r>
          </a:p>
        </p:txBody>
      </p:sp>
      <p:sp>
        <p:nvSpPr>
          <p:cNvPr id="56323" name="TextovéPole 2"/>
          <p:cNvSpPr txBox="1">
            <a:spLocks noChangeArrowheads="1"/>
          </p:cNvSpPr>
          <p:nvPr/>
        </p:nvSpPr>
        <p:spPr bwMode="auto">
          <a:xfrm>
            <a:off x="135519" y="351530"/>
            <a:ext cx="863825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cs-CZ" altLang="cs-CZ" sz="3000" b="1" dirty="0">
                <a:solidFill>
                  <a:srgbClr val="0000FF"/>
                </a:solidFill>
                <a:latin typeface="Times New Roman" pitchFamily="18" charset="0"/>
              </a:rPr>
              <a:t>Skladování vysoce toxických chemických látek</a:t>
            </a:r>
            <a:endParaRPr lang="cs-CZ" altLang="cs-CZ" sz="3000" dirty="0">
              <a:solidFill>
                <a:srgbClr val="0000FF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881326"/>
            <a:ext cx="2899684" cy="2899684"/>
          </a:xfrm>
          <a:prstGeom prst="rect">
            <a:avLst/>
          </a:prstGeom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63046-F73D-44A5-AF6E-AF66F7827D6F}" type="slidenum">
              <a:rPr lang="cs-CZ" altLang="cs-CZ" smtClean="0"/>
              <a:pPr/>
              <a:t>28</a:t>
            </a:fld>
            <a:endParaRPr lang="cs-CZ" altLang="cs-CZ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BE9BAC13-0963-4F38-ACB5-24687FBE9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3928218"/>
            <a:ext cx="8229600" cy="720080"/>
          </a:xfrm>
        </p:spPr>
        <p:txBody>
          <a:bodyPr/>
          <a:lstStyle/>
          <a:p>
            <a:pPr algn="l"/>
            <a:r>
              <a:rPr lang="cs-CZ" sz="3000" dirty="0"/>
              <a:t>Evidence vysoce toxických látek</a:t>
            </a:r>
            <a:endParaRPr lang="en-GB" sz="300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54697DD8-2D13-4CB6-9AB9-8740D1441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713" y="4584237"/>
            <a:ext cx="8615784" cy="1978606"/>
          </a:xfrm>
        </p:spPr>
        <p:txBody>
          <a:bodyPr/>
          <a:lstStyle/>
          <a:p>
            <a:pPr marL="180000" indent="-180000">
              <a:spcBef>
                <a:spcPts val="600"/>
              </a:spcBef>
              <a:spcAft>
                <a:spcPts val="0"/>
              </a:spcAft>
            </a:pPr>
            <a:r>
              <a:rPr lang="cs-CZ" sz="2100" dirty="0"/>
              <a:t>vedena odděleně pro každou vysoce toxickou látku </a:t>
            </a:r>
          </a:p>
          <a:p>
            <a:pPr marL="180000" indent="-180000">
              <a:spcBef>
                <a:spcPts val="600"/>
              </a:spcBef>
              <a:spcAft>
                <a:spcPts val="0"/>
              </a:spcAft>
            </a:pPr>
            <a:r>
              <a:rPr lang="cs-CZ" sz="2100" dirty="0"/>
              <a:t>záznamy musejí obsahovat údaje o přijatém a vydaném množství, stavu zásob a jméno osoby, které byla látka vydána</a:t>
            </a:r>
          </a:p>
          <a:p>
            <a:pPr marL="180000" indent="-180000">
              <a:spcBef>
                <a:spcPts val="600"/>
              </a:spcBef>
              <a:spcAft>
                <a:spcPts val="0"/>
              </a:spcAft>
            </a:pPr>
            <a:r>
              <a:rPr lang="cs-CZ" sz="2100" dirty="0"/>
              <a:t>evidenční záznamy jsou vedeny </a:t>
            </a:r>
            <a:r>
              <a:rPr lang="cs-CZ" sz="2100" b="1" dirty="0">
                <a:solidFill>
                  <a:srgbClr val="FF0000"/>
                </a:solidFill>
              </a:rPr>
              <a:t>v papírové podobě</a:t>
            </a:r>
            <a:r>
              <a:rPr lang="cs-CZ" sz="2100" dirty="0"/>
              <a:t> a musejí být uchovávány ještě nejméně 5 let po dosažení nulového stavu zásob.</a:t>
            </a:r>
          </a:p>
        </p:txBody>
      </p:sp>
    </p:spTree>
    <p:extLst>
      <p:ext uri="{BB962C8B-B14F-4D97-AF65-F5344CB8AC3E}">
        <p14:creationId xmlns:p14="http://schemas.microsoft.com/office/powerpoint/2010/main" val="2062694041"/>
      </p:ext>
    </p:extLst>
  </p:cSld>
  <p:clrMapOvr>
    <a:masterClrMapping/>
  </p:clrMapOvr>
  <p:transition spd="slow">
    <p:zo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90EE-DD70-4731-80BA-34257663A282}" type="slidenum">
              <a:rPr lang="cs-CZ" altLang="cs-CZ"/>
              <a:pPr/>
              <a:t>29</a:t>
            </a:fld>
            <a:endParaRPr lang="cs-CZ" altLang="cs-CZ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6840760" cy="792386"/>
          </a:xfrm>
        </p:spPr>
        <p:txBody>
          <a:bodyPr/>
          <a:lstStyle/>
          <a:p>
            <a:pPr algn="l"/>
            <a:r>
              <a:rPr lang="cs-CZ" altLang="cs-CZ" sz="3000" dirty="0">
                <a:solidFill>
                  <a:srgbClr val="0000FF"/>
                </a:solidFill>
              </a:rPr>
              <a:t>Nehody s chemickými látkami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052736"/>
            <a:ext cx="8856984" cy="5472608"/>
          </a:xfrm>
        </p:spPr>
        <p:txBody>
          <a:bodyPr/>
          <a:lstStyle/>
          <a:p>
            <a:pPr marL="180000" indent="-180000">
              <a:lnSpc>
                <a:spcPct val="150000"/>
              </a:lnSpc>
            </a:pPr>
            <a:r>
              <a:rPr lang="cs-CZ" sz="1900" dirty="0"/>
              <a:t>Obecné i speciální zásady první </a:t>
            </a:r>
            <a:r>
              <a:rPr lang="cs-CZ" sz="1900" dirty="0" err="1"/>
              <a:t>předlékařské</a:t>
            </a:r>
            <a:r>
              <a:rPr lang="cs-CZ" sz="1900" dirty="0"/>
              <a:t> pomoci na </a:t>
            </a:r>
            <a:r>
              <a:rPr lang="cs-CZ" altLang="cs-CZ" sz="1900" dirty="0"/>
              <a:t>http://www.rect.muni.cz/nso</a:t>
            </a:r>
          </a:p>
          <a:p>
            <a:pPr marL="0" indent="0">
              <a:buNone/>
            </a:pPr>
            <a:r>
              <a:rPr lang="cs-CZ" sz="1900" b="1" dirty="0">
                <a:solidFill>
                  <a:srgbClr val="FF0000"/>
                </a:solidFill>
              </a:rPr>
              <a:t>Nadýchání:</a:t>
            </a:r>
          </a:p>
          <a:p>
            <a:r>
              <a:rPr lang="cs-CZ" sz="1900" dirty="0"/>
              <a:t>Vyvést na čerstvý vzduch, ale nenechat chodit.</a:t>
            </a:r>
          </a:p>
          <a:p>
            <a:r>
              <a:rPr lang="cs-CZ" sz="1900" dirty="0"/>
              <a:t>V případě žíravých látek vypláchnout ústa a nosní dutinu.</a:t>
            </a:r>
          </a:p>
          <a:p>
            <a:r>
              <a:rPr lang="cs-CZ" sz="1900" dirty="0"/>
              <a:t>Zajistit lékařskou pomoc.</a:t>
            </a:r>
          </a:p>
          <a:p>
            <a:pPr marL="0" indent="0">
              <a:buNone/>
            </a:pPr>
            <a:r>
              <a:rPr lang="cs-CZ" sz="1900" b="1" dirty="0">
                <a:solidFill>
                  <a:srgbClr val="FF0000"/>
                </a:solidFill>
              </a:rPr>
              <a:t>Zasažení očí: </a:t>
            </a:r>
          </a:p>
          <a:p>
            <a:r>
              <a:rPr lang="cs-CZ" sz="1900" dirty="0"/>
              <a:t>Vypláchnout proudem vody, od vnitřního koutku k vnějšímu.</a:t>
            </a:r>
          </a:p>
          <a:p>
            <a:r>
              <a:rPr lang="cs-CZ" sz="1900" dirty="0"/>
              <a:t>Vyjmout kontaktní čočky.</a:t>
            </a:r>
          </a:p>
          <a:p>
            <a:r>
              <a:rPr lang="cs-CZ" sz="1900" dirty="0"/>
              <a:t>Zajistit lékařskou pomoc.</a:t>
            </a:r>
          </a:p>
          <a:p>
            <a:pPr marL="0" indent="0">
              <a:buNone/>
            </a:pPr>
            <a:r>
              <a:rPr lang="cs-CZ" sz="1900" b="1" dirty="0">
                <a:solidFill>
                  <a:srgbClr val="FF0000"/>
                </a:solidFill>
              </a:rPr>
              <a:t>Potřísnění kůže:</a:t>
            </a:r>
          </a:p>
          <a:p>
            <a:r>
              <a:rPr lang="cs-CZ" sz="1900" dirty="0"/>
              <a:t>Sundat zasažený oděv, oplachovat vodou, </a:t>
            </a:r>
          </a:p>
          <a:p>
            <a:r>
              <a:rPr lang="cs-CZ" sz="1900" dirty="0"/>
              <a:t>v případě vysoce toxických látek lze použít i mýdlo nebo šampon.</a:t>
            </a:r>
          </a:p>
          <a:p>
            <a:r>
              <a:rPr lang="cs-CZ" sz="1900" dirty="0"/>
              <a:t>Sterilní překrytí.</a:t>
            </a:r>
          </a:p>
          <a:p>
            <a:r>
              <a:rPr lang="cs-CZ" sz="1900" dirty="0"/>
              <a:t>Podle potřeby lékařská pomoc.</a:t>
            </a:r>
            <a:endParaRPr lang="cs-CZ" altLang="cs-CZ" sz="1900" dirty="0"/>
          </a:p>
          <a:p>
            <a:pPr marL="180000" indent="-180000">
              <a:lnSpc>
                <a:spcPct val="150000"/>
              </a:lnSpc>
            </a:pPr>
            <a:endParaRPr lang="cs-CZ" altLang="cs-CZ" sz="1900" dirty="0"/>
          </a:p>
          <a:p>
            <a:pPr marL="180000" indent="-180000">
              <a:lnSpc>
                <a:spcPct val="150000"/>
              </a:lnSpc>
            </a:pPr>
            <a:endParaRPr lang="cs-CZ" altLang="cs-CZ" sz="1900" dirty="0"/>
          </a:p>
          <a:p>
            <a:pPr marL="180000" indent="-180000">
              <a:lnSpc>
                <a:spcPct val="150000"/>
              </a:lnSpc>
            </a:pPr>
            <a:endParaRPr lang="cs-CZ" altLang="cs-CZ" sz="1900" dirty="0"/>
          </a:p>
          <a:p>
            <a:pPr marL="180000" indent="-180000">
              <a:lnSpc>
                <a:spcPct val="150000"/>
              </a:lnSpc>
            </a:pPr>
            <a:endParaRPr lang="cs-CZ" altLang="cs-CZ" sz="1900" dirty="0"/>
          </a:p>
        </p:txBody>
      </p:sp>
    </p:spTree>
  </p:cSld>
  <p:clrMapOvr>
    <a:masterClrMapping/>
  </p:clrMapOvr>
  <p:transition spd="slow"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2500" dirty="0">
                <a:solidFill>
                  <a:srgbClr val="0000FF"/>
                </a:solidFill>
              </a:rPr>
              <a:t>Centrum MU pro biologickou, chemickou, radiační a pracovní bezpečnost </a:t>
            </a:r>
            <a:endParaRPr lang="en-GB" sz="2500" dirty="0">
              <a:solidFill>
                <a:srgbClr val="0000FF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3484984"/>
          </a:xfrm>
        </p:spPr>
        <p:txBody>
          <a:bodyPr/>
          <a:lstStyle/>
          <a:p>
            <a:r>
              <a:rPr lang="cs-CZ" sz="2200" dirty="0"/>
              <a:t>poskytuje podporu zaměstnancům MU, kteří pracují s</a:t>
            </a:r>
          </a:p>
          <a:p>
            <a:r>
              <a:rPr lang="cs-CZ" sz="2200" dirty="0"/>
              <a:t>chemickými látkami</a:t>
            </a:r>
          </a:p>
          <a:p>
            <a:r>
              <a:rPr lang="cs-CZ" sz="2200" dirty="0"/>
              <a:t>geneticky modifikovanými organismy</a:t>
            </a:r>
          </a:p>
          <a:p>
            <a:r>
              <a:rPr lang="cs-CZ" sz="2200" dirty="0"/>
              <a:t>rizikovými biologickými agens a toxiny (viry, bakterie)</a:t>
            </a:r>
          </a:p>
          <a:p>
            <a:r>
              <a:rPr lang="cs-CZ" sz="2200" dirty="0"/>
              <a:t>infekčními látkami</a:t>
            </a:r>
          </a:p>
          <a:p>
            <a:r>
              <a:rPr lang="cs-CZ" sz="2200" dirty="0"/>
              <a:t>zdroji ionizujícího záření</a:t>
            </a:r>
          </a:p>
          <a:p>
            <a:pPr marL="0" indent="0">
              <a:buNone/>
            </a:pPr>
            <a:endParaRPr lang="cs-CZ" sz="2200" dirty="0"/>
          </a:p>
          <a:p>
            <a:endParaRPr lang="cs-CZ" sz="2200" dirty="0"/>
          </a:p>
          <a:p>
            <a:endParaRPr lang="en-GB" sz="2200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88ED-0667-4D00-9E77-2F3E63CD8CCA}" type="slidenum">
              <a:rPr lang="cs-CZ" altLang="cs-CZ" smtClean="0"/>
              <a:pPr/>
              <a:t>3</a:t>
            </a:fld>
            <a:endParaRPr lang="cs-CZ" altLang="cs-CZ"/>
          </a:p>
        </p:txBody>
      </p:sp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539552" y="1412776"/>
            <a:ext cx="5688632" cy="60016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cs-CZ" sz="3300" dirty="0">
                <a:latin typeface="+mj-lt"/>
              </a:rPr>
              <a:t> http://www.rect.muni.cz/nso</a:t>
            </a:r>
          </a:p>
        </p:txBody>
      </p:sp>
    </p:spTree>
    <p:extLst>
      <p:ext uri="{BB962C8B-B14F-4D97-AF65-F5344CB8AC3E}">
        <p14:creationId xmlns:p14="http://schemas.microsoft.com/office/powerpoint/2010/main" val="2790006009"/>
      </p:ext>
    </p:extLst>
  </p:cSld>
  <p:clrMapOvr>
    <a:masterClrMapping/>
  </p:clrMapOvr>
  <p:transition spd="slow">
    <p:zo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90EE-DD70-4731-80BA-34257663A282}" type="slidenum">
              <a:rPr lang="cs-CZ" altLang="cs-CZ"/>
              <a:pPr/>
              <a:t>30</a:t>
            </a:fld>
            <a:endParaRPr lang="cs-CZ" altLang="cs-CZ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6840760" cy="792386"/>
          </a:xfrm>
        </p:spPr>
        <p:txBody>
          <a:bodyPr/>
          <a:lstStyle/>
          <a:p>
            <a:pPr algn="l"/>
            <a:r>
              <a:rPr lang="cs-CZ" altLang="cs-CZ" sz="3000" dirty="0">
                <a:solidFill>
                  <a:srgbClr val="0000FF"/>
                </a:solidFill>
              </a:rPr>
              <a:t>Nehody s chemickými látkami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052736"/>
            <a:ext cx="8856984" cy="3456384"/>
          </a:xfrm>
        </p:spPr>
        <p:txBody>
          <a:bodyPr/>
          <a:lstStyle/>
          <a:p>
            <a:pPr marL="0" indent="0">
              <a:buNone/>
            </a:pPr>
            <a:r>
              <a:rPr lang="cs-CZ" sz="1900" b="1" dirty="0">
                <a:solidFill>
                  <a:srgbClr val="FF0000"/>
                </a:solidFill>
              </a:rPr>
              <a:t>Požití:</a:t>
            </a:r>
          </a:p>
          <a:p>
            <a:pPr marL="216000" indent="-180000">
              <a:spcBef>
                <a:spcPts val="600"/>
              </a:spcBef>
              <a:spcAft>
                <a:spcPts val="600"/>
              </a:spcAft>
            </a:pPr>
            <a:r>
              <a:rPr lang="cs-CZ" sz="1900" b="1" dirty="0"/>
              <a:t>Vysoce toxické látky: </a:t>
            </a:r>
            <a:r>
              <a:rPr lang="cs-CZ" sz="1900" dirty="0"/>
              <a:t>podat vodu s rozdrcenými tabletami aktivního uhlí + vyvolat zvracení.</a:t>
            </a:r>
          </a:p>
          <a:p>
            <a:pPr marL="216000" indent="-180000">
              <a:spcBef>
                <a:spcPts val="600"/>
              </a:spcBef>
              <a:spcAft>
                <a:spcPts val="600"/>
              </a:spcAft>
            </a:pPr>
            <a:r>
              <a:rPr lang="cs-CZ" sz="1900" b="1" dirty="0"/>
              <a:t>Toxické a zdraví škodlivé látky: </a:t>
            </a:r>
            <a:r>
              <a:rPr lang="cs-CZ" sz="1900" dirty="0"/>
              <a:t>podat vodu s rozdrcenými tabletami aktivního uhlí.</a:t>
            </a:r>
          </a:p>
          <a:p>
            <a:pPr marL="216000" indent="-180000">
              <a:spcBef>
                <a:spcPts val="600"/>
              </a:spcBef>
              <a:spcAft>
                <a:spcPts val="600"/>
              </a:spcAft>
            </a:pPr>
            <a:r>
              <a:rPr lang="cs-CZ" sz="1900" b="1" dirty="0"/>
              <a:t>Žíravé látky: </a:t>
            </a:r>
            <a:r>
              <a:rPr lang="cs-CZ" sz="1900" dirty="0"/>
              <a:t>podat 200 – 500 ml studené vody. Nevyvolávat zvracení!</a:t>
            </a:r>
          </a:p>
          <a:p>
            <a:pPr marL="216000" indent="-180000">
              <a:spcBef>
                <a:spcPts val="600"/>
              </a:spcBef>
              <a:spcAft>
                <a:spcPts val="600"/>
              </a:spcAft>
            </a:pPr>
            <a:r>
              <a:rPr lang="cs-CZ" sz="1900" dirty="0"/>
              <a:t>Zajistit lékařskou pomoc.</a:t>
            </a:r>
          </a:p>
          <a:p>
            <a:pPr marL="216000" indent="-180000">
              <a:spcBef>
                <a:spcPts val="600"/>
              </a:spcBef>
              <a:spcAft>
                <a:spcPts val="600"/>
              </a:spcAft>
            </a:pPr>
            <a:r>
              <a:rPr lang="cs-CZ" sz="1900" dirty="0"/>
              <a:t>V případě nejasností kontaktovat Toxikologické informační centrum</a:t>
            </a:r>
          </a:p>
          <a:p>
            <a:pPr marL="0" indent="0">
              <a:buNone/>
            </a:pPr>
            <a:endParaRPr lang="cs-CZ" sz="1900" dirty="0"/>
          </a:p>
          <a:p>
            <a:pPr marL="180000" indent="-180000">
              <a:lnSpc>
                <a:spcPct val="150000"/>
              </a:lnSpc>
            </a:pPr>
            <a:endParaRPr lang="cs-CZ" altLang="cs-CZ" sz="1900" dirty="0"/>
          </a:p>
          <a:p>
            <a:pPr marL="180000" indent="-180000">
              <a:lnSpc>
                <a:spcPct val="150000"/>
              </a:lnSpc>
            </a:pPr>
            <a:endParaRPr lang="cs-CZ" altLang="cs-CZ" sz="1900" dirty="0"/>
          </a:p>
          <a:p>
            <a:pPr marL="180000" indent="-180000">
              <a:lnSpc>
                <a:spcPct val="150000"/>
              </a:lnSpc>
            </a:pPr>
            <a:endParaRPr lang="cs-CZ" altLang="cs-CZ" sz="1900" dirty="0"/>
          </a:p>
          <a:p>
            <a:pPr marL="180000" indent="-180000">
              <a:lnSpc>
                <a:spcPct val="150000"/>
              </a:lnSpc>
            </a:pPr>
            <a:endParaRPr lang="cs-CZ" altLang="cs-CZ" sz="1900" dirty="0"/>
          </a:p>
        </p:txBody>
      </p:sp>
    </p:spTree>
    <p:extLst>
      <p:ext uri="{BB962C8B-B14F-4D97-AF65-F5344CB8AC3E}">
        <p14:creationId xmlns:p14="http://schemas.microsoft.com/office/powerpoint/2010/main" val="132796530"/>
      </p:ext>
    </p:extLst>
  </p:cSld>
  <p:clrMapOvr>
    <a:masterClrMapping/>
  </p:clrMapOvr>
  <p:transition spd="slow">
    <p:zo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62670"/>
            <a:ext cx="8229600" cy="922114"/>
          </a:xfrm>
        </p:spPr>
        <p:txBody>
          <a:bodyPr/>
          <a:lstStyle/>
          <a:p>
            <a:pPr algn="l"/>
            <a:r>
              <a:rPr lang="cs-CZ" sz="3000" dirty="0"/>
              <a:t>Likvidace odpadů</a:t>
            </a:r>
            <a:endParaRPr lang="en-GB" sz="3000" dirty="0"/>
          </a:p>
        </p:txBody>
      </p:sp>
      <p:sp>
        <p:nvSpPr>
          <p:cNvPr id="91140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084784"/>
            <a:ext cx="8856984" cy="5040560"/>
          </a:xfrm>
        </p:spPr>
        <p:txBody>
          <a:bodyPr/>
          <a:lstStyle/>
          <a:p>
            <a:pPr marL="180000" indent="-180000">
              <a:spcBef>
                <a:spcPts val="600"/>
              </a:spcBef>
              <a:spcAft>
                <a:spcPts val="1200"/>
              </a:spcAft>
            </a:pPr>
            <a:r>
              <a:rPr lang="cs-CZ" altLang="cs-CZ" sz="2200" dirty="0"/>
              <a:t>Do výlevky lze vylévat jen rozpouštědla </a:t>
            </a:r>
            <a:r>
              <a:rPr lang="cs-CZ" altLang="cs-CZ" sz="2200" b="1" dirty="0">
                <a:solidFill>
                  <a:srgbClr val="FF0000"/>
                </a:solidFill>
              </a:rPr>
              <a:t>mísitelná s vodou</a:t>
            </a:r>
            <a:r>
              <a:rPr lang="cs-CZ" altLang="cs-CZ" sz="2200" dirty="0"/>
              <a:t> do množství 0,5 l, výrazně zředěná vodou.</a:t>
            </a:r>
          </a:p>
          <a:p>
            <a:pPr marL="180000" indent="-180000">
              <a:spcBef>
                <a:spcPts val="600"/>
              </a:spcBef>
              <a:spcAft>
                <a:spcPts val="1200"/>
              </a:spcAft>
            </a:pPr>
            <a:r>
              <a:rPr lang="cs-CZ" altLang="cs-CZ" sz="2200" dirty="0"/>
              <a:t>Žíraviny, kyseliny a hydroxidy se v menším množství mohou vylévat jen do výlevky, do které teče současně i voda, </a:t>
            </a:r>
            <a:r>
              <a:rPr lang="cs-CZ" altLang="cs-CZ" sz="2200" b="1" dirty="0">
                <a:solidFill>
                  <a:srgbClr val="FF0000"/>
                </a:solidFill>
              </a:rPr>
              <a:t>pH</a:t>
            </a:r>
            <a:r>
              <a:rPr lang="cs-CZ" altLang="cs-CZ" sz="2200" dirty="0"/>
              <a:t> se musí pohybovat v rozmezí </a:t>
            </a:r>
            <a:r>
              <a:rPr lang="cs-CZ" altLang="cs-CZ" sz="2200" b="1" dirty="0">
                <a:solidFill>
                  <a:srgbClr val="FF0000"/>
                </a:solidFill>
              </a:rPr>
              <a:t>6,5 – 8,5.</a:t>
            </a:r>
            <a:r>
              <a:rPr lang="cs-CZ" altLang="cs-CZ" sz="2200" dirty="0"/>
              <a:t> </a:t>
            </a:r>
          </a:p>
          <a:p>
            <a:pPr marL="180000" indent="-180000">
              <a:spcBef>
                <a:spcPts val="600"/>
              </a:spcBef>
              <a:spcAft>
                <a:spcPts val="1200"/>
              </a:spcAft>
            </a:pPr>
            <a:r>
              <a:rPr lang="cs-CZ" altLang="cs-CZ" sz="2200" dirty="0"/>
              <a:t>Do výlevky </a:t>
            </a:r>
            <a:r>
              <a:rPr lang="cs-CZ" altLang="cs-CZ" sz="2200" b="1" dirty="0">
                <a:solidFill>
                  <a:srgbClr val="FF0000"/>
                </a:solidFill>
              </a:rPr>
              <a:t>nelze vylévat</a:t>
            </a:r>
            <a:r>
              <a:rPr lang="cs-CZ" altLang="cs-CZ" sz="2200" dirty="0"/>
              <a:t> rozpouštědla </a:t>
            </a:r>
            <a:r>
              <a:rPr lang="cs-CZ" altLang="cs-CZ" sz="2200" b="1" dirty="0">
                <a:solidFill>
                  <a:srgbClr val="FF0000"/>
                </a:solidFill>
              </a:rPr>
              <a:t>nemísitelná </a:t>
            </a:r>
            <a:r>
              <a:rPr lang="cs-CZ" altLang="cs-CZ" sz="2200" dirty="0"/>
              <a:t>s vodou, toxické, hořlavé a výbušné látky, koncentrované kyseliny a hydroxidy a sloučeniny uvolňující toxické nebo dráždivé látky při styku s vodou.</a:t>
            </a:r>
          </a:p>
          <a:p>
            <a:pPr marL="180000" indent="-180000">
              <a:spcBef>
                <a:spcPts val="600"/>
              </a:spcBef>
              <a:spcAft>
                <a:spcPts val="1200"/>
              </a:spcAft>
            </a:pPr>
            <a:r>
              <a:rPr lang="en-US" altLang="cs-CZ" sz="2200" b="1" dirty="0" err="1">
                <a:solidFill>
                  <a:srgbClr val="FF0000"/>
                </a:solidFill>
              </a:rPr>
              <a:t>Organická</a:t>
            </a:r>
            <a:r>
              <a:rPr lang="en-US" altLang="cs-CZ" sz="2200" b="1" dirty="0">
                <a:solidFill>
                  <a:srgbClr val="FF0000"/>
                </a:solidFill>
              </a:rPr>
              <a:t> </a:t>
            </a:r>
            <a:r>
              <a:rPr lang="cs-CZ" altLang="cs-CZ" sz="2200" b="1" dirty="0">
                <a:solidFill>
                  <a:srgbClr val="FF0000"/>
                </a:solidFill>
              </a:rPr>
              <a:t>rozpouštědla se sbírají v označených nádobách</a:t>
            </a:r>
            <a:r>
              <a:rPr lang="cs-CZ" altLang="cs-CZ" sz="2200" dirty="0"/>
              <a:t>, jež se pravidelně likvidují odvozem do centrálního úložiště.</a:t>
            </a:r>
          </a:p>
          <a:p>
            <a:pPr marL="180000" indent="-180000">
              <a:spcBef>
                <a:spcPts val="600"/>
              </a:spcBef>
              <a:spcAft>
                <a:spcPts val="1200"/>
              </a:spcAft>
            </a:pPr>
            <a:endParaRPr lang="cs-CZ" altLang="cs-CZ" sz="2200" dirty="0"/>
          </a:p>
        </p:txBody>
      </p:sp>
      <p:sp>
        <p:nvSpPr>
          <p:cNvPr id="7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F593B-EAC6-4D98-A1D9-1957A23496A5}" type="slidenum">
              <a:rPr lang="cs-CZ" altLang="cs-CZ"/>
              <a:pPr/>
              <a:t>31</a:t>
            </a:fld>
            <a:endParaRPr lang="cs-CZ" altLang="cs-CZ"/>
          </a:p>
        </p:txBody>
      </p:sp>
    </p:spTree>
  </p:cSld>
  <p:clrMapOvr>
    <a:masterClrMapping/>
  </p:clrMapOvr>
  <p:transition spd="slow">
    <p:zo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AC134D-ACBC-4D64-80E0-F186F89DC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/>
              <a:t>Závěrečný test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1AB14E9-3BB6-4452-B75C-6B15FE111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117" y="141763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Test je povinný pro všechny zapsané studenty. </a:t>
            </a:r>
          </a:p>
          <a:p>
            <a:pPr marL="0" indent="0">
              <a:buNone/>
            </a:pPr>
            <a:r>
              <a:rPr lang="cs-CZ" dirty="0"/>
              <a:t>Test je přístupný z </a:t>
            </a:r>
            <a:r>
              <a:rPr lang="cs-CZ" dirty="0" err="1"/>
              <a:t>ISu</a:t>
            </a:r>
            <a:r>
              <a:rPr lang="cs-CZ" dirty="0"/>
              <a:t> formou </a:t>
            </a:r>
            <a:r>
              <a:rPr lang="cs-CZ" dirty="0" err="1"/>
              <a:t>odpovědníku</a:t>
            </a:r>
            <a:r>
              <a:rPr lang="cs-CZ" dirty="0"/>
              <a:t> k danému předmětu. </a:t>
            </a:r>
          </a:p>
          <a:p>
            <a:pPr marL="0" indent="0">
              <a:buNone/>
            </a:pPr>
            <a:r>
              <a:rPr lang="cs-CZ" dirty="0"/>
              <a:t>Z 15 položených otázek je nutně správně odpovědět 13.</a:t>
            </a:r>
          </a:p>
          <a:p>
            <a:pPr marL="0" indent="0">
              <a:buNone/>
            </a:pPr>
            <a:r>
              <a:rPr lang="cs-CZ" dirty="0"/>
              <a:t>Test lze libovolně opakovat. </a:t>
            </a:r>
          </a:p>
          <a:p>
            <a:pPr marL="0" indent="0">
              <a:buNone/>
            </a:pPr>
            <a:r>
              <a:rPr lang="cs-CZ" dirty="0"/>
              <a:t>Absolvovaný test se registruje periodicky do </a:t>
            </a:r>
            <a:r>
              <a:rPr lang="cs-CZ" dirty="0" err="1"/>
              <a:t>ISu</a:t>
            </a:r>
            <a:r>
              <a:rPr lang="cs-CZ" dirty="0"/>
              <a:t> jako zápočet z ZC011/ZC041 a je dokladem o absolvování školení.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6152EEB-027D-44EC-80F7-9BA476857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63046-F73D-44A5-AF6E-AF66F7827D6F}" type="slidenum">
              <a:rPr lang="cs-CZ" altLang="cs-CZ" smtClean="0"/>
              <a:pPr/>
              <a:t>32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96317161"/>
      </p:ext>
    </p:extLst>
  </p:cSld>
  <p:clrMapOvr>
    <a:masterClrMapping/>
  </p:clrMapOvr>
  <p:transition spd="slow"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88ED-0667-4D00-9E77-2F3E63CD8CCA}" type="slidenum">
              <a:rPr lang="cs-CZ" altLang="cs-CZ" smtClean="0"/>
              <a:pPr/>
              <a:t>4</a:t>
            </a:fld>
            <a:endParaRPr lang="cs-CZ" alt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0688" y="0"/>
            <a:ext cx="11755922" cy="7084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611560" y="116632"/>
            <a:ext cx="7848872" cy="78483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cs-CZ" sz="4500" dirty="0">
                <a:latin typeface="Calibri" panose="020F0502020204030204" pitchFamily="34" charset="0"/>
                <a:cs typeface="Calibri" panose="020F0502020204030204" pitchFamily="34" charset="0"/>
              </a:rPr>
              <a:t> http://www.rect.muni.cz/nso</a:t>
            </a:r>
          </a:p>
        </p:txBody>
      </p:sp>
    </p:spTree>
    <p:extLst>
      <p:ext uri="{BB962C8B-B14F-4D97-AF65-F5344CB8AC3E}">
        <p14:creationId xmlns:p14="http://schemas.microsoft.com/office/powerpoint/2010/main" val="1394507075"/>
      </p:ext>
    </p:extLst>
  </p:cSld>
  <p:clrMapOvr>
    <a:masterClrMapping/>
  </p:clrMapOvr>
  <p:transition spd="slow"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5112568" cy="922114"/>
          </a:xfrm>
        </p:spPr>
        <p:txBody>
          <a:bodyPr/>
          <a:lstStyle/>
          <a:p>
            <a:pPr algn="l"/>
            <a:r>
              <a:rPr lang="cs-CZ" sz="3000" dirty="0">
                <a:solidFill>
                  <a:srgbClr val="0000FF"/>
                </a:solidFill>
              </a:rPr>
              <a:t>Nová chemická legislativa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4608512"/>
          </a:xfrm>
        </p:spPr>
        <p:txBody>
          <a:bodyPr/>
          <a:lstStyle/>
          <a:p>
            <a:pPr marL="180000" indent="-180000">
              <a:spcBef>
                <a:spcPts val="1200"/>
              </a:spcBef>
              <a:spcAft>
                <a:spcPts val="1200"/>
              </a:spcAft>
            </a:pPr>
            <a:r>
              <a:rPr lang="cs-CZ" sz="2100" dirty="0"/>
              <a:t>Zákon</a:t>
            </a:r>
            <a:r>
              <a:rPr lang="cs-CZ" sz="2100" b="1" dirty="0">
                <a:solidFill>
                  <a:srgbClr val="0000FF"/>
                </a:solidFill>
              </a:rPr>
              <a:t> č. 350/2011 Sb. </a:t>
            </a:r>
            <a:r>
              <a:rPr lang="cs-CZ" sz="2100" dirty="0"/>
              <a:t>o chemických látkách (tzv. chemický zákon), zajišťuje kompatibilitu české legislativy v oblasti chemických látek s právními předpisy EU</a:t>
            </a:r>
          </a:p>
          <a:p>
            <a:pPr marL="180000" indent="-180000">
              <a:spcBef>
                <a:spcPts val="1200"/>
              </a:spcBef>
              <a:spcAft>
                <a:spcPts val="1200"/>
              </a:spcAft>
            </a:pPr>
            <a:r>
              <a:rPr lang="cs-CZ" sz="2100" dirty="0"/>
              <a:t>Zákon </a:t>
            </a:r>
            <a:r>
              <a:rPr lang="cs-CZ" sz="2100" b="1" dirty="0">
                <a:solidFill>
                  <a:srgbClr val="0000FF"/>
                </a:solidFill>
              </a:rPr>
              <a:t>č. 267/2015 Sb.</a:t>
            </a:r>
            <a:r>
              <a:rPr lang="cs-CZ" sz="2100" dirty="0"/>
              <a:t>, který novelizuje zákon č. 258/2000 Sb. o ochraně veřejného zdraví (od 1. prosince 2015).</a:t>
            </a:r>
          </a:p>
          <a:p>
            <a:pPr marL="180000" indent="-180000">
              <a:spcBef>
                <a:spcPts val="1200"/>
              </a:spcBef>
              <a:spcAft>
                <a:spcPts val="1200"/>
              </a:spcAft>
            </a:pPr>
            <a:r>
              <a:rPr lang="cs-CZ" sz="2100" dirty="0"/>
              <a:t>Nařízení Evropského parlamentu a Rady 1272/2008 o klasifikaci, označování             a balení látek = </a:t>
            </a:r>
            <a:r>
              <a:rPr lang="cs-CZ" sz="2100" b="1" dirty="0">
                <a:solidFill>
                  <a:srgbClr val="0000FF"/>
                </a:solidFill>
              </a:rPr>
              <a:t>CLP</a:t>
            </a:r>
            <a:r>
              <a:rPr lang="cs-CZ" sz="2100" dirty="0"/>
              <a:t> = </a:t>
            </a:r>
            <a:r>
              <a:rPr lang="cs-CZ" sz="2100" dirty="0" err="1"/>
              <a:t>classification</a:t>
            </a:r>
            <a:r>
              <a:rPr lang="cs-CZ" sz="2100" dirty="0"/>
              <a:t>, </a:t>
            </a:r>
            <a:r>
              <a:rPr lang="cs-CZ" sz="2100" dirty="0" err="1"/>
              <a:t>labelling</a:t>
            </a:r>
            <a:r>
              <a:rPr lang="cs-CZ" sz="2100" dirty="0"/>
              <a:t>, </a:t>
            </a:r>
            <a:r>
              <a:rPr lang="cs-CZ" sz="2100" dirty="0" err="1"/>
              <a:t>packaging</a:t>
            </a:r>
            <a:r>
              <a:rPr lang="cs-CZ" sz="2100" dirty="0"/>
              <a:t>, (od 1. června 2015)            a novelizace (Nařízení Evropského parlamentu a Rady 487/2013)</a:t>
            </a:r>
          </a:p>
          <a:p>
            <a:pPr marL="180000" indent="-180000">
              <a:spcBef>
                <a:spcPts val="1200"/>
              </a:spcBef>
              <a:spcAft>
                <a:spcPts val="1200"/>
              </a:spcAft>
            </a:pPr>
            <a:r>
              <a:rPr lang="cs-CZ" sz="2100" dirty="0"/>
              <a:t>Nařízení </a:t>
            </a:r>
            <a:r>
              <a:rPr lang="cs-CZ" sz="2100" b="1" dirty="0">
                <a:solidFill>
                  <a:srgbClr val="0000FF"/>
                </a:solidFill>
              </a:rPr>
              <a:t>REACH</a:t>
            </a:r>
            <a:r>
              <a:rPr lang="cs-CZ" sz="2100" dirty="0"/>
              <a:t> (Nařízení Komise č. 1907/2006) a novelizaci tohoto nařízení (Nařízení Komise č. 453/2010)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63046-F73D-44A5-AF6E-AF66F7827D6F}" type="slidenum">
              <a:rPr lang="cs-CZ" altLang="cs-CZ" smtClean="0"/>
              <a:pPr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98694124"/>
      </p:ext>
    </p:extLst>
  </p:cSld>
  <p:clrMapOvr>
    <a:masterClrMapping/>
  </p:clrMapOvr>
  <p:transition spd="slow"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936104"/>
          </a:xfrm>
        </p:spPr>
        <p:txBody>
          <a:bodyPr/>
          <a:lstStyle/>
          <a:p>
            <a:pPr algn="l"/>
            <a:r>
              <a:rPr lang="cs-CZ" sz="3000" dirty="0"/>
              <a:t>Chemický zákon </a:t>
            </a:r>
            <a:r>
              <a:rPr lang="cs-CZ" altLang="cs-CZ" sz="3000" dirty="0"/>
              <a:t>č. </a:t>
            </a:r>
            <a:r>
              <a:rPr lang="en-US" altLang="cs-CZ" sz="3000" dirty="0"/>
              <a:t>35</a:t>
            </a:r>
            <a:r>
              <a:rPr lang="cs-CZ" altLang="cs-CZ" sz="3000" dirty="0"/>
              <a:t>0</a:t>
            </a:r>
            <a:r>
              <a:rPr lang="en-US" altLang="cs-CZ" sz="3000" dirty="0"/>
              <a:t>/20</a:t>
            </a:r>
            <a:r>
              <a:rPr lang="cs-CZ" altLang="cs-CZ" sz="3000" dirty="0"/>
              <a:t>11</a:t>
            </a:r>
            <a:r>
              <a:rPr lang="en-US" altLang="cs-CZ" sz="3000" dirty="0"/>
              <a:t> </a:t>
            </a:r>
            <a:r>
              <a:rPr lang="cs-CZ" sz="3000" dirty="0"/>
              <a:t>se </a:t>
            </a:r>
            <a:r>
              <a:rPr lang="cs-CZ" sz="3000" u="sng" dirty="0"/>
              <a:t>vztahuje</a:t>
            </a:r>
            <a:r>
              <a:rPr lang="cs-CZ" sz="3000" dirty="0"/>
              <a:t> na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63046-F73D-44A5-AF6E-AF66F7827D6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052736"/>
            <a:ext cx="8229600" cy="1008112"/>
          </a:xfrm>
          <a:noFill/>
        </p:spPr>
        <p:txBody>
          <a:bodyPr/>
          <a:lstStyle/>
          <a:p>
            <a:pPr marL="216000" indent="-216000">
              <a:spcBef>
                <a:spcPts val="0"/>
              </a:spcBef>
            </a:pPr>
            <a:r>
              <a:rPr lang="cs-CZ" altLang="cs-CZ" sz="2300" dirty="0"/>
              <a:t>běžně obchodovatelné chemické látky a přípravky, které            instituce nakupují pro svůj provoz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18944" y="2060848"/>
            <a:ext cx="7056784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CC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CC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CC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CC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CC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CC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CC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CC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cs-CZ" altLang="cs-CZ" sz="2600" kern="0" dirty="0"/>
              <a:t>Zákon se </a:t>
            </a:r>
            <a:r>
              <a:rPr lang="cs-CZ" altLang="cs-CZ" sz="2600" u="sng" kern="0" dirty="0"/>
              <a:t>nevztahuje</a:t>
            </a:r>
            <a:r>
              <a:rPr lang="cs-CZ" altLang="cs-CZ" sz="2600" kern="0" dirty="0"/>
              <a:t> na řadu přípravků:                                  zde platí speciální právní normy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10035" y="3314998"/>
            <a:ext cx="6120680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16000" lvl="1" indent="-2160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altLang="cs-CZ" sz="2300" kern="0" dirty="0"/>
              <a:t>léčiva</a:t>
            </a:r>
          </a:p>
          <a:p>
            <a:pPr marL="216000" lvl="1" indent="-2160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altLang="cs-CZ" sz="2300" kern="0" dirty="0"/>
              <a:t>kosmetické prostředky</a:t>
            </a:r>
          </a:p>
          <a:p>
            <a:pPr marL="216000" lvl="1" indent="-2160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altLang="cs-CZ" sz="2300" kern="0" dirty="0"/>
              <a:t>radionuklidové zářiče a jaderné materiály</a:t>
            </a:r>
          </a:p>
          <a:p>
            <a:pPr marL="216000" lvl="1" indent="-2160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altLang="cs-CZ" sz="2300" kern="0" dirty="0"/>
              <a:t>omamné a psychotropní látky </a:t>
            </a:r>
          </a:p>
          <a:p>
            <a:pPr marL="216000" lvl="1" indent="-2160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altLang="cs-CZ" sz="2300" kern="0" dirty="0"/>
              <a:t>zdravotnické prostředky</a:t>
            </a:r>
          </a:p>
          <a:p>
            <a:pPr marL="216000" lvl="1" indent="-2160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altLang="cs-CZ" sz="2300" kern="0" dirty="0"/>
              <a:t>hnojiva, rostlinné přípravky a substráty</a:t>
            </a:r>
          </a:p>
          <a:p>
            <a:pPr marL="216000" lvl="1" indent="-2160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altLang="cs-CZ" sz="2300" kern="0" dirty="0"/>
              <a:t>krmiva</a:t>
            </a:r>
          </a:p>
          <a:p>
            <a:pPr marL="216000" lvl="1" indent="-2160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altLang="cs-CZ" sz="2300" kern="0" dirty="0"/>
              <a:t>veterinární přípravky</a:t>
            </a:r>
          </a:p>
        </p:txBody>
      </p:sp>
    </p:spTree>
    <p:extLst>
      <p:ext uri="{BB962C8B-B14F-4D97-AF65-F5344CB8AC3E}">
        <p14:creationId xmlns:p14="http://schemas.microsoft.com/office/powerpoint/2010/main" val="1042727011"/>
      </p:ext>
    </p:extLst>
  </p:cSld>
  <p:clrMapOvr>
    <a:masterClrMapping/>
  </p:clrMapOvr>
  <p:transition spd="slow"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3AC3A-3DAC-404B-BB3B-EAA767E8D766}" type="slidenum">
              <a:rPr lang="cs-CZ" altLang="cs-CZ"/>
              <a:pPr/>
              <a:t>7</a:t>
            </a:fld>
            <a:endParaRPr lang="cs-CZ" altLang="cs-CZ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994122"/>
          </a:xfrm>
        </p:spPr>
        <p:txBody>
          <a:bodyPr/>
          <a:lstStyle/>
          <a:p>
            <a:r>
              <a:rPr lang="cs-CZ" altLang="cs-CZ" sz="2900" dirty="0">
                <a:solidFill>
                  <a:srgbClr val="0000FF"/>
                </a:solidFill>
              </a:rPr>
              <a:t>Zacházení s </a:t>
            </a:r>
            <a:r>
              <a:rPr lang="cs-CZ" altLang="cs-CZ" sz="2900" dirty="0" err="1">
                <a:solidFill>
                  <a:srgbClr val="0000FF"/>
                </a:solidFill>
              </a:rPr>
              <a:t>chem</a:t>
            </a:r>
            <a:r>
              <a:rPr lang="cs-CZ" altLang="cs-CZ" sz="2900" dirty="0">
                <a:solidFill>
                  <a:srgbClr val="0000FF"/>
                </a:solidFill>
              </a:rPr>
              <a:t>. látkami znamená řadu aktivit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39952" y="1268760"/>
            <a:ext cx="3755182" cy="4293604"/>
          </a:xfrm>
        </p:spPr>
        <p:txBody>
          <a:bodyPr/>
          <a:lstStyle/>
          <a:p>
            <a:r>
              <a:rPr lang="cs-CZ" altLang="cs-CZ" sz="2500" dirty="0"/>
              <a:t>výroba</a:t>
            </a:r>
          </a:p>
          <a:p>
            <a:r>
              <a:rPr lang="cs-CZ" altLang="cs-CZ" sz="2500" dirty="0"/>
              <a:t>vývoz</a:t>
            </a:r>
          </a:p>
          <a:p>
            <a:r>
              <a:rPr lang="cs-CZ" altLang="cs-CZ" sz="2500" dirty="0"/>
              <a:t>distribuce</a:t>
            </a:r>
          </a:p>
          <a:p>
            <a:r>
              <a:rPr lang="cs-CZ" altLang="cs-CZ" sz="2500" dirty="0"/>
              <a:t>prodej</a:t>
            </a:r>
          </a:p>
          <a:p>
            <a:r>
              <a:rPr lang="cs-CZ" altLang="cs-CZ" sz="2500" b="1" dirty="0">
                <a:solidFill>
                  <a:srgbClr val="0000FF"/>
                </a:solidFill>
              </a:rPr>
              <a:t>nákup</a:t>
            </a:r>
          </a:p>
          <a:p>
            <a:r>
              <a:rPr lang="cs-CZ" altLang="cs-CZ" sz="2500" b="1" dirty="0">
                <a:solidFill>
                  <a:srgbClr val="0000FF"/>
                </a:solidFill>
              </a:rPr>
              <a:t>používání</a:t>
            </a:r>
          </a:p>
          <a:p>
            <a:r>
              <a:rPr lang="cs-CZ" altLang="cs-CZ" sz="2500" b="1" dirty="0">
                <a:solidFill>
                  <a:srgbClr val="0000FF"/>
                </a:solidFill>
              </a:rPr>
              <a:t>skladování</a:t>
            </a:r>
          </a:p>
          <a:p>
            <a:r>
              <a:rPr lang="cs-CZ" altLang="cs-CZ" sz="2500" b="1" dirty="0">
                <a:solidFill>
                  <a:srgbClr val="0000FF"/>
                </a:solidFill>
              </a:rPr>
              <a:t>převážení</a:t>
            </a:r>
          </a:p>
          <a:p>
            <a:r>
              <a:rPr lang="cs-CZ" altLang="cs-CZ" sz="2500" dirty="0"/>
              <a:t>a další ...</a:t>
            </a:r>
          </a:p>
        </p:txBody>
      </p:sp>
      <p:sp>
        <p:nvSpPr>
          <p:cNvPr id="8" name="Nadpis 1"/>
          <p:cNvSpPr txBox="1">
            <a:spLocks/>
          </p:cNvSpPr>
          <p:nvPr/>
        </p:nvSpPr>
        <p:spPr bwMode="auto">
          <a:xfrm>
            <a:off x="683568" y="3402701"/>
            <a:ext cx="270056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CC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CC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CC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CC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CC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CC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CC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CC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cs-CZ" sz="3000" kern="0" dirty="0">
                <a:solidFill>
                  <a:srgbClr val="0000FF"/>
                </a:solidFill>
              </a:rPr>
              <a:t>MU řeší pouze</a:t>
            </a:r>
          </a:p>
        </p:txBody>
      </p:sp>
      <p:sp>
        <p:nvSpPr>
          <p:cNvPr id="2" name="Levá složená závorka 1"/>
          <p:cNvSpPr/>
          <p:nvPr/>
        </p:nvSpPr>
        <p:spPr>
          <a:xfrm>
            <a:off x="3584285" y="3221506"/>
            <a:ext cx="432048" cy="1584176"/>
          </a:xfrm>
          <a:prstGeom prst="leftBrac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232001"/>
      </p:ext>
    </p:extLst>
  </p:cSld>
  <p:clrMapOvr>
    <a:masterClrMapping/>
  </p:clrMapOvr>
  <p:transition spd="slow"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63046-F73D-44A5-AF6E-AF66F7827D6F}" type="slidenum">
              <a:rPr lang="cs-CZ" altLang="cs-CZ" smtClean="0"/>
              <a:pPr/>
              <a:t>8</a:t>
            </a:fld>
            <a:endParaRPr lang="cs-CZ" altLang="cs-CZ"/>
          </a:p>
        </p:txBody>
      </p:sp>
      <p:sp>
        <p:nvSpPr>
          <p:cNvPr id="5" name="Obdélník 4"/>
          <p:cNvSpPr/>
          <p:nvPr/>
        </p:nvSpPr>
        <p:spPr>
          <a:xfrm>
            <a:off x="179512" y="476672"/>
            <a:ext cx="8831932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100" dirty="0">
                <a:latin typeface="+mn-lt"/>
              </a:rPr>
              <a:t>Pro klasifikaci fyzikální, zdravotní, nebo ekologické nebezpečnosti určité chemické látky slouží tzv. </a:t>
            </a:r>
            <a:r>
              <a:rPr lang="cs-CZ" sz="2100" b="1" dirty="0">
                <a:solidFill>
                  <a:srgbClr val="0000FF"/>
                </a:solidFill>
                <a:latin typeface="+mn-lt"/>
              </a:rPr>
              <a:t>třídy nebezpečnosti</a:t>
            </a:r>
            <a:r>
              <a:rPr lang="cs-CZ" sz="2100" dirty="0">
                <a:latin typeface="+mn-lt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100" dirty="0">
                <a:latin typeface="+mn-lt"/>
              </a:rPr>
              <a:t>Pro třídu nebezpečnosti jsou pak definovány </a:t>
            </a:r>
            <a:r>
              <a:rPr lang="cs-CZ" sz="2100" b="1" dirty="0">
                <a:solidFill>
                  <a:srgbClr val="0000FF"/>
                </a:solidFill>
                <a:latin typeface="+mn-lt"/>
              </a:rPr>
              <a:t>kategorie nebezpečnosti</a:t>
            </a:r>
            <a:r>
              <a:rPr lang="cs-CZ" sz="2100" dirty="0">
                <a:latin typeface="+mn-lt"/>
              </a:rPr>
              <a:t>,                      které upřesňují povahu a závažnost nebezpečnosti.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cs-CZ" sz="2100" dirty="0">
              <a:latin typeface="+mn-lt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100" dirty="0">
                <a:latin typeface="+mn-lt"/>
              </a:rPr>
              <a:t>Každé třídě a kategorii nebezpečnosti jsou přiřazeny:</a:t>
            </a:r>
          </a:p>
          <a:p>
            <a:pPr marL="180000" indent="-180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100" b="1" dirty="0">
                <a:solidFill>
                  <a:srgbClr val="0000FF"/>
                </a:solidFill>
                <a:latin typeface="+mn-lt"/>
              </a:rPr>
              <a:t>standardní věty o nebezpečnosti </a:t>
            </a:r>
            <a:r>
              <a:rPr lang="cs-CZ" sz="2100" dirty="0">
                <a:latin typeface="+mn-lt"/>
              </a:rPr>
              <a:t>(H-věty).</a:t>
            </a:r>
          </a:p>
          <a:p>
            <a:pPr marL="180000" indent="-180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100" b="1" dirty="0">
                <a:solidFill>
                  <a:srgbClr val="0000FF"/>
                </a:solidFill>
                <a:latin typeface="+mn-lt"/>
              </a:rPr>
              <a:t>pokyny pro bezpečné zacházení </a:t>
            </a:r>
            <a:r>
              <a:rPr lang="cs-CZ" sz="2100" dirty="0">
                <a:latin typeface="+mn-lt"/>
              </a:rPr>
              <a:t>(P-věty). </a:t>
            </a:r>
          </a:p>
          <a:p>
            <a:pPr marL="180000" indent="-180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100" b="1" dirty="0">
                <a:solidFill>
                  <a:srgbClr val="0000FF"/>
                </a:solidFill>
                <a:latin typeface="+mn-lt"/>
              </a:rPr>
              <a:t>výstražné symboly</a:t>
            </a:r>
            <a:r>
              <a:rPr lang="cs-CZ" sz="2100" dirty="0">
                <a:latin typeface="+mn-lt"/>
              </a:rPr>
              <a:t> nebezpečnosti grafickou formou pomocí symbolu sdělují informace o druhu nebezpečnosti.</a:t>
            </a:r>
          </a:p>
          <a:p>
            <a:pPr marL="180000" indent="-180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100" b="1" dirty="0">
                <a:solidFill>
                  <a:srgbClr val="0000FF"/>
                </a:solidFill>
                <a:latin typeface="+mn-lt"/>
              </a:rPr>
              <a:t>signální slovo </a:t>
            </a:r>
            <a:r>
              <a:rPr lang="cs-CZ" sz="2100" dirty="0">
                <a:latin typeface="+mn-lt"/>
              </a:rPr>
              <a:t>vyjadřuje úroveň závažnosti varování před možným nebezpečím: „</a:t>
            </a:r>
            <a:r>
              <a:rPr lang="cs-CZ" sz="2100" b="1" dirty="0">
                <a:solidFill>
                  <a:srgbClr val="FF0000"/>
                </a:solidFill>
                <a:latin typeface="+mn-lt"/>
              </a:rPr>
              <a:t>nebezpečí</a:t>
            </a:r>
            <a:r>
              <a:rPr lang="cs-CZ" sz="2100" dirty="0">
                <a:latin typeface="+mn-lt"/>
              </a:rPr>
              <a:t>“ (závažnější), „</a:t>
            </a:r>
            <a:r>
              <a:rPr lang="cs-CZ" sz="2100" b="1" dirty="0">
                <a:solidFill>
                  <a:srgbClr val="FF0000"/>
                </a:solidFill>
                <a:latin typeface="+mn-lt"/>
              </a:rPr>
              <a:t>varování</a:t>
            </a:r>
            <a:r>
              <a:rPr lang="cs-CZ" sz="2100" dirty="0">
                <a:latin typeface="+mn-lt"/>
              </a:rPr>
              <a:t>“ (méně závažné)</a:t>
            </a:r>
          </a:p>
        </p:txBody>
      </p:sp>
    </p:spTree>
    <p:extLst>
      <p:ext uri="{BB962C8B-B14F-4D97-AF65-F5344CB8AC3E}">
        <p14:creationId xmlns:p14="http://schemas.microsoft.com/office/powerpoint/2010/main" val="2356564603"/>
      </p:ext>
    </p:extLst>
  </p:cSld>
  <p:clrMapOvr>
    <a:masterClrMapping/>
  </p:clrMapOvr>
  <p:transition spd="slow"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3CB3-059E-43F8-BB5C-3A50DA978696}" type="slidenum">
              <a:rPr lang="cs-CZ" altLang="cs-CZ"/>
              <a:pPr/>
              <a:t>9</a:t>
            </a:fld>
            <a:endParaRPr lang="cs-CZ" altLang="cs-CZ"/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5256584" cy="504056"/>
          </a:xfrm>
        </p:spPr>
        <p:txBody>
          <a:bodyPr/>
          <a:lstStyle/>
          <a:p>
            <a:pPr algn="l">
              <a:lnSpc>
                <a:spcPct val="150000"/>
              </a:lnSpc>
              <a:spcAft>
                <a:spcPts val="600"/>
              </a:spcAft>
            </a:pPr>
            <a:r>
              <a:rPr lang="cs-CZ" altLang="cs-CZ" sz="3000" dirty="0">
                <a:solidFill>
                  <a:srgbClr val="0000FF"/>
                </a:solidFill>
              </a:rPr>
              <a:t>Existuje 28 tříd nebezpečnosti</a:t>
            </a:r>
            <a:endParaRPr lang="cs-CZ" altLang="cs-CZ" sz="2500" dirty="0">
              <a:solidFill>
                <a:srgbClr val="0000FF"/>
              </a:solidFill>
            </a:endParaRPr>
          </a:p>
        </p:txBody>
      </p:sp>
      <p:sp>
        <p:nvSpPr>
          <p:cNvPr id="82989" name="Rectangle 45"/>
          <p:cNvSpPr>
            <a:spLocks noChangeArrowheads="1"/>
          </p:cNvSpPr>
          <p:nvPr/>
        </p:nvSpPr>
        <p:spPr bwMode="auto">
          <a:xfrm>
            <a:off x="146056" y="1052736"/>
            <a:ext cx="4497952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cs-CZ" altLang="cs-CZ" sz="2000" dirty="0"/>
              <a:t>1.   výbušniny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2000" dirty="0"/>
              <a:t>2.   hořlavé plyny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2000" dirty="0"/>
              <a:t>3.   aerosoly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2000" dirty="0"/>
              <a:t>4.   oxidující plyny</a:t>
            </a:r>
            <a:endParaRPr lang="en-US" altLang="cs-CZ" sz="2000" dirty="0"/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2000" dirty="0"/>
              <a:t>5.   plyny pod tlakem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2000" dirty="0"/>
              <a:t>6.   hořlavé kapaliny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2000" dirty="0"/>
              <a:t>7.   hořlavé tuhé látky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2000" dirty="0"/>
              <a:t>8.   samovolně reagující látky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2000" dirty="0"/>
              <a:t>9.   samozápalné kapaliny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2000" dirty="0"/>
              <a:t>10. samozápalné tuhé látky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2000" dirty="0"/>
              <a:t>11. </a:t>
            </a:r>
            <a:r>
              <a:rPr lang="cs-CZ" altLang="cs-CZ" sz="2000" dirty="0" err="1"/>
              <a:t>samozahřívající</a:t>
            </a:r>
            <a:r>
              <a:rPr lang="cs-CZ" altLang="cs-CZ" sz="2000" dirty="0"/>
              <a:t> se látky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2000" dirty="0"/>
              <a:t>12. látky ve vodě uvolňující hořlavé plyny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2000" dirty="0"/>
              <a:t>13. oxidující kapaliny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2000" dirty="0"/>
              <a:t>14. oxidující tuhé látky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2000" dirty="0"/>
              <a:t>15. organické peroxidy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2000" dirty="0"/>
              <a:t>16. látky korozivní pro kovy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2000" dirty="0"/>
              <a:t>-----------------------------------------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cs-CZ" sz="2000" dirty="0"/>
          </a:p>
        </p:txBody>
      </p:sp>
      <p:sp>
        <p:nvSpPr>
          <p:cNvPr id="15" name="Rectangle 47"/>
          <p:cNvSpPr>
            <a:spLocks noChangeArrowheads="1"/>
          </p:cNvSpPr>
          <p:nvPr/>
        </p:nvSpPr>
        <p:spPr bwMode="auto">
          <a:xfrm>
            <a:off x="4644008" y="808621"/>
            <a:ext cx="4647064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cs-CZ" altLang="cs-CZ" sz="2000" dirty="0"/>
              <a:t>-----------------------------------------------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2000" dirty="0"/>
              <a:t>17. akutně toxické látky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2000" dirty="0"/>
              <a:t>18. látky žíravé/dráždivé pro kůži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2000" dirty="0"/>
              <a:t>19. vážné poškození očí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2000" dirty="0"/>
              <a:t>20. senzibilace dýchacích cest/kůže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2000" dirty="0"/>
              <a:t>21. mutagenní látky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2000" dirty="0"/>
              <a:t>22. karcinogenní látky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2000" dirty="0"/>
              <a:t>23. toxicita pro reprodukci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2000" dirty="0"/>
              <a:t>24. toxicita pro </a:t>
            </a:r>
            <a:r>
              <a:rPr lang="cs-CZ" altLang="cs-CZ" sz="2000" dirty="0" err="1"/>
              <a:t>spec</a:t>
            </a:r>
            <a:r>
              <a:rPr lang="cs-CZ" altLang="cs-CZ" sz="2000" dirty="0"/>
              <a:t>. orgány </a:t>
            </a:r>
            <a:r>
              <a:rPr lang="cs-CZ" altLang="cs-CZ" sz="1500" dirty="0"/>
              <a:t>(jednorázová)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2000" dirty="0"/>
              <a:t>25. toxicita pro </a:t>
            </a:r>
            <a:r>
              <a:rPr lang="cs-CZ" altLang="cs-CZ" sz="2000" dirty="0" err="1"/>
              <a:t>spec</a:t>
            </a:r>
            <a:r>
              <a:rPr lang="cs-CZ" altLang="cs-CZ" sz="2000" dirty="0"/>
              <a:t>. orgány </a:t>
            </a:r>
            <a:r>
              <a:rPr lang="cs-CZ" altLang="cs-CZ" sz="1500" dirty="0"/>
              <a:t>(chronická)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2000" dirty="0"/>
              <a:t>26. nebezpečí při vdechnutí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2000" dirty="0"/>
              <a:t>--------------------------------------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2000" dirty="0"/>
              <a:t>27. nebezpečnost pro vodní prostředí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2000" dirty="0"/>
              <a:t>28. nebezpečnost pro ozonovou vrstvu</a:t>
            </a:r>
          </a:p>
        </p:txBody>
      </p:sp>
    </p:spTree>
  </p:cSld>
  <p:clrMapOvr>
    <a:masterClrMapping/>
  </p:clrMapOvr>
  <p:transition spd="slow">
    <p:zoom/>
  </p:transition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2806</TotalTime>
  <Words>2147</Words>
  <Application>Microsoft Office PowerPoint</Application>
  <PresentationFormat>Předvádění na obrazovce (4:3)</PresentationFormat>
  <Paragraphs>344</Paragraphs>
  <Slides>32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8" baseType="lpstr">
      <vt:lpstr>Arial</vt:lpstr>
      <vt:lpstr>Calibri</vt:lpstr>
      <vt:lpstr>Courier New</vt:lpstr>
      <vt:lpstr>Symbol</vt:lpstr>
      <vt:lpstr>Times New Roman</vt:lpstr>
      <vt:lpstr>Výchozí návrh</vt:lpstr>
      <vt:lpstr>Zacházení s chemickými látkami</vt:lpstr>
      <vt:lpstr>Prezentace aplikace PowerPoint</vt:lpstr>
      <vt:lpstr>Centrum MU pro biologickou, chemickou, radiační a pracovní bezpečnost </vt:lpstr>
      <vt:lpstr>Prezentace aplikace PowerPoint</vt:lpstr>
      <vt:lpstr>Nová chemická legislativa</vt:lpstr>
      <vt:lpstr>Chemický zákon č. 350/2011 se vztahuje na </vt:lpstr>
      <vt:lpstr>Zacházení s chem. látkami znamená řadu aktivit</vt:lpstr>
      <vt:lpstr>Prezentace aplikace PowerPoint</vt:lpstr>
      <vt:lpstr>Existuje 28 tříd nebezpečnosti</vt:lpstr>
      <vt:lpstr>Devět výstražných symbolů</vt:lpstr>
      <vt:lpstr>Prezentace aplikace PowerPoint</vt:lpstr>
      <vt:lpstr>Systém vět k označování rizika (H, hazard) a bezpečného zacházení (P, precaution) </vt:lpstr>
      <vt:lpstr>Také v domácím prostředí se používají přípravky                 s výstražnými symboly</vt:lpstr>
      <vt:lpstr>Pravidla pro zacházení s nebezpečnými chemickými látkami</vt:lpstr>
      <vt:lpstr>Příručka ke stažení (česká / anglická, 39 stran)</vt:lpstr>
      <vt:lpstr>Při zacházení s chemickými látkami je každý pracovník povinen řídit se:</vt:lpstr>
      <vt:lpstr>Seznam vysoce nebezpečných látek</vt:lpstr>
      <vt:lpstr>Kdo je způsobilý pro zacházení s vysoce nebezpečnými látkami? (podle zákona č. 267/2015 Sb.)</vt:lpstr>
      <vt:lpstr>Pro vysoce nebezpečné látky (se kterými se pracuje) je nutno na pracovišti vypracovat: 1) specifické písemné pokyny (jednotlivě / skupinově)    2) osobní seznam pro pracovníka (Potvrzení)</vt:lpstr>
      <vt:lpstr>Prezentace aplikace PowerPoint</vt:lpstr>
      <vt:lpstr>Prezentace aplikace PowerPoint</vt:lpstr>
      <vt:lpstr>Bezpečnostní list</vt:lpstr>
      <vt:lpstr>Prezentace aplikace PowerPoint</vt:lpstr>
      <vt:lpstr>Balení a označování nebezpečných látek</vt:lpstr>
      <vt:lpstr>Pro tvorbu štítků existují na MU dvě aplikace:                            Chemax a Labelmaker</vt:lpstr>
      <vt:lpstr>Prezentace aplikace PowerPoint</vt:lpstr>
      <vt:lpstr>Prezentace aplikace PowerPoint</vt:lpstr>
      <vt:lpstr>Evidence vysoce toxických látek</vt:lpstr>
      <vt:lpstr>Nehody s chemickými látkami</vt:lpstr>
      <vt:lpstr>Nehody s chemickými látkami</vt:lpstr>
      <vt:lpstr>Likvidace odpadů</vt:lpstr>
      <vt:lpstr>Závěrečný test </vt:lpstr>
    </vt:vector>
  </TitlesOfParts>
  <Company>LF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Zacházení s nebezpečnými chemickými látkami</dc:title>
  <dc:creator>Jiří Dostál</dc:creator>
  <cp:lastModifiedBy>Jiří Dostál</cp:lastModifiedBy>
  <cp:revision>222</cp:revision>
  <dcterms:created xsi:type="dcterms:W3CDTF">2006-08-15T08:43:38Z</dcterms:created>
  <dcterms:modified xsi:type="dcterms:W3CDTF">2021-03-04T10:33:37Z</dcterms:modified>
</cp:coreProperties>
</file>