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9" r:id="rId4"/>
    <p:sldId id="288" r:id="rId5"/>
    <p:sldId id="258" r:id="rId6"/>
    <p:sldId id="269" r:id="rId7"/>
    <p:sldId id="267" r:id="rId8"/>
    <p:sldId id="294" r:id="rId9"/>
    <p:sldId id="259" r:id="rId10"/>
    <p:sldId id="290" r:id="rId11"/>
    <p:sldId id="291" r:id="rId12"/>
    <p:sldId id="310" r:id="rId13"/>
    <p:sldId id="292" r:id="rId14"/>
    <p:sldId id="293" r:id="rId15"/>
    <p:sldId id="261" r:id="rId16"/>
    <p:sldId id="295" r:id="rId17"/>
    <p:sldId id="296" r:id="rId18"/>
    <p:sldId id="311" r:id="rId19"/>
    <p:sldId id="275" r:id="rId20"/>
    <p:sldId id="274" r:id="rId21"/>
    <p:sldId id="297" r:id="rId22"/>
    <p:sldId id="299" r:id="rId23"/>
    <p:sldId id="300" r:id="rId24"/>
    <p:sldId id="301" r:id="rId25"/>
    <p:sldId id="302" r:id="rId26"/>
    <p:sldId id="262" r:id="rId27"/>
    <p:sldId id="303" r:id="rId28"/>
    <p:sldId id="304" r:id="rId29"/>
    <p:sldId id="305" r:id="rId30"/>
    <p:sldId id="306" r:id="rId31"/>
    <p:sldId id="272" r:id="rId32"/>
    <p:sldId id="307" r:id="rId33"/>
    <p:sldId id="271" r:id="rId34"/>
    <p:sldId id="308" r:id="rId35"/>
    <p:sldId id="309" r:id="rId36"/>
    <p:sldId id="29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68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4F50-5C4F-482C-A9AC-379A8CB7A3D3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CC65-EBE5-43BC-AA00-62458CCB4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0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DB924-90A1-4D50-B92D-777B6BA7A64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30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0384D-FFED-44A9-A591-1DDCD1E05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D91C61-E4C3-4A2E-995B-07FD3D93E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4219AA-2E04-4909-B24A-88FAA2F2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2262E7-23B6-4F4E-889E-89DA77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C38C8-1087-47DC-92CE-562143A0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0626B-622C-4746-9D04-561B55C0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EDFD85-0EE3-4653-85B2-01B0EDB63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3E8F32-5EEF-4419-A136-EA087A6C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E95C4C-8E17-4F47-9525-86738AA8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C5743-9CC6-4217-8FF9-58C6377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8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647825-70BD-40A5-8EC3-FCD07C4E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2349A6-0A89-4CD1-BE2A-4C59BA14A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DCE89-69D6-49C1-9F97-B055D0B5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A4469B-7B6D-454D-A05B-400E1DBF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CEBCFF-8E8B-4E28-85F7-C4C2C69E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19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DBC53-6C0D-4CD1-A9E5-CE0205362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1EBFF-EB71-4923-BE99-C5BDCE410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9105CF-2E46-40C6-8FD6-B7075719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B3B70A-A432-4DAF-8CB2-1E76178A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6D4D98-3720-4B23-B364-1224C3CE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78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BB131-B92D-40E3-A1D5-8F27C0ED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1D9EDC-517E-4C75-BECB-3054C2BED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73F387-FDC8-4751-9E4B-0171728E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03B4F5-AF8E-42C6-8EA1-F161FDD8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DBF4C3-C23B-4FBC-9121-11A10584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75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4A5B0-50DC-4506-9282-392C9B92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22C609F-7285-43BF-89BB-5285DEE3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365DCE-1219-490B-895B-7786FE38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706D84-0429-4F93-923B-B132EC39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399319-3A61-45D5-A542-C818D487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57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D0BD4-E5E3-4B29-8F7D-42B38C1E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67FCCF-AFD3-4F4C-A326-335D1B405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ED59E0-9E81-4325-B86A-B487F61C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A125CE-4951-4F28-872B-5F525346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778633-9CC9-4BDF-8E48-C4BCA24E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94B7CC-3425-4CA8-A625-85A2CA43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3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BCF2E-7D9D-4ADA-A163-F29FC89B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DBF466-1F53-40E1-9631-91D6C3F76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DF7C8F-0E48-49E5-A2C0-88E9DA758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0784E1-9C8E-4234-B19F-0E67F1814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79325C2-C3B2-4D69-8F83-7AD212DF5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18D007-8CDF-43D9-A050-D671E192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353B2D-6E8B-4BEE-AFBB-A81F0BD5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6FC2DB-5C78-4C7B-962E-BC261A11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6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A496A-ADFB-45A8-9737-0B165F3A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F772BE-1EEF-48E9-8191-8AA76F49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65469D-5BB7-45A7-9223-6A2A3134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4C00C1-70F1-4E9C-B6F4-DD78AD58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9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00E832B-1148-4EC5-A434-3F986FE1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86B8A2-DDF4-42BD-81DC-C1121E2B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06FAFB-C06C-4020-BC6A-7B04C429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204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54B15-645C-450F-8BF4-75EC24FE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D70507-8DA4-40A5-AA17-BF700054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61E287-6290-4E64-B6D8-EA9916F0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2E1AE-616E-4867-941C-70AA7A62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75C701-463B-4BBE-B698-A068B492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FEC915-5C51-4A21-9F51-ABEB2244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1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5E89-E57E-409B-8E6D-A14F3F66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E5489-115E-43F7-9EC1-C85457B3C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CC0A3-C661-4BD8-8148-F808F74A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03C1EA-8708-4AF8-866B-3AC3AD31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CE5EF-DA4B-4096-9E2F-6C10E75D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72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8E92-F98E-4A81-8DF7-61984C94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DA9DDB7-5AE2-4671-8962-5A633E813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CAC01A-3516-4BDC-8C10-1986336E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52CEFA-8E2A-4FDF-9899-84547F9E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6B81FC-0E1B-4502-B33E-56B2B61A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848857-5F66-4179-BDD5-A10E07DE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805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736E8C-5476-4B1B-996B-289DF923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05954A-E1F2-444F-A1A1-9811BEE3D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458A56-3BF7-4B5E-B59E-6C3282AE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35400-64F7-49A9-80A8-B2FA8027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9A928D-F554-4DFF-A705-F9B722D3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05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47C498-E23E-4DE0-9FAB-1133111A4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DC6BCA-0546-4094-BFC2-72EF5DA21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79CDA8-1239-4ABE-AB8C-984D1221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668C88-320C-4B9D-AB09-B87917E6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A572B2-0173-410F-A752-92D85407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7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C4DE-B8A1-4887-BF15-7D9DF422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DCB984-866A-463C-9F9E-6136A125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7F4064-97AB-4B4E-B4D4-5E76065E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5CFF8-C17F-49E0-8263-D67046E0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E4C2E4-CE37-4D21-9973-81680086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56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2623A-8505-4E86-BD0E-D32CB234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2E0AC-5F92-44A4-B63E-105FC20F9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78748E-E785-4C2E-A5DE-9FB0C9B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64353B-A09A-446E-AEEB-B206B650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692E94-394B-4E54-899E-455B42DB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6A3A27-E0AD-444B-8AFE-6C620334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F35E8-FB49-440C-91F9-5ACA10B4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6405C3-9859-4B54-A9F2-C35B1E9F9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17C0EB-3539-413C-AB1D-0124AC9C2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004306-0AA4-4DBD-9486-F785C19BA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08F0D1-6D10-40C3-AE24-DE02EB194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2E0F3-FE5F-42C7-9628-AEDD37D0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CEC3B4-7922-417A-9201-1A406835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3A28A7-FA02-48B7-8DC1-4457A1D7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10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FBEDC-8147-4A29-AC87-80333CEA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51C16D-651E-44DA-B175-C3F8595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461E7F-8DA8-41EE-B17D-0BBC38D9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660EAF-8BF0-4E86-980F-568FAAF9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6274BA-38B9-4EF5-A404-7C2AC8B3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CE74EA-F41E-4165-8A96-BD78C0E4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469BD9-25D7-449C-9D3C-9BA03EA9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34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0628C-C2A1-4186-A870-01FB1123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928FC-0E89-4E8F-9622-4262C838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70D3A4-EDBA-4D6D-8CE2-69B247F9C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5259C9-0914-4E49-B5F6-C535B296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767B69-3CC6-44C9-A87A-3BE2831F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0673E7-9E74-4630-AF05-1197B082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7BBE7-B0EC-4ABC-AD87-4202B9A6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45928E6-48A4-45AA-80DA-6A825989E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B7A1EB-A0C9-4EB6-986F-2CBB743B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426DB8-E94C-40CB-83DA-21BCD195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859DF9-0D78-4863-90FD-3794199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2A595C-A325-41BA-B37E-91D81B6C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12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DBA284-B6B3-4E43-96AC-38BC5F24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87E47A-DE0A-493B-B210-A4C662D5F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EA3AEA-2892-4075-8892-455552F45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B092-D1F0-4935-BB1E-FE513DA4AD2E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195DFB-E965-45E0-A820-9E46D63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E3FBE8-8917-4C5C-9B91-A43B4CD27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C53F-0F43-493C-A89B-0D8AE5A2D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60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AFA8FB-C4E6-408F-B781-FEAC9663D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22CD8A-8908-4556-87C4-B053039F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509E53-41C2-43AF-A7CD-FC3680C08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84B0-DCD4-49A7-BC17-F8947A61DBBA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D81FE7-720D-4458-95AC-1D7790224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FC8D3C-FFD3-43EB-83DC-2CC6526A1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795AA-A14E-415A-99E2-2A06A8F36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1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8177D-83CB-41F2-9415-822038A83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Benigní kožní nádory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73E0E3-FEA3-4CA4-A8D1-76709CCB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117"/>
            <a:ext cx="9144000" cy="1030252"/>
          </a:xfrm>
        </p:spPr>
        <p:txBody>
          <a:bodyPr/>
          <a:lstStyle/>
          <a:p>
            <a:r>
              <a:rPr lang="cs-CZ" dirty="0"/>
              <a:t>MUDr. Anna Žáková</a:t>
            </a:r>
          </a:p>
          <a:p>
            <a:r>
              <a:rPr lang="cs-CZ" dirty="0"/>
              <a:t>I.DVK FNUSA a LF MU</a:t>
            </a:r>
          </a:p>
        </p:txBody>
      </p:sp>
    </p:spTree>
    <p:extLst>
      <p:ext uri="{BB962C8B-B14F-4D97-AF65-F5344CB8AC3E}">
        <p14:creationId xmlns:p14="http://schemas.microsoft.com/office/powerpoint/2010/main" val="392234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Cylindrom</a:t>
            </a:r>
            <a:endParaRPr lang="cs-CZ" b="1" dirty="0"/>
          </a:p>
          <a:p>
            <a:pPr lvl="1">
              <a:buFontTx/>
              <a:buChar char="-"/>
            </a:pPr>
            <a:r>
              <a:rPr lang="cs-CZ" dirty="0"/>
              <a:t>Epiteliom s apokrinní diferenciací, familiární výskyt (AD), solitární nebo mnohočetný</a:t>
            </a:r>
          </a:p>
          <a:p>
            <a:pPr lvl="1">
              <a:buFontTx/>
              <a:buChar char="-"/>
            </a:pPr>
            <a:r>
              <a:rPr lang="cs-CZ" dirty="0"/>
              <a:t>První projevy v časné dospělosti, postupně jich přibývá</a:t>
            </a:r>
          </a:p>
          <a:p>
            <a:pPr lvl="1">
              <a:buFontTx/>
              <a:buChar char="-"/>
            </a:pPr>
            <a:r>
              <a:rPr lang="cs-CZ" b="1" dirty="0"/>
              <a:t>KO</a:t>
            </a:r>
            <a:r>
              <a:rPr lang="cs-CZ" dirty="0"/>
              <a:t>: ve kštici se tvoří polokulovité tuhé papuly a hrboly v barvě kůže nebo zarudlé, s hladkým bezvlasým povrchem, postupně se hrboly shlukují a mohou pokrýt celou kštici (tzv. turbanový tumor)</a:t>
            </a:r>
          </a:p>
          <a:p>
            <a:pPr lvl="1">
              <a:buFontTx/>
              <a:buChar char="-"/>
            </a:pPr>
            <a:r>
              <a:rPr lang="cs-CZ" b="1" dirty="0"/>
              <a:t>Léčba</a:t>
            </a:r>
            <a:r>
              <a:rPr lang="cs-CZ" dirty="0"/>
              <a:t>: excize, někdy s plastickou úpravou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3A849C-3E90-4A36-8AA1-A1358E0D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88629"/>
            <a:ext cx="5439179" cy="17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FC8A25E-4400-4D97-9334-34928B653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895" y="932245"/>
            <a:ext cx="4795352" cy="541831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6D9B533-65FD-45CB-9047-C8BF15A903BC}"/>
              </a:ext>
            </a:extLst>
          </p:cNvPr>
          <p:cNvSpPr txBox="1"/>
          <p:nvPr/>
        </p:nvSpPr>
        <p:spPr>
          <a:xfrm>
            <a:off x="8772211" y="2612571"/>
            <a:ext cx="273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Turbanový tumor</a:t>
            </a:r>
          </a:p>
        </p:txBody>
      </p:sp>
    </p:spTree>
    <p:extLst>
      <p:ext uri="{BB962C8B-B14F-4D97-AF65-F5344CB8AC3E}">
        <p14:creationId xmlns:p14="http://schemas.microsoft.com/office/powerpoint/2010/main" val="137220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Pilomatricoma</a:t>
            </a:r>
            <a:r>
              <a:rPr lang="cs-CZ" b="1" dirty="0"/>
              <a:t> (</a:t>
            </a:r>
            <a:r>
              <a:rPr lang="cs-CZ" b="1" dirty="0" err="1"/>
              <a:t>pilomatrixom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Epiteliom vlasového folikulu</a:t>
            </a:r>
          </a:p>
          <a:p>
            <a:pPr>
              <a:buFontTx/>
              <a:buChar char="-"/>
            </a:pPr>
            <a:r>
              <a:rPr lang="cs-CZ" dirty="0"/>
              <a:t>Vznik nejčastěji do 20. roku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KO: </a:t>
            </a:r>
            <a:r>
              <a:rPr lang="cs-CZ" dirty="0"/>
              <a:t>solitární, v podkoží uložený, tvrdý, ohraničený hrbol (do 3cm), 	volně pohyblivý oproti spodině</a:t>
            </a:r>
          </a:p>
          <a:p>
            <a:pPr marL="0" indent="0">
              <a:buNone/>
            </a:pPr>
            <a:r>
              <a:rPr lang="cs-CZ" dirty="0"/>
              <a:t>- Na horních končetinách a obličeji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/>
              <a:t>Léčba: </a:t>
            </a:r>
            <a:r>
              <a:rPr lang="cs-CZ" dirty="0"/>
              <a:t>excize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3FE1E2-2828-40EA-AB8F-9B223C7A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06" y="4087256"/>
            <a:ext cx="307265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2B50B-6332-419B-96DD-6DEA40AC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6B813-3555-4EB8-B40B-48EC8A0F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Keratoakantom</a:t>
            </a:r>
            <a:endParaRPr lang="cs-CZ" b="1" dirty="0"/>
          </a:p>
          <a:p>
            <a:pPr marL="457200" lvl="1" indent="0">
              <a:buNone/>
            </a:pPr>
            <a:r>
              <a:rPr lang="cs-CZ" dirty="0"/>
              <a:t>- vznik ze </a:t>
            </a:r>
            <a:r>
              <a:rPr lang="cs-CZ" dirty="0" err="1"/>
              <a:t>supraseboglandulární</a:t>
            </a:r>
            <a:r>
              <a:rPr lang="cs-CZ" dirty="0"/>
              <a:t> části vlasového folikulu</a:t>
            </a:r>
          </a:p>
          <a:p>
            <a:pPr lvl="1">
              <a:buFontTx/>
              <a:buChar char="-"/>
            </a:pPr>
            <a:r>
              <a:rPr lang="cs-CZ" dirty="0"/>
              <a:t>Na slunci exponovaných částech těla (obličej, krk, ruce) u osob okolo 60 let, u </a:t>
            </a:r>
            <a:r>
              <a:rPr lang="cs-CZ" dirty="0" err="1"/>
              <a:t>imunosuprimovaných</a:t>
            </a:r>
            <a:r>
              <a:rPr lang="cs-CZ" dirty="0"/>
              <a:t> osob, vystavených účinkům </a:t>
            </a:r>
            <a:r>
              <a:rPr lang="cs-CZ" dirty="0" err="1"/>
              <a:t>miner</a:t>
            </a:r>
            <a:r>
              <a:rPr lang="cs-CZ" dirty="0"/>
              <a:t>. olej. a dehtů</a:t>
            </a:r>
          </a:p>
          <a:p>
            <a:pPr lvl="1">
              <a:buFontTx/>
              <a:buChar char="-"/>
            </a:pPr>
            <a:r>
              <a:rPr lang="cs-CZ" sz="2400" b="1" i="0" dirty="0">
                <a:effectLst/>
              </a:rPr>
              <a:t>KO: </a:t>
            </a:r>
            <a:r>
              <a:rPr lang="cs-CZ" sz="2400" b="0" i="0" dirty="0">
                <a:effectLst/>
              </a:rPr>
              <a:t>rychle rostoucí solitární polokulovitý hrbol dosahující během několika týdnů až 2 cm v průměru, </a:t>
            </a:r>
            <a:r>
              <a:rPr lang="cs-CZ" sz="2400" b="0" i="0" dirty="0" err="1">
                <a:effectLst/>
              </a:rPr>
              <a:t>navalité</a:t>
            </a:r>
            <a:r>
              <a:rPr lang="cs-CZ" sz="2400" b="0" i="0" dirty="0">
                <a:effectLst/>
              </a:rPr>
              <a:t> hladké okraje barvy kůže a centrálním kráterem vyplněným rohovinou, na okrajích četné </a:t>
            </a:r>
            <a:r>
              <a:rPr lang="cs-CZ" sz="2400" b="0" i="0" dirty="0" err="1">
                <a:effectLst/>
              </a:rPr>
              <a:t>teleangiektazie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Může spontánně regredovat se zanecháním jizvy v </a:t>
            </a:r>
          </a:p>
          <a:p>
            <a:pPr marL="457200" lvl="1" indent="0">
              <a:buNone/>
            </a:pPr>
            <a:r>
              <a:rPr lang="cs-CZ" dirty="0"/>
              <a:t>	průběhu dalších měsíců</a:t>
            </a:r>
          </a:p>
          <a:p>
            <a:pPr marL="457200" lvl="1" indent="0">
              <a:buNone/>
            </a:pPr>
            <a:r>
              <a:rPr lang="cs-CZ" dirty="0"/>
              <a:t>- </a:t>
            </a:r>
            <a:r>
              <a:rPr lang="cs-CZ" b="1" dirty="0"/>
              <a:t>Léčba: </a:t>
            </a:r>
            <a:r>
              <a:rPr lang="cs-CZ" dirty="0"/>
              <a:t>excize, možná spontánní regrese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1DD3FD7-901F-43D1-BF7B-3D13D363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374" y="4478054"/>
            <a:ext cx="2744600" cy="21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07A7C4-6CA9-4837-BA16-155612C8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848" y="423081"/>
            <a:ext cx="10515600" cy="5753882"/>
          </a:xfrm>
        </p:spPr>
        <p:txBody>
          <a:bodyPr/>
          <a:lstStyle/>
          <a:p>
            <a:pPr eaLnBrk="1" hangingPunct="1"/>
            <a:r>
              <a:rPr lang="cs-CZ" b="1" dirty="0"/>
              <a:t>3) </a:t>
            </a:r>
            <a:r>
              <a:rPr lang="cs-CZ" altLang="cs-CZ" sz="3200" b="1" dirty="0"/>
              <a:t>Mezenchymální</a:t>
            </a:r>
            <a:endParaRPr lang="cs-CZ" altLang="cs-CZ" dirty="0"/>
          </a:p>
          <a:p>
            <a:r>
              <a:rPr lang="cs-CZ" dirty="0" err="1"/>
              <a:t>dermatofibrom</a:t>
            </a:r>
            <a:endParaRPr lang="cs-CZ" dirty="0"/>
          </a:p>
          <a:p>
            <a:pPr eaLnBrk="1" hangingPunct="1"/>
            <a:r>
              <a:rPr lang="cs-CZ" altLang="cs-CZ" dirty="0"/>
              <a:t>Keloid a hypertrofická jizva</a:t>
            </a:r>
          </a:p>
          <a:p>
            <a:pPr eaLnBrk="1" hangingPunct="1"/>
            <a:r>
              <a:rPr lang="cs-CZ" altLang="cs-CZ" dirty="0" err="1"/>
              <a:t>Fibroma</a:t>
            </a:r>
            <a:r>
              <a:rPr lang="cs-CZ" altLang="cs-CZ" dirty="0"/>
              <a:t> </a:t>
            </a:r>
            <a:r>
              <a:rPr lang="cs-CZ" altLang="cs-CZ" dirty="0" err="1"/>
              <a:t>molle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Angiofibrom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Leiomyoma</a:t>
            </a:r>
            <a:endParaRPr lang="cs-CZ" altLang="cs-CZ" dirty="0"/>
          </a:p>
          <a:p>
            <a:pPr eaLnBrk="1" hangingPunct="1"/>
            <a:r>
              <a:rPr lang="cs-CZ" altLang="cs-CZ" dirty="0"/>
              <a:t>Lipom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D661F-44ED-432F-AE72-B4CF4FA0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13" y="292452"/>
            <a:ext cx="3190875" cy="23241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BD8024-5DD7-4C8E-981B-8F07A54D5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144280"/>
            <a:ext cx="4305300" cy="3105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9F2A5C-F856-4B5D-8D40-15780F9CD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874" y="4462072"/>
            <a:ext cx="3461154" cy="22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0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Histiocytoma</a:t>
            </a:r>
            <a:r>
              <a:rPr lang="cs-CZ" b="1" dirty="0"/>
              <a:t> </a:t>
            </a:r>
            <a:r>
              <a:rPr lang="cs-CZ" b="1" dirty="0" err="1"/>
              <a:t>fibrosum</a:t>
            </a:r>
            <a:r>
              <a:rPr lang="cs-CZ" b="1" dirty="0"/>
              <a:t> (</a:t>
            </a:r>
            <a:r>
              <a:rPr lang="cs-CZ" b="1" dirty="0" err="1"/>
              <a:t>dermatofibrom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Jeden z nejčastějších kožních nádorů</a:t>
            </a:r>
          </a:p>
          <a:p>
            <a:pPr>
              <a:buFontTx/>
              <a:buChar char="-"/>
            </a:pPr>
            <a:r>
              <a:rPr lang="cs-CZ" dirty="0"/>
              <a:t>Reaktivní zánět po štípnutí hmyzem nebo po poranění</a:t>
            </a:r>
          </a:p>
          <a:p>
            <a:pPr>
              <a:buFontTx/>
              <a:buChar char="-"/>
            </a:pPr>
            <a:r>
              <a:rPr lang="cs-CZ" dirty="0"/>
              <a:t>Vzniká u mladších osob na končetinách, méně na trupu</a:t>
            </a:r>
          </a:p>
          <a:p>
            <a:pPr>
              <a:buFontTx/>
              <a:buChar char="-"/>
            </a:pPr>
            <a:r>
              <a:rPr lang="cs-CZ" b="1" dirty="0"/>
              <a:t>KO: </a:t>
            </a:r>
            <a:r>
              <a:rPr lang="cs-CZ" dirty="0"/>
              <a:t>solitární nebo vícečetný těsně pod epidermis uložený plochý nebo lehce vyvýšený hrbolek (mm až 2 cm), červenohnědý, hnědý</a:t>
            </a:r>
          </a:p>
          <a:p>
            <a:pPr>
              <a:buFontTx/>
              <a:buChar char="-"/>
            </a:pPr>
            <a:r>
              <a:rPr lang="cs-CZ" dirty="0"/>
              <a:t> může svědit</a:t>
            </a:r>
          </a:p>
          <a:p>
            <a:pPr>
              <a:buFontTx/>
              <a:buChar char="-"/>
            </a:pPr>
            <a:r>
              <a:rPr lang="cs-CZ" b="1" dirty="0"/>
              <a:t>Léčba: </a:t>
            </a:r>
            <a:r>
              <a:rPr lang="cs-CZ" dirty="0"/>
              <a:t>není nutná, možná excize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D02FD2-FD7E-4DBF-B93F-6365F4E16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92" y="141727"/>
            <a:ext cx="31908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Keloid, hypertrofická jizva</a:t>
            </a:r>
          </a:p>
          <a:p>
            <a:pPr>
              <a:buFontTx/>
              <a:buChar char="-"/>
            </a:pPr>
            <a:r>
              <a:rPr lang="cs-CZ" dirty="0"/>
              <a:t>Keloid – valovitě vyklenutá jizva přesahující hranici traumatu, vzniká nekontrolovanou produkcí kolagenních vláken</a:t>
            </a:r>
          </a:p>
          <a:p>
            <a:pPr>
              <a:buFontTx/>
              <a:buChar char="-"/>
            </a:pPr>
            <a:r>
              <a:rPr lang="cs-CZ" dirty="0"/>
              <a:t>Nejvíce náchylné oblasti – </a:t>
            </a:r>
            <a:r>
              <a:rPr lang="cs-CZ" dirty="0" err="1"/>
              <a:t>presternálně</a:t>
            </a:r>
            <a:r>
              <a:rPr lang="cs-CZ" dirty="0"/>
              <a:t>, ramena, šíje, genetika (rodinný výskyt)</a:t>
            </a:r>
          </a:p>
          <a:p>
            <a:pPr>
              <a:buFontTx/>
              <a:buChar char="-"/>
            </a:pPr>
            <a:r>
              <a:rPr lang="cs-CZ" dirty="0"/>
              <a:t>Nejčastěji u mladých osob, více u žen a u černé rasy</a:t>
            </a:r>
          </a:p>
          <a:p>
            <a:pPr>
              <a:buFontTx/>
              <a:buChar char="-"/>
            </a:pPr>
            <a:r>
              <a:rPr lang="cs-CZ" b="1" dirty="0"/>
              <a:t>KO</a:t>
            </a:r>
            <a:r>
              <a:rPr lang="cs-CZ" dirty="0"/>
              <a:t>: v místech kožního traumatu, zasahujícího do koria (očkování, operační rány, akné), se za 3-4 týdny tvoří tuhé, hladké papuly, hrboly, nepravidelně rozvětvené vyvýšené útvary, sytě červená barva se postupně mění na porcelánově bílou</a:t>
            </a:r>
          </a:p>
          <a:p>
            <a:pPr>
              <a:buFontTx/>
              <a:buChar char="-"/>
            </a:pPr>
            <a:r>
              <a:rPr lang="cs-CZ" u="sng" dirty="0"/>
              <a:t>Spontánní keloid </a:t>
            </a:r>
            <a:r>
              <a:rPr lang="cs-CZ" dirty="0"/>
              <a:t>– bez předchozího traumatu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88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69EBC-9B21-4B97-A283-830C59F2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AFDEB-5391-4A8E-A9A7-A4F78B1F4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u="sng" dirty="0"/>
              <a:t>Hypertrofická jizva </a:t>
            </a:r>
            <a:r>
              <a:rPr lang="cs-CZ" dirty="0"/>
              <a:t>– nepřesahuje hranici traumatu, může spontánně dojít k oploštění</a:t>
            </a:r>
          </a:p>
          <a:p>
            <a:pPr>
              <a:buFontTx/>
              <a:buChar char="-"/>
            </a:pPr>
            <a:r>
              <a:rPr lang="cs-CZ" b="1" dirty="0"/>
              <a:t>Léčba: </a:t>
            </a:r>
            <a:r>
              <a:rPr lang="cs-CZ" dirty="0"/>
              <a:t>obtížná, každá manipulace vede k horšímu keloidu</a:t>
            </a:r>
          </a:p>
          <a:p>
            <a:pPr marL="0" indent="0">
              <a:buNone/>
            </a:pPr>
            <a:r>
              <a:rPr lang="cs-CZ" dirty="0"/>
              <a:t>	- čerstvé keloidy (do 6 měsíců) – KS mast, nebo </a:t>
            </a:r>
            <a:r>
              <a:rPr lang="cs-CZ" dirty="0" err="1"/>
              <a:t>intralezionárně</a:t>
            </a:r>
            <a:r>
              <a:rPr lang="cs-CZ" dirty="0"/>
              <a:t>, 	lokální </a:t>
            </a:r>
            <a:r>
              <a:rPr lang="cs-CZ" dirty="0" err="1"/>
              <a:t>retinoidy</a:t>
            </a:r>
            <a:r>
              <a:rPr lang="cs-CZ" dirty="0"/>
              <a:t>, komprese, kryoterapie</a:t>
            </a:r>
          </a:p>
          <a:p>
            <a:pPr marL="0" indent="0">
              <a:buNone/>
            </a:pPr>
            <a:r>
              <a:rPr lang="cs-CZ" dirty="0"/>
              <a:t>	- staré léze – kombinace i s frakcionovanou 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88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keloid-ucho">
            <a:extLst>
              <a:ext uri="{FF2B5EF4-FFF2-40B4-BE49-F238E27FC236}">
                <a16:creationId xmlns:a16="http://schemas.microsoft.com/office/drawing/2014/main" id="{6AEDDF85-E15F-404C-B02F-ACBD2DF76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0"/>
            <a:ext cx="4727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>
            <a:extLst>
              <a:ext uri="{FF2B5EF4-FFF2-40B4-BE49-F238E27FC236}">
                <a16:creationId xmlns:a16="http://schemas.microsoft.com/office/drawing/2014/main" id="{9FC6808A-1C6F-4495-885D-3CD442686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6921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Keloid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keloid-v-jizve-bricho">
            <a:extLst>
              <a:ext uri="{FF2B5EF4-FFF2-40B4-BE49-F238E27FC236}">
                <a16:creationId xmlns:a16="http://schemas.microsoft.com/office/drawing/2014/main" id="{26FC1D3E-D36C-4936-A9B7-4D5E1A0E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164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B5B40-9217-4C77-91BF-26FBC784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797E-D002-4728-8BC8-0997773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Rostou expanzivně z místa vzniku – mohou stlačovat okolní tkáně, ale nevrůstají do nich a neničí je</a:t>
            </a:r>
          </a:p>
          <a:p>
            <a:r>
              <a:rPr lang="cs-CZ" dirty="0"/>
              <a:t>V různém stupni si zachovávají strukturální i funkční zralost</a:t>
            </a:r>
          </a:p>
          <a:p>
            <a:r>
              <a:rPr lang="cs-CZ" dirty="0"/>
              <a:t>Názvosloví:</a:t>
            </a:r>
          </a:p>
          <a:p>
            <a:pPr marL="0" indent="0">
              <a:buNone/>
            </a:pPr>
            <a:r>
              <a:rPr lang="cs-CZ" dirty="0"/>
              <a:t>Benigní žlázové nádory = </a:t>
            </a:r>
            <a:r>
              <a:rPr lang="cs-CZ" dirty="0" err="1"/>
              <a:t>adenoma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Benigní epitelové nádory = </a:t>
            </a:r>
            <a:r>
              <a:rPr lang="cs-CZ" dirty="0" err="1"/>
              <a:t>epitelioma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23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Fibroma</a:t>
            </a:r>
            <a:r>
              <a:rPr lang="cs-CZ" b="1" dirty="0"/>
              <a:t> </a:t>
            </a:r>
            <a:r>
              <a:rPr lang="cs-CZ" b="1" dirty="0" err="1"/>
              <a:t>molle</a:t>
            </a:r>
            <a:r>
              <a:rPr lang="cs-CZ" b="1" dirty="0"/>
              <a:t> (</a:t>
            </a:r>
            <a:r>
              <a:rPr lang="cs-CZ" b="1" dirty="0" err="1"/>
              <a:t>fibroma</a:t>
            </a:r>
            <a:r>
              <a:rPr lang="cs-CZ" b="1" dirty="0"/>
              <a:t> </a:t>
            </a:r>
            <a:r>
              <a:rPr lang="cs-CZ" b="1" dirty="0" err="1"/>
              <a:t>pendulans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Stopkatý kožní výrůstek barvy kůže</a:t>
            </a:r>
          </a:p>
          <a:p>
            <a:pPr>
              <a:buFontTx/>
              <a:buChar char="-"/>
            </a:pPr>
            <a:r>
              <a:rPr lang="cs-CZ" dirty="0"/>
              <a:t>2 varianty: mnohočetné malé, </a:t>
            </a:r>
            <a:r>
              <a:rPr lang="cs-CZ" dirty="0" err="1"/>
              <a:t>filiformní</a:t>
            </a:r>
            <a:r>
              <a:rPr lang="cs-CZ" dirty="0"/>
              <a:t>  a stopkaté výrůstky v axilách a po stranách krku, nebo solitární několik cm velké stopkaté váčkovité přívěsky</a:t>
            </a:r>
          </a:p>
          <a:p>
            <a:pPr>
              <a:buFontTx/>
              <a:buChar char="-"/>
            </a:pPr>
            <a:r>
              <a:rPr lang="cs-CZ" dirty="0"/>
              <a:t>Nejčastěji u obézních osob </a:t>
            </a:r>
          </a:p>
          <a:p>
            <a:pPr>
              <a:buFontTx/>
              <a:buChar char="-"/>
            </a:pPr>
            <a:r>
              <a:rPr lang="cs-CZ" b="1" dirty="0"/>
              <a:t>Léčba: </a:t>
            </a:r>
            <a:r>
              <a:rPr lang="cs-CZ" dirty="0"/>
              <a:t>menší léze odstranit kauterem, nebo nůžkami, větší chirurgicky</a:t>
            </a:r>
          </a:p>
        </p:txBody>
      </p:sp>
    </p:spTree>
    <p:extLst>
      <p:ext uri="{BB962C8B-B14F-4D97-AF65-F5344CB8AC3E}">
        <p14:creationId xmlns:p14="http://schemas.microsoft.com/office/powerpoint/2010/main" val="293282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F988D-ABA0-43EE-A5D5-3308B725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Fibrom | Dijagnoze | Ordinacija Beoderma">
            <a:extLst>
              <a:ext uri="{FF2B5EF4-FFF2-40B4-BE49-F238E27FC236}">
                <a16:creationId xmlns:a16="http://schemas.microsoft.com/office/drawing/2014/main" id="{F11A4437-CE3A-4194-8F8C-B2348060E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5609"/>
            <a:ext cx="4713950" cy="23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broma molle - Deximed">
            <a:extLst>
              <a:ext uri="{FF2B5EF4-FFF2-40B4-BE49-F238E27FC236}">
                <a16:creationId xmlns:a16="http://schemas.microsoft.com/office/drawing/2014/main" id="{2B0CDA47-FB34-41AA-8B0A-1670865C7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346" y="1865609"/>
            <a:ext cx="6169688" cy="46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7DCDAA-D5B3-448A-856C-9A49D8A99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81" y="4290590"/>
            <a:ext cx="2893325" cy="22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8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Angiofibrom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Vzniká proliferací malých cév s </a:t>
            </a:r>
            <a:r>
              <a:rPr lang="cs-CZ" dirty="0" err="1"/>
              <a:t>perivaskulární</a:t>
            </a:r>
            <a:r>
              <a:rPr lang="cs-CZ" dirty="0"/>
              <a:t> fibrózou</a:t>
            </a:r>
          </a:p>
          <a:p>
            <a:pPr>
              <a:buFontTx/>
              <a:buChar char="-"/>
            </a:pPr>
            <a:r>
              <a:rPr lang="cs-CZ" dirty="0"/>
              <a:t>Často vzniká z intradermálního névu po úplné regresi névových buněk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b="1" dirty="0"/>
              <a:t> KO: </a:t>
            </a:r>
            <a:r>
              <a:rPr lang="cs-CZ" dirty="0"/>
              <a:t>solitární -  tuhá </a:t>
            </a:r>
            <a:r>
              <a:rPr lang="cs-CZ" dirty="0" err="1"/>
              <a:t>papulka</a:t>
            </a:r>
            <a:r>
              <a:rPr lang="cs-CZ" dirty="0"/>
              <a:t> necharakteristického vzhledu, na obličeji, může být hladká s </a:t>
            </a:r>
            <a:r>
              <a:rPr lang="cs-CZ" dirty="0" err="1"/>
              <a:t>teleangiektaziemi</a:t>
            </a:r>
            <a:r>
              <a:rPr lang="cs-CZ" dirty="0"/>
              <a:t> na povrchu – fibrózní papula nosu (záměna za </a:t>
            </a:r>
            <a:r>
              <a:rPr lang="cs-CZ" dirty="0" err="1"/>
              <a:t>bazaliom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b="1" dirty="0"/>
              <a:t>Léčba: </a:t>
            </a:r>
            <a:r>
              <a:rPr lang="cs-CZ" dirty="0"/>
              <a:t>excize (solitárních lézí), laser (mnohočetné léze)</a:t>
            </a:r>
          </a:p>
        </p:txBody>
      </p:sp>
    </p:spTree>
    <p:extLst>
      <p:ext uri="{BB962C8B-B14F-4D97-AF65-F5344CB8AC3E}">
        <p14:creationId xmlns:p14="http://schemas.microsoft.com/office/powerpoint/2010/main" val="168969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Lipom</a:t>
            </a:r>
          </a:p>
          <a:p>
            <a:pPr>
              <a:buFontTx/>
              <a:buChar char="-"/>
            </a:pPr>
            <a:r>
              <a:rPr lang="cs-CZ" dirty="0"/>
              <a:t>Ohraničená proliferace tukové podkožní tkáně</a:t>
            </a:r>
          </a:p>
          <a:p>
            <a:pPr>
              <a:buFontTx/>
              <a:buChar char="-"/>
            </a:pPr>
            <a:r>
              <a:rPr lang="cs-CZ" dirty="0"/>
              <a:t>Výskyt izolovaně, nebo mnohočetně</a:t>
            </a:r>
          </a:p>
          <a:p>
            <a:pPr>
              <a:buFontTx/>
              <a:buChar char="-"/>
            </a:pPr>
            <a:r>
              <a:rPr lang="cs-CZ" b="1" dirty="0"/>
              <a:t>KO: </a:t>
            </a:r>
            <a:r>
              <a:rPr lang="cs-CZ" dirty="0"/>
              <a:t>v podkoží se tvoří měkké, elastické, laločnaté, okrouhlé, nebo oválné, dobře ohraničené útvary volně pohyblivé proti spodině i kůži</a:t>
            </a:r>
          </a:p>
          <a:p>
            <a:pPr marL="0" indent="0">
              <a:buNone/>
            </a:pPr>
            <a:r>
              <a:rPr lang="cs-CZ" dirty="0"/>
              <a:t>- Nečiní potíže, pouze </a:t>
            </a:r>
            <a:r>
              <a:rPr lang="cs-CZ" dirty="0" err="1"/>
              <a:t>angiolipom</a:t>
            </a:r>
            <a:r>
              <a:rPr lang="cs-CZ" dirty="0"/>
              <a:t> je silně cévnatý a bývá bolestivý</a:t>
            </a:r>
          </a:p>
          <a:p>
            <a:pPr>
              <a:buFontTx/>
              <a:buChar char="-"/>
            </a:pPr>
            <a:r>
              <a:rPr lang="cs-CZ" dirty="0"/>
              <a:t>Nesouvisí s tělesnou hmotností</a:t>
            </a:r>
          </a:p>
          <a:p>
            <a:pPr>
              <a:buFontTx/>
              <a:buChar char="-"/>
            </a:pPr>
            <a:r>
              <a:rPr lang="cs-CZ" b="1" dirty="0"/>
              <a:t>Léčba: </a:t>
            </a:r>
            <a:r>
              <a:rPr lang="cs-CZ" dirty="0"/>
              <a:t>vynětí nádoru po kožní incizi při kosmetických problémech, funkčních obtížích nebo bolestivosti</a:t>
            </a:r>
          </a:p>
        </p:txBody>
      </p:sp>
    </p:spTree>
    <p:extLst>
      <p:ext uri="{BB962C8B-B14F-4D97-AF65-F5344CB8AC3E}">
        <p14:creationId xmlns:p14="http://schemas.microsoft.com/office/powerpoint/2010/main" val="3695589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D8EFF-D18C-4482-82F1-85DBC732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4" name="Picture 4" descr="The cosmetic doctor squeezes down firmly to extract the cyst which can remain on the body without causing pain">
            <a:extLst>
              <a:ext uri="{FF2B5EF4-FFF2-40B4-BE49-F238E27FC236}">
                <a16:creationId xmlns:a16="http://schemas.microsoft.com/office/drawing/2014/main" id="{03B7AAD9-D4F2-48D2-988A-EA427AEC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18" y="1845722"/>
            <a:ext cx="3853483" cy="21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 cysts have a smelly cheesy filling in the middle that is the result of a build-up of sebum and grease">
            <a:extLst>
              <a:ext uri="{FF2B5EF4-FFF2-40B4-BE49-F238E27FC236}">
                <a16:creationId xmlns:a16="http://schemas.microsoft.com/office/drawing/2014/main" id="{8AEB8D3A-FA6E-4B17-B721-7ABE3ED15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72" y="4146307"/>
            <a:ext cx="3864429" cy="21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8059B3-BC97-4F88-86CC-CF8282B9C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F1EE29-FBA9-4000-B72A-44A31C237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194" y="1845722"/>
            <a:ext cx="6617846" cy="4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05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638EE9-9A0B-4F9B-815A-B215A225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r>
              <a:rPr lang="cs-CZ" b="1" dirty="0"/>
              <a:t>4) </a:t>
            </a:r>
            <a:r>
              <a:rPr lang="cs-CZ" altLang="cs-CZ" sz="2800" b="1" dirty="0"/>
              <a:t>Cévní</a:t>
            </a:r>
            <a:endParaRPr lang="cs-CZ" altLang="cs-CZ" dirty="0"/>
          </a:p>
          <a:p>
            <a:r>
              <a:rPr lang="cs-CZ" dirty="0" err="1"/>
              <a:t>Haemagioma</a:t>
            </a:r>
            <a:r>
              <a:rPr lang="cs-CZ" dirty="0"/>
              <a:t> </a:t>
            </a:r>
            <a:r>
              <a:rPr lang="cs-CZ" dirty="0" err="1"/>
              <a:t>capillare</a:t>
            </a:r>
            <a:endParaRPr lang="cs-CZ" dirty="0"/>
          </a:p>
          <a:p>
            <a:r>
              <a:rPr lang="cs-CZ" dirty="0" err="1"/>
              <a:t>Haem</a:t>
            </a:r>
            <a:r>
              <a:rPr lang="cs-CZ" dirty="0"/>
              <a:t>. </a:t>
            </a:r>
            <a:r>
              <a:rPr lang="cs-CZ" dirty="0" err="1"/>
              <a:t>Cavernosum</a:t>
            </a:r>
            <a:endParaRPr lang="cs-CZ" dirty="0"/>
          </a:p>
          <a:p>
            <a:r>
              <a:rPr lang="cs-CZ" dirty="0" err="1"/>
              <a:t>Haem</a:t>
            </a:r>
            <a:r>
              <a:rPr lang="cs-CZ" dirty="0"/>
              <a:t>. </a:t>
            </a:r>
            <a:r>
              <a:rPr lang="cs-CZ" dirty="0" err="1"/>
              <a:t>Senile</a:t>
            </a:r>
            <a:endParaRPr lang="cs-CZ" dirty="0"/>
          </a:p>
          <a:p>
            <a:r>
              <a:rPr lang="cs-CZ" dirty="0" err="1"/>
              <a:t>Granuloma</a:t>
            </a:r>
            <a:r>
              <a:rPr lang="cs-CZ" dirty="0"/>
              <a:t> </a:t>
            </a:r>
            <a:r>
              <a:rPr lang="cs-CZ" dirty="0" err="1"/>
              <a:t>pyogenicum</a:t>
            </a:r>
            <a:endParaRPr lang="cs-CZ" dirty="0"/>
          </a:p>
          <a:p>
            <a:r>
              <a:rPr lang="cs-CZ" dirty="0" err="1"/>
              <a:t>Angiokeratoma</a:t>
            </a:r>
            <a:endParaRPr lang="cs-CZ" dirty="0"/>
          </a:p>
          <a:p>
            <a:r>
              <a:rPr lang="cs-CZ" dirty="0" err="1"/>
              <a:t>lymfangioma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9B0C9C-702D-4241-B395-48B7A6D89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76" y="101435"/>
            <a:ext cx="5142692" cy="24234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464859-468E-45AD-8272-4DA1A05CE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4" y="4011447"/>
            <a:ext cx="4457700" cy="27813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C5CA655-DE0E-4590-8330-5369ED1D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756" y="1763547"/>
            <a:ext cx="3086100" cy="2247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061C47-2C99-482F-BBF9-993AF069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350" y="2887497"/>
            <a:ext cx="4432662" cy="284897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E49985-1974-4BB3-87ED-1A206FF9D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581" y="4295775"/>
            <a:ext cx="41052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66377-D74F-498B-812A-A3FE9E04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5C769-510F-4583-A988-9260F13D7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/>
              <a:t>Haemagioma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/>
              <a:t>Nejčastější benigní cévní nádor</a:t>
            </a:r>
          </a:p>
          <a:p>
            <a:pPr>
              <a:buFontTx/>
              <a:buChar char="-"/>
            </a:pPr>
            <a:r>
              <a:rPr lang="cs-CZ" dirty="0"/>
              <a:t>již při narození nebo vzniká krátce po porodu, rizikový faktor – nízká porodní hmotnost</a:t>
            </a:r>
          </a:p>
          <a:p>
            <a:pPr>
              <a:buFontTx/>
              <a:buChar char="-"/>
            </a:pPr>
            <a:r>
              <a:rPr lang="cs-CZ" b="1" dirty="0"/>
              <a:t>KO: </a:t>
            </a:r>
            <a:r>
              <a:rPr lang="cs-CZ" dirty="0"/>
              <a:t>na hlavě, krku, z neostře ohraničeného zarudlého ložiska vzniká měkký, 1-3 cm velký hrbol světle červené barvy, v dalších letech se na povrchu tvoří bělavé vkleslé pruhy a ložiska (</a:t>
            </a:r>
            <a:r>
              <a:rPr lang="cs-CZ" dirty="0" err="1"/>
              <a:t>fibrotické</a:t>
            </a:r>
            <a:r>
              <a:rPr lang="cs-CZ" dirty="0"/>
              <a:t> regresivní změny)</a:t>
            </a:r>
          </a:p>
          <a:p>
            <a:pPr>
              <a:buFontTx/>
              <a:buChar char="-"/>
            </a:pPr>
            <a:r>
              <a:rPr lang="cs-CZ" dirty="0"/>
              <a:t>U 90% dětí do 5 – 7 let úplná regrese</a:t>
            </a:r>
          </a:p>
          <a:p>
            <a:pPr marL="0" indent="0">
              <a:buNone/>
            </a:pPr>
            <a:r>
              <a:rPr lang="cs-CZ" dirty="0"/>
              <a:t>- Snadná zranitelnost nádoru s krvácením a možností sekundární infekce</a:t>
            </a:r>
          </a:p>
        </p:txBody>
      </p:sp>
    </p:spTree>
    <p:extLst>
      <p:ext uri="{BB962C8B-B14F-4D97-AF65-F5344CB8AC3E}">
        <p14:creationId xmlns:p14="http://schemas.microsoft.com/office/powerpoint/2010/main" val="353869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6980E-A173-4CFA-A0C3-51D71895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DFD34-A1A2-4C61-949D-0A12903F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Haemagioma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komplikace: </a:t>
            </a:r>
          </a:p>
          <a:p>
            <a:pPr marL="0" indent="0">
              <a:buNone/>
            </a:pPr>
            <a:r>
              <a:rPr lang="cs-CZ" dirty="0"/>
              <a:t>	- tvorba ulcerací</a:t>
            </a:r>
          </a:p>
          <a:p>
            <a:pPr marL="0" indent="0">
              <a:buNone/>
            </a:pPr>
            <a:r>
              <a:rPr lang="cs-CZ" dirty="0"/>
              <a:t>	- jizvení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periorbitální</a:t>
            </a:r>
            <a:r>
              <a:rPr lang="cs-CZ" dirty="0"/>
              <a:t> </a:t>
            </a:r>
            <a:r>
              <a:rPr lang="cs-CZ" dirty="0" err="1"/>
              <a:t>lokalizae</a:t>
            </a:r>
            <a:r>
              <a:rPr lang="cs-CZ" dirty="0"/>
              <a:t> – riziko amblyopie, </a:t>
            </a:r>
            <a:r>
              <a:rPr lang="cs-CZ" dirty="0" err="1"/>
              <a:t>periorální</a:t>
            </a:r>
            <a:r>
              <a:rPr lang="cs-CZ" dirty="0"/>
              <a:t> – problém</a:t>
            </a:r>
          </a:p>
          <a:p>
            <a:pPr marL="0" indent="0">
              <a:buNone/>
            </a:pPr>
            <a:r>
              <a:rPr lang="cs-CZ" dirty="0"/>
              <a:t>	 občas s příjmem potravy a dýcháním</a:t>
            </a:r>
          </a:p>
          <a:p>
            <a:pPr marL="0" indent="0">
              <a:buNone/>
            </a:pPr>
            <a:r>
              <a:rPr lang="cs-CZ" dirty="0"/>
              <a:t>	- ev. agresivní růst</a:t>
            </a:r>
          </a:p>
        </p:txBody>
      </p:sp>
    </p:spTree>
    <p:extLst>
      <p:ext uri="{BB962C8B-B14F-4D97-AF65-F5344CB8AC3E}">
        <p14:creationId xmlns:p14="http://schemas.microsoft.com/office/powerpoint/2010/main" val="119700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9D2B8-9BAF-4590-B161-B7B839C6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7E2E4-2DCD-4DDE-89B5-66ED2A58D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Haemagioma</a:t>
            </a:r>
            <a:r>
              <a:rPr lang="cs-CZ" b="1" dirty="0"/>
              <a:t> </a:t>
            </a:r>
            <a:r>
              <a:rPr lang="cs-CZ" b="1" dirty="0" err="1"/>
              <a:t>capillare</a:t>
            </a:r>
            <a:r>
              <a:rPr lang="cs-CZ" b="1" dirty="0"/>
              <a:t> - Léčba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Sledování </a:t>
            </a:r>
            <a:r>
              <a:rPr lang="cs-CZ" dirty="0" err="1"/>
              <a:t>low</a:t>
            </a:r>
            <a:r>
              <a:rPr lang="cs-CZ" dirty="0"/>
              <a:t>-risk lézí</a:t>
            </a:r>
          </a:p>
          <a:p>
            <a:pPr>
              <a:buFontTx/>
              <a:buChar char="-"/>
            </a:pPr>
            <a:r>
              <a:rPr lang="cs-CZ" dirty="0"/>
              <a:t>Časná kryoterapie může indukovat regresi</a:t>
            </a:r>
          </a:p>
          <a:p>
            <a:pPr>
              <a:buFontTx/>
              <a:buChar char="-"/>
            </a:pPr>
            <a:r>
              <a:rPr lang="cs-CZ" dirty="0"/>
              <a:t>Topické nebo </a:t>
            </a:r>
            <a:r>
              <a:rPr lang="cs-CZ" dirty="0" err="1"/>
              <a:t>intralezionální</a:t>
            </a:r>
            <a:r>
              <a:rPr lang="cs-CZ" dirty="0"/>
              <a:t> KS, excize nebo laser</a:t>
            </a:r>
          </a:p>
          <a:p>
            <a:pPr>
              <a:buFontTx/>
              <a:buChar char="-"/>
            </a:pPr>
            <a:r>
              <a:rPr lang="cs-CZ" dirty="0" err="1"/>
              <a:t>High</a:t>
            </a:r>
            <a:r>
              <a:rPr lang="cs-CZ" dirty="0"/>
              <a:t> risk </a:t>
            </a:r>
            <a:r>
              <a:rPr lang="cs-CZ" dirty="0" err="1"/>
              <a:t>leasons</a:t>
            </a:r>
            <a:r>
              <a:rPr lang="cs-CZ" dirty="0"/>
              <a:t> s rozsáhlými projevy:</a:t>
            </a:r>
          </a:p>
          <a:p>
            <a:pPr lvl="1">
              <a:buFontTx/>
              <a:buChar char="-"/>
            </a:pPr>
            <a:r>
              <a:rPr lang="cs-CZ" dirty="0"/>
              <a:t>Systémové KS nebo interferon </a:t>
            </a:r>
          </a:p>
        </p:txBody>
      </p:sp>
    </p:spTree>
    <p:extLst>
      <p:ext uri="{BB962C8B-B14F-4D97-AF65-F5344CB8AC3E}">
        <p14:creationId xmlns:p14="http://schemas.microsoft.com/office/powerpoint/2010/main" val="317256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3E53E-2B2C-4AB0-98CF-DF4B28C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Eyelid Capillary Hemangioma | Semantic Scholar">
            <a:extLst>
              <a:ext uri="{FF2B5EF4-FFF2-40B4-BE49-F238E27FC236}">
                <a16:creationId xmlns:a16="http://schemas.microsoft.com/office/drawing/2014/main" id="{4B40DB20-3B08-498D-90C3-9364E17F8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61" y="1825625"/>
            <a:ext cx="58696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Rozdělení benigních nádorů</a:t>
            </a:r>
            <a:br>
              <a:rPr lang="cs-CZ" sz="3600" dirty="0"/>
            </a:br>
            <a:endParaRPr lang="cs-CZ" altLang="cs-CZ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890" y="1777370"/>
            <a:ext cx="2561615" cy="4351338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Epitelové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Verruca</a:t>
            </a:r>
            <a:r>
              <a:rPr lang="cs-CZ" altLang="cs-CZ" dirty="0"/>
              <a:t> </a:t>
            </a:r>
            <a:r>
              <a:rPr lang="cs-CZ" altLang="cs-CZ" dirty="0" err="1"/>
              <a:t>seborrhoica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13679" y="1777370"/>
            <a:ext cx="2944505" cy="435133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3200" b="1" dirty="0"/>
              <a:t>Mezenchymální</a:t>
            </a:r>
            <a:endParaRPr lang="cs-CZ" altLang="cs-CZ" dirty="0"/>
          </a:p>
          <a:p>
            <a:r>
              <a:rPr lang="cs-CZ" dirty="0" err="1"/>
              <a:t>dermatofibrom</a:t>
            </a:r>
            <a:endParaRPr lang="cs-CZ" dirty="0"/>
          </a:p>
          <a:p>
            <a:pPr eaLnBrk="1" hangingPunct="1"/>
            <a:r>
              <a:rPr lang="cs-CZ" altLang="cs-CZ" dirty="0"/>
              <a:t>Keloid a hypertrofická jizva</a:t>
            </a:r>
          </a:p>
          <a:p>
            <a:pPr eaLnBrk="1" hangingPunct="1"/>
            <a:r>
              <a:rPr lang="cs-CZ" altLang="cs-CZ" dirty="0" err="1"/>
              <a:t>Fibroma</a:t>
            </a:r>
            <a:r>
              <a:rPr lang="cs-CZ" altLang="cs-CZ" dirty="0"/>
              <a:t> </a:t>
            </a:r>
            <a:r>
              <a:rPr lang="cs-CZ" altLang="cs-CZ" dirty="0" err="1"/>
              <a:t>molle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Angiofibrom</a:t>
            </a:r>
            <a:endParaRPr lang="cs-CZ" altLang="cs-CZ" dirty="0"/>
          </a:p>
          <a:p>
            <a:pPr eaLnBrk="1" hangingPunct="1"/>
            <a:r>
              <a:rPr lang="cs-CZ" altLang="cs-CZ" dirty="0" err="1"/>
              <a:t>Leiomyoma</a:t>
            </a:r>
            <a:endParaRPr lang="cs-CZ" altLang="cs-CZ" dirty="0"/>
          </a:p>
          <a:p>
            <a:pPr eaLnBrk="1" hangingPunct="1"/>
            <a:r>
              <a:rPr lang="cs-CZ" altLang="cs-CZ" dirty="0"/>
              <a:t>Lipom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897254" y="1777370"/>
            <a:ext cx="2841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/>
              <a:t>Cévní</a:t>
            </a:r>
            <a:endParaRPr lang="cs-CZ" altLang="cs-CZ" dirty="0"/>
          </a:p>
          <a:p>
            <a:r>
              <a:rPr lang="cs-CZ" altLang="cs-CZ" dirty="0" err="1"/>
              <a:t>Haemangioma</a:t>
            </a:r>
            <a:r>
              <a:rPr lang="cs-CZ" altLang="cs-CZ" dirty="0"/>
              <a:t> </a:t>
            </a:r>
            <a:r>
              <a:rPr lang="cs-CZ" altLang="cs-CZ" dirty="0" err="1"/>
              <a:t>capillare</a:t>
            </a:r>
            <a:endParaRPr lang="cs-CZ" altLang="cs-CZ" dirty="0"/>
          </a:p>
          <a:p>
            <a:r>
              <a:rPr lang="cs-CZ" altLang="cs-CZ" dirty="0" err="1"/>
              <a:t>Haem</a:t>
            </a:r>
            <a:r>
              <a:rPr lang="cs-CZ" altLang="cs-CZ" dirty="0"/>
              <a:t>. </a:t>
            </a:r>
            <a:r>
              <a:rPr lang="cs-CZ" altLang="cs-CZ" dirty="0" err="1"/>
              <a:t>cavernosum</a:t>
            </a:r>
            <a:endParaRPr lang="cs-CZ" altLang="cs-CZ" dirty="0"/>
          </a:p>
          <a:p>
            <a:r>
              <a:rPr lang="cs-CZ" altLang="cs-CZ" dirty="0" err="1"/>
              <a:t>Haem</a:t>
            </a:r>
            <a:r>
              <a:rPr lang="cs-CZ" altLang="cs-CZ" dirty="0"/>
              <a:t>. </a:t>
            </a:r>
            <a:r>
              <a:rPr lang="cs-CZ" altLang="cs-CZ" dirty="0" err="1"/>
              <a:t>senile</a:t>
            </a:r>
            <a:endParaRPr lang="cs-CZ" altLang="cs-CZ" dirty="0"/>
          </a:p>
          <a:p>
            <a:r>
              <a:rPr lang="cs-CZ" altLang="cs-CZ" dirty="0" err="1"/>
              <a:t>Angiokeratoma</a:t>
            </a:r>
            <a:endParaRPr lang="cs-CZ" altLang="cs-CZ" dirty="0"/>
          </a:p>
          <a:p>
            <a:r>
              <a:rPr lang="cs-CZ" altLang="cs-CZ" dirty="0" err="1"/>
              <a:t>Lymphangioma</a:t>
            </a:r>
            <a:r>
              <a:rPr lang="cs-CZ" altLang="cs-CZ" dirty="0"/>
              <a:t> </a:t>
            </a:r>
            <a:r>
              <a:rPr lang="cs-CZ" altLang="cs-CZ" dirty="0" err="1"/>
              <a:t>circumscriptum</a:t>
            </a:r>
            <a:endParaRPr lang="cs-CZ" altLang="cs-C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415319-4BBC-4135-9E7B-18BA7CCCE946}"/>
              </a:ext>
            </a:extLst>
          </p:cNvPr>
          <p:cNvSpPr txBox="1">
            <a:spLocks noChangeArrowheads="1"/>
          </p:cNvSpPr>
          <p:nvPr/>
        </p:nvSpPr>
        <p:spPr>
          <a:xfrm>
            <a:off x="2874726" y="1796278"/>
            <a:ext cx="2944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/>
              <a:t>Adnexální</a:t>
            </a:r>
            <a:endParaRPr lang="cs-CZ" altLang="cs-CZ" dirty="0"/>
          </a:p>
          <a:p>
            <a:r>
              <a:rPr lang="cs-CZ" altLang="cs-CZ" dirty="0"/>
              <a:t>Syringom</a:t>
            </a:r>
          </a:p>
          <a:p>
            <a:r>
              <a:rPr lang="cs-CZ" altLang="cs-CZ" dirty="0" err="1"/>
              <a:t>Cylindrom</a:t>
            </a:r>
            <a:endParaRPr lang="cs-CZ" altLang="cs-CZ" dirty="0"/>
          </a:p>
          <a:p>
            <a:r>
              <a:rPr lang="cs-CZ" altLang="cs-CZ" dirty="0" err="1"/>
              <a:t>Pilomatricoma</a:t>
            </a:r>
            <a:endParaRPr lang="cs-CZ" altLang="cs-CZ" dirty="0"/>
          </a:p>
          <a:p>
            <a:r>
              <a:rPr lang="cs-CZ" altLang="cs-CZ" dirty="0" err="1"/>
              <a:t>Keratoakantom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0957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emangiom-kapilarni-ruka">
            <a:extLst>
              <a:ext uri="{FF2B5EF4-FFF2-40B4-BE49-F238E27FC236}">
                <a16:creationId xmlns:a16="http://schemas.microsoft.com/office/drawing/2014/main" id="{9574D8E8-3F5B-4525-86A1-2863EA85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8100"/>
            <a:ext cx="73914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C26B-4386-4A81-A353-68B63CA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F02B-2C1E-4383-BFC5-5A9008CB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Haemangioma</a:t>
            </a:r>
            <a:r>
              <a:rPr lang="cs-CZ" b="1" dirty="0"/>
              <a:t> </a:t>
            </a:r>
            <a:r>
              <a:rPr lang="cs-CZ" b="1" dirty="0" err="1"/>
              <a:t>senile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/>
              <a:t>Benigní kapilární hemangiom</a:t>
            </a:r>
          </a:p>
          <a:p>
            <a:pPr>
              <a:buFontTx/>
              <a:buChar char="-"/>
            </a:pPr>
            <a:r>
              <a:rPr lang="cs-CZ" dirty="0"/>
              <a:t>vznik v pozdějším věku na trupu</a:t>
            </a:r>
          </a:p>
          <a:p>
            <a:pPr>
              <a:buFontTx/>
              <a:buChar char="-"/>
            </a:pPr>
            <a:r>
              <a:rPr lang="cs-CZ" b="1" dirty="0"/>
              <a:t>KO: </a:t>
            </a:r>
            <a:r>
              <a:rPr lang="cs-CZ" dirty="0"/>
              <a:t>mnohočetné světle až tmavočervené papuly, ostře ohraničené (1-6 mm)</a:t>
            </a:r>
          </a:p>
          <a:p>
            <a:pPr>
              <a:buFontTx/>
              <a:buChar char="-"/>
            </a:pPr>
            <a:r>
              <a:rPr lang="cs-CZ" dirty="0"/>
              <a:t>Nedochází ke spontánní regresi</a:t>
            </a:r>
          </a:p>
          <a:p>
            <a:pPr>
              <a:buFontTx/>
              <a:buChar char="-"/>
            </a:pPr>
            <a:r>
              <a:rPr lang="cs-CZ" dirty="0"/>
              <a:t>Kosmetický problém</a:t>
            </a:r>
          </a:p>
          <a:p>
            <a:pPr>
              <a:buFontTx/>
              <a:buChar char="-"/>
            </a:pPr>
            <a:r>
              <a:rPr lang="cs-CZ" b="1" dirty="0"/>
              <a:t>Léčba:</a:t>
            </a:r>
          </a:p>
          <a:p>
            <a:pPr lvl="1">
              <a:buFontTx/>
              <a:buChar char="-"/>
            </a:pPr>
            <a:r>
              <a:rPr lang="cs-CZ" dirty="0" err="1"/>
              <a:t>Diatermokoagulace</a:t>
            </a: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laser and kryoterapie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12290" name="Picture 2" descr="Derm CK Flashcards | Quizlet">
            <a:extLst>
              <a:ext uri="{FF2B5EF4-FFF2-40B4-BE49-F238E27FC236}">
                <a16:creationId xmlns:a16="http://schemas.microsoft.com/office/drawing/2014/main" id="{4EE987B5-6D55-4CE0-A546-5378468E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744057"/>
            <a:ext cx="35337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14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emangioma-senile-trup">
            <a:extLst>
              <a:ext uri="{FF2B5EF4-FFF2-40B4-BE49-F238E27FC236}">
                <a16:creationId xmlns:a16="http://schemas.microsoft.com/office/drawing/2014/main" id="{87FF66BF-5F44-4DDD-A696-7DAFA084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>
            <a:extLst>
              <a:ext uri="{FF2B5EF4-FFF2-40B4-BE49-F238E27FC236}">
                <a16:creationId xmlns:a16="http://schemas.microsoft.com/office/drawing/2014/main" id="{69CEE865-5662-44E6-8E42-57C1BAB4C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5492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Hemangiom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DC26B-4386-4A81-A353-68B63CA8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1F02B-2C1E-4383-BFC5-5A9008CB1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Granuloma</a:t>
            </a:r>
            <a:r>
              <a:rPr lang="cs-CZ" b="1" dirty="0"/>
              <a:t> </a:t>
            </a:r>
            <a:r>
              <a:rPr lang="cs-CZ" b="1" dirty="0" err="1"/>
              <a:t>pyogenicum</a:t>
            </a:r>
            <a:r>
              <a:rPr lang="cs-CZ" b="1" dirty="0"/>
              <a:t> (</a:t>
            </a:r>
            <a:r>
              <a:rPr lang="cs-CZ" b="1" dirty="0" err="1"/>
              <a:t>granuloma</a:t>
            </a:r>
            <a:r>
              <a:rPr lang="cs-CZ" b="1" dirty="0"/>
              <a:t> </a:t>
            </a:r>
            <a:r>
              <a:rPr lang="cs-CZ" b="1" dirty="0" err="1"/>
              <a:t>teleangiectaticum</a:t>
            </a:r>
            <a:r>
              <a:rPr lang="cs-CZ" b="1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Reaktivní cévní proliferace - za několik týdnů po traumatu</a:t>
            </a:r>
          </a:p>
          <a:p>
            <a:pPr>
              <a:buFontTx/>
              <a:buChar char="-"/>
            </a:pPr>
            <a:r>
              <a:rPr lang="cs-CZ" dirty="0"/>
              <a:t>V akrální lokalizaci</a:t>
            </a:r>
          </a:p>
          <a:p>
            <a:pPr>
              <a:buFontTx/>
              <a:buChar char="-"/>
            </a:pPr>
            <a:r>
              <a:rPr lang="cs-CZ" b="1" dirty="0"/>
              <a:t>KO</a:t>
            </a:r>
            <a:r>
              <a:rPr lang="cs-CZ" dirty="0"/>
              <a:t>: sytě červený, polokulovitý, přisedlý nebo stopkatý nádor velikosti hrachu, třešně, povrch  může erodovat a pokrýt se hemoragickou krustou</a:t>
            </a:r>
          </a:p>
          <a:p>
            <a:pPr>
              <a:buFontTx/>
              <a:buChar char="-"/>
            </a:pPr>
            <a:r>
              <a:rPr lang="cs-CZ" b="1" dirty="0"/>
              <a:t>Léčba:</a:t>
            </a:r>
          </a:p>
          <a:p>
            <a:pPr lvl="1">
              <a:buFontTx/>
              <a:buChar char="-"/>
            </a:pPr>
            <a:r>
              <a:rPr lang="cs-CZ" dirty="0"/>
              <a:t>excize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545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55E51-B4FF-4F01-A83C-C26A0AC2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Pyogenic granuloma | DermNet NZ">
            <a:extLst>
              <a:ext uri="{FF2B5EF4-FFF2-40B4-BE49-F238E27FC236}">
                <a16:creationId xmlns:a16="http://schemas.microsoft.com/office/drawing/2014/main" id="{91F0EE8A-353A-4634-857D-E8134AF31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9039"/>
            <a:ext cx="4923888" cy="37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hat is Pyogenic Granuloma? | New York Vascular Birthmark Institute">
            <a:extLst>
              <a:ext uri="{FF2B5EF4-FFF2-40B4-BE49-F238E27FC236}">
                <a16:creationId xmlns:a16="http://schemas.microsoft.com/office/drawing/2014/main" id="{8B058B8F-80D0-4C2A-842C-0B21A8FF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26" y="1909039"/>
            <a:ext cx="5392574" cy="37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9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14585-60FA-4C57-821B-0A680103F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183F49-CF32-4318-8E59-B3BD0F827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5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B5133-BC0A-47C3-95B8-095C23AA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1) Epitelové nádory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E1EA9C-F751-449E-8FBA-C0A24BC3C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31" y="18503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b="1" dirty="0" err="1"/>
              <a:t>Verruca</a:t>
            </a:r>
            <a:r>
              <a:rPr lang="cs-CZ" b="1" dirty="0"/>
              <a:t> </a:t>
            </a:r>
            <a:r>
              <a:rPr lang="cs-CZ" b="1" dirty="0" err="1"/>
              <a:t>seborrhoica</a:t>
            </a:r>
            <a:r>
              <a:rPr lang="cs-CZ" b="1" dirty="0"/>
              <a:t> (seborrhoická </a:t>
            </a:r>
            <a:r>
              <a:rPr lang="cs-CZ" b="1" dirty="0" err="1"/>
              <a:t>veruka</a:t>
            </a:r>
            <a:r>
              <a:rPr lang="cs-CZ" b="1" dirty="0"/>
              <a:t>, senilní </a:t>
            </a:r>
            <a:r>
              <a:rPr lang="cs-CZ" b="1" dirty="0" err="1"/>
              <a:t>veruka</a:t>
            </a:r>
            <a:r>
              <a:rPr lang="cs-CZ" b="1" dirty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lvl="1">
              <a:buFontTx/>
              <a:buChar char="-"/>
            </a:pPr>
            <a:r>
              <a:rPr lang="cs-CZ" dirty="0"/>
              <a:t>Nejčastější benigní nádor, téměř u každého člověka ve</a:t>
            </a:r>
          </a:p>
          <a:p>
            <a:pPr marL="457200" lvl="1" indent="0">
              <a:buNone/>
            </a:pPr>
            <a:r>
              <a:rPr lang="cs-CZ" dirty="0"/>
              <a:t>	druhé polovině života</a:t>
            </a:r>
          </a:p>
          <a:p>
            <a:pPr lvl="1">
              <a:buFontTx/>
              <a:buChar char="-"/>
            </a:pPr>
            <a:r>
              <a:rPr lang="cs-CZ" dirty="0"/>
              <a:t>Nejčastěji vzniká na: trupu (hlavně záda), hlavě</a:t>
            </a:r>
          </a:p>
          <a:p>
            <a:pPr lvl="1">
              <a:buFontTx/>
              <a:buChar char="-"/>
            </a:pPr>
            <a:r>
              <a:rPr lang="cs-CZ" b="1" dirty="0"/>
              <a:t>KO: </a:t>
            </a:r>
            <a:r>
              <a:rPr lang="cs-CZ" dirty="0"/>
              <a:t>Zpočátku se vytvoří ostře ohraničené pravidelné žlutavé </a:t>
            </a:r>
            <a:r>
              <a:rPr lang="cs-CZ" dirty="0" err="1"/>
              <a:t>makuly</a:t>
            </a:r>
            <a:r>
              <a:rPr lang="cs-CZ" dirty="0"/>
              <a:t> a plošné papuly,</a:t>
            </a:r>
          </a:p>
          <a:p>
            <a:pPr marL="457200" lvl="1" indent="0">
              <a:buNone/>
            </a:pPr>
            <a:r>
              <a:rPr lang="cs-CZ" dirty="0"/>
              <a:t>	postupně se zvětšují, vyvyšují, povrch se stává bradavičnatý, mění se barva od 	světle hnědé po černou</a:t>
            </a:r>
          </a:p>
          <a:p>
            <a:pPr lvl="1">
              <a:buFontTx/>
              <a:buChar char="-"/>
            </a:pPr>
            <a:r>
              <a:rPr lang="cs-CZ" dirty="0" err="1">
                <a:solidFill>
                  <a:srgbClr val="FF0000"/>
                </a:solidFill>
              </a:rPr>
              <a:t>Léser</a:t>
            </a:r>
            <a:r>
              <a:rPr lang="cs-CZ" dirty="0">
                <a:solidFill>
                  <a:srgbClr val="FF0000"/>
                </a:solidFill>
              </a:rPr>
              <a:t> –</a:t>
            </a:r>
            <a:r>
              <a:rPr lang="cs-CZ" dirty="0" err="1">
                <a:solidFill>
                  <a:srgbClr val="FF0000"/>
                </a:solidFill>
              </a:rPr>
              <a:t>Trélatův</a:t>
            </a:r>
            <a:r>
              <a:rPr lang="cs-CZ" dirty="0">
                <a:solidFill>
                  <a:srgbClr val="FF0000"/>
                </a:solidFill>
              </a:rPr>
              <a:t> příznak </a:t>
            </a:r>
            <a:r>
              <a:rPr lang="cs-CZ" dirty="0"/>
              <a:t>– náhlý výsev velkého počtu malých, svědících </a:t>
            </a:r>
            <a:r>
              <a:rPr lang="cs-CZ" dirty="0" err="1"/>
              <a:t>seb</a:t>
            </a:r>
            <a:r>
              <a:rPr lang="cs-CZ" dirty="0"/>
              <a:t>. </a:t>
            </a:r>
            <a:r>
              <a:rPr lang="cs-CZ" dirty="0" err="1"/>
              <a:t>veruk</a:t>
            </a:r>
            <a:r>
              <a:rPr lang="cs-CZ" dirty="0"/>
              <a:t> může ohlašovat vznik maligního nádoru vnitřních orgánů – (GIT, hematopoetického </a:t>
            </a:r>
            <a:r>
              <a:rPr lang="cs-CZ" dirty="0" err="1"/>
              <a:t>syst</a:t>
            </a:r>
            <a:r>
              <a:rPr lang="cs-CZ" dirty="0"/>
              <a:t>.)</a:t>
            </a:r>
          </a:p>
          <a:p>
            <a:pPr lvl="1">
              <a:buFontTx/>
              <a:buChar char="-"/>
            </a:pPr>
            <a:r>
              <a:rPr lang="cs-CZ" b="1" dirty="0"/>
              <a:t>Léčba: </a:t>
            </a:r>
          </a:p>
          <a:p>
            <a:pPr marL="457200" lvl="1" indent="0">
              <a:buNone/>
            </a:pPr>
            <a:r>
              <a:rPr lang="cs-CZ" dirty="0"/>
              <a:t>	- není nutná, pac. touží odstranit z kosmetických důvodů </a:t>
            </a:r>
          </a:p>
          <a:p>
            <a:pPr marL="457200" lvl="1" indent="0">
              <a:buNone/>
            </a:pPr>
            <a:r>
              <a:rPr lang="cs-CZ" dirty="0"/>
              <a:t>	- kyretáž (ostrou lžičkou), kryoterapie, excize</a:t>
            </a:r>
          </a:p>
        </p:txBody>
      </p:sp>
      <p:sp>
        <p:nvSpPr>
          <p:cNvPr id="6" name="AutoShape 6" descr="VÃ½sledek obrÃ¡zku pro verruca seborrhoica">
            <a:extLst>
              <a:ext uri="{FF2B5EF4-FFF2-40B4-BE49-F238E27FC236}">
                <a16:creationId xmlns:a16="http://schemas.microsoft.com/office/drawing/2014/main" id="{D977F8FA-3444-40AF-B6A7-DD4414EEA0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613546" cy="261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10BE9-C57F-4A25-A023-EF5631E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53" y="1393266"/>
            <a:ext cx="2550018" cy="18824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9850267-952B-4A52-8D34-E4972CCCC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950" y="4776431"/>
            <a:ext cx="2757712" cy="18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eboroicka-veruka-spanek">
            <a:extLst>
              <a:ext uri="{FF2B5EF4-FFF2-40B4-BE49-F238E27FC236}">
                <a16:creationId xmlns:a16="http://schemas.microsoft.com/office/drawing/2014/main" id="{4B0D36C6-80A0-4223-9C99-60096FDC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230688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seboroicke-veruky-dyskeratozy-zada">
            <a:extLst>
              <a:ext uri="{FF2B5EF4-FFF2-40B4-BE49-F238E27FC236}">
                <a16:creationId xmlns:a16="http://schemas.microsoft.com/office/drawing/2014/main" id="{98BD1A1A-2FB5-4BC2-8507-7D5C5369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426920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seboroicka-veruka-detail">
            <a:extLst>
              <a:ext uri="{FF2B5EF4-FFF2-40B4-BE49-F238E27FC236}">
                <a16:creationId xmlns:a16="http://schemas.microsoft.com/office/drawing/2014/main" id="{E0754619-BE60-4DD6-ADC8-5397BABF7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989"/>
            <a:ext cx="82296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4406F791-D48A-42B1-960E-E3F11A273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69215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Veruca seborrhoica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DC2-DDBF-4912-8665-19AADB1F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2) </a:t>
            </a:r>
            <a:r>
              <a:rPr lang="cs-CZ" altLang="cs-CZ" sz="4400" b="1" dirty="0"/>
              <a:t>Adnexální nádory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C2D6A-3E0A-48AD-A5ED-6A7DAFC0A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Mohou vzniknout z každého přídatného kožního orgánu (z vlasového folikulu, z potní, apokrinní nebo mazové žlázy)</a:t>
            </a:r>
          </a:p>
          <a:p>
            <a:pPr>
              <a:buFontTx/>
              <a:buChar char="-"/>
            </a:pPr>
            <a:r>
              <a:rPr lang="cs-CZ" dirty="0"/>
              <a:t>Většina má málo vyhraněný klinický vzhled a proto se diagnostikují až podle histologického vyšetření</a:t>
            </a:r>
          </a:p>
          <a:p>
            <a:pPr>
              <a:buFontTx/>
              <a:buChar char="-"/>
            </a:pPr>
            <a:r>
              <a:rPr lang="cs-CZ" b="1" dirty="0"/>
              <a:t>Terapie všech: </a:t>
            </a:r>
            <a:r>
              <a:rPr lang="cs-CZ" dirty="0"/>
              <a:t>excize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76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9804F3-808E-4BD2-981E-BCDBED28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58"/>
            <a:ext cx="10515600" cy="5617405"/>
          </a:xfrm>
        </p:spPr>
        <p:txBody>
          <a:bodyPr>
            <a:normAutofit/>
          </a:bodyPr>
          <a:lstStyle/>
          <a:p>
            <a:r>
              <a:rPr lang="cs-CZ" b="1" dirty="0"/>
              <a:t>2) </a:t>
            </a:r>
            <a:r>
              <a:rPr lang="cs-CZ" altLang="cs-CZ" sz="2800" b="1" dirty="0"/>
              <a:t>Adnexální</a:t>
            </a:r>
            <a:endParaRPr lang="cs-CZ" altLang="cs-CZ" dirty="0"/>
          </a:p>
          <a:p>
            <a:r>
              <a:rPr lang="cs-CZ" altLang="cs-CZ" dirty="0"/>
              <a:t>Syringom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 err="1"/>
              <a:t>Cylindrom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 err="1"/>
              <a:t>Pilomatricoma</a:t>
            </a:r>
            <a:endParaRPr lang="cs-CZ" altLang="cs-CZ" dirty="0"/>
          </a:p>
          <a:p>
            <a:r>
              <a:rPr lang="cs-CZ" altLang="cs-CZ" dirty="0" err="1"/>
              <a:t>Keratoakantom</a:t>
            </a:r>
            <a:endParaRPr lang="cs-CZ" alt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24A674-A39F-4AD4-93CD-2EF091CD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155" y="191069"/>
            <a:ext cx="3343132" cy="231553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ED03AA-F7BF-4FC1-8935-D881BA05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821" y="2544314"/>
            <a:ext cx="5439179" cy="17693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CB602D-0FFB-4384-A754-A21910A9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99" y="4745227"/>
            <a:ext cx="3072384" cy="18002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AE94FB-3D84-4DD1-8A64-14C80AE17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087" y="4672484"/>
            <a:ext cx="2809012" cy="21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8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8374-C6E1-46A3-A020-0FED6271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F1667-E6BC-41FC-8CFC-88E0ACB4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Syringom</a:t>
            </a:r>
          </a:p>
          <a:p>
            <a:pPr lvl="1">
              <a:buFontTx/>
              <a:buChar char="-"/>
            </a:pPr>
            <a:r>
              <a:rPr lang="cs-CZ" dirty="0"/>
              <a:t>Vznik z vývodů potních žláz</a:t>
            </a:r>
          </a:p>
          <a:p>
            <a:pPr lvl="1">
              <a:buFontTx/>
              <a:buChar char="-"/>
            </a:pPr>
            <a:r>
              <a:rPr lang="cs-CZ" dirty="0"/>
              <a:t>Převážně u žen</a:t>
            </a:r>
          </a:p>
          <a:p>
            <a:pPr marL="457200" lvl="1" indent="0">
              <a:buNone/>
            </a:pPr>
            <a:r>
              <a:rPr lang="cs-CZ" dirty="0"/>
              <a:t>- 2 formy – </a:t>
            </a:r>
            <a:r>
              <a:rPr lang="cs-CZ" dirty="0" err="1"/>
              <a:t>periorbitální</a:t>
            </a:r>
            <a:r>
              <a:rPr lang="cs-CZ" dirty="0"/>
              <a:t> (častější), diseminované</a:t>
            </a:r>
          </a:p>
          <a:p>
            <a:pPr lvl="1">
              <a:buFontTx/>
              <a:buChar char="-"/>
            </a:pPr>
            <a:r>
              <a:rPr lang="cs-CZ" b="1" dirty="0"/>
              <a:t>KO:</a:t>
            </a:r>
          </a:p>
          <a:p>
            <a:pPr marL="457200" lvl="1" indent="0">
              <a:buNone/>
            </a:pPr>
            <a:r>
              <a:rPr lang="cs-CZ" dirty="0"/>
              <a:t>- kolem očí, hlavně na dolním víčku, </a:t>
            </a:r>
            <a:r>
              <a:rPr lang="cs-CZ" dirty="0" err="1"/>
              <a:t>mnohočeté</a:t>
            </a:r>
            <a:r>
              <a:rPr lang="cs-CZ" dirty="0"/>
              <a:t> hladké tuhé </a:t>
            </a:r>
            <a:r>
              <a:rPr lang="cs-CZ" dirty="0" err="1"/>
              <a:t>papulky</a:t>
            </a:r>
            <a:r>
              <a:rPr lang="cs-CZ" dirty="0"/>
              <a:t> barvy kůže (1 – 5 mm)</a:t>
            </a:r>
          </a:p>
          <a:p>
            <a:pPr lvl="1">
              <a:buFontTx/>
              <a:buChar char="-"/>
            </a:pPr>
            <a:r>
              <a:rPr lang="cs-CZ" dirty="0"/>
              <a:t>U diseminované formy – vícečetný výsev na víčkách, přední ploše krku, hrudníku a nadbřišku</a:t>
            </a:r>
          </a:p>
          <a:p>
            <a:pPr lvl="1">
              <a:buFontTx/>
              <a:buChar char="-"/>
            </a:pPr>
            <a:r>
              <a:rPr lang="cs-CZ" b="1" dirty="0"/>
              <a:t>Léčba </a:t>
            </a:r>
            <a:r>
              <a:rPr lang="cs-CZ" dirty="0"/>
              <a:t>– excize solitárních syringomů, </a:t>
            </a:r>
            <a:r>
              <a:rPr lang="cs-CZ" dirty="0" err="1"/>
              <a:t>disemin</a:t>
            </a:r>
            <a:r>
              <a:rPr lang="cs-CZ" dirty="0"/>
              <a:t>. forma nemá účinnou léčbu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5ECA9E-5F42-4B5B-A01D-FFCEB5DA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00" y="936547"/>
            <a:ext cx="3346994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508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842</TotalTime>
  <Words>1194</Words>
  <Application>Microsoft Office PowerPoint</Application>
  <PresentationFormat>Širokoúhlá obrazovka</PresentationFormat>
  <Paragraphs>173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1_Motiv Office</vt:lpstr>
      <vt:lpstr>Benigní kožní nádory</vt:lpstr>
      <vt:lpstr>Prezentace aplikace PowerPoint</vt:lpstr>
      <vt:lpstr>Rozdělení benigních nádorů </vt:lpstr>
      <vt:lpstr>1) Epitelové nádory </vt:lpstr>
      <vt:lpstr>Prezentace aplikace PowerPoint</vt:lpstr>
      <vt:lpstr>Veruca seborrhoica</vt:lpstr>
      <vt:lpstr>2) Adnexální nádory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Keloid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Hemangiom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Benigní kožní nádory</dc:title>
  <dc:creator>Anna Žáková</dc:creator>
  <cp:lastModifiedBy>Anna Žáková</cp:lastModifiedBy>
  <cp:revision>91</cp:revision>
  <dcterms:created xsi:type="dcterms:W3CDTF">2020-10-28T13:14:06Z</dcterms:created>
  <dcterms:modified xsi:type="dcterms:W3CDTF">2020-11-10T11:54:07Z</dcterms:modified>
</cp:coreProperties>
</file>