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41"/>
  </p:notesMasterIdLst>
  <p:sldIdLst>
    <p:sldId id="256" r:id="rId5"/>
    <p:sldId id="273" r:id="rId6"/>
    <p:sldId id="354" r:id="rId7"/>
    <p:sldId id="274" r:id="rId8"/>
    <p:sldId id="257" r:id="rId9"/>
    <p:sldId id="357" r:id="rId10"/>
    <p:sldId id="275" r:id="rId11"/>
    <p:sldId id="355" r:id="rId12"/>
    <p:sldId id="260" r:id="rId13"/>
    <p:sldId id="261" r:id="rId14"/>
    <p:sldId id="370" r:id="rId15"/>
    <p:sldId id="358" r:id="rId16"/>
    <p:sldId id="262" r:id="rId17"/>
    <p:sldId id="372" r:id="rId18"/>
    <p:sldId id="373" r:id="rId19"/>
    <p:sldId id="263" r:id="rId20"/>
    <p:sldId id="359" r:id="rId21"/>
    <p:sldId id="360" r:id="rId22"/>
    <p:sldId id="264" r:id="rId23"/>
    <p:sldId id="374" r:id="rId24"/>
    <p:sldId id="377" r:id="rId25"/>
    <p:sldId id="361" r:id="rId26"/>
    <p:sldId id="362" r:id="rId27"/>
    <p:sldId id="365" r:id="rId28"/>
    <p:sldId id="366" r:id="rId29"/>
    <p:sldId id="265" r:id="rId30"/>
    <p:sldId id="367" r:id="rId31"/>
    <p:sldId id="368" r:id="rId32"/>
    <p:sldId id="266" r:id="rId33"/>
    <p:sldId id="276" r:id="rId34"/>
    <p:sldId id="277" r:id="rId35"/>
    <p:sldId id="376" r:id="rId36"/>
    <p:sldId id="268" r:id="rId37"/>
    <p:sldId id="269" r:id="rId38"/>
    <p:sldId id="270" r:id="rId39"/>
    <p:sldId id="271" r:id="rId40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2754" autoAdjust="0"/>
  </p:normalViewPr>
  <p:slideViewPr>
    <p:cSldViewPr>
      <p:cViewPr varScale="1">
        <p:scale>
          <a:sx n="56" d="100"/>
          <a:sy n="56" d="100"/>
        </p:scale>
        <p:origin x="-155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xmlns="" id="{1228BE47-DCC3-4801-9AC2-4077DCCA3C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D394D93B-AAEC-4A0F-B3FD-1CB3020D883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72657EB-EB9C-4A44-B3BC-2CE64E7AFE91}" type="datetimeFigureOut">
              <a:rPr lang="cs-CZ"/>
              <a:pPr>
                <a:defRPr/>
              </a:pPr>
              <a:t>14.03.2021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xmlns="" id="{4951B4C0-EA29-4FD6-B4B2-60A4F699F5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xmlns="" id="{05FCC303-9D8A-49BB-A6E1-E394D4A5FD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Po kliknutí můžete upravovat styly textu v předloze.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854A64DE-6F14-40DB-B984-F5B1C8D323D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DBDE4413-96CF-4B21-999B-B9FE145C48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B7B81D8-FC22-4559-835A-5C28C563B89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14470621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xmlns="" id="{189421BD-5ECB-4F70-AE45-EE8A9FBCBB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0D733B-CAF9-46B5-AE7D-BCEF8F109B8D}" type="slidenum">
              <a:rPr lang="cs-CZ" altLang="cs-CZ" smtClean="0"/>
              <a:pPr/>
              <a:t>3</a:t>
            </a:fld>
            <a:endParaRPr lang="cs-CZ" altLang="cs-CZ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xmlns="" id="{354FE2E6-ED7A-42AA-A938-D68BA2AB2A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xmlns="" id="{5483F270-959F-458E-A8AA-5F2C44B10A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>
            <a:extLst>
              <a:ext uri="{FF2B5EF4-FFF2-40B4-BE49-F238E27FC236}">
                <a16:creationId xmlns:a16="http://schemas.microsoft.com/office/drawing/2014/main" xmlns="" id="{27A753E4-7E4C-47BC-8726-9AC85555B7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Zástupný symbol pro poznámky 2">
            <a:extLst>
              <a:ext uri="{FF2B5EF4-FFF2-40B4-BE49-F238E27FC236}">
                <a16:creationId xmlns:a16="http://schemas.microsoft.com/office/drawing/2014/main" xmlns="" id="{5AE038E7-78A6-4352-9538-B4CBB21E81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29700" name="Zástupný symbol pro číslo snímku 3">
            <a:extLst>
              <a:ext uri="{FF2B5EF4-FFF2-40B4-BE49-F238E27FC236}">
                <a16:creationId xmlns:a16="http://schemas.microsoft.com/office/drawing/2014/main" xmlns="" id="{ABA0B93E-D609-4E9E-B583-C9956B6ECB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06BEB2-BC21-4546-9FC2-093FE8188CB0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>
            <a:extLst>
              <a:ext uri="{FF2B5EF4-FFF2-40B4-BE49-F238E27FC236}">
                <a16:creationId xmlns:a16="http://schemas.microsoft.com/office/drawing/2014/main" xmlns="" id="{F7241D29-E65D-460C-AC72-678C27F794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Zástupný symbol pro poznámky 2">
            <a:extLst>
              <a:ext uri="{FF2B5EF4-FFF2-40B4-BE49-F238E27FC236}">
                <a16:creationId xmlns:a16="http://schemas.microsoft.com/office/drawing/2014/main" xmlns="" id="{6AAF758D-96A9-4BC3-9F87-BEC6711A2E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31748" name="Zástupný symbol pro číslo snímku 3">
            <a:extLst>
              <a:ext uri="{FF2B5EF4-FFF2-40B4-BE49-F238E27FC236}">
                <a16:creationId xmlns:a16="http://schemas.microsoft.com/office/drawing/2014/main" xmlns="" id="{4687E57D-F667-4C4A-AB39-34B1F5D00B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F6DDD48-5DF5-47E6-BC4F-2DADF9CD29BD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>
            <a:extLst>
              <a:ext uri="{FF2B5EF4-FFF2-40B4-BE49-F238E27FC236}">
                <a16:creationId xmlns:a16="http://schemas.microsoft.com/office/drawing/2014/main" xmlns="" id="{D1D32D5F-29D0-46A0-975B-2A6C634D2D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Zástupný symbol pro poznámky 2">
            <a:extLst>
              <a:ext uri="{FF2B5EF4-FFF2-40B4-BE49-F238E27FC236}">
                <a16:creationId xmlns:a16="http://schemas.microsoft.com/office/drawing/2014/main" xmlns="" id="{FEFEC54A-F24B-425B-923D-B4DDC1DEAD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33796" name="Zástupný symbol pro číslo snímku 3">
            <a:extLst>
              <a:ext uri="{FF2B5EF4-FFF2-40B4-BE49-F238E27FC236}">
                <a16:creationId xmlns:a16="http://schemas.microsoft.com/office/drawing/2014/main" xmlns="" id="{AE46E274-5334-41DA-B3C2-6AF49E1D1E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FE75A7-7DE8-4C79-BB36-2B8AE5E10C1E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>
            <a:extLst>
              <a:ext uri="{FF2B5EF4-FFF2-40B4-BE49-F238E27FC236}">
                <a16:creationId xmlns:a16="http://schemas.microsoft.com/office/drawing/2014/main" xmlns="" id="{FDC5292D-C9C0-49A3-A2F3-45D4A7BBC2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Zástupný symbol pro poznámky 2">
            <a:extLst>
              <a:ext uri="{FF2B5EF4-FFF2-40B4-BE49-F238E27FC236}">
                <a16:creationId xmlns:a16="http://schemas.microsoft.com/office/drawing/2014/main" xmlns="" id="{7E5D0306-594A-4FEB-A586-2DCC64A605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35844" name="Zástupný symbol pro číslo snímku 3">
            <a:extLst>
              <a:ext uri="{FF2B5EF4-FFF2-40B4-BE49-F238E27FC236}">
                <a16:creationId xmlns:a16="http://schemas.microsoft.com/office/drawing/2014/main" xmlns="" id="{5DC7460A-692F-4FDB-9424-7CA561EFEE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884E6D2-33B0-4ECB-A619-97AA1FB7D514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>
            <a:extLst>
              <a:ext uri="{FF2B5EF4-FFF2-40B4-BE49-F238E27FC236}">
                <a16:creationId xmlns:a16="http://schemas.microsoft.com/office/drawing/2014/main" xmlns="" id="{1B253DA2-BB04-4E2A-9883-9EACAFAC10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Zástupný symbol pro poznámky 2">
            <a:extLst>
              <a:ext uri="{FF2B5EF4-FFF2-40B4-BE49-F238E27FC236}">
                <a16:creationId xmlns:a16="http://schemas.microsoft.com/office/drawing/2014/main" xmlns="" id="{6EBF51F8-0D2C-4E17-B37E-A4CB60104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7892" name="Zástupný symbol pro číslo snímku 3">
            <a:extLst>
              <a:ext uri="{FF2B5EF4-FFF2-40B4-BE49-F238E27FC236}">
                <a16:creationId xmlns:a16="http://schemas.microsoft.com/office/drawing/2014/main" xmlns="" id="{E8C7FA3D-A90E-48B9-9F02-C175517B43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32665C-61D4-4B0A-A193-48207585D6A5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>
            <a:extLst>
              <a:ext uri="{FF2B5EF4-FFF2-40B4-BE49-F238E27FC236}">
                <a16:creationId xmlns:a16="http://schemas.microsoft.com/office/drawing/2014/main" xmlns="" id="{9CF77531-C75F-44FD-B52C-A3AC94965A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Zástupný symbol pro poznámky 2">
            <a:extLst>
              <a:ext uri="{FF2B5EF4-FFF2-40B4-BE49-F238E27FC236}">
                <a16:creationId xmlns:a16="http://schemas.microsoft.com/office/drawing/2014/main" xmlns="" id="{48C7EC62-2761-4E7A-BC9B-465241F0E8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endParaRPr lang="cs-CZ" altLang="cs-CZ" dirty="0"/>
          </a:p>
        </p:txBody>
      </p:sp>
      <p:sp>
        <p:nvSpPr>
          <p:cNvPr id="48132" name="Zástupný symbol pro číslo snímku 3">
            <a:extLst>
              <a:ext uri="{FF2B5EF4-FFF2-40B4-BE49-F238E27FC236}">
                <a16:creationId xmlns:a16="http://schemas.microsoft.com/office/drawing/2014/main" xmlns="" id="{3D42667C-0584-47D8-A31E-2A28514E04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FDE883-CDD2-4B56-934C-097B0EB4E02B}" type="slidenum">
              <a:rPr lang="cs-CZ" altLang="cs-CZ" smtClean="0"/>
              <a:pPr/>
              <a:t>26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rázek snímku 1">
            <a:extLst>
              <a:ext uri="{FF2B5EF4-FFF2-40B4-BE49-F238E27FC236}">
                <a16:creationId xmlns:a16="http://schemas.microsoft.com/office/drawing/2014/main" xmlns="" id="{834950AC-ECD7-4B25-BFC7-5BE3A0482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xmlns="" id="{1A6D067F-E868-47E3-A5F9-860499A3C1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2228" name="Zástupný symbol pro číslo snímku 3">
            <a:extLst>
              <a:ext uri="{FF2B5EF4-FFF2-40B4-BE49-F238E27FC236}">
                <a16:creationId xmlns:a16="http://schemas.microsoft.com/office/drawing/2014/main" xmlns="" id="{C61BFAD2-244D-4AC4-9379-4DF9DEE697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A19AA0-8955-42FE-A5C0-1EDE5DC8FE4B}" type="slidenum">
              <a:rPr lang="cs-CZ" altLang="cs-CZ" smtClean="0"/>
              <a:pPr/>
              <a:t>29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7B81D8-FC22-4559-835A-5C28C563B899}" type="slidenum">
              <a:rPr lang="cs-CZ" altLang="cs-CZ" smtClean="0"/>
              <a:pPr>
                <a:defRPr/>
              </a:pPr>
              <a:t>35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>
            <a:extLst>
              <a:ext uri="{FF2B5EF4-FFF2-40B4-BE49-F238E27FC236}">
                <a16:creationId xmlns:a16="http://schemas.microsoft.com/office/drawing/2014/main" xmlns="" id="{FB769F09-46FB-484E-93CF-02B5E6AF46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>
            <a:extLst>
              <a:ext uri="{FF2B5EF4-FFF2-40B4-BE49-F238E27FC236}">
                <a16:creationId xmlns:a16="http://schemas.microsoft.com/office/drawing/2014/main" xmlns="" id="{72EEC7E2-EF91-4738-B24E-572F184BEE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dirty="0"/>
          </a:p>
        </p:txBody>
      </p:sp>
      <p:sp>
        <p:nvSpPr>
          <p:cNvPr id="8196" name="Zástupný symbol pro číslo snímku 3">
            <a:extLst>
              <a:ext uri="{FF2B5EF4-FFF2-40B4-BE49-F238E27FC236}">
                <a16:creationId xmlns:a16="http://schemas.microsoft.com/office/drawing/2014/main" xmlns="" id="{A5B8FED1-ACB5-4DA9-B769-5B31D7FCBB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03B3EE0-7303-4CE8-890F-046C0F3A1862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obrázek snímku 1">
            <a:extLst>
              <a:ext uri="{FF2B5EF4-FFF2-40B4-BE49-F238E27FC236}">
                <a16:creationId xmlns:a16="http://schemas.microsoft.com/office/drawing/2014/main" xmlns="" id="{A84A3ED2-A87C-4C69-BBB9-6D5A24D496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Zástupný symbol pro poznámky 2">
            <a:extLst>
              <a:ext uri="{FF2B5EF4-FFF2-40B4-BE49-F238E27FC236}">
                <a16:creationId xmlns:a16="http://schemas.microsoft.com/office/drawing/2014/main" xmlns="" id="{AEF0EF49-EBD5-45E5-A494-369D326EA5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Zástupný symbol pro číslo snímku 3">
            <a:extLst>
              <a:ext uri="{FF2B5EF4-FFF2-40B4-BE49-F238E27FC236}">
                <a16:creationId xmlns:a16="http://schemas.microsoft.com/office/drawing/2014/main" xmlns="" id="{481D7217-EE69-4DE3-8487-92A7DD23CF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25F9FF6-6D99-490B-856E-AA78C042957B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>
            <a:extLst>
              <a:ext uri="{FF2B5EF4-FFF2-40B4-BE49-F238E27FC236}">
                <a16:creationId xmlns:a16="http://schemas.microsoft.com/office/drawing/2014/main" xmlns="" id="{412B6495-164D-4232-BF3D-B56A7E262F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Zástupný symbol pro poznámky 2">
            <a:extLst>
              <a:ext uri="{FF2B5EF4-FFF2-40B4-BE49-F238E27FC236}">
                <a16:creationId xmlns:a16="http://schemas.microsoft.com/office/drawing/2014/main" xmlns="" id="{9AB79302-195D-4468-9583-728A5C79C7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3316" name="Zástupný symbol pro číslo snímku 3">
            <a:extLst>
              <a:ext uri="{FF2B5EF4-FFF2-40B4-BE49-F238E27FC236}">
                <a16:creationId xmlns:a16="http://schemas.microsoft.com/office/drawing/2014/main" xmlns="" id="{ADBBC02D-4DA6-4276-BB21-6F343B0947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B781D3-8A12-461F-A9DF-F443B33654C1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rázek snímku 1">
            <a:extLst>
              <a:ext uri="{FF2B5EF4-FFF2-40B4-BE49-F238E27FC236}">
                <a16:creationId xmlns:a16="http://schemas.microsoft.com/office/drawing/2014/main" xmlns="" id="{D9E1FD28-2913-4CB5-8D99-9ADF8AF4C8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Zástupný symbol pro poznámky 2">
            <a:extLst>
              <a:ext uri="{FF2B5EF4-FFF2-40B4-BE49-F238E27FC236}">
                <a16:creationId xmlns:a16="http://schemas.microsoft.com/office/drawing/2014/main" xmlns="" id="{4EB692E8-26A1-40F0-9DA4-5B83D3DBE4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dirty="0"/>
          </a:p>
        </p:txBody>
      </p:sp>
      <p:sp>
        <p:nvSpPr>
          <p:cNvPr id="15364" name="Zástupný symbol pro číslo snímku 3">
            <a:extLst>
              <a:ext uri="{FF2B5EF4-FFF2-40B4-BE49-F238E27FC236}">
                <a16:creationId xmlns:a16="http://schemas.microsoft.com/office/drawing/2014/main" xmlns="" id="{9894BB2C-4283-4540-8340-D909CCAE0F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CF848C8-738F-42DF-8924-A1B66EDCF22C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rázek snímku 1">
            <a:extLst>
              <a:ext uri="{FF2B5EF4-FFF2-40B4-BE49-F238E27FC236}">
                <a16:creationId xmlns:a16="http://schemas.microsoft.com/office/drawing/2014/main" xmlns="" id="{85FDAEFA-682B-4FBE-A158-DDB8BE39C4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Zástupný symbol pro poznámky 2">
            <a:extLst>
              <a:ext uri="{FF2B5EF4-FFF2-40B4-BE49-F238E27FC236}">
                <a16:creationId xmlns:a16="http://schemas.microsoft.com/office/drawing/2014/main" xmlns="" id="{4EF94183-0B36-41CD-83DA-F919E01C65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17412" name="Zástupný symbol pro číslo snímku 3">
            <a:extLst>
              <a:ext uri="{FF2B5EF4-FFF2-40B4-BE49-F238E27FC236}">
                <a16:creationId xmlns:a16="http://schemas.microsoft.com/office/drawing/2014/main" xmlns="" id="{72CE20B5-EF78-4422-9F3E-48C130AA64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1A56160-481C-41FA-AC22-6948F8B83FF9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>
            <a:extLst>
              <a:ext uri="{FF2B5EF4-FFF2-40B4-BE49-F238E27FC236}">
                <a16:creationId xmlns:a16="http://schemas.microsoft.com/office/drawing/2014/main" xmlns="" id="{80AE652A-F5BC-43EA-AD59-78A6DD6BC5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Zástupný symbol pro poznámky 2">
            <a:extLst>
              <a:ext uri="{FF2B5EF4-FFF2-40B4-BE49-F238E27FC236}">
                <a16:creationId xmlns:a16="http://schemas.microsoft.com/office/drawing/2014/main" xmlns="" id="{9A6D8439-0C01-455C-81E6-9B8C508245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19460" name="Zástupný symbol pro číslo snímku 3">
            <a:extLst>
              <a:ext uri="{FF2B5EF4-FFF2-40B4-BE49-F238E27FC236}">
                <a16:creationId xmlns:a16="http://schemas.microsoft.com/office/drawing/2014/main" xmlns="" id="{E6A9B772-E6E4-400D-82A5-3EC2EA55A0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1BB62A5-64DB-4BA3-BA5D-88A5D0FCD563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>
            <a:extLst>
              <a:ext uri="{FF2B5EF4-FFF2-40B4-BE49-F238E27FC236}">
                <a16:creationId xmlns:a16="http://schemas.microsoft.com/office/drawing/2014/main" xmlns="" id="{F78885EC-6BBB-43A0-BE24-AB5DBB175B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Zástupný symbol pro poznámky 2">
            <a:extLst>
              <a:ext uri="{FF2B5EF4-FFF2-40B4-BE49-F238E27FC236}">
                <a16:creationId xmlns:a16="http://schemas.microsoft.com/office/drawing/2014/main" xmlns="" id="{460DE30B-91C5-4A52-BD69-43EC5E00F1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2532" name="Zástupný symbol pro číslo snímku 3">
            <a:extLst>
              <a:ext uri="{FF2B5EF4-FFF2-40B4-BE49-F238E27FC236}">
                <a16:creationId xmlns:a16="http://schemas.microsoft.com/office/drawing/2014/main" xmlns="" id="{E0B4458A-130B-4FD7-9C1A-7E1BF11953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E8E4932-99A9-42C3-884A-8603041A8259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>
            <a:extLst>
              <a:ext uri="{FF2B5EF4-FFF2-40B4-BE49-F238E27FC236}">
                <a16:creationId xmlns:a16="http://schemas.microsoft.com/office/drawing/2014/main" xmlns="" id="{AF5FC6DE-C3D7-4030-868E-ECAFEF3C8D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Zástupný symbol pro poznámky 2">
            <a:extLst>
              <a:ext uri="{FF2B5EF4-FFF2-40B4-BE49-F238E27FC236}">
                <a16:creationId xmlns:a16="http://schemas.microsoft.com/office/drawing/2014/main" xmlns="" id="{F2A0AEBD-5757-473E-8B62-DEBC697F41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solidFill>
                  <a:srgbClr val="444444"/>
                </a:solidFill>
                <a:latin typeface="KlavikaWebBasicRegular"/>
              </a:rPr>
              <a:t>They produce the pigment melanin, manufactured from tyrosine, which is an amino acid, packaged into cellular vesicles called melanosomes, and transported and delivered into the cytoplasm of the keratinocytes (Graham-Brown and Bourke, 2006).</a:t>
            </a:r>
            <a:endParaRPr lang="cs-CZ" altLang="en-US" dirty="0">
              <a:solidFill>
                <a:srgbClr val="444444"/>
              </a:solidFill>
              <a:latin typeface="KlavikaWebBasicRegular"/>
            </a:endParaRPr>
          </a:p>
          <a:p>
            <a:endParaRPr lang="cs-CZ" altLang="en-US" dirty="0">
              <a:solidFill>
                <a:srgbClr val="444444"/>
              </a:solidFill>
              <a:latin typeface="KlavikaWebBasicRegular"/>
            </a:endParaRPr>
          </a:p>
          <a:p>
            <a:r>
              <a:rPr lang="en-US" altLang="en-US" dirty="0">
                <a:solidFill>
                  <a:srgbClr val="444444"/>
                </a:solidFill>
                <a:latin typeface="KlavikaWebBasicRegular"/>
              </a:rPr>
              <a:t>Skin </a:t>
            </a:r>
            <a:r>
              <a:rPr lang="en-US" altLang="en-US" dirty="0" err="1">
                <a:solidFill>
                  <a:srgbClr val="444444"/>
                </a:solidFill>
                <a:latin typeface="KlavikaWebBasicRegular"/>
              </a:rPr>
              <a:t>colour</a:t>
            </a:r>
            <a:r>
              <a:rPr lang="en-US" altLang="en-US" dirty="0">
                <a:solidFill>
                  <a:srgbClr val="444444"/>
                </a:solidFill>
                <a:latin typeface="KlavikaWebBasicRegular"/>
              </a:rPr>
              <a:t> is determined not by the number of melanocytes, but by the number and size of the melanosomes (</a:t>
            </a:r>
            <a:r>
              <a:rPr lang="en-US" altLang="en-US" dirty="0" err="1">
                <a:solidFill>
                  <a:srgbClr val="444444"/>
                </a:solidFill>
                <a:latin typeface="KlavikaWebBasicRegular"/>
              </a:rPr>
              <a:t>Gawkrodger</a:t>
            </a:r>
            <a:r>
              <a:rPr lang="en-US" altLang="en-US" dirty="0">
                <a:solidFill>
                  <a:srgbClr val="444444"/>
                </a:solidFill>
                <a:latin typeface="KlavikaWebBasicRegular"/>
              </a:rPr>
              <a:t>, 2007). It is influenced by several pigments, including melanin, carotene and </a:t>
            </a:r>
            <a:r>
              <a:rPr lang="en-US" altLang="en-US" dirty="0" err="1">
                <a:solidFill>
                  <a:srgbClr val="444444"/>
                </a:solidFill>
                <a:latin typeface="KlavikaWebBasicRegular"/>
              </a:rPr>
              <a:t>haemoglobin</a:t>
            </a:r>
            <a:r>
              <a:rPr lang="en-US" altLang="en-US" dirty="0">
                <a:solidFill>
                  <a:srgbClr val="444444"/>
                </a:solidFill>
                <a:latin typeface="KlavikaWebBasicRegular"/>
              </a:rPr>
              <a:t>. Melanin is transferred into the keratinocytes via a melanosome; the </a:t>
            </a:r>
            <a:r>
              <a:rPr lang="en-US" altLang="en-US" dirty="0" err="1">
                <a:solidFill>
                  <a:srgbClr val="444444"/>
                </a:solidFill>
                <a:latin typeface="KlavikaWebBasicRegular"/>
              </a:rPr>
              <a:t>colour</a:t>
            </a:r>
            <a:r>
              <a:rPr lang="en-US" altLang="en-US" dirty="0">
                <a:solidFill>
                  <a:srgbClr val="444444"/>
                </a:solidFill>
                <a:latin typeface="KlavikaWebBasicRegular"/>
              </a:rPr>
              <a:t> of the skin therefore depends of the amount of melanin produced by melanocytes in the stratum </a:t>
            </a:r>
            <a:r>
              <a:rPr lang="en-US" altLang="en-US" dirty="0" err="1">
                <a:solidFill>
                  <a:srgbClr val="444444"/>
                </a:solidFill>
                <a:latin typeface="KlavikaWebBasicRegular"/>
              </a:rPr>
              <a:t>basale</a:t>
            </a:r>
            <a:r>
              <a:rPr lang="en-US" altLang="en-US" dirty="0">
                <a:solidFill>
                  <a:srgbClr val="444444"/>
                </a:solidFill>
                <a:latin typeface="KlavikaWebBasicRegular"/>
              </a:rPr>
              <a:t> and taken up by keratinocytes.</a:t>
            </a:r>
          </a:p>
          <a:p>
            <a:r>
              <a:rPr lang="en-US" altLang="en-US" dirty="0">
                <a:solidFill>
                  <a:srgbClr val="444444"/>
                </a:solidFill>
                <a:latin typeface="KlavikaWebBasicRegular"/>
              </a:rPr>
              <a:t>Melanin occurs in two primary forms:</a:t>
            </a:r>
          </a:p>
          <a:p>
            <a:pPr>
              <a:buFontTx/>
              <a:buChar char="•"/>
            </a:pPr>
            <a:r>
              <a:rPr lang="en-US" altLang="en-US" dirty="0">
                <a:solidFill>
                  <a:srgbClr val="444444"/>
                </a:solidFill>
                <a:latin typeface="KlavikaWebBasicRegular"/>
              </a:rPr>
              <a:t>Eumelanin – exists as black and brown;</a:t>
            </a:r>
          </a:p>
          <a:p>
            <a:pPr>
              <a:buFontTx/>
              <a:buChar char="•"/>
            </a:pPr>
            <a:r>
              <a:rPr lang="en-US" altLang="en-US" dirty="0" err="1">
                <a:solidFill>
                  <a:srgbClr val="444444"/>
                </a:solidFill>
                <a:latin typeface="KlavikaWebBasicRegular"/>
              </a:rPr>
              <a:t>Pheomelanin</a:t>
            </a:r>
            <a:r>
              <a:rPr lang="en-US" altLang="en-US" dirty="0">
                <a:solidFill>
                  <a:srgbClr val="444444"/>
                </a:solidFill>
                <a:latin typeface="KlavikaWebBasicRegular"/>
              </a:rPr>
              <a:t> – provides a red </a:t>
            </a:r>
            <a:r>
              <a:rPr lang="en-US" altLang="en-US" dirty="0" err="1">
                <a:solidFill>
                  <a:srgbClr val="444444"/>
                </a:solidFill>
                <a:latin typeface="KlavikaWebBasicRegular"/>
              </a:rPr>
              <a:t>colour</a:t>
            </a:r>
            <a:r>
              <a:rPr lang="en-US" altLang="en-US" dirty="0">
                <a:solidFill>
                  <a:srgbClr val="444444"/>
                </a:solidFill>
                <a:latin typeface="KlavikaWebBasicRegular"/>
              </a:rPr>
              <a:t>.</a:t>
            </a:r>
          </a:p>
          <a:p>
            <a:r>
              <a:rPr lang="en-US" altLang="en-US" dirty="0">
                <a:solidFill>
                  <a:srgbClr val="444444"/>
                </a:solidFill>
                <a:latin typeface="KlavikaWebBasicRegular"/>
              </a:rPr>
              <a:t>Skin </a:t>
            </a:r>
            <a:r>
              <a:rPr lang="en-US" altLang="en-US" dirty="0" err="1">
                <a:solidFill>
                  <a:srgbClr val="444444"/>
                </a:solidFill>
                <a:latin typeface="KlavikaWebBasicRegular"/>
              </a:rPr>
              <a:t>colour</a:t>
            </a:r>
            <a:r>
              <a:rPr lang="en-US" altLang="en-US" dirty="0">
                <a:solidFill>
                  <a:srgbClr val="444444"/>
                </a:solidFill>
                <a:latin typeface="KlavikaWebBasicRegular"/>
              </a:rPr>
              <a:t> is also influenced by exposure to UV radiation, genetic factors and hormonal influences (</a:t>
            </a:r>
            <a:r>
              <a:rPr lang="en-US" altLang="en-US" dirty="0" err="1">
                <a:solidFill>
                  <a:srgbClr val="444444"/>
                </a:solidFill>
                <a:latin typeface="KlavikaWebBasicRegular"/>
              </a:rPr>
              <a:t>Biga</a:t>
            </a:r>
            <a:r>
              <a:rPr lang="en-US" altLang="en-US" dirty="0">
                <a:solidFill>
                  <a:srgbClr val="444444"/>
                </a:solidFill>
                <a:latin typeface="KlavikaWebBasicRegular"/>
              </a:rPr>
              <a:t> et al, 2019).</a:t>
            </a:r>
          </a:p>
          <a:p>
            <a:endParaRPr lang="cs-CZ" altLang="en-US" dirty="0">
              <a:solidFill>
                <a:srgbClr val="444444"/>
              </a:solidFill>
              <a:latin typeface="KlavikaWebBasicRegular"/>
            </a:endParaRPr>
          </a:p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24580" name="Zástupný symbol pro číslo snímku 3">
            <a:extLst>
              <a:ext uri="{FF2B5EF4-FFF2-40B4-BE49-F238E27FC236}">
                <a16:creationId xmlns:a16="http://schemas.microsoft.com/office/drawing/2014/main" xmlns="" id="{AF38B538-5C72-4BA3-B7B6-FDEA453E32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A96227B-019C-46E7-A4DA-C2EB6101C89A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ACE80-46BB-478F-9680-B1F59AF9FE47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B70BD-EEAA-4BCE-9E50-CE1B28D32BC3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D07EC-56C2-411D-9774-12D8861D7A00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A1A85C-84B9-45EA-8EE4-E9C4BDC49B47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11EF0D-647F-46F5-86B4-0744B8C7CC50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EE47B-3EFC-470A-9C9C-FEF2D9D8FFE8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2C74A-31DE-40CD-A85D-04F57460120A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11EF0D-647F-46F5-86B4-0744B8C7CC50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CC2F50-7540-4F1C-BAE9-743E3C516478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BCE958-8A54-42B1-918A-C88562D99D92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2675A-8ACF-458F-B916-C0D873091E8B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511EF0D-647F-46F5-86B4-0744B8C7CC50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PLV4h0Tr8c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>
            <a:extLst>
              <a:ext uri="{FF2B5EF4-FFF2-40B4-BE49-F238E27FC236}">
                <a16:creationId xmlns:a16="http://schemas.microsoft.com/office/drawing/2014/main" xmlns="" id="{A03DB47A-7324-469A-BFFE-D5187ACE1513}"/>
              </a:ext>
            </a:extLst>
          </p:cNvPr>
          <p:cNvSpPr>
            <a:spLocks noGrp="1" noRot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Struktura </a:t>
            </a:r>
            <a:br>
              <a:rPr lang="cs-CZ" altLang="cs-CZ" dirty="0" smtClean="0"/>
            </a:br>
            <a:r>
              <a:rPr lang="cs-CZ" altLang="cs-CZ" dirty="0" smtClean="0"/>
              <a:t>a Funkce </a:t>
            </a:r>
            <a:br>
              <a:rPr lang="cs-CZ" altLang="cs-CZ" dirty="0" smtClean="0"/>
            </a:br>
            <a:r>
              <a:rPr lang="cs-CZ" altLang="cs-CZ" dirty="0" err="1" smtClean="0"/>
              <a:t>kůŽe</a:t>
            </a:r>
            <a:endParaRPr lang="cs-CZ" alt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152-5284_IMG">
            <a:extLst>
              <a:ext uri="{FF2B5EF4-FFF2-40B4-BE49-F238E27FC236}">
                <a16:creationId xmlns:a16="http://schemas.microsoft.com/office/drawing/2014/main" xmlns="" id="{65BA1F34-8E02-4881-B17C-7524B7A73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7"/>
            <a:ext cx="5185535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Stratum</a:t>
            </a:r>
            <a:r>
              <a:rPr lang="cs-CZ" dirty="0" smtClean="0"/>
              <a:t> </a:t>
            </a:r>
            <a:r>
              <a:rPr lang="cs-CZ" dirty="0" err="1" smtClean="0"/>
              <a:t>corneum</a:t>
            </a:r>
            <a:r>
              <a:rPr lang="cs-CZ" dirty="0" smtClean="0"/>
              <a:t> – epidermální bariéra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365048" y="1412776"/>
            <a:ext cx="3778952" cy="4876800"/>
          </a:xfrm>
        </p:spPr>
        <p:txBody>
          <a:bodyPr>
            <a:normAutofit fontScale="92500"/>
          </a:bodyPr>
          <a:lstStyle/>
          <a:p>
            <a:r>
              <a:rPr lang="sk-SK" dirty="0" smtClean="0"/>
              <a:t>povrch </a:t>
            </a:r>
            <a:r>
              <a:rPr lang="sk-SK" dirty="0" err="1" smtClean="0"/>
              <a:t>epidermis</a:t>
            </a:r>
            <a:r>
              <a:rPr lang="sk-SK" dirty="0" smtClean="0"/>
              <a:t> </a:t>
            </a:r>
            <a:r>
              <a:rPr lang="sk-SK" dirty="0" err="1" smtClean="0"/>
              <a:t>nazýváme</a:t>
            </a:r>
            <a:r>
              <a:rPr lang="sk-SK" dirty="0" smtClean="0"/>
              <a:t>  </a:t>
            </a:r>
            <a:r>
              <a:rPr lang="cs-CZ" dirty="0" err="1" smtClean="0"/>
              <a:t>stratum</a:t>
            </a:r>
            <a:r>
              <a:rPr lang="cs-CZ" dirty="0" smtClean="0"/>
              <a:t> </a:t>
            </a:r>
            <a:r>
              <a:rPr lang="cs-CZ" dirty="0" err="1" smtClean="0"/>
              <a:t>corneum</a:t>
            </a:r>
            <a:r>
              <a:rPr lang="cs-CZ" dirty="0" smtClean="0"/>
              <a:t> </a:t>
            </a:r>
            <a:r>
              <a:rPr lang="sk-SK" dirty="0" smtClean="0"/>
              <a:t>nebo</a:t>
            </a:r>
            <a:r>
              <a:rPr lang="en-US" dirty="0" smtClean="0"/>
              <a:t> </a:t>
            </a:r>
            <a:r>
              <a:rPr lang="en-US" dirty="0" err="1" smtClean="0"/>
              <a:t>epiderm</a:t>
            </a:r>
            <a:r>
              <a:rPr lang="sk-SK" dirty="0" err="1" smtClean="0"/>
              <a:t>ální</a:t>
            </a:r>
            <a:r>
              <a:rPr lang="sk-SK" dirty="0" smtClean="0"/>
              <a:t> bariéra</a:t>
            </a:r>
            <a:endParaRPr lang="en-US" dirty="0"/>
          </a:p>
          <a:p>
            <a:r>
              <a:rPr lang="en-US" dirty="0" smtClean="0"/>
              <a:t>stratum </a:t>
            </a:r>
            <a:r>
              <a:rPr lang="en-US" dirty="0" err="1" smtClean="0"/>
              <a:t>corneum</a:t>
            </a:r>
            <a:r>
              <a:rPr lang="sk-SK" dirty="0" smtClean="0"/>
              <a:t> </a:t>
            </a:r>
            <a:r>
              <a:rPr lang="sk-SK" dirty="0" err="1" smtClean="0"/>
              <a:t>můžeme</a:t>
            </a:r>
            <a:r>
              <a:rPr lang="sk-SK" dirty="0" smtClean="0"/>
              <a:t> </a:t>
            </a:r>
            <a:r>
              <a:rPr lang="sk-SK" dirty="0" err="1" smtClean="0"/>
              <a:t>přirovnat</a:t>
            </a:r>
            <a:r>
              <a:rPr lang="sk-SK" dirty="0" smtClean="0"/>
              <a:t> k </a:t>
            </a:r>
            <a:r>
              <a:rPr lang="sk-SK" dirty="0" err="1" smtClean="0"/>
              <a:t>cihlové</a:t>
            </a:r>
            <a:r>
              <a:rPr lang="sk-SK" dirty="0" smtClean="0"/>
              <a:t> </a:t>
            </a:r>
            <a:r>
              <a:rPr lang="sk-SK" dirty="0" err="1" smtClean="0"/>
              <a:t>stěně</a:t>
            </a:r>
            <a:endParaRPr lang="en-US" dirty="0"/>
          </a:p>
          <a:p>
            <a:r>
              <a:rPr lang="cs-CZ" dirty="0" smtClean="0"/>
              <a:t>buňky jsou spojené pomocí epidermálních lipidů a adhezivních molekul</a:t>
            </a:r>
          </a:p>
          <a:p>
            <a:r>
              <a:rPr lang="cs-CZ" dirty="0" smtClean="0"/>
              <a:t>lipidy stabilizují epidermis a pomáhají utěsnit bariéru, zároveň dovolují pasáži substancí v obou směrech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365E7D1-FB76-4A73-85C8-F60563C07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O</a:t>
            </a:r>
            <a:r>
              <a:rPr lang="en-US" dirty="0" err="1" smtClean="0"/>
              <a:t>ther</a:t>
            </a:r>
            <a:r>
              <a:rPr lang="en-US" dirty="0" smtClean="0"/>
              <a:t> cells </a:t>
            </a:r>
            <a:r>
              <a:rPr lang="en-US" dirty="0"/>
              <a:t>in the normal </a:t>
            </a:r>
            <a:r>
              <a:rPr lang="en-US" dirty="0" smtClean="0"/>
              <a:t>epidermis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C562AF3-3085-4069-9E3E-246041298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b="1" dirty="0" smtClean="0"/>
              <a:t>m</a:t>
            </a:r>
            <a:r>
              <a:rPr lang="en-US" b="1" dirty="0" err="1" smtClean="0"/>
              <a:t>elanocyt</a:t>
            </a:r>
            <a:r>
              <a:rPr lang="sk-SK" b="1" dirty="0" smtClean="0"/>
              <a:t>y </a:t>
            </a:r>
            <a:r>
              <a:rPr lang="en-US" dirty="0" smtClean="0"/>
              <a:t> –</a:t>
            </a:r>
            <a:r>
              <a:rPr lang="cs-CZ" dirty="0" smtClean="0"/>
              <a:t> </a:t>
            </a:r>
            <a:r>
              <a:rPr lang="en-US" dirty="0" err="1" smtClean="0"/>
              <a:t>synt</a:t>
            </a:r>
            <a:r>
              <a:rPr lang="sk-SK" dirty="0" err="1" smtClean="0"/>
              <a:t>éza</a:t>
            </a:r>
            <a:r>
              <a:rPr lang="sk-SK" dirty="0" smtClean="0"/>
              <a:t> </a:t>
            </a:r>
            <a:r>
              <a:rPr lang="en-US" dirty="0" smtClean="0"/>
              <a:t>melanin</a:t>
            </a:r>
            <a:r>
              <a:rPr lang="sk-SK" dirty="0" smtClean="0"/>
              <a:t>u</a:t>
            </a:r>
            <a:r>
              <a:rPr lang="en-US" dirty="0" smtClean="0"/>
              <a:t> (</a:t>
            </a:r>
            <a:r>
              <a:rPr lang="sk-SK" dirty="0" smtClean="0"/>
              <a:t>hlavní </a:t>
            </a:r>
            <a:r>
              <a:rPr lang="sk-SK" dirty="0" err="1" smtClean="0"/>
              <a:t>fotoprotetivní</a:t>
            </a:r>
            <a:r>
              <a:rPr lang="sk-SK" dirty="0" smtClean="0"/>
              <a:t>  </a:t>
            </a:r>
            <a:br>
              <a:rPr lang="sk-SK" dirty="0" smtClean="0"/>
            </a:br>
            <a:r>
              <a:rPr lang="sk-SK" dirty="0" smtClean="0"/>
              <a:t>                         faktor</a:t>
            </a:r>
            <a:r>
              <a:rPr lang="en-US" dirty="0" smtClean="0"/>
              <a:t>)</a:t>
            </a:r>
            <a:endParaRPr lang="en-US" dirty="0"/>
          </a:p>
          <a:p>
            <a:pPr>
              <a:defRPr/>
            </a:pPr>
            <a:r>
              <a:rPr lang="en-US" b="1" dirty="0" err="1" smtClean="0"/>
              <a:t>Langerhans</a:t>
            </a:r>
            <a:r>
              <a:rPr lang="sk-SK" b="1" dirty="0" err="1" smtClean="0"/>
              <a:t>ovy</a:t>
            </a:r>
            <a:r>
              <a:rPr lang="sk-SK" b="1" dirty="0" smtClean="0"/>
              <a:t> </a:t>
            </a:r>
            <a:r>
              <a:rPr lang="sk-SK" b="1" dirty="0" err="1" smtClean="0"/>
              <a:t>buňky</a:t>
            </a:r>
            <a:r>
              <a:rPr lang="en-US" b="1" dirty="0" smtClean="0"/>
              <a:t> </a:t>
            </a:r>
            <a:r>
              <a:rPr lang="en-US" dirty="0" smtClean="0"/>
              <a:t>–</a:t>
            </a:r>
            <a:r>
              <a:rPr lang="cs-CZ" dirty="0" smtClean="0"/>
              <a:t> </a:t>
            </a:r>
            <a:r>
              <a:rPr lang="en-US" dirty="0" smtClean="0"/>
              <a:t>antigen</a:t>
            </a:r>
            <a:r>
              <a:rPr lang="sk-SK" dirty="0" smtClean="0"/>
              <a:t> </a:t>
            </a:r>
            <a:r>
              <a:rPr lang="sk-SK" dirty="0" err="1" smtClean="0"/>
              <a:t>prezentující</a:t>
            </a:r>
            <a:r>
              <a:rPr lang="sk-SK" dirty="0" smtClean="0"/>
              <a:t> </a:t>
            </a:r>
            <a:r>
              <a:rPr lang="sk-SK" dirty="0" err="1" smtClean="0"/>
              <a:t>buňky</a:t>
            </a:r>
            <a:r>
              <a:rPr lang="sk-SK" dirty="0" smtClean="0"/>
              <a:t> </a:t>
            </a:r>
            <a:br>
              <a:rPr lang="sk-SK" dirty="0" smtClean="0"/>
            </a:br>
            <a:r>
              <a:rPr lang="sk-SK" dirty="0" smtClean="0"/>
              <a:t>                                          </a:t>
            </a:r>
            <a:r>
              <a:rPr lang="sk-SK" dirty="0" err="1" smtClean="0"/>
              <a:t>kůže</a:t>
            </a:r>
            <a:endParaRPr lang="en-US" dirty="0"/>
          </a:p>
          <a:p>
            <a:pPr>
              <a:defRPr/>
            </a:pPr>
            <a:r>
              <a:rPr lang="en-US" b="1" dirty="0" smtClean="0"/>
              <a:t>Merkel</a:t>
            </a:r>
            <a:r>
              <a:rPr lang="sk-SK" b="1" dirty="0" err="1" smtClean="0"/>
              <a:t>ovy</a:t>
            </a:r>
            <a:r>
              <a:rPr lang="sk-SK" b="1" dirty="0" smtClean="0"/>
              <a:t> </a:t>
            </a:r>
            <a:r>
              <a:rPr lang="sk-SK" b="1" dirty="0" err="1" smtClean="0"/>
              <a:t>buňky</a:t>
            </a:r>
            <a:r>
              <a:rPr lang="en-US" b="1" dirty="0" smtClean="0"/>
              <a:t> </a:t>
            </a:r>
            <a:r>
              <a:rPr lang="en-US" dirty="0" smtClean="0"/>
              <a:t>–</a:t>
            </a:r>
            <a:r>
              <a:rPr lang="cs-CZ" dirty="0" smtClean="0"/>
              <a:t> </a:t>
            </a:r>
            <a:r>
              <a:rPr lang="en-US" dirty="0" err="1" smtClean="0"/>
              <a:t>neuroendokrin</a:t>
            </a:r>
            <a:r>
              <a:rPr lang="sk-SK" dirty="0" err="1" smtClean="0"/>
              <a:t>ní</a:t>
            </a:r>
            <a:endParaRPr lang="sk-SK" dirty="0" smtClean="0"/>
          </a:p>
          <a:p>
            <a:pPr>
              <a:buNone/>
              <a:defRPr/>
            </a:pPr>
            <a:r>
              <a:rPr lang="sk-SK" dirty="0" smtClean="0"/>
              <a:t>                              </a:t>
            </a:r>
            <a:r>
              <a:rPr lang="sk-SK" dirty="0" err="1" smtClean="0"/>
              <a:t>buňky</a:t>
            </a:r>
            <a:r>
              <a:rPr lang="sk-SK" dirty="0" smtClean="0"/>
              <a:t> </a:t>
            </a:r>
            <a:r>
              <a:rPr lang="sk-SK" dirty="0" err="1" smtClean="0"/>
              <a:t>fungující</a:t>
            </a:r>
            <a:r>
              <a:rPr lang="sk-SK" dirty="0" smtClean="0"/>
              <a:t> </a:t>
            </a:r>
            <a:r>
              <a:rPr lang="sk-SK" dirty="0" err="1" smtClean="0"/>
              <a:t>jako</a:t>
            </a:r>
            <a:r>
              <a:rPr lang="sk-SK" dirty="0" smtClean="0"/>
              <a:t>                                  </a:t>
            </a:r>
            <a:br>
              <a:rPr lang="sk-SK" dirty="0" smtClean="0"/>
            </a:br>
            <a:r>
              <a:rPr lang="sk-SK" dirty="0" smtClean="0"/>
              <a:t>                            </a:t>
            </a:r>
            <a:r>
              <a:rPr lang="sk-SK" dirty="0" err="1" smtClean="0"/>
              <a:t>mechanoreceptory</a:t>
            </a:r>
            <a:endParaRPr 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dirty="0"/>
          </a:p>
        </p:txBody>
      </p:sp>
      <p:pic>
        <p:nvPicPr>
          <p:cNvPr id="38914" name="Picture 2" descr="Cells and Layers of the Epidermis – Earth's Lab"/>
          <p:cNvPicPr>
            <a:picLocks noChangeAspect="1" noChangeArrowheads="1"/>
          </p:cNvPicPr>
          <p:nvPr/>
        </p:nvPicPr>
        <p:blipFill>
          <a:blip r:embed="rId2"/>
          <a:srcRect l="4001" r="1999"/>
          <a:stretch>
            <a:fillRect/>
          </a:stretch>
        </p:blipFill>
        <p:spPr bwMode="auto">
          <a:xfrm>
            <a:off x="5786446" y="3000035"/>
            <a:ext cx="3357554" cy="38579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EF9852C-1CCC-4C08-A4CF-CA13A8833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err="1"/>
              <a:t>Melanocytes</a:t>
            </a:r>
            <a:endParaRPr lang="cs-CZ" dirty="0"/>
          </a:p>
        </p:txBody>
      </p:sp>
      <p:pic>
        <p:nvPicPr>
          <p:cNvPr id="21508" name="Zástupný obsah 4">
            <a:extLst>
              <a:ext uri="{FF2B5EF4-FFF2-40B4-BE49-F238E27FC236}">
                <a16:creationId xmlns:a16="http://schemas.microsoft.com/office/drawing/2014/main" xmlns="" id="{B8120867-F7C7-4903-940F-9788714B658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20084"/>
            <a:ext cx="4038600" cy="422433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FC8B5A6C-49E4-4573-A8B9-F8371E90B3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4008" y="1772816"/>
            <a:ext cx="4038600" cy="4718304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cs-CZ" sz="2400" dirty="0"/>
              <a:t> </a:t>
            </a:r>
            <a:r>
              <a:rPr lang="sk-SK" altLang="cs-CZ" sz="2400" dirty="0" smtClean="0"/>
              <a:t>lokalizované v</a:t>
            </a:r>
            <a:r>
              <a:rPr lang="en-US" altLang="cs-CZ" sz="2400" dirty="0" smtClean="0"/>
              <a:t> </a:t>
            </a:r>
            <a:r>
              <a:rPr lang="en-US" altLang="cs-CZ" sz="2400" dirty="0"/>
              <a:t>stratum </a:t>
            </a:r>
            <a:r>
              <a:rPr lang="en-US" altLang="cs-CZ" sz="2400" dirty="0" err="1"/>
              <a:t>basale</a:t>
            </a:r>
            <a:r>
              <a:rPr lang="en-US" altLang="cs-CZ" sz="2400" dirty="0"/>
              <a:t> </a:t>
            </a:r>
            <a:endParaRPr lang="cs-CZ" altLang="cs-CZ" sz="2400" dirty="0" smtClean="0"/>
          </a:p>
          <a:p>
            <a:pPr>
              <a:spcBef>
                <a:spcPct val="0"/>
              </a:spcBef>
              <a:defRPr/>
            </a:pPr>
            <a:endParaRPr lang="cs-CZ" altLang="cs-CZ" sz="2400" dirty="0" smtClean="0"/>
          </a:p>
          <a:p>
            <a:pPr>
              <a:spcBef>
                <a:spcPct val="0"/>
              </a:spcBef>
              <a:defRPr/>
            </a:pPr>
            <a:r>
              <a:rPr lang="cs-CZ" altLang="cs-CZ" sz="2400" dirty="0" smtClean="0"/>
              <a:t>deriváty neurální lišty, </a:t>
            </a:r>
            <a:r>
              <a:rPr lang="cs-CZ" altLang="cs-CZ" sz="2400" dirty="0" err="1" smtClean="0"/>
              <a:t>kt</a:t>
            </a:r>
            <a:r>
              <a:rPr lang="cs-CZ" altLang="cs-CZ" sz="2400" dirty="0" smtClean="0"/>
              <a:t>. migrovaly do epidermis</a:t>
            </a:r>
          </a:p>
          <a:p>
            <a:pPr>
              <a:spcBef>
                <a:spcPct val="0"/>
              </a:spcBef>
              <a:defRPr/>
            </a:pPr>
            <a:endParaRPr lang="cs-CZ" altLang="cs-CZ" sz="2400" dirty="0"/>
          </a:p>
          <a:p>
            <a:pPr>
              <a:spcBef>
                <a:spcPct val="0"/>
              </a:spcBef>
              <a:defRPr/>
            </a:pPr>
            <a:r>
              <a:rPr lang="sk-SK" altLang="cs-CZ" sz="2400" dirty="0" err="1" smtClean="0"/>
              <a:t>obsahují</a:t>
            </a:r>
            <a:r>
              <a:rPr lang="sk-SK" altLang="cs-CZ" sz="2400" dirty="0" smtClean="0"/>
              <a:t> </a:t>
            </a:r>
            <a:r>
              <a:rPr lang="sk-SK" altLang="cs-CZ" sz="2400" dirty="0" err="1" smtClean="0"/>
              <a:t>melanin</a:t>
            </a:r>
            <a:r>
              <a:rPr lang="sk-SK" altLang="cs-CZ" sz="2400" dirty="0" smtClean="0"/>
              <a:t>, hlavní </a:t>
            </a:r>
            <a:r>
              <a:rPr lang="sk-SK" altLang="cs-CZ" sz="2400" dirty="0" err="1" smtClean="0"/>
              <a:t>funkce</a:t>
            </a:r>
            <a:r>
              <a:rPr lang="sk-SK" altLang="cs-CZ" sz="2400" dirty="0" smtClean="0"/>
              <a:t> </a:t>
            </a:r>
            <a:r>
              <a:rPr lang="sk-SK" altLang="cs-CZ" sz="2400" dirty="0" err="1" smtClean="0"/>
              <a:t>melaninu</a:t>
            </a:r>
            <a:r>
              <a:rPr lang="sk-SK" altLang="cs-CZ" sz="2400" dirty="0" smtClean="0"/>
              <a:t> je </a:t>
            </a:r>
            <a:r>
              <a:rPr lang="sk-SK" altLang="cs-CZ" sz="2400" dirty="0" err="1" smtClean="0"/>
              <a:t>absorbovat</a:t>
            </a:r>
            <a:r>
              <a:rPr lang="sk-SK" altLang="cs-CZ" sz="2400" dirty="0" smtClean="0"/>
              <a:t> </a:t>
            </a:r>
            <a:r>
              <a:rPr lang="en-US" altLang="cs-CZ" sz="2400" dirty="0" smtClean="0"/>
              <a:t>UV</a:t>
            </a:r>
            <a:r>
              <a:rPr lang="sk-SK" altLang="cs-CZ" sz="2400" dirty="0" smtClean="0"/>
              <a:t> </a:t>
            </a:r>
            <a:r>
              <a:rPr lang="sk-SK" altLang="cs-CZ" sz="2400" dirty="0" err="1" smtClean="0"/>
              <a:t>záření</a:t>
            </a:r>
            <a:r>
              <a:rPr lang="sk-SK" altLang="cs-CZ" sz="2400" dirty="0" smtClean="0"/>
              <a:t> a </a:t>
            </a:r>
            <a:r>
              <a:rPr lang="sk-SK" altLang="cs-CZ" sz="2400" dirty="0" err="1" smtClean="0"/>
              <a:t>chránit</a:t>
            </a:r>
            <a:r>
              <a:rPr lang="sk-SK" altLang="cs-CZ" sz="2400" dirty="0" smtClean="0"/>
              <a:t> tak </a:t>
            </a:r>
            <a:r>
              <a:rPr lang="sk-SK" altLang="cs-CZ" sz="2400" dirty="0" err="1" smtClean="0"/>
              <a:t>před</a:t>
            </a:r>
            <a:r>
              <a:rPr lang="sk-SK" altLang="cs-CZ" sz="2400" dirty="0" smtClean="0"/>
              <a:t> jeho </a:t>
            </a:r>
            <a:r>
              <a:rPr lang="sk-SK" altLang="cs-CZ" sz="2400" dirty="0" err="1" smtClean="0"/>
              <a:t>nežádoucími</a:t>
            </a:r>
            <a:r>
              <a:rPr lang="sk-SK" altLang="cs-CZ" sz="2400" dirty="0" smtClean="0"/>
              <a:t> účinky</a:t>
            </a:r>
            <a:endParaRPr lang="cs-CZ" altLang="cs-CZ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152-5285_IMG">
            <a:extLst>
              <a:ext uri="{FF2B5EF4-FFF2-40B4-BE49-F238E27FC236}">
                <a16:creationId xmlns:a16="http://schemas.microsoft.com/office/drawing/2014/main" xmlns="" id="{EFB547CC-6E91-4F8B-A578-43D7E5CC6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6920"/>
          <a:stretch>
            <a:fillRect/>
          </a:stretch>
        </p:blipFill>
        <p:spPr bwMode="auto">
          <a:xfrm>
            <a:off x="467544" y="1391997"/>
            <a:ext cx="3629992" cy="5173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5">
            <a:extLst>
              <a:ext uri="{FF2B5EF4-FFF2-40B4-BE49-F238E27FC236}">
                <a16:creationId xmlns:a16="http://schemas.microsoft.com/office/drawing/2014/main" xmlns="" id="{AF2BBA3E-B96E-4001-9CBC-3DD23938CBC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3600" dirty="0" err="1" smtClean="0"/>
              <a:t>Epidermalní</a:t>
            </a:r>
            <a:r>
              <a:rPr lang="cs-CZ" altLang="cs-CZ" sz="3600" dirty="0" smtClean="0"/>
              <a:t> melaninová jednotka  </a:t>
            </a:r>
            <a:endParaRPr lang="cs-CZ" altLang="cs-CZ" sz="3600" dirty="0"/>
          </a:p>
        </p:txBody>
      </p:sp>
      <p:sp>
        <p:nvSpPr>
          <p:cNvPr id="23556" name="Text Box 6">
            <a:extLst>
              <a:ext uri="{FF2B5EF4-FFF2-40B4-BE49-F238E27FC236}">
                <a16:creationId xmlns:a16="http://schemas.microsoft.com/office/drawing/2014/main" xmlns="" id="{A872C10F-948F-46B1-A3DE-714D216D3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6329363"/>
            <a:ext cx="6821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dirty="0" err="1" smtClean="0"/>
              <a:t>Tyrosin</a:t>
            </a:r>
            <a:r>
              <a:rPr lang="cs-CZ" altLang="cs-CZ" sz="1800" dirty="0" smtClean="0"/>
              <a:t> –&gt; </a:t>
            </a:r>
            <a:r>
              <a:rPr lang="cs-CZ" altLang="cs-CZ" sz="1800" dirty="0" err="1"/>
              <a:t>Dopa</a:t>
            </a:r>
            <a:r>
              <a:rPr lang="cs-CZ" altLang="cs-CZ" sz="1800" dirty="0"/>
              <a:t> </a:t>
            </a:r>
            <a:r>
              <a:rPr lang="cs-CZ" altLang="cs-CZ" sz="1800" dirty="0" smtClean="0"/>
              <a:t>–&gt; </a:t>
            </a:r>
            <a:r>
              <a:rPr lang="cs-CZ" altLang="cs-CZ" sz="1800" dirty="0" err="1"/>
              <a:t>Dopaquinone</a:t>
            </a:r>
            <a:r>
              <a:rPr lang="cs-CZ" altLang="cs-CZ" sz="1800" dirty="0"/>
              <a:t> </a:t>
            </a:r>
            <a:r>
              <a:rPr lang="cs-CZ" altLang="cs-CZ" sz="1800" dirty="0" smtClean="0"/>
              <a:t>–&gt; </a:t>
            </a:r>
            <a:r>
              <a:rPr lang="cs-CZ" altLang="cs-CZ" sz="1800" dirty="0" err="1"/>
              <a:t>Eumelanin</a:t>
            </a:r>
            <a:r>
              <a:rPr lang="cs-CZ" altLang="cs-CZ" sz="1800" dirty="0"/>
              <a:t>, </a:t>
            </a:r>
            <a:r>
              <a:rPr lang="cs-CZ" altLang="cs-CZ" sz="1800" dirty="0" err="1" smtClean="0"/>
              <a:t>pheomelanin</a:t>
            </a:r>
            <a:endParaRPr lang="cs-CZ" altLang="cs-CZ" sz="1800" dirty="0"/>
          </a:p>
        </p:txBody>
      </p:sp>
      <p:sp>
        <p:nvSpPr>
          <p:cNvPr id="23557" name="Text Box 7">
            <a:extLst>
              <a:ext uri="{FF2B5EF4-FFF2-40B4-BE49-F238E27FC236}">
                <a16:creationId xmlns:a16="http://schemas.microsoft.com/office/drawing/2014/main" xmlns="" id="{BBD87DB9-4EF8-4120-B111-2F7DB2ABE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5974086"/>
            <a:ext cx="1301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dirty="0" err="1" smtClean="0"/>
              <a:t>Tyrosinasa</a:t>
            </a:r>
            <a:endParaRPr lang="cs-CZ" altLang="cs-CZ" sz="1800" dirty="0"/>
          </a:p>
        </p:txBody>
      </p:sp>
      <p:sp>
        <p:nvSpPr>
          <p:cNvPr id="23558" name="TextovéPole 1">
            <a:extLst>
              <a:ext uri="{FF2B5EF4-FFF2-40B4-BE49-F238E27FC236}">
                <a16:creationId xmlns:a16="http://schemas.microsoft.com/office/drawing/2014/main" xmlns="" id="{CCF2C4BC-7438-4E91-8AF8-33413CED8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5404" y="1614018"/>
            <a:ext cx="4504314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1800" dirty="0" smtClean="0"/>
              <a:t>- syntéza melaninu je komplexní proces, </a:t>
            </a:r>
            <a:br>
              <a:rPr lang="cs-CZ" altLang="cs-CZ" sz="1800" dirty="0" smtClean="0"/>
            </a:br>
            <a:r>
              <a:rPr lang="cs-CZ" altLang="cs-CZ" sz="1800" dirty="0" smtClean="0"/>
              <a:t>  </a:t>
            </a:r>
            <a:r>
              <a:rPr lang="cs-CZ" altLang="cs-CZ" sz="1800" dirty="0" err="1" smtClean="0"/>
              <a:t>kt</a:t>
            </a:r>
            <a:r>
              <a:rPr lang="cs-CZ" altLang="cs-CZ" sz="1800" dirty="0" smtClean="0"/>
              <a:t>. začíná tyrozinem, </a:t>
            </a:r>
            <a:r>
              <a:rPr lang="cs-CZ" altLang="cs-CZ" sz="1800" dirty="0" err="1" smtClean="0"/>
              <a:t>nejdůležitejším</a:t>
            </a:r>
            <a:r>
              <a:rPr lang="cs-CZ" altLang="cs-CZ" sz="1800" dirty="0" smtClean="0"/>
              <a:t> </a:t>
            </a:r>
            <a:br>
              <a:rPr lang="cs-CZ" altLang="cs-CZ" sz="1800" dirty="0" smtClean="0"/>
            </a:br>
            <a:r>
              <a:rPr lang="cs-CZ" altLang="cs-CZ" sz="1800" dirty="0" smtClean="0"/>
              <a:t>  enzymem je tyrozináza, jedním z </a:t>
            </a:r>
            <a:br>
              <a:rPr lang="cs-CZ" altLang="cs-CZ" sz="1800" dirty="0" smtClean="0"/>
            </a:br>
            <a:r>
              <a:rPr lang="cs-CZ" altLang="cs-CZ" sz="1800" dirty="0" smtClean="0"/>
              <a:t>  meziproduktů je DOPA (</a:t>
            </a:r>
            <a:r>
              <a:rPr lang="cs-CZ" altLang="cs-CZ" sz="1800" dirty="0" err="1" smtClean="0"/>
              <a:t>prekurzor</a:t>
            </a:r>
            <a:r>
              <a:rPr lang="cs-CZ" altLang="cs-CZ" sz="1800" dirty="0" smtClean="0"/>
              <a:t> </a:t>
            </a:r>
            <a:br>
              <a:rPr lang="cs-CZ" altLang="cs-CZ" sz="1800" dirty="0" smtClean="0"/>
            </a:br>
            <a:r>
              <a:rPr lang="cs-CZ" altLang="cs-CZ" sz="1800" dirty="0" smtClean="0"/>
              <a:t>  dopaminu)</a:t>
            </a:r>
            <a:endParaRPr lang="cs-CZ" altLang="cs-CZ" sz="1800" dirty="0"/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cs-CZ" sz="1800" dirty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1800" dirty="0"/>
              <a:t>- </a:t>
            </a:r>
            <a:r>
              <a:rPr lang="cs-CZ" altLang="cs-CZ" sz="1800" dirty="0" smtClean="0"/>
              <a:t>melanin je hromaděn v </a:t>
            </a:r>
            <a:r>
              <a:rPr lang="cs-CZ" altLang="cs-CZ" sz="1800" dirty="0" err="1" smtClean="0"/>
              <a:t>melanosomech</a:t>
            </a:r>
            <a:r>
              <a:rPr lang="cs-CZ" altLang="cs-CZ" sz="1800" dirty="0" smtClean="0"/>
              <a:t> v </a:t>
            </a:r>
            <a:br>
              <a:rPr lang="cs-CZ" altLang="cs-CZ" sz="1800" dirty="0" smtClean="0"/>
            </a:br>
            <a:r>
              <a:rPr lang="cs-CZ" altLang="cs-CZ" sz="1800" dirty="0" smtClean="0"/>
              <a:t>  </a:t>
            </a:r>
            <a:r>
              <a:rPr lang="cs-CZ" altLang="cs-CZ" sz="1800" dirty="0" err="1" smtClean="0"/>
              <a:t>Golgiho</a:t>
            </a:r>
            <a:r>
              <a:rPr lang="cs-CZ" altLang="cs-CZ" sz="1800" dirty="0" smtClean="0"/>
              <a:t> aparátu a transferován ke </a:t>
            </a:r>
            <a:br>
              <a:rPr lang="cs-CZ" altLang="cs-CZ" sz="1800" dirty="0" smtClean="0"/>
            </a:br>
            <a:r>
              <a:rPr lang="cs-CZ" altLang="cs-CZ" sz="1800" dirty="0" smtClean="0"/>
              <a:t>  </a:t>
            </a:r>
            <a:r>
              <a:rPr lang="cs-CZ" altLang="cs-CZ" sz="1800" dirty="0" err="1" smtClean="0"/>
              <a:t>keratinocytům</a:t>
            </a:r>
            <a:r>
              <a:rPr lang="cs-CZ" altLang="cs-CZ" sz="1800" dirty="0" smtClean="0"/>
              <a:t> pomocí dendritů</a:t>
            </a:r>
            <a:endParaRPr lang="cs-CZ" altLang="cs-CZ" sz="1800" dirty="0"/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cs-CZ" sz="1800" dirty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1800" dirty="0" smtClean="0"/>
              <a:t>- melanocyty mají dlouhé dendrity a </a:t>
            </a:r>
            <a:br>
              <a:rPr lang="cs-CZ" altLang="cs-CZ" sz="1800" dirty="0" smtClean="0"/>
            </a:br>
            <a:r>
              <a:rPr lang="cs-CZ" altLang="cs-CZ" sz="1800" dirty="0" smtClean="0"/>
              <a:t>  melaninem můžou zásobovat až 30-40 </a:t>
            </a:r>
            <a:br>
              <a:rPr lang="cs-CZ" altLang="cs-CZ" sz="1800" dirty="0" smtClean="0"/>
            </a:br>
            <a:r>
              <a:rPr lang="cs-CZ" altLang="cs-CZ" sz="1800" dirty="0" smtClean="0"/>
              <a:t>  </a:t>
            </a:r>
            <a:r>
              <a:rPr lang="cs-CZ" altLang="cs-CZ" sz="1800" dirty="0" err="1" smtClean="0"/>
              <a:t>keratinocytů</a:t>
            </a:r>
            <a:endParaRPr lang="cs-CZ" altLang="cs-CZ" sz="1800" dirty="0"/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cs-CZ" sz="1800" dirty="0"/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cs-CZ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F323707-562B-4185-84ED-B60E833A4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Langerhans</a:t>
            </a:r>
            <a:r>
              <a:rPr lang="sk-SK" dirty="0" err="1" smtClean="0"/>
              <a:t>ovy</a:t>
            </a:r>
            <a:r>
              <a:rPr lang="sk-SK" dirty="0" smtClean="0"/>
              <a:t> </a:t>
            </a:r>
            <a:r>
              <a:rPr lang="sk-SK" dirty="0" err="1" smtClean="0"/>
              <a:t>buňky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2F4E0B13-1B5E-4192-877F-58442CBE1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>
                <a:effectLst/>
                <a:latin typeface="KlavikaWebBasicRegular"/>
              </a:rPr>
              <a:t>a</a:t>
            </a:r>
            <a:r>
              <a:rPr lang="en-US" dirty="0" err="1" smtClean="0">
                <a:effectLst/>
                <a:latin typeface="KlavikaWebBasicRegular"/>
              </a:rPr>
              <a:t>ntigen</a:t>
            </a:r>
            <a:r>
              <a:rPr lang="sk-SK" dirty="0" smtClean="0">
                <a:effectLst/>
                <a:latin typeface="KlavikaWebBasicRegular"/>
              </a:rPr>
              <a:t> </a:t>
            </a:r>
            <a:r>
              <a:rPr lang="sk-SK" dirty="0" err="1" smtClean="0">
                <a:effectLst/>
                <a:latin typeface="KlavikaWebBasicRegular"/>
              </a:rPr>
              <a:t>prezentující</a:t>
            </a:r>
            <a:r>
              <a:rPr lang="sk-SK" dirty="0" smtClean="0">
                <a:effectLst/>
                <a:latin typeface="KlavikaWebBasicRegular"/>
              </a:rPr>
              <a:t> </a:t>
            </a:r>
            <a:r>
              <a:rPr lang="sk-SK" dirty="0" err="1" smtClean="0">
                <a:effectLst/>
                <a:latin typeface="KlavikaWebBasicRegular"/>
              </a:rPr>
              <a:t>dendritické</a:t>
            </a:r>
            <a:r>
              <a:rPr lang="sk-SK" dirty="0" smtClean="0">
                <a:effectLst/>
                <a:latin typeface="KlavikaWebBasicRegular"/>
              </a:rPr>
              <a:t> </a:t>
            </a:r>
            <a:r>
              <a:rPr lang="sk-SK" dirty="0" err="1" smtClean="0">
                <a:effectLst/>
                <a:latin typeface="KlavikaWebBasicRegular"/>
              </a:rPr>
              <a:t>buňk</a:t>
            </a:r>
            <a:r>
              <a:rPr lang="sk-SK" dirty="0" err="1" smtClean="0">
                <a:latin typeface="KlavikaWebBasicRegular"/>
              </a:rPr>
              <a:t>y</a:t>
            </a:r>
            <a:endParaRPr lang="cs-CZ" dirty="0">
              <a:effectLst/>
              <a:latin typeface="KlavikaWebBasicRegular"/>
            </a:endParaRPr>
          </a:p>
          <a:p>
            <a:pPr>
              <a:defRPr/>
            </a:pPr>
            <a:r>
              <a:rPr lang="cs-CZ" dirty="0" smtClean="0">
                <a:latin typeface="KlavikaWebBasicRegular"/>
              </a:rPr>
              <a:t>součást imunitního systému</a:t>
            </a:r>
            <a:r>
              <a:rPr lang="en-US" dirty="0" smtClean="0">
                <a:effectLst/>
                <a:latin typeface="KlavikaWebBasicRegular"/>
              </a:rPr>
              <a:t> </a:t>
            </a:r>
            <a:endParaRPr lang="sk-SK" dirty="0" smtClean="0">
              <a:effectLst/>
              <a:latin typeface="KlavikaWebBasicRegular"/>
            </a:endParaRPr>
          </a:p>
          <a:p>
            <a:pPr>
              <a:defRPr/>
            </a:pPr>
            <a:r>
              <a:rPr lang="cs-CZ" dirty="0" smtClean="0">
                <a:latin typeface="KlavikaWebBasicRegular"/>
              </a:rPr>
              <a:t>neustále hledají antigeny v jejich</a:t>
            </a:r>
          </a:p>
          <a:p>
            <a:pPr>
              <a:buNone/>
              <a:defRPr/>
            </a:pPr>
            <a:r>
              <a:rPr lang="cs-CZ" dirty="0" smtClean="0">
                <a:latin typeface="KlavikaWebBasicRegular"/>
              </a:rPr>
              <a:t>  okolí, aby je mohly prezentovat </a:t>
            </a:r>
          </a:p>
          <a:p>
            <a:pPr>
              <a:buNone/>
              <a:defRPr/>
            </a:pPr>
            <a:r>
              <a:rPr lang="cs-CZ" dirty="0" smtClean="0">
                <a:latin typeface="KlavikaWebBasicRegular"/>
              </a:rPr>
              <a:t>  </a:t>
            </a:r>
            <a:r>
              <a:rPr lang="cs-CZ" dirty="0" err="1" smtClean="0">
                <a:latin typeface="KlavikaWebBasicRegular"/>
              </a:rPr>
              <a:t>Th</a:t>
            </a:r>
            <a:r>
              <a:rPr lang="cs-CZ" dirty="0" smtClean="0">
                <a:latin typeface="KlavikaWebBasicRegular"/>
              </a:rPr>
              <a:t> lymfocytům a tím aktivovat </a:t>
            </a:r>
          </a:p>
          <a:p>
            <a:pPr>
              <a:buNone/>
              <a:defRPr/>
            </a:pPr>
            <a:r>
              <a:rPr lang="cs-CZ" dirty="0" smtClean="0">
                <a:latin typeface="KlavikaWebBasicRegular"/>
              </a:rPr>
              <a:t>   imunitní odpověď</a:t>
            </a:r>
            <a:endParaRPr lang="cs-CZ" dirty="0"/>
          </a:p>
        </p:txBody>
      </p:sp>
      <p:pic>
        <p:nvPicPr>
          <p:cNvPr id="33794" name="Picture 2" descr="Cells and Layers of the Epidermis – Earth's La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2285992"/>
            <a:ext cx="3924300" cy="4238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064EF13-48C6-4CAA-B024-DCDA32A5E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Merkelovy</a:t>
            </a:r>
            <a:r>
              <a:rPr lang="cs-CZ" dirty="0" smtClean="0"/>
              <a:t> buňky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0C8FB94-F3E2-4134-B510-81E674C9B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k-SK" dirty="0" err="1" smtClean="0"/>
              <a:t>přítomné</a:t>
            </a:r>
            <a:r>
              <a:rPr lang="sk-SK" dirty="0" smtClean="0"/>
              <a:t> v </a:t>
            </a:r>
            <a:r>
              <a:rPr lang="sk-SK" dirty="0" err="1" smtClean="0"/>
              <a:t>malém</a:t>
            </a:r>
            <a:r>
              <a:rPr lang="sk-SK" dirty="0" smtClean="0"/>
              <a:t> počtu v </a:t>
            </a:r>
            <a:r>
              <a:rPr lang="sk-SK" dirty="0" err="1" smtClean="0"/>
              <a:t>stra</a:t>
            </a:r>
            <a:r>
              <a:rPr lang="en-US" dirty="0" err="1" smtClean="0"/>
              <a:t>tum</a:t>
            </a:r>
            <a:r>
              <a:rPr lang="en-US" dirty="0" smtClean="0"/>
              <a:t> </a:t>
            </a:r>
            <a:r>
              <a:rPr lang="en-US" dirty="0" err="1"/>
              <a:t>basale</a:t>
            </a:r>
            <a:endParaRPr lang="cs-CZ" dirty="0"/>
          </a:p>
          <a:p>
            <a:pPr>
              <a:defRPr/>
            </a:pPr>
            <a:r>
              <a:rPr lang="sk-SK" dirty="0" err="1" smtClean="0"/>
              <a:t>blízce</a:t>
            </a:r>
            <a:r>
              <a:rPr lang="sk-SK" dirty="0" smtClean="0"/>
              <a:t> asociované s </a:t>
            </a:r>
            <a:r>
              <a:rPr lang="sk-SK" dirty="0" err="1" smtClean="0"/>
              <a:t>terminálními</a:t>
            </a:r>
            <a:r>
              <a:rPr lang="sk-SK" dirty="0" smtClean="0"/>
              <a:t> </a:t>
            </a:r>
            <a:r>
              <a:rPr lang="sk-SK" dirty="0" err="1" smtClean="0"/>
              <a:t>filamenty</a:t>
            </a:r>
            <a:r>
              <a:rPr lang="sk-SK" dirty="0" smtClean="0"/>
              <a:t> </a:t>
            </a:r>
            <a:r>
              <a:rPr lang="sk-SK" dirty="0" err="1" smtClean="0"/>
              <a:t>kožních</a:t>
            </a:r>
            <a:r>
              <a:rPr lang="sk-SK" dirty="0" smtClean="0"/>
              <a:t> </a:t>
            </a:r>
            <a:r>
              <a:rPr lang="sk-SK" dirty="0" err="1" smtClean="0"/>
              <a:t>nervů</a:t>
            </a:r>
            <a:r>
              <a:rPr lang="sk-SK" dirty="0" smtClean="0"/>
              <a:t> a </a:t>
            </a:r>
            <a:r>
              <a:rPr lang="sk-SK" dirty="0" err="1" smtClean="0"/>
              <a:t>mají</a:t>
            </a:r>
            <a:r>
              <a:rPr lang="sk-SK" dirty="0" smtClean="0"/>
              <a:t> roli v </a:t>
            </a:r>
            <a:r>
              <a:rPr lang="sk-SK" dirty="0" err="1" smtClean="0"/>
              <a:t>čití</a:t>
            </a:r>
            <a:r>
              <a:rPr lang="sk-SK" dirty="0" smtClean="0"/>
              <a:t> </a:t>
            </a:r>
            <a:r>
              <a:rPr lang="sk-SK" dirty="0" err="1" smtClean="0"/>
              <a:t>zejména</a:t>
            </a:r>
            <a:r>
              <a:rPr lang="sk-SK" dirty="0" smtClean="0"/>
              <a:t> na </a:t>
            </a:r>
          </a:p>
          <a:p>
            <a:pPr>
              <a:buNone/>
              <a:defRPr/>
            </a:pPr>
            <a:r>
              <a:rPr lang="sk-SK" dirty="0" smtClean="0"/>
              <a:t>  </a:t>
            </a:r>
            <a:r>
              <a:rPr lang="sk-SK" dirty="0" err="1" smtClean="0"/>
              <a:t>částech</a:t>
            </a:r>
            <a:r>
              <a:rPr lang="sk-SK" dirty="0" smtClean="0"/>
              <a:t> </a:t>
            </a:r>
            <a:r>
              <a:rPr lang="sk-SK" dirty="0" err="1" smtClean="0"/>
              <a:t>těla</a:t>
            </a:r>
            <a:r>
              <a:rPr lang="sk-SK" dirty="0" smtClean="0"/>
              <a:t> </a:t>
            </a:r>
            <a:r>
              <a:rPr lang="sk-SK" dirty="0" err="1" smtClean="0"/>
              <a:t>jako</a:t>
            </a:r>
            <a:r>
              <a:rPr lang="sk-SK" dirty="0" smtClean="0"/>
              <a:t> </a:t>
            </a:r>
            <a:r>
              <a:rPr lang="sk-SK" dirty="0" err="1" smtClean="0"/>
              <a:t>jsou</a:t>
            </a:r>
            <a:r>
              <a:rPr lang="sk-SK" dirty="0" smtClean="0"/>
              <a:t> </a:t>
            </a:r>
            <a:r>
              <a:rPr lang="sk-SK" dirty="0" err="1" smtClean="0"/>
              <a:t>plosky</a:t>
            </a:r>
            <a:r>
              <a:rPr lang="sk-SK" dirty="0" smtClean="0"/>
              <a:t>, </a:t>
            </a:r>
          </a:p>
          <a:p>
            <a:pPr>
              <a:buNone/>
              <a:defRPr/>
            </a:pPr>
            <a:r>
              <a:rPr lang="sk-SK" dirty="0" smtClean="0"/>
              <a:t>  </a:t>
            </a:r>
            <a:r>
              <a:rPr lang="sk-SK" dirty="0" err="1" smtClean="0"/>
              <a:t>dlaně</a:t>
            </a:r>
            <a:r>
              <a:rPr lang="sk-SK" dirty="0" smtClean="0"/>
              <a:t> a </a:t>
            </a:r>
            <a:r>
              <a:rPr lang="sk-SK" dirty="0" err="1" smtClean="0"/>
              <a:t>genitál</a:t>
            </a:r>
            <a:endParaRPr lang="cs-CZ" dirty="0"/>
          </a:p>
        </p:txBody>
      </p:sp>
      <p:pic>
        <p:nvPicPr>
          <p:cNvPr id="32770" name="Picture 2" descr="Cells and Layers of the Epidermis – Earth's La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2619374"/>
            <a:ext cx="3924300" cy="4238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152-5287_IMG">
            <a:extLst>
              <a:ext uri="{FF2B5EF4-FFF2-40B4-BE49-F238E27FC236}">
                <a16:creationId xmlns:a16="http://schemas.microsoft.com/office/drawing/2014/main" xmlns="" id="{A0D9D70A-DA65-4571-97AF-FE9B974B7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38757"/>
            <a:ext cx="3723456" cy="4963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5">
            <a:extLst>
              <a:ext uri="{FF2B5EF4-FFF2-40B4-BE49-F238E27FC236}">
                <a16:creationId xmlns:a16="http://schemas.microsoft.com/office/drawing/2014/main" xmlns="" id="{F018B912-B2B8-44E8-8BD2-FB12EA1BEFA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67544" y="404664"/>
            <a:ext cx="8676456" cy="115188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800" dirty="0" err="1" smtClean="0"/>
              <a:t>Dermoepidermální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junkce</a:t>
            </a:r>
            <a:r>
              <a:rPr lang="cs-CZ" altLang="cs-CZ" sz="2800" dirty="0" smtClean="0"/>
              <a:t> – zóna bazální membrány</a:t>
            </a:r>
            <a:r>
              <a:rPr lang="cs-CZ" altLang="cs-CZ" dirty="0" smtClean="0"/>
              <a:t> </a:t>
            </a:r>
            <a:endParaRPr lang="cs-CZ" alt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ACB010E1-5DB0-4FD0-B916-612AC2332B8D}"/>
              </a:ext>
            </a:extLst>
          </p:cNvPr>
          <p:cNvSpPr txBox="1"/>
          <p:nvPr/>
        </p:nvSpPr>
        <p:spPr>
          <a:xfrm>
            <a:off x="4427538" y="1596472"/>
            <a:ext cx="460895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altLang="cs-CZ" dirty="0" smtClean="0"/>
              <a:t>- úzká vlnitá vícevrstevná struktura situovaná mezi </a:t>
            </a:r>
            <a:r>
              <a:rPr lang="en-US" altLang="cs-CZ" dirty="0" smtClean="0"/>
              <a:t>epidermis</a:t>
            </a:r>
            <a:r>
              <a:rPr lang="sk-SK" altLang="cs-CZ" dirty="0" smtClean="0"/>
              <a:t> a</a:t>
            </a:r>
            <a:r>
              <a:rPr lang="en-US" altLang="cs-CZ" dirty="0" smtClean="0"/>
              <a:t> </a:t>
            </a:r>
            <a:r>
              <a:rPr lang="en-US" altLang="cs-CZ" dirty="0"/>
              <a:t>dermis, </a:t>
            </a:r>
            <a:r>
              <a:rPr lang="sk-SK" altLang="cs-CZ" dirty="0" smtClean="0"/>
              <a:t>kt. </a:t>
            </a:r>
            <a:r>
              <a:rPr lang="sk-SK" altLang="cs-CZ" dirty="0" err="1" smtClean="0"/>
              <a:t>slouží</a:t>
            </a:r>
            <a:r>
              <a:rPr lang="sk-SK" altLang="cs-CZ" dirty="0" smtClean="0"/>
              <a:t> </a:t>
            </a:r>
            <a:r>
              <a:rPr lang="sk-SK" altLang="cs-CZ" dirty="0" err="1" smtClean="0"/>
              <a:t>jako</a:t>
            </a:r>
            <a:r>
              <a:rPr lang="sk-SK" altLang="cs-CZ" dirty="0" smtClean="0"/>
              <a:t> </a:t>
            </a:r>
            <a:r>
              <a:rPr lang="sk-SK" altLang="cs-CZ" dirty="0" err="1" smtClean="0"/>
              <a:t>koheze</a:t>
            </a:r>
            <a:r>
              <a:rPr lang="sk-SK" altLang="cs-CZ" dirty="0" smtClean="0"/>
              <a:t> </a:t>
            </a:r>
            <a:r>
              <a:rPr lang="sk-SK" altLang="cs-CZ" dirty="0" err="1" smtClean="0"/>
              <a:t>těchto</a:t>
            </a:r>
            <a:r>
              <a:rPr lang="sk-SK" altLang="cs-CZ" dirty="0" smtClean="0"/>
              <a:t> </a:t>
            </a:r>
            <a:r>
              <a:rPr lang="sk-SK" altLang="cs-CZ" dirty="0" err="1" smtClean="0"/>
              <a:t>částí</a:t>
            </a:r>
            <a:r>
              <a:rPr lang="sk-SK" altLang="cs-CZ" dirty="0" smtClean="0"/>
              <a:t> </a:t>
            </a:r>
            <a:r>
              <a:rPr lang="sk-SK" altLang="cs-CZ" dirty="0" err="1" smtClean="0"/>
              <a:t>kůže</a:t>
            </a:r>
            <a:endParaRPr lang="cs-CZ" altLang="cs-CZ" dirty="0"/>
          </a:p>
          <a:p>
            <a:pPr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dirty="0" smtClean="0"/>
              <a:t>- klíčové komponenty zóny bazální </a:t>
            </a:r>
            <a:br>
              <a:rPr lang="cs-CZ" altLang="cs-CZ" dirty="0" smtClean="0"/>
            </a:br>
            <a:r>
              <a:rPr lang="cs-CZ" altLang="cs-CZ" dirty="0" smtClean="0"/>
              <a:t>  membrány jsou </a:t>
            </a:r>
            <a:r>
              <a:rPr lang="cs-CZ" altLang="cs-CZ" dirty="0" err="1" smtClean="0"/>
              <a:t>hemidesmosomy</a:t>
            </a:r>
            <a:r>
              <a:rPr lang="cs-CZ" altLang="cs-CZ" dirty="0" smtClean="0"/>
              <a:t> – </a:t>
            </a:r>
            <a:br>
              <a:rPr lang="cs-CZ" altLang="cs-CZ" dirty="0" smtClean="0"/>
            </a:br>
            <a:r>
              <a:rPr lang="cs-CZ" altLang="cs-CZ" dirty="0" smtClean="0"/>
              <a:t>  </a:t>
            </a:r>
            <a:r>
              <a:rPr lang="cs-CZ" altLang="cs-CZ" dirty="0" err="1" smtClean="0"/>
              <a:t>junkční</a:t>
            </a:r>
            <a:r>
              <a:rPr lang="cs-CZ" altLang="cs-CZ" dirty="0" smtClean="0"/>
              <a:t> komplexy pojící </a:t>
            </a:r>
            <a:r>
              <a:rPr lang="cs-CZ" altLang="cs-CZ" dirty="0" err="1" smtClean="0"/>
              <a:t>keratinocyty</a:t>
            </a:r>
            <a:r>
              <a:rPr lang="cs-CZ" altLang="cs-CZ" dirty="0" smtClean="0"/>
              <a:t> str. </a:t>
            </a:r>
            <a:br>
              <a:rPr lang="cs-CZ" altLang="cs-CZ" dirty="0" smtClean="0"/>
            </a:br>
            <a:r>
              <a:rPr lang="cs-CZ" altLang="cs-CZ" dirty="0" smtClean="0"/>
              <a:t>  </a:t>
            </a:r>
            <a:r>
              <a:rPr lang="cs-CZ" altLang="cs-CZ" dirty="0" err="1" smtClean="0"/>
              <a:t>basale</a:t>
            </a:r>
            <a:r>
              <a:rPr lang="cs-CZ" altLang="cs-CZ" dirty="0" smtClean="0"/>
              <a:t> k bazální membráně, mají </a:t>
            </a:r>
            <a:br>
              <a:rPr lang="cs-CZ" altLang="cs-CZ" dirty="0" smtClean="0"/>
            </a:br>
            <a:r>
              <a:rPr lang="cs-CZ" altLang="cs-CZ" dirty="0" smtClean="0"/>
              <a:t>  podobné vlastnosti jako </a:t>
            </a:r>
            <a:r>
              <a:rPr lang="cs-CZ" altLang="cs-CZ" dirty="0" err="1" smtClean="0"/>
              <a:t>desmosomy</a:t>
            </a:r>
            <a:endParaRPr lang="cs-CZ" altLang="cs-CZ" dirty="0" smtClean="0"/>
          </a:p>
          <a:p>
            <a:pPr marL="285750" indent="-285750">
              <a:buFontTx/>
              <a:buChar char="-"/>
              <a:defRPr/>
            </a:pPr>
            <a:endParaRPr lang="cs-CZ" altLang="cs-CZ" dirty="0" smtClean="0"/>
          </a:p>
          <a:p>
            <a:pPr>
              <a:defRPr/>
            </a:pPr>
            <a:r>
              <a:rPr lang="cs-CZ" altLang="cs-CZ" dirty="0" smtClean="0"/>
              <a:t>- tvořená lamina </a:t>
            </a:r>
            <a:r>
              <a:rPr lang="cs-CZ" altLang="cs-CZ" dirty="0" err="1" smtClean="0"/>
              <a:t>lucida</a:t>
            </a:r>
            <a:r>
              <a:rPr lang="cs-CZ" altLang="cs-CZ" dirty="0" smtClean="0"/>
              <a:t> a lamina </a:t>
            </a:r>
            <a:r>
              <a:rPr lang="cs-CZ" altLang="cs-CZ" dirty="0" err="1" smtClean="0"/>
              <a:t>densa</a:t>
            </a:r>
            <a:endParaRPr lang="cs-CZ" altLang="cs-CZ" dirty="0" smtClean="0"/>
          </a:p>
          <a:p>
            <a:pPr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dirty="0"/>
              <a:t>-</a:t>
            </a:r>
            <a:r>
              <a:rPr lang="cs-CZ" altLang="cs-CZ" dirty="0" smtClean="0"/>
              <a:t> bariérová funkce – umožnění difuze </a:t>
            </a:r>
            <a:br>
              <a:rPr lang="cs-CZ" altLang="cs-CZ" dirty="0" smtClean="0"/>
            </a:br>
            <a:r>
              <a:rPr lang="cs-CZ" altLang="cs-CZ" dirty="0" smtClean="0"/>
              <a:t>  molekul z a do dermis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EC821E2-282C-45A1-9A12-FCFBEF63F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2. Dermis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F132155-2E57-4FA6-84CC-06665E50B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tloušťka</a:t>
            </a:r>
            <a:r>
              <a:rPr lang="cs-CZ" sz="2400" dirty="0" smtClean="0"/>
              <a:t>: </a:t>
            </a:r>
            <a:r>
              <a:rPr lang="cs-CZ" sz="2400" dirty="0"/>
              <a:t>0,6 – 3 mm</a:t>
            </a:r>
          </a:p>
          <a:p>
            <a:pPr>
              <a:defRPr/>
            </a:pPr>
            <a:r>
              <a:rPr lang="sk-SK" dirty="0" err="1" smtClean="0"/>
              <a:t>n</a:t>
            </a:r>
            <a:r>
              <a:rPr lang="sk-SK" sz="2400" dirty="0" err="1" smtClean="0">
                <a:effectLst/>
              </a:rPr>
              <a:t>avazuje</a:t>
            </a:r>
            <a:r>
              <a:rPr lang="sk-SK" sz="2400" dirty="0" smtClean="0">
                <a:effectLst/>
              </a:rPr>
              <a:t> na </a:t>
            </a:r>
            <a:r>
              <a:rPr lang="sk-SK" sz="2400" dirty="0" err="1" smtClean="0">
                <a:effectLst/>
              </a:rPr>
              <a:t>epidermis</a:t>
            </a:r>
            <a:r>
              <a:rPr lang="sk-SK" sz="2400" dirty="0" smtClean="0">
                <a:effectLst/>
              </a:rPr>
              <a:t> v </a:t>
            </a:r>
            <a:r>
              <a:rPr lang="sk-SK" sz="2400" dirty="0" err="1" smtClean="0">
                <a:effectLst/>
              </a:rPr>
              <a:t>zóně</a:t>
            </a:r>
            <a:r>
              <a:rPr lang="sk-SK" sz="2400" dirty="0" smtClean="0">
                <a:effectLst/>
              </a:rPr>
              <a:t> </a:t>
            </a:r>
            <a:r>
              <a:rPr lang="sk-SK" sz="2400" dirty="0" err="1" smtClean="0">
                <a:effectLst/>
              </a:rPr>
              <a:t>bazální</a:t>
            </a:r>
            <a:r>
              <a:rPr lang="sk-SK" sz="2400" dirty="0" smtClean="0">
                <a:effectLst/>
              </a:rPr>
              <a:t> membrány</a:t>
            </a:r>
            <a:endParaRPr lang="cs-CZ" sz="2400" dirty="0" smtClean="0">
              <a:effectLst/>
            </a:endParaRPr>
          </a:p>
          <a:p>
            <a:pPr>
              <a:defRPr/>
            </a:pPr>
            <a:r>
              <a:rPr lang="sk-SK" dirty="0" err="1" smtClean="0"/>
              <a:t>t</a:t>
            </a:r>
            <a:r>
              <a:rPr lang="sk-SK" sz="2400" dirty="0" err="1" smtClean="0">
                <a:effectLst/>
              </a:rPr>
              <a:t>vořená</a:t>
            </a:r>
            <a:r>
              <a:rPr lang="sk-SK" sz="2400" dirty="0" smtClean="0">
                <a:effectLst/>
              </a:rPr>
              <a:t> 2 vrstvami – </a:t>
            </a:r>
            <a:r>
              <a:rPr lang="sk-SK" sz="2400" dirty="0" err="1" smtClean="0">
                <a:effectLst/>
              </a:rPr>
              <a:t>papilární</a:t>
            </a:r>
            <a:r>
              <a:rPr lang="sk-SK" sz="2400" dirty="0" smtClean="0">
                <a:effectLst/>
              </a:rPr>
              <a:t> a </a:t>
            </a:r>
            <a:r>
              <a:rPr lang="sk-SK" sz="2400" dirty="0" err="1" smtClean="0">
                <a:effectLst/>
              </a:rPr>
              <a:t>retikulární</a:t>
            </a:r>
            <a:r>
              <a:rPr lang="sk-SK" sz="2400" dirty="0" smtClean="0">
                <a:effectLst/>
              </a:rPr>
              <a:t>, kt</a:t>
            </a:r>
            <a:r>
              <a:rPr lang="sk-SK" dirty="0" smtClean="0"/>
              <a:t>. do sebe </a:t>
            </a:r>
            <a:r>
              <a:rPr lang="sk-SK" dirty="0" err="1" smtClean="0"/>
              <a:t>přecházejí</a:t>
            </a:r>
            <a:r>
              <a:rPr lang="sk-SK" dirty="0" smtClean="0"/>
              <a:t> bez jasné hranice</a:t>
            </a:r>
            <a:endParaRPr lang="cs-CZ" sz="2400" dirty="0">
              <a:effectLst/>
            </a:endParaRPr>
          </a:p>
          <a:p>
            <a:pPr>
              <a:defRPr/>
            </a:pPr>
            <a:r>
              <a:rPr lang="cs-CZ" sz="2400" dirty="0" smtClean="0"/>
              <a:t>obsahuje:</a:t>
            </a:r>
            <a:r>
              <a:rPr lang="en-US" sz="2400" dirty="0" smtClean="0"/>
              <a:t> </a:t>
            </a:r>
            <a:r>
              <a:rPr lang="sk-SK" sz="2400" dirty="0" err="1" smtClean="0"/>
              <a:t>pojivová</a:t>
            </a:r>
            <a:r>
              <a:rPr lang="sk-SK" sz="2400" dirty="0" smtClean="0"/>
              <a:t> </a:t>
            </a:r>
            <a:r>
              <a:rPr lang="sk-SK" sz="2400" dirty="0" err="1" smtClean="0"/>
              <a:t>tkáň</a:t>
            </a:r>
            <a:endParaRPr lang="cs-CZ" sz="2400" dirty="0" smtClean="0"/>
          </a:p>
          <a:p>
            <a:pPr marL="0" indent="0">
              <a:buNone/>
              <a:defRPr/>
            </a:pPr>
            <a:r>
              <a:rPr lang="cs-CZ" dirty="0" smtClean="0"/>
              <a:t>                </a:t>
            </a:r>
            <a:r>
              <a:rPr lang="en-US" sz="2400" dirty="0" smtClean="0"/>
              <a:t> </a:t>
            </a:r>
            <a:r>
              <a:rPr lang="cs-CZ" sz="2400" dirty="0" smtClean="0"/>
              <a:t> </a:t>
            </a:r>
            <a:r>
              <a:rPr lang="en-US" sz="2400" dirty="0" err="1" smtClean="0"/>
              <a:t>senzo</a:t>
            </a:r>
            <a:r>
              <a:rPr lang="sk-SK" sz="2400" dirty="0" err="1" smtClean="0"/>
              <a:t>rické</a:t>
            </a:r>
            <a:r>
              <a:rPr lang="sk-SK" sz="2400" dirty="0" smtClean="0"/>
              <a:t> </a:t>
            </a:r>
            <a:r>
              <a:rPr lang="sk-SK" sz="2400" dirty="0" err="1" smtClean="0"/>
              <a:t>neurony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                  </a:t>
            </a:r>
            <a:r>
              <a:rPr lang="sk-SK" dirty="0" err="1" smtClean="0"/>
              <a:t>cévy</a:t>
            </a:r>
            <a:endParaRPr lang="cs-CZ" sz="2400" dirty="0" smtClean="0"/>
          </a:p>
          <a:p>
            <a:pPr marL="0" indent="0"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               vlasové folikuly a vlasy</a:t>
            </a:r>
            <a:endParaRPr lang="cs-CZ" sz="2400" dirty="0" smtClean="0"/>
          </a:p>
          <a:p>
            <a:pPr marL="0" indent="0"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               </a:t>
            </a:r>
            <a:r>
              <a:rPr lang="sk-SK" dirty="0" smtClean="0"/>
              <a:t>potní </a:t>
            </a:r>
            <a:r>
              <a:rPr lang="sk-SK" dirty="0" err="1" smtClean="0"/>
              <a:t>žlázy</a:t>
            </a:r>
            <a:endParaRPr lang="en-US" sz="2400" dirty="0"/>
          </a:p>
          <a:p>
            <a:pPr>
              <a:defRPr/>
            </a:pPr>
            <a:endParaRPr lang="cs-CZ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27C4D3F-4D5C-476C-B792-E3BFF81D1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Vrstvy dermis</a:t>
            </a:r>
            <a:endParaRPr lang="cs-CZ" dirty="0"/>
          </a:p>
        </p:txBody>
      </p:sp>
      <p:pic>
        <p:nvPicPr>
          <p:cNvPr id="32772" name="Obrázek 2">
            <a:extLst>
              <a:ext uri="{FF2B5EF4-FFF2-40B4-BE49-F238E27FC236}">
                <a16:creationId xmlns:a16="http://schemas.microsoft.com/office/drawing/2014/main" xmlns="" id="{A4FCB030-78F5-4B64-AC89-B8343852A28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20" y="4286256"/>
            <a:ext cx="4194175" cy="23876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23186141-B14F-41E6-8712-0823667AB1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3528" y="1484784"/>
            <a:ext cx="8820472" cy="2976562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defRPr/>
            </a:pPr>
            <a:r>
              <a:rPr lang="cs-CZ" sz="2400" dirty="0" err="1" smtClean="0"/>
              <a:t>stratum</a:t>
            </a:r>
            <a:r>
              <a:rPr lang="cs-CZ" sz="2400" dirty="0" smtClean="0"/>
              <a:t> </a:t>
            </a:r>
            <a:r>
              <a:rPr lang="cs-CZ" sz="2400" dirty="0" err="1" smtClean="0"/>
              <a:t>papillare</a:t>
            </a:r>
            <a:r>
              <a:rPr lang="cs-CZ" sz="2400" dirty="0" smtClean="0"/>
              <a:t> – </a:t>
            </a:r>
            <a:r>
              <a:rPr lang="cs-CZ" sz="2400" dirty="0" smtClean="0"/>
              <a:t>vybíhá </a:t>
            </a:r>
            <a:r>
              <a:rPr lang="cs-CZ" sz="2400" dirty="0" err="1" smtClean="0"/>
              <a:t>směřem</a:t>
            </a:r>
            <a:r>
              <a:rPr lang="cs-CZ" sz="2400" dirty="0" smtClean="0"/>
              <a:t> do epidermis v podobě </a:t>
            </a:r>
            <a:br>
              <a:rPr lang="cs-CZ" sz="2400" dirty="0" smtClean="0"/>
            </a:br>
            <a:r>
              <a:rPr lang="cs-CZ" sz="2400" dirty="0" smtClean="0"/>
              <a:t>                               papil,</a:t>
            </a:r>
            <a:r>
              <a:rPr lang="sk-SK" sz="2400" dirty="0" smtClean="0"/>
              <a:t> </a:t>
            </a:r>
            <a:r>
              <a:rPr lang="sk-SK" sz="2400" dirty="0" err="1" smtClean="0"/>
              <a:t>řídké</a:t>
            </a:r>
            <a:r>
              <a:rPr lang="sk-SK" sz="2400" dirty="0" smtClean="0"/>
              <a:t> </a:t>
            </a:r>
            <a:r>
              <a:rPr lang="sk-SK" sz="2400" dirty="0" err="1" smtClean="0"/>
              <a:t>kolagenní</a:t>
            </a:r>
            <a:r>
              <a:rPr lang="sk-SK" sz="2400" dirty="0" smtClean="0"/>
              <a:t> </a:t>
            </a:r>
            <a:r>
              <a:rPr lang="sk-SK" sz="2400" dirty="0" err="1" smtClean="0"/>
              <a:t>vazivo</a:t>
            </a:r>
            <a:r>
              <a:rPr lang="sk-SK" sz="2400" dirty="0" smtClean="0"/>
              <a:t> </a:t>
            </a:r>
            <a:r>
              <a:rPr lang="sk-SK" sz="2400" dirty="0" smtClean="0"/>
              <a:t>s </a:t>
            </a:r>
            <a:r>
              <a:rPr lang="sk-SK" sz="2400" dirty="0" err="1" smtClean="0"/>
              <a:t>mnoha</a:t>
            </a:r>
            <a:r>
              <a:rPr lang="sk-SK" sz="2400" dirty="0" smtClean="0"/>
              <a:t> </a:t>
            </a:r>
            <a:br>
              <a:rPr lang="sk-SK" sz="2400" dirty="0" smtClean="0"/>
            </a:br>
            <a:r>
              <a:rPr lang="sk-SK" sz="2400" dirty="0" smtClean="0"/>
              <a:t>                               </a:t>
            </a:r>
            <a:r>
              <a:rPr lang="sk-SK" sz="2400" dirty="0" err="1" smtClean="0"/>
              <a:t>buňkami</a:t>
            </a:r>
            <a:r>
              <a:rPr lang="sk-SK" sz="2400" dirty="0" smtClean="0"/>
              <a:t> </a:t>
            </a:r>
            <a:r>
              <a:rPr lang="sk-SK" sz="2400" dirty="0" smtClean="0"/>
              <a:t>a elastickými </a:t>
            </a:r>
            <a:r>
              <a:rPr lang="sk-SK" sz="2400" dirty="0" err="1" smtClean="0"/>
              <a:t>vlákny</a:t>
            </a:r>
            <a:r>
              <a:rPr lang="sk-SK" sz="2400" dirty="0" smtClean="0"/>
              <a:t>, </a:t>
            </a:r>
            <a:r>
              <a:rPr lang="sk-SK" sz="2400" dirty="0" err="1" smtClean="0"/>
              <a:t>sensitivní</a:t>
            </a:r>
            <a:r>
              <a:rPr lang="sk-SK" sz="2400" dirty="0" smtClean="0"/>
              <a:t> </a:t>
            </a:r>
            <a:br>
              <a:rPr lang="sk-SK" sz="2400" dirty="0" smtClean="0"/>
            </a:br>
            <a:r>
              <a:rPr lang="sk-SK" sz="2400" dirty="0" smtClean="0"/>
              <a:t>                               nervová </a:t>
            </a:r>
            <a:r>
              <a:rPr lang="sk-SK" sz="2400" dirty="0" smtClean="0"/>
              <a:t>zakončení, nervová </a:t>
            </a:r>
            <a:r>
              <a:rPr lang="sk-SK" sz="2400" dirty="0" err="1" smtClean="0"/>
              <a:t>tělíska</a:t>
            </a:r>
            <a:r>
              <a:rPr lang="sk-SK" sz="2400" dirty="0" smtClean="0"/>
              <a:t> − </a:t>
            </a: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 smtClean="0"/>
              <a:t>                               </a:t>
            </a:r>
            <a:r>
              <a:rPr lang="sk-SK" sz="2400" dirty="0" err="1" smtClean="0"/>
              <a:t>Meissnerovo</a:t>
            </a:r>
            <a:r>
              <a:rPr lang="sk-SK" sz="2400" dirty="0" smtClean="0"/>
              <a:t>, </a:t>
            </a:r>
            <a:r>
              <a:rPr lang="sk-SK" sz="2400" dirty="0" err="1" smtClean="0"/>
              <a:t>Ruffiniho</a:t>
            </a:r>
            <a:r>
              <a:rPr lang="sk-SK" sz="2400" dirty="0" smtClean="0"/>
              <a:t>...</a:t>
            </a:r>
            <a:endParaRPr lang="cs-CZ" sz="2400" dirty="0" smtClean="0"/>
          </a:p>
          <a:p>
            <a:pPr>
              <a:spcBef>
                <a:spcPts val="0"/>
              </a:spcBef>
              <a:defRPr/>
            </a:pPr>
            <a:r>
              <a:rPr lang="cs-CZ" sz="2400" dirty="0" err="1" smtClean="0"/>
              <a:t>stratum</a:t>
            </a:r>
            <a:r>
              <a:rPr lang="cs-CZ" sz="2400" dirty="0" smtClean="0"/>
              <a:t> </a:t>
            </a:r>
            <a:r>
              <a:rPr lang="cs-CZ" sz="2400" dirty="0" err="1" smtClean="0"/>
              <a:t>reticulare</a:t>
            </a:r>
            <a:r>
              <a:rPr lang="cs-CZ" sz="2400" dirty="0" smtClean="0"/>
              <a:t> – </a:t>
            </a:r>
            <a:r>
              <a:rPr lang="cs-CZ" sz="2400" dirty="0" smtClean="0"/>
              <a:t>větší část</a:t>
            </a:r>
            <a:r>
              <a:rPr lang="en-US" sz="2400" dirty="0" smtClean="0"/>
              <a:t> </a:t>
            </a:r>
            <a:r>
              <a:rPr lang="cs-CZ" sz="2400" dirty="0" smtClean="0"/>
              <a:t>d</a:t>
            </a:r>
            <a:r>
              <a:rPr lang="en-US" sz="2400" dirty="0" err="1" smtClean="0"/>
              <a:t>ermis</a:t>
            </a:r>
            <a:r>
              <a:rPr lang="sk-SK" sz="2400" dirty="0" smtClean="0"/>
              <a:t>, </a:t>
            </a:r>
            <a:r>
              <a:rPr lang="cs-CZ" sz="2400" dirty="0" smtClean="0"/>
              <a:t>v podobě husté pleteně 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cs-CZ" sz="2400" dirty="0" smtClean="0"/>
              <a:t>                                   kolagenních a elastických vláken, méně </a:t>
            </a:r>
            <a:br>
              <a:rPr lang="cs-CZ" sz="2400" dirty="0" smtClean="0"/>
            </a:br>
            <a:r>
              <a:rPr lang="cs-CZ" sz="2400" dirty="0" smtClean="0"/>
              <a:t>                                 buněk, Vater-</a:t>
            </a:r>
            <a:r>
              <a:rPr lang="cs-CZ" sz="2400" dirty="0" err="1" smtClean="0"/>
              <a:t>Paciniho</a:t>
            </a:r>
            <a:r>
              <a:rPr lang="cs-CZ" sz="2400" dirty="0" smtClean="0"/>
              <a:t> tělíska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152-5288_IMG">
            <a:extLst>
              <a:ext uri="{FF2B5EF4-FFF2-40B4-BE49-F238E27FC236}">
                <a16:creationId xmlns:a16="http://schemas.microsoft.com/office/drawing/2014/main" xmlns="" id="{A9C97E7C-68E7-4A7F-94C5-B582B8657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3050"/>
            <a:ext cx="3760222" cy="294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5">
            <a:extLst>
              <a:ext uri="{FF2B5EF4-FFF2-40B4-BE49-F238E27FC236}">
                <a16:creationId xmlns:a16="http://schemas.microsoft.com/office/drawing/2014/main" xmlns="" id="{2F82E443-F2A4-4BC2-A616-F6B88929B6A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dirty="0"/>
              <a:t>2. Dermis </a:t>
            </a:r>
          </a:p>
        </p:txBody>
      </p:sp>
      <p:sp>
        <p:nvSpPr>
          <p:cNvPr id="34820" name="TextovéPole 1">
            <a:extLst>
              <a:ext uri="{FF2B5EF4-FFF2-40B4-BE49-F238E27FC236}">
                <a16:creationId xmlns:a16="http://schemas.microsoft.com/office/drawing/2014/main" xmlns="" id="{297AAAD0-07EF-4A7C-8139-BF86CA6FF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182" y="1500175"/>
            <a:ext cx="5357818" cy="486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sk-SK" sz="1600" b="1" dirty="0" err="1" smtClean="0"/>
              <a:t>vazivová</a:t>
            </a:r>
            <a:r>
              <a:rPr lang="sk-SK" sz="1600" b="1" dirty="0" smtClean="0"/>
              <a:t> </a:t>
            </a:r>
            <a:r>
              <a:rPr lang="sk-SK" sz="1600" b="1" dirty="0" err="1" smtClean="0"/>
              <a:t>složka</a:t>
            </a:r>
            <a:r>
              <a:rPr lang="sk-SK" sz="1600" b="1" dirty="0" smtClean="0"/>
              <a:t> - </a:t>
            </a:r>
            <a:r>
              <a:rPr lang="sk-SK" sz="1600" dirty="0" smtClean="0"/>
              <a:t>4 druhy vláken:</a:t>
            </a:r>
            <a:br>
              <a:rPr lang="sk-SK" sz="1600" dirty="0" smtClean="0"/>
            </a:br>
            <a:r>
              <a:rPr lang="sk-SK" sz="1600" dirty="0" smtClean="0"/>
              <a:t>         </a:t>
            </a:r>
            <a:r>
              <a:rPr lang="sk-SK" sz="1600" dirty="0" err="1" smtClean="0"/>
              <a:t>kolagenní</a:t>
            </a:r>
            <a:r>
              <a:rPr lang="sk-SK" sz="1600" dirty="0" smtClean="0"/>
              <a:t> – </a:t>
            </a:r>
            <a:r>
              <a:rPr lang="sk-SK" sz="1600" dirty="0" err="1" smtClean="0"/>
              <a:t>pevnost</a:t>
            </a:r>
            <a:r>
              <a:rPr lang="sk-SK" sz="1600" dirty="0" smtClean="0"/>
              <a:t>, orientované (</a:t>
            </a:r>
            <a:r>
              <a:rPr lang="sk-SK" sz="1600" dirty="0" err="1" smtClean="0"/>
              <a:t>čáry</a:t>
            </a:r>
            <a:r>
              <a:rPr lang="sk-SK" sz="1600" dirty="0" smtClean="0"/>
              <a:t> </a:t>
            </a:r>
            <a:br>
              <a:rPr lang="sk-SK" sz="1600" dirty="0" smtClean="0"/>
            </a:br>
            <a:r>
              <a:rPr lang="sk-SK" sz="1600" dirty="0" smtClean="0"/>
              <a:t>                             </a:t>
            </a:r>
            <a:r>
              <a:rPr lang="sk-SK" sz="1600" dirty="0" err="1" smtClean="0"/>
              <a:t>štěpitelnosti</a:t>
            </a:r>
            <a:r>
              <a:rPr lang="sk-SK" sz="1600" dirty="0" smtClean="0"/>
              <a:t> </a:t>
            </a:r>
            <a:r>
              <a:rPr lang="sk-SK" sz="1600" dirty="0" err="1" smtClean="0"/>
              <a:t>kůže</a:t>
            </a:r>
            <a:r>
              <a:rPr lang="sk-SK" sz="1600" dirty="0" smtClean="0"/>
              <a:t>)</a:t>
            </a:r>
          </a:p>
          <a:p>
            <a:pPr>
              <a:buNone/>
            </a:pPr>
            <a:r>
              <a:rPr lang="sk-SK" sz="1600" dirty="0" smtClean="0"/>
              <a:t>         elastická – </a:t>
            </a:r>
            <a:r>
              <a:rPr lang="sk-SK" sz="1600" dirty="0" err="1" smtClean="0"/>
              <a:t>podpůrné</a:t>
            </a:r>
            <a:r>
              <a:rPr lang="sk-SK" sz="1600" dirty="0" smtClean="0"/>
              <a:t>, </a:t>
            </a:r>
            <a:r>
              <a:rPr lang="sk-SK" sz="1600" dirty="0" err="1" smtClean="0"/>
              <a:t>obkružují</a:t>
            </a:r>
            <a:r>
              <a:rPr lang="sk-SK" sz="1600" dirty="0" smtClean="0"/>
              <a:t> </a:t>
            </a:r>
            <a:r>
              <a:rPr lang="sk-SK" sz="1600" dirty="0" err="1" smtClean="0"/>
              <a:t>adnexa</a:t>
            </a:r>
            <a:r>
              <a:rPr lang="sk-SK" sz="1600" dirty="0" smtClean="0"/>
              <a:t>, </a:t>
            </a:r>
            <a:br>
              <a:rPr lang="sk-SK" sz="1600" dirty="0" smtClean="0"/>
            </a:br>
            <a:r>
              <a:rPr lang="sk-SK" sz="1600" dirty="0" smtClean="0"/>
              <a:t>                           </a:t>
            </a:r>
            <a:r>
              <a:rPr lang="sk-SK" sz="1600" dirty="0" err="1" smtClean="0"/>
              <a:t>pevnost</a:t>
            </a:r>
            <a:r>
              <a:rPr lang="sk-SK" sz="1600" dirty="0" smtClean="0"/>
              <a:t> a </a:t>
            </a:r>
            <a:r>
              <a:rPr lang="sk-SK" sz="1600" dirty="0" err="1" smtClean="0"/>
              <a:t>pružnost</a:t>
            </a:r>
            <a:endParaRPr lang="sk-SK" sz="1600" dirty="0" smtClean="0"/>
          </a:p>
          <a:p>
            <a:pPr>
              <a:buNone/>
            </a:pPr>
            <a:r>
              <a:rPr lang="sk-SK" sz="1600" dirty="0" smtClean="0"/>
              <a:t>         </a:t>
            </a:r>
            <a:r>
              <a:rPr lang="sk-SK" sz="1600" dirty="0" err="1" smtClean="0"/>
              <a:t>retikulinová</a:t>
            </a:r>
            <a:r>
              <a:rPr lang="sk-SK" sz="1600" dirty="0" smtClean="0"/>
              <a:t> – jemné</a:t>
            </a:r>
          </a:p>
          <a:p>
            <a:pPr>
              <a:buNone/>
            </a:pPr>
            <a:r>
              <a:rPr lang="sk-SK" sz="1600" dirty="0" smtClean="0"/>
              <a:t>         </a:t>
            </a:r>
            <a:r>
              <a:rPr lang="sk-SK" sz="1600" dirty="0" err="1" smtClean="0"/>
              <a:t>kotvící</a:t>
            </a:r>
            <a:r>
              <a:rPr lang="sk-SK" sz="1600" dirty="0" smtClean="0"/>
              <a:t> </a:t>
            </a:r>
            <a:r>
              <a:rPr lang="sk-SK" sz="1600" dirty="0" err="1" smtClean="0"/>
              <a:t>fibrily</a:t>
            </a:r>
            <a:r>
              <a:rPr lang="sk-SK" sz="1600" dirty="0" smtClean="0"/>
              <a:t> – </a:t>
            </a:r>
            <a:r>
              <a:rPr lang="sk-SK" sz="1600" dirty="0" err="1" smtClean="0"/>
              <a:t>připojení</a:t>
            </a:r>
            <a:r>
              <a:rPr lang="sk-SK" sz="1600" dirty="0" smtClean="0"/>
              <a:t> </a:t>
            </a:r>
            <a:r>
              <a:rPr lang="sk-SK" sz="1600" dirty="0" err="1" smtClean="0"/>
              <a:t>bazální</a:t>
            </a:r>
            <a:r>
              <a:rPr lang="sk-SK" sz="1600" dirty="0" smtClean="0"/>
              <a:t> membrány </a:t>
            </a:r>
            <a:br>
              <a:rPr lang="sk-SK" sz="1600" dirty="0" smtClean="0"/>
            </a:br>
            <a:r>
              <a:rPr lang="sk-SK" sz="1600" dirty="0" smtClean="0"/>
              <a:t>                                 </a:t>
            </a:r>
            <a:r>
              <a:rPr lang="sk-SK" sz="1600" dirty="0" err="1" smtClean="0"/>
              <a:t>ke</a:t>
            </a:r>
            <a:r>
              <a:rPr lang="sk-SK" sz="1600" dirty="0" smtClean="0"/>
              <a:t> </a:t>
            </a:r>
            <a:r>
              <a:rPr lang="sk-SK" sz="1600" dirty="0" err="1" smtClean="0"/>
              <a:t>kolagenním</a:t>
            </a:r>
            <a:r>
              <a:rPr lang="sk-SK" sz="1600" dirty="0" smtClean="0"/>
              <a:t> </a:t>
            </a:r>
            <a:r>
              <a:rPr lang="sk-SK" sz="1600" dirty="0" err="1" smtClean="0"/>
              <a:t>vláknům</a:t>
            </a:r>
            <a:r>
              <a:rPr lang="sk-SK" sz="1600" dirty="0" smtClean="0"/>
              <a:t> </a:t>
            </a:r>
          </a:p>
          <a:p>
            <a:pPr>
              <a:buNone/>
            </a:pPr>
            <a:r>
              <a:rPr lang="sk-SK" sz="1600" b="1" dirty="0" err="1" smtClean="0"/>
              <a:t>buněčné</a:t>
            </a:r>
            <a:r>
              <a:rPr lang="sk-SK" sz="1600" b="1" dirty="0" smtClean="0"/>
              <a:t> elementy - </a:t>
            </a:r>
            <a:r>
              <a:rPr lang="sk-SK" sz="1600" dirty="0" err="1" smtClean="0"/>
              <a:t>fibroblasty</a:t>
            </a:r>
            <a:r>
              <a:rPr lang="sk-SK" sz="1600" dirty="0" smtClean="0"/>
              <a:t>, </a:t>
            </a:r>
            <a:r>
              <a:rPr lang="sk-SK" sz="1600" dirty="0" err="1" smtClean="0"/>
              <a:t>histiocyty</a:t>
            </a:r>
            <a:r>
              <a:rPr lang="sk-SK" sz="1600" dirty="0" smtClean="0"/>
              <a:t>, </a:t>
            </a:r>
            <a:br>
              <a:rPr lang="sk-SK" sz="1600" dirty="0" smtClean="0"/>
            </a:br>
            <a:r>
              <a:rPr lang="sk-SK" sz="1600" dirty="0" smtClean="0"/>
              <a:t>                                   </a:t>
            </a:r>
            <a:r>
              <a:rPr lang="sk-SK" sz="1600" dirty="0" err="1" smtClean="0"/>
              <a:t>mastocyty</a:t>
            </a:r>
            <a:r>
              <a:rPr lang="sk-SK" sz="1600" dirty="0" smtClean="0"/>
              <a:t>, </a:t>
            </a:r>
            <a:r>
              <a:rPr lang="sk-SK" sz="1600" dirty="0" err="1" smtClean="0"/>
              <a:t>lymfocyty</a:t>
            </a:r>
            <a:endParaRPr lang="sk-SK" sz="1600" dirty="0" smtClean="0"/>
          </a:p>
          <a:p>
            <a:pPr>
              <a:buNone/>
            </a:pPr>
            <a:r>
              <a:rPr lang="sk-SK" sz="1600" b="1" dirty="0" err="1" smtClean="0"/>
              <a:t>krevní</a:t>
            </a:r>
            <a:r>
              <a:rPr lang="sk-SK" sz="1600" b="1" dirty="0" smtClean="0"/>
              <a:t> </a:t>
            </a:r>
            <a:r>
              <a:rPr lang="sk-SK" sz="1600" b="1" dirty="0" err="1" smtClean="0"/>
              <a:t>cévy</a:t>
            </a:r>
            <a:r>
              <a:rPr lang="sk-SK" sz="1600" b="1" dirty="0" smtClean="0"/>
              <a:t> - </a:t>
            </a:r>
            <a:r>
              <a:rPr lang="sk-SK" sz="1600" dirty="0" smtClean="0"/>
              <a:t>dva systémy – povrchový </a:t>
            </a:r>
            <a:br>
              <a:rPr lang="sk-SK" sz="1600" dirty="0" smtClean="0"/>
            </a:br>
            <a:r>
              <a:rPr lang="sk-SK" sz="1600" dirty="0" smtClean="0"/>
              <a:t>                       (</a:t>
            </a:r>
            <a:r>
              <a:rPr lang="sk-SK" sz="1600" dirty="0" err="1" smtClean="0"/>
              <a:t>subpapilární</a:t>
            </a:r>
            <a:r>
              <a:rPr lang="sk-SK" sz="1600" dirty="0" smtClean="0"/>
              <a:t>) a </a:t>
            </a:r>
            <a:r>
              <a:rPr lang="sk-SK" sz="1600" dirty="0" err="1" smtClean="0"/>
              <a:t>hluboký</a:t>
            </a:r>
            <a:endParaRPr lang="sk-SK" sz="1600" dirty="0" smtClean="0"/>
          </a:p>
          <a:p>
            <a:pPr>
              <a:buNone/>
            </a:pPr>
            <a:r>
              <a:rPr lang="sk-SK" sz="1600" b="1" dirty="0" err="1" smtClean="0"/>
              <a:t>mízní</a:t>
            </a:r>
            <a:r>
              <a:rPr lang="sk-SK" sz="1600" b="1" dirty="0" smtClean="0"/>
              <a:t> </a:t>
            </a:r>
            <a:r>
              <a:rPr lang="sk-SK" sz="1600" b="1" dirty="0" err="1" smtClean="0"/>
              <a:t>cévy</a:t>
            </a:r>
            <a:r>
              <a:rPr lang="sk-SK" sz="1600" b="1" dirty="0" smtClean="0"/>
              <a:t> - </a:t>
            </a:r>
            <a:r>
              <a:rPr lang="sk-SK" sz="1600" dirty="0" err="1" smtClean="0"/>
              <a:t>začínají</a:t>
            </a:r>
            <a:r>
              <a:rPr lang="sk-SK" sz="1600" dirty="0" smtClean="0"/>
              <a:t> v papilách a </a:t>
            </a:r>
            <a:r>
              <a:rPr lang="sk-SK" sz="1600" dirty="0" err="1" smtClean="0"/>
              <a:t>tvoří</a:t>
            </a:r>
            <a:r>
              <a:rPr lang="sk-SK" sz="1600" dirty="0" smtClean="0"/>
              <a:t> 2 systémy</a:t>
            </a:r>
          </a:p>
          <a:p>
            <a:pPr>
              <a:buNone/>
            </a:pPr>
            <a:r>
              <a:rPr lang="sk-SK" sz="1600" b="1" dirty="0" smtClean="0"/>
              <a:t>nervy</a:t>
            </a:r>
            <a:endParaRPr lang="sk-SK" sz="1600" dirty="0" smtClean="0"/>
          </a:p>
          <a:p>
            <a:pPr>
              <a:spcBef>
                <a:spcPct val="0"/>
              </a:spcBef>
              <a:buClrTx/>
              <a:buNone/>
            </a:pPr>
            <a:r>
              <a:rPr lang="sk-SK" sz="1600" b="1" dirty="0" err="1" smtClean="0"/>
              <a:t>extracelulární</a:t>
            </a:r>
            <a:r>
              <a:rPr lang="sk-SK" sz="1600" b="1" dirty="0" smtClean="0"/>
              <a:t> </a:t>
            </a:r>
            <a:r>
              <a:rPr lang="sk-SK" sz="1600" b="1" dirty="0" err="1" smtClean="0"/>
              <a:t>matrix</a:t>
            </a:r>
            <a:r>
              <a:rPr lang="sk-SK" sz="1600" b="1" dirty="0" smtClean="0"/>
              <a:t> – základní </a:t>
            </a:r>
            <a:r>
              <a:rPr lang="sk-SK" sz="1600" b="1" dirty="0" err="1" smtClean="0"/>
              <a:t>substance</a:t>
            </a:r>
            <a:r>
              <a:rPr lang="sk-SK" sz="1600" b="1" dirty="0" smtClean="0"/>
              <a:t> koria </a:t>
            </a:r>
            <a:br>
              <a:rPr lang="sk-SK" sz="1600" b="1" dirty="0" smtClean="0"/>
            </a:br>
            <a:r>
              <a:rPr lang="sk-SK" sz="1600" b="1" dirty="0" smtClean="0"/>
              <a:t>      </a:t>
            </a:r>
            <a:r>
              <a:rPr lang="sk-SK" sz="1600" dirty="0" smtClean="0"/>
              <a:t>g</a:t>
            </a:r>
            <a:r>
              <a:rPr lang="cs-CZ" altLang="cs-CZ" sz="1600" dirty="0" err="1" smtClean="0"/>
              <a:t>elovitá</a:t>
            </a:r>
            <a:r>
              <a:rPr lang="cs-CZ" altLang="cs-CZ" sz="1600" dirty="0" smtClean="0"/>
              <a:t> substance, tvořená zejména </a:t>
            </a:r>
            <a:br>
              <a:rPr lang="cs-CZ" altLang="cs-CZ" sz="1600" dirty="0" smtClean="0"/>
            </a:br>
            <a:r>
              <a:rPr lang="cs-CZ" altLang="cs-CZ" sz="1600" dirty="0" smtClean="0"/>
              <a:t>      </a:t>
            </a:r>
            <a:r>
              <a:rPr lang="en-US" altLang="cs-CZ" sz="1600" dirty="0" err="1" smtClean="0"/>
              <a:t>glycosaminoglycan</a:t>
            </a:r>
            <a:r>
              <a:rPr lang="sk-SK" altLang="cs-CZ" sz="1600" dirty="0" smtClean="0"/>
              <a:t>y</a:t>
            </a:r>
            <a:r>
              <a:rPr lang="cs-CZ" altLang="cs-CZ" sz="1600" dirty="0" smtClean="0"/>
              <a:t> </a:t>
            </a:r>
            <a:r>
              <a:rPr lang="en-US" altLang="cs-CZ" sz="1600" dirty="0" smtClean="0"/>
              <a:t> </a:t>
            </a:r>
            <a:r>
              <a:rPr lang="cs-CZ" altLang="cs-CZ" sz="1600" dirty="0" smtClean="0"/>
              <a:t>(</a:t>
            </a:r>
            <a:r>
              <a:rPr lang="sk-SK" altLang="cs-CZ" sz="1600" dirty="0" err="1" smtClean="0"/>
              <a:t>tvořené</a:t>
            </a:r>
            <a:r>
              <a:rPr lang="sk-SK" altLang="cs-CZ" sz="1600" dirty="0" smtClean="0"/>
              <a:t> z</a:t>
            </a:r>
            <a:r>
              <a:rPr lang="en-US" altLang="cs-CZ" sz="1600" dirty="0" smtClean="0"/>
              <a:t> </a:t>
            </a:r>
            <a:r>
              <a:rPr lang="en-US" altLang="cs-CZ" sz="1600" dirty="0" err="1" smtClean="0"/>
              <a:t>hyaluronan</a:t>
            </a:r>
            <a:r>
              <a:rPr lang="sk-SK" altLang="cs-CZ" sz="1600" dirty="0" smtClean="0"/>
              <a:t>ů</a:t>
            </a:r>
            <a:r>
              <a:rPr lang="en-US" altLang="cs-CZ" sz="1600" dirty="0" smtClean="0"/>
              <a:t>, </a:t>
            </a:r>
            <a:endParaRPr lang="sk-SK" altLang="cs-CZ" sz="1600" dirty="0" smtClean="0"/>
          </a:p>
          <a:p>
            <a:pPr>
              <a:spcBef>
                <a:spcPct val="0"/>
              </a:spcBef>
              <a:buClrTx/>
              <a:buNone/>
            </a:pPr>
            <a:r>
              <a:rPr lang="sk-SK" altLang="cs-CZ" sz="1600" dirty="0" smtClean="0"/>
              <a:t>      </a:t>
            </a:r>
            <a:r>
              <a:rPr lang="en-US" altLang="cs-CZ" sz="1600" dirty="0" smtClean="0"/>
              <a:t>glycoprotein</a:t>
            </a:r>
            <a:r>
              <a:rPr lang="sk-SK" altLang="cs-CZ" sz="1600" dirty="0" smtClean="0"/>
              <a:t>ů</a:t>
            </a:r>
            <a:r>
              <a:rPr lang="en-US" altLang="cs-CZ" sz="1600" dirty="0" smtClean="0"/>
              <a:t> a </a:t>
            </a:r>
            <a:r>
              <a:rPr lang="en-US" altLang="cs-CZ" sz="1600" dirty="0" err="1" smtClean="0"/>
              <a:t>proteoglycan</a:t>
            </a:r>
            <a:r>
              <a:rPr lang="sk-SK" altLang="cs-CZ" sz="1600" dirty="0" smtClean="0"/>
              <a:t>ů</a:t>
            </a:r>
            <a:r>
              <a:rPr lang="cs-CZ" altLang="cs-CZ" sz="1600" dirty="0" smtClean="0"/>
              <a:t>), hydratace a vlhkost</a:t>
            </a:r>
            <a:endParaRPr lang="cs-CZ" altLang="cs-CZ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7FCFB99-6D5C-41A4-A1BD-ACA4161BE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Kůže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288BC3D-5C67-471C-9353-5B88DA3D4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sk-SK" dirty="0" smtClean="0"/>
          </a:p>
          <a:p>
            <a:pPr eaLnBrk="1" hangingPunct="1">
              <a:defRPr/>
            </a:pPr>
            <a:endParaRPr lang="sk-SK" dirty="0" smtClean="0"/>
          </a:p>
          <a:p>
            <a:pPr eaLnBrk="1" hangingPunct="1">
              <a:defRPr/>
            </a:pPr>
            <a:r>
              <a:rPr lang="sk-SK" dirty="0" err="1" smtClean="0"/>
              <a:t>největší</a:t>
            </a:r>
            <a:r>
              <a:rPr lang="sk-SK" dirty="0" smtClean="0"/>
              <a:t> orgán </a:t>
            </a:r>
            <a:r>
              <a:rPr lang="sk-SK" dirty="0" err="1" smtClean="0"/>
              <a:t>lidského</a:t>
            </a:r>
            <a:r>
              <a:rPr lang="sk-SK" dirty="0" smtClean="0"/>
              <a:t> </a:t>
            </a:r>
            <a:r>
              <a:rPr lang="sk-SK" dirty="0" err="1" smtClean="0"/>
              <a:t>těla</a:t>
            </a:r>
            <a:endParaRPr lang="cs-CZ" dirty="0" smtClean="0"/>
          </a:p>
          <a:p>
            <a:pPr eaLnBrk="1" hangingPunct="1">
              <a:defRPr/>
            </a:pPr>
            <a:r>
              <a:rPr lang="cs-CZ" dirty="0" smtClean="0"/>
              <a:t>chrání nás před mikroby a elementy prostředí</a:t>
            </a:r>
            <a:endParaRPr lang="cs-CZ" dirty="0"/>
          </a:p>
          <a:p>
            <a:pPr eaLnBrk="1" hangingPunct="1">
              <a:defRPr/>
            </a:pPr>
            <a:r>
              <a:rPr lang="cs-CZ" dirty="0" smtClean="0"/>
              <a:t>pomáhá regulovat tělesnou teplotu</a:t>
            </a:r>
          </a:p>
          <a:p>
            <a:pPr eaLnBrk="1" hangingPunct="1">
              <a:defRPr/>
            </a:pPr>
            <a:r>
              <a:rPr lang="cs-CZ" dirty="0" smtClean="0"/>
              <a:t>umožňuje vjemy jako dotyk, teplo, chlad,…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491475F-1BE5-4F8C-B1F9-F677D39E5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Buňky dermis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2872495-0A28-47E1-BF8C-FBFC41F3B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b="1" dirty="0" smtClean="0"/>
              <a:t>f</a:t>
            </a:r>
            <a:r>
              <a:rPr lang="cs-CZ" sz="2400" b="1" dirty="0" smtClean="0"/>
              <a:t>ibroblasty</a:t>
            </a:r>
            <a:r>
              <a:rPr lang="cs-CZ" sz="2400" dirty="0" smtClean="0"/>
              <a:t> – syntéza kolagenu a elastinu</a:t>
            </a:r>
            <a:endParaRPr lang="cs-CZ" sz="2400" dirty="0"/>
          </a:p>
          <a:p>
            <a:pPr>
              <a:defRPr/>
            </a:pPr>
            <a:r>
              <a:rPr lang="cs-CZ" b="1" dirty="0" smtClean="0"/>
              <a:t>hi</a:t>
            </a:r>
            <a:r>
              <a:rPr lang="cs-CZ" sz="2400" b="1" dirty="0" smtClean="0"/>
              <a:t>stiocyty</a:t>
            </a:r>
            <a:r>
              <a:rPr lang="cs-CZ" sz="2400" dirty="0" smtClean="0"/>
              <a:t> </a:t>
            </a:r>
            <a:r>
              <a:rPr lang="cs-CZ" sz="2400" dirty="0"/>
              <a:t>– </a:t>
            </a:r>
            <a:r>
              <a:rPr lang="cs-CZ" sz="2400" dirty="0" smtClean="0"/>
              <a:t>z monocytů (</a:t>
            </a:r>
            <a:r>
              <a:rPr lang="cs-CZ" dirty="0" smtClean="0"/>
              <a:t>z krevních cév</a:t>
            </a:r>
            <a:r>
              <a:rPr lang="cs-CZ" sz="2400" dirty="0" smtClean="0"/>
              <a:t>), aktivní forma </a:t>
            </a:r>
            <a:br>
              <a:rPr lang="cs-CZ" sz="2400" dirty="0" smtClean="0"/>
            </a:br>
            <a:r>
              <a:rPr lang="cs-CZ" sz="2400" dirty="0" smtClean="0"/>
              <a:t>                     nazývaná </a:t>
            </a:r>
            <a:r>
              <a:rPr lang="cs-CZ" sz="2400" dirty="0" err="1" smtClean="0"/>
              <a:t>mastocyty</a:t>
            </a:r>
            <a:endParaRPr lang="cs-CZ" sz="2400" dirty="0"/>
          </a:p>
          <a:p>
            <a:pPr>
              <a:defRPr/>
            </a:pPr>
            <a:r>
              <a:rPr lang="cs-CZ" b="1" dirty="0" err="1" smtClean="0"/>
              <a:t>m</a:t>
            </a:r>
            <a:r>
              <a:rPr lang="cs-CZ" sz="2400" b="1" dirty="0" err="1" smtClean="0"/>
              <a:t>astocyty</a:t>
            </a:r>
            <a:r>
              <a:rPr lang="cs-CZ" sz="2400" dirty="0" smtClean="0"/>
              <a:t> </a:t>
            </a:r>
            <a:r>
              <a:rPr lang="cs-CZ" sz="2400" dirty="0"/>
              <a:t>– </a:t>
            </a:r>
            <a:r>
              <a:rPr lang="cs-CZ" sz="2400" dirty="0" smtClean="0"/>
              <a:t>fagocytují antigeny, uvolňují </a:t>
            </a:r>
            <a:r>
              <a:rPr lang="cs-CZ" sz="2400" dirty="0" err="1" smtClean="0"/>
              <a:t>mediátory</a:t>
            </a:r>
            <a:r>
              <a:rPr lang="cs-CZ" sz="2400" dirty="0" smtClean="0"/>
              <a:t> </a:t>
            </a:r>
            <a:br>
              <a:rPr lang="cs-CZ" sz="2400" dirty="0" smtClean="0"/>
            </a:br>
            <a:r>
              <a:rPr lang="cs-CZ" sz="2400" dirty="0" smtClean="0"/>
              <a:t>                      </a:t>
            </a:r>
            <a:r>
              <a:rPr lang="cs-CZ" altLang="cs-CZ" sz="2400" dirty="0" smtClean="0"/>
              <a:t>(histamin, </a:t>
            </a:r>
            <a:r>
              <a:rPr lang="cs-CZ" altLang="cs-CZ" sz="2400" dirty="0"/>
              <a:t>heparin, </a:t>
            </a:r>
            <a:r>
              <a:rPr lang="cs-CZ" altLang="cs-CZ" sz="2400" dirty="0" smtClean="0"/>
              <a:t>prostaglandiny, </a:t>
            </a:r>
            <a:br>
              <a:rPr lang="cs-CZ" altLang="cs-CZ" sz="2400" dirty="0" smtClean="0"/>
            </a:br>
            <a:r>
              <a:rPr lang="cs-CZ" altLang="cs-CZ" sz="2400" dirty="0" smtClean="0"/>
              <a:t>                      </a:t>
            </a:r>
            <a:r>
              <a:rPr lang="cs-CZ" altLang="cs-CZ" sz="2400" dirty="0" err="1" smtClean="0"/>
              <a:t>leukotrieny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tryptáza</a:t>
            </a:r>
            <a:r>
              <a:rPr lang="cs-CZ" altLang="cs-CZ" sz="2400" dirty="0" smtClean="0"/>
              <a:t>, atd.</a:t>
            </a:r>
            <a:endParaRPr lang="cs-CZ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Inervace</a:t>
            </a:r>
            <a:r>
              <a:rPr lang="sk-SK" dirty="0" smtClean="0"/>
              <a:t> </a:t>
            </a:r>
            <a:r>
              <a:rPr lang="sk-SK" dirty="0" err="1" smtClean="0"/>
              <a:t>kůže</a:t>
            </a:r>
            <a:endParaRPr lang="sk-SK" dirty="0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266483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cs-CZ" altLang="cs-CZ" sz="2000" b="1" dirty="0" smtClean="0">
                <a:latin typeface="Arial" charset="0"/>
              </a:rPr>
              <a:t>nervová zakončení</a:t>
            </a:r>
            <a:endParaRPr lang="cs-CZ" altLang="cs-CZ" sz="2000" b="1" dirty="0">
              <a:latin typeface="Arial" charset="0"/>
            </a:endParaRPr>
          </a:p>
          <a:p>
            <a:pPr eaLnBrk="1" hangingPunct="1"/>
            <a:endParaRPr lang="cs-CZ" altLang="cs-CZ" sz="2000" b="1" dirty="0">
              <a:latin typeface="Arial" charset="0"/>
            </a:endParaRPr>
          </a:p>
          <a:p>
            <a:pPr eaLnBrk="1" hangingPunct="1"/>
            <a:r>
              <a:rPr lang="cs-CZ" altLang="cs-CZ" sz="2000" b="1" dirty="0" err="1" smtClean="0">
                <a:latin typeface="Arial" charset="0"/>
              </a:rPr>
              <a:t>Merkelovy</a:t>
            </a:r>
            <a:r>
              <a:rPr lang="cs-CZ" altLang="cs-CZ" sz="2000" b="1" dirty="0" smtClean="0">
                <a:latin typeface="Arial" charset="0"/>
              </a:rPr>
              <a:t> buňky</a:t>
            </a:r>
            <a:endParaRPr lang="cs-CZ" altLang="cs-CZ" sz="2000" b="1" dirty="0">
              <a:latin typeface="Arial" charset="0"/>
            </a:endParaRPr>
          </a:p>
          <a:p>
            <a:pPr eaLnBrk="1" hangingPunct="1"/>
            <a:endParaRPr lang="cs-CZ" altLang="cs-CZ" sz="2000" b="1" dirty="0">
              <a:latin typeface="Arial" charset="0"/>
            </a:endParaRPr>
          </a:p>
          <a:p>
            <a:pPr eaLnBrk="1" hangingPunct="1"/>
            <a:r>
              <a:rPr lang="cs-CZ" altLang="cs-CZ" sz="2000" b="1" dirty="0" smtClean="0">
                <a:latin typeface="Arial" charset="0"/>
              </a:rPr>
              <a:t>sensitivní tělíska</a:t>
            </a:r>
            <a:endParaRPr lang="cs-CZ" altLang="cs-CZ" sz="2000" b="1" dirty="0">
              <a:latin typeface="Arial" charset="0"/>
            </a:endParaRPr>
          </a:p>
          <a:p>
            <a:pPr eaLnBrk="1" hangingPunct="1">
              <a:buNone/>
            </a:pPr>
            <a:r>
              <a:rPr lang="cs-CZ" altLang="cs-CZ" sz="2000" dirty="0" smtClean="0">
                <a:latin typeface="Arial" charset="0"/>
              </a:rPr>
              <a:t>teplo</a:t>
            </a:r>
          </a:p>
          <a:p>
            <a:pPr eaLnBrk="1" hangingPunct="1">
              <a:buNone/>
            </a:pPr>
            <a:r>
              <a:rPr lang="cs-CZ" altLang="cs-CZ" sz="2000" dirty="0" smtClean="0">
                <a:latin typeface="Arial" charset="0"/>
              </a:rPr>
              <a:t>chlad</a:t>
            </a:r>
          </a:p>
          <a:p>
            <a:pPr eaLnBrk="1" hangingPunct="1">
              <a:buNone/>
            </a:pPr>
            <a:r>
              <a:rPr lang="cs-CZ" altLang="cs-CZ" sz="2000" dirty="0" smtClean="0">
                <a:latin typeface="Arial" charset="0"/>
              </a:rPr>
              <a:t>tlak</a:t>
            </a:r>
          </a:p>
          <a:p>
            <a:pPr eaLnBrk="1" hangingPunct="1">
              <a:buNone/>
            </a:pPr>
            <a:r>
              <a:rPr lang="cs-CZ" altLang="cs-CZ" sz="2000" dirty="0" smtClean="0">
                <a:latin typeface="Arial" charset="0"/>
              </a:rPr>
              <a:t>vibrace</a:t>
            </a:r>
          </a:p>
          <a:p>
            <a:pPr eaLnBrk="1" hangingPunct="1">
              <a:buNone/>
            </a:pPr>
            <a:r>
              <a:rPr lang="cs-CZ" altLang="cs-CZ" sz="2000" dirty="0" smtClean="0">
                <a:latin typeface="Arial" charset="0"/>
              </a:rPr>
              <a:t>dotek</a:t>
            </a:r>
          </a:p>
          <a:p>
            <a:pPr eaLnBrk="1" hangingPunct="1">
              <a:buNone/>
            </a:pPr>
            <a:r>
              <a:rPr lang="cs-CZ" altLang="cs-CZ" sz="2000" dirty="0" smtClean="0">
                <a:latin typeface="Arial" charset="0"/>
              </a:rPr>
              <a:t>svědění</a:t>
            </a:r>
          </a:p>
          <a:p>
            <a:pPr eaLnBrk="1" hangingPunct="1">
              <a:buNone/>
            </a:pPr>
            <a:r>
              <a:rPr lang="cs-CZ" altLang="cs-CZ" sz="2000" dirty="0" smtClean="0">
                <a:latin typeface="Arial" charset="0"/>
              </a:rPr>
              <a:t>bolest</a:t>
            </a:r>
            <a:endParaRPr lang="cs-CZ" altLang="cs-CZ" sz="2000" dirty="0">
              <a:latin typeface="Arial" charset="0"/>
            </a:endParaRPr>
          </a:p>
          <a:p>
            <a:pPr eaLnBrk="1" hangingPunct="1"/>
            <a:endParaRPr lang="cs-CZ" altLang="cs-CZ" sz="2000" b="1" dirty="0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5" name="Picture 2" descr="152-5290_IM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9738" y="333375"/>
            <a:ext cx="4894262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C9DFE01-3759-4334-9ABC-535FCEBAF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Kožní adnexa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A170072-EDC5-4E31-9414-CBD34DF79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vlasy</a:t>
            </a:r>
          </a:p>
          <a:p>
            <a:pPr>
              <a:defRPr/>
            </a:pPr>
            <a:r>
              <a:rPr lang="cs-CZ" dirty="0" smtClean="0"/>
              <a:t>nehty</a:t>
            </a:r>
          </a:p>
          <a:p>
            <a:pPr>
              <a:defRPr/>
            </a:pPr>
            <a:r>
              <a:rPr lang="cs-CZ" dirty="0" smtClean="0"/>
              <a:t>žlázy (ekrinní, apokrinní a </a:t>
            </a:r>
            <a:r>
              <a:rPr lang="cs-CZ" dirty="0" err="1" smtClean="0"/>
              <a:t>sebaceózní</a:t>
            </a:r>
            <a:r>
              <a:rPr lang="cs-CZ" dirty="0" smtClean="0"/>
              <a:t>)</a:t>
            </a:r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r>
              <a:rPr lang="cs-CZ" dirty="0" smtClean="0"/>
              <a:t>většina lokalizovaná v dermis</a:t>
            </a:r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D643F43-C85D-49D1-91B9-6177EAE62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Žlázová kožní adnexa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5C3DED8-634A-43B8-BDA7-CDD403F46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cs-CZ" b="1" dirty="0" smtClean="0"/>
              <a:t>ekrinní  p </a:t>
            </a:r>
            <a:r>
              <a:rPr lang="cs-CZ" b="1" dirty="0" err="1" smtClean="0"/>
              <a:t>otní</a:t>
            </a:r>
            <a:r>
              <a:rPr lang="cs-CZ" b="1" dirty="0" smtClean="0"/>
              <a:t> žlázy</a:t>
            </a:r>
            <a:endParaRPr lang="cs-CZ" b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dirty="0" smtClean="0"/>
              <a:t>  - rozptýlené po celém povrchu, největší hustota na dlaních a   </a:t>
            </a:r>
            <a:br>
              <a:rPr lang="cs-CZ" dirty="0" smtClean="0"/>
            </a:br>
            <a:r>
              <a:rPr lang="cs-CZ" dirty="0" smtClean="0"/>
              <a:t>    ploskách, nenacházejí se na rtech, nehtovém lůžku, labia</a:t>
            </a:r>
            <a:br>
              <a:rPr lang="cs-CZ" dirty="0" smtClean="0"/>
            </a:br>
            <a:r>
              <a:rPr lang="cs-CZ" dirty="0" smtClean="0"/>
              <a:t>    </a:t>
            </a:r>
            <a:r>
              <a:rPr lang="cs-CZ" dirty="0" err="1" smtClean="0"/>
              <a:t>minora</a:t>
            </a:r>
            <a:r>
              <a:rPr lang="cs-CZ" dirty="0" smtClean="0"/>
              <a:t>, klitorisu, </a:t>
            </a:r>
            <a:r>
              <a:rPr lang="cs-CZ" dirty="0" err="1" smtClean="0"/>
              <a:t>glans</a:t>
            </a:r>
            <a:r>
              <a:rPr lang="cs-CZ" dirty="0" smtClean="0"/>
              <a:t> penis a vnitřní </a:t>
            </a:r>
            <a:r>
              <a:rPr lang="cs-CZ" dirty="0" err="1" smtClean="0"/>
              <a:t>čási</a:t>
            </a:r>
            <a:r>
              <a:rPr lang="cs-CZ" dirty="0" smtClean="0"/>
              <a:t> </a:t>
            </a:r>
            <a:r>
              <a:rPr lang="cs-CZ" dirty="0" err="1" smtClean="0"/>
              <a:t>preputia</a:t>
            </a:r>
            <a:endParaRPr lang="cs-CZ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dirty="0" smtClean="0"/>
              <a:t>  - pot se skládá hlavně z vody a iontů, bez zápachu</a:t>
            </a:r>
          </a:p>
          <a:p>
            <a:pPr>
              <a:defRPr/>
            </a:pPr>
            <a:r>
              <a:rPr lang="cs-CZ" b="1" dirty="0" smtClean="0"/>
              <a:t>a p </a:t>
            </a:r>
            <a:r>
              <a:rPr lang="cs-CZ" b="1" dirty="0" err="1" smtClean="0"/>
              <a:t>okrinní</a:t>
            </a:r>
            <a:r>
              <a:rPr lang="cs-CZ" b="1" dirty="0" smtClean="0"/>
              <a:t> žlázy</a:t>
            </a:r>
            <a:endParaRPr lang="cs-CZ" b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dirty="0" smtClean="0"/>
              <a:t>  - vázané na vlasové folikuly, vývod ústí do folikulárního </a:t>
            </a:r>
            <a:br>
              <a:rPr lang="cs-CZ" dirty="0" smtClean="0"/>
            </a:br>
            <a:r>
              <a:rPr lang="cs-CZ" dirty="0" smtClean="0"/>
              <a:t>    </a:t>
            </a:r>
            <a:r>
              <a:rPr lang="cs-CZ" dirty="0" err="1" smtClean="0"/>
              <a:t>infundibula</a:t>
            </a:r>
            <a:r>
              <a:rPr lang="cs-CZ" dirty="0" smtClean="0"/>
              <a:t> </a:t>
            </a:r>
          </a:p>
          <a:p>
            <a:pPr marL="0" indent="0">
              <a:buNone/>
              <a:defRPr/>
            </a:pPr>
            <a:r>
              <a:rPr lang="cs-CZ" dirty="0" smtClean="0"/>
              <a:t>  - axily, </a:t>
            </a:r>
            <a:r>
              <a:rPr lang="cs-CZ" dirty="0" err="1" smtClean="0"/>
              <a:t>anogenitální</a:t>
            </a:r>
            <a:r>
              <a:rPr lang="cs-CZ" dirty="0" smtClean="0"/>
              <a:t> oblast, prsní dvorce</a:t>
            </a:r>
          </a:p>
          <a:p>
            <a:pPr marL="0" indent="0">
              <a:buNone/>
              <a:defRPr/>
            </a:pPr>
            <a:r>
              <a:rPr lang="cs-CZ" dirty="0" smtClean="0"/>
              <a:t>  - viskózní sekret bohatý na lipidy, působením baktérií získává </a:t>
            </a:r>
            <a:br>
              <a:rPr lang="cs-CZ" dirty="0" smtClean="0"/>
            </a:br>
            <a:r>
              <a:rPr lang="cs-CZ" dirty="0" smtClean="0"/>
              <a:t>     charakteristický zápach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BA3E7D0-3581-428E-A0CA-F1CEB2175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Žlázová kožní adnexa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576040B-B483-4620-8DF5-CC927C52E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cs-CZ" b="1" dirty="0" smtClean="0"/>
              <a:t>mazové žlázy</a:t>
            </a:r>
            <a:endParaRPr lang="cs-CZ" b="1" dirty="0"/>
          </a:p>
          <a:p>
            <a:pPr marL="0" indent="0">
              <a:buNone/>
              <a:defRPr/>
            </a:pPr>
            <a:r>
              <a:rPr lang="cs-CZ" dirty="0" smtClean="0"/>
              <a:t>  - vázané na vlasové folikuly = </a:t>
            </a:r>
            <a:r>
              <a:rPr lang="cs-CZ" dirty="0" err="1" smtClean="0"/>
              <a:t>pilosebaceózní</a:t>
            </a:r>
            <a:r>
              <a:rPr lang="cs-CZ" dirty="0" smtClean="0"/>
              <a:t> aparát</a:t>
            </a:r>
          </a:p>
          <a:p>
            <a:pPr marL="0" indent="0">
              <a:buNone/>
              <a:defRPr/>
            </a:pPr>
            <a:r>
              <a:rPr lang="cs-CZ" dirty="0" smtClean="0"/>
              <a:t>  - v </a:t>
            </a:r>
            <a:r>
              <a:rPr lang="cs-CZ" dirty="0" err="1" smtClean="0"/>
              <a:t>seboroické</a:t>
            </a:r>
            <a:r>
              <a:rPr lang="cs-CZ" dirty="0" smtClean="0"/>
              <a:t> lokalizaci – zejména obličej a horní část </a:t>
            </a:r>
            <a:br>
              <a:rPr lang="cs-CZ" dirty="0" smtClean="0"/>
            </a:br>
            <a:r>
              <a:rPr lang="cs-CZ" dirty="0" smtClean="0"/>
              <a:t>                                            hrudníku</a:t>
            </a:r>
          </a:p>
          <a:p>
            <a:pPr marL="0" indent="0">
              <a:buNone/>
              <a:defRPr/>
            </a:pPr>
            <a:r>
              <a:rPr lang="cs-CZ" dirty="0" smtClean="0"/>
              <a:t>  - </a:t>
            </a:r>
            <a:r>
              <a:rPr lang="cs-CZ" dirty="0" err="1" smtClean="0"/>
              <a:t>holokrinní</a:t>
            </a:r>
            <a:r>
              <a:rPr lang="cs-CZ" dirty="0" smtClean="0"/>
              <a:t> sekrece</a:t>
            </a:r>
            <a:endParaRPr lang="cs-CZ" dirty="0"/>
          </a:p>
          <a:p>
            <a:pPr marL="0" indent="0">
              <a:buNone/>
              <a:defRPr/>
            </a:pPr>
            <a:r>
              <a:rPr lang="cs-CZ" dirty="0" smtClean="0"/>
              <a:t>  - promašťují vlas</a:t>
            </a:r>
          </a:p>
          <a:p>
            <a:pPr marL="0" indent="0">
              <a:buNone/>
              <a:defRPr/>
            </a:pPr>
            <a:r>
              <a:rPr lang="cs-CZ" dirty="0" smtClean="0"/>
              <a:t>  - činnost řízená hormonálně, senzitivní na androgeny</a:t>
            </a:r>
            <a:endParaRPr lang="cs-CZ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2D0836D-8577-407B-925B-8E5A70DED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Vlasy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C393EFA-F979-49D2-9248-81376EB52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první začínají růst v 20.tg. </a:t>
            </a:r>
            <a:r>
              <a:rPr lang="cs-CZ" dirty="0"/>
              <a:t>-  </a:t>
            </a:r>
            <a:r>
              <a:rPr lang="cs-CZ" dirty="0" smtClean="0"/>
              <a:t>lanugo</a:t>
            </a:r>
            <a:endParaRPr lang="cs-CZ" dirty="0"/>
          </a:p>
          <a:p>
            <a:pPr>
              <a:defRPr/>
            </a:pPr>
            <a:r>
              <a:rPr lang="cs-CZ" dirty="0" smtClean="0"/>
              <a:t>počet vlasových folikulů je konečný po porodu</a:t>
            </a:r>
            <a:endParaRPr lang="cs-CZ" dirty="0"/>
          </a:p>
          <a:p>
            <a:pPr>
              <a:defRPr/>
            </a:pPr>
            <a:r>
              <a:rPr lang="cs-CZ" dirty="0" smtClean="0"/>
              <a:t>cca </a:t>
            </a:r>
            <a:r>
              <a:rPr lang="cs-CZ" dirty="0"/>
              <a:t>5 </a:t>
            </a:r>
            <a:r>
              <a:rPr lang="cs-CZ" dirty="0" smtClean="0"/>
              <a:t>mil. Vlasových folikulů, na hlavě asi 100 000</a:t>
            </a:r>
          </a:p>
          <a:p>
            <a:pPr>
              <a:defRPr/>
            </a:pPr>
            <a:r>
              <a:rPr lang="cs-CZ" dirty="0" err="1" smtClean="0"/>
              <a:t>zložení</a:t>
            </a:r>
            <a:r>
              <a:rPr lang="cs-CZ" dirty="0" smtClean="0"/>
              <a:t> folikulu: papila</a:t>
            </a:r>
            <a:br>
              <a:rPr lang="cs-CZ" dirty="0" smtClean="0"/>
            </a:br>
            <a:r>
              <a:rPr lang="cs-CZ" dirty="0" smtClean="0"/>
              <a:t>                          zárodečná matrix</a:t>
            </a:r>
            <a:br>
              <a:rPr lang="cs-CZ" dirty="0" smtClean="0"/>
            </a:br>
            <a:r>
              <a:rPr lang="cs-CZ" dirty="0" smtClean="0"/>
              <a:t>                          medula</a:t>
            </a:r>
            <a:br>
              <a:rPr lang="cs-CZ" dirty="0" smtClean="0"/>
            </a:br>
            <a:r>
              <a:rPr lang="cs-CZ" dirty="0" smtClean="0"/>
              <a:t>                          </a:t>
            </a:r>
            <a:r>
              <a:rPr lang="cs-CZ" dirty="0" err="1" smtClean="0"/>
              <a:t>kortex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                         kutikula</a:t>
            </a:r>
            <a:br>
              <a:rPr lang="cs-CZ" dirty="0" smtClean="0"/>
            </a:br>
            <a:r>
              <a:rPr lang="cs-CZ" dirty="0" smtClean="0"/>
              <a:t>                          epitelové pochvy</a:t>
            </a:r>
            <a:br>
              <a:rPr lang="cs-CZ" dirty="0" smtClean="0"/>
            </a:br>
            <a:r>
              <a:rPr lang="cs-CZ" dirty="0" smtClean="0"/>
              <a:t>                          vazivové pochvy</a:t>
            </a:r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152-5289_IMG">
            <a:extLst>
              <a:ext uri="{FF2B5EF4-FFF2-40B4-BE49-F238E27FC236}">
                <a16:creationId xmlns:a16="http://schemas.microsoft.com/office/drawing/2014/main" xmlns="" id="{AA3E75DE-A6B4-47D6-8C51-D6C4B47A3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581348"/>
            <a:ext cx="4393419" cy="5858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5">
            <a:extLst>
              <a:ext uri="{FF2B5EF4-FFF2-40B4-BE49-F238E27FC236}">
                <a16:creationId xmlns:a16="http://schemas.microsoft.com/office/drawing/2014/main" xmlns="" id="{A01B9EFF-958B-4000-A5B0-6D8175A5BEF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err="1" smtClean="0"/>
              <a:t>Pilosebaceózní</a:t>
            </a:r>
            <a:r>
              <a:rPr lang="cs-CZ" altLang="cs-CZ" dirty="0" smtClean="0"/>
              <a:t> jednotka</a:t>
            </a:r>
            <a:endParaRPr lang="cs-CZ" alt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562894"/>
            <a:ext cx="8229600" cy="4876800"/>
          </a:xfrm>
        </p:spPr>
        <p:txBody>
          <a:bodyPr>
            <a:normAutofit fontScale="70000" lnSpcReduction="20000"/>
          </a:bodyPr>
          <a:lstStyle/>
          <a:p>
            <a:pPr marL="0" indent="0"/>
            <a:r>
              <a:rPr lang="cs-CZ" dirty="0" smtClean="0"/>
              <a:t> spodní část folikulu je rozšířená do </a:t>
            </a:r>
            <a:r>
              <a:rPr lang="cs-CZ" dirty="0" err="1" smtClean="0"/>
              <a:t>bulbu</a:t>
            </a:r>
            <a:r>
              <a:rPr lang="cs-CZ" dirty="0" smtClean="0"/>
              <a:t>, </a:t>
            </a:r>
          </a:p>
          <a:p>
            <a:pPr marL="0" indent="0">
              <a:buNone/>
            </a:pPr>
            <a:r>
              <a:rPr lang="cs-CZ" dirty="0" smtClean="0"/>
              <a:t>  kde se nachází papila s kapilárami, a nad </a:t>
            </a:r>
          </a:p>
          <a:p>
            <a:pPr marL="0" indent="0">
              <a:buNone/>
            </a:pPr>
            <a:r>
              <a:rPr lang="cs-CZ" dirty="0" smtClean="0"/>
              <a:t>  ní zárodečná matrix, její buňky se dělí a</a:t>
            </a:r>
          </a:p>
          <a:p>
            <a:pPr marL="0" indent="0">
              <a:buNone/>
            </a:pPr>
            <a:r>
              <a:rPr lang="cs-CZ" dirty="0" smtClean="0"/>
              <a:t>  diferencují v další části folikulu a odtud do </a:t>
            </a:r>
          </a:p>
          <a:p>
            <a:pPr marL="0" indent="0">
              <a:buNone/>
            </a:pPr>
            <a:r>
              <a:rPr lang="cs-CZ" dirty="0" smtClean="0"/>
              <a:t>  rostoucího vlasu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/>
            <a:r>
              <a:rPr lang="cs-CZ" dirty="0" smtClean="0"/>
              <a:t> vlasový stvol je uvnitř folikulu a tvoří ho </a:t>
            </a:r>
          </a:p>
          <a:p>
            <a:pPr marL="0" indent="0">
              <a:buNone/>
            </a:pPr>
            <a:r>
              <a:rPr lang="cs-CZ" dirty="0" smtClean="0"/>
              <a:t>  medula, </a:t>
            </a:r>
            <a:r>
              <a:rPr lang="cs-CZ" dirty="0" err="1" smtClean="0"/>
              <a:t>kortex</a:t>
            </a:r>
            <a:r>
              <a:rPr lang="cs-CZ" dirty="0" smtClean="0"/>
              <a:t> a kutikula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/>
            <a:r>
              <a:rPr lang="cs-CZ" dirty="0" smtClean="0"/>
              <a:t> dále se folikul skládá ze zevní epitelové </a:t>
            </a:r>
          </a:p>
          <a:p>
            <a:pPr marL="0" indent="0">
              <a:buNone/>
            </a:pPr>
            <a:r>
              <a:rPr lang="cs-CZ" dirty="0" smtClean="0"/>
              <a:t>  pochvy, </a:t>
            </a:r>
            <a:r>
              <a:rPr lang="cs-CZ" dirty="0" err="1" smtClean="0"/>
              <a:t>kt</a:t>
            </a:r>
            <a:r>
              <a:rPr lang="cs-CZ" dirty="0" smtClean="0"/>
              <a:t>. končí pod vývodem mazové </a:t>
            </a:r>
          </a:p>
          <a:p>
            <a:pPr marL="0" indent="0">
              <a:buNone/>
            </a:pPr>
            <a:r>
              <a:rPr lang="cs-CZ" dirty="0" smtClean="0"/>
              <a:t>  žlázy, celý folikul je obklopen vazivovou </a:t>
            </a:r>
          </a:p>
          <a:p>
            <a:pPr marL="0" indent="0">
              <a:buNone/>
            </a:pPr>
            <a:r>
              <a:rPr lang="cs-CZ" dirty="0" smtClean="0"/>
              <a:t>  pochvou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/>
            <a:r>
              <a:rPr lang="sk-SK" dirty="0" smtClean="0"/>
              <a:t> </a:t>
            </a:r>
            <a:r>
              <a:rPr lang="cs-CZ" dirty="0" smtClean="0"/>
              <a:t>m</a:t>
            </a:r>
            <a:r>
              <a:rPr lang="en-US" dirty="0" err="1" smtClean="0"/>
              <a:t>usculus</a:t>
            </a:r>
            <a:r>
              <a:rPr lang="en-US" dirty="0" smtClean="0"/>
              <a:t> </a:t>
            </a:r>
            <a:r>
              <a:rPr lang="en-US" dirty="0" err="1" smtClean="0"/>
              <a:t>arrecto</a:t>
            </a:r>
            <a:r>
              <a:rPr lang="cs-CZ" dirty="0" smtClean="0"/>
              <a:t>r</a:t>
            </a:r>
            <a:r>
              <a:rPr lang="en-US" dirty="0" smtClean="0"/>
              <a:t> </a:t>
            </a:r>
            <a:r>
              <a:rPr lang="en-US" dirty="0" err="1"/>
              <a:t>pili</a:t>
            </a:r>
            <a:r>
              <a:rPr lang="en-US" dirty="0"/>
              <a:t> </a:t>
            </a:r>
            <a:r>
              <a:rPr lang="sk-SK" dirty="0" err="1" smtClean="0"/>
              <a:t>se</a:t>
            </a:r>
            <a:r>
              <a:rPr lang="sk-SK" dirty="0" smtClean="0"/>
              <a:t> </a:t>
            </a:r>
            <a:r>
              <a:rPr lang="sk-SK" dirty="0" err="1" smtClean="0"/>
              <a:t>připájí</a:t>
            </a:r>
            <a:r>
              <a:rPr lang="sk-SK" dirty="0" smtClean="0"/>
              <a:t> pod </a:t>
            </a:r>
            <a:r>
              <a:rPr lang="sk-SK" dirty="0" err="1" smtClean="0"/>
              <a:t>vývodem</a:t>
            </a:r>
            <a:r>
              <a:rPr lang="sk-SK" dirty="0" smtClean="0"/>
              <a:t> </a:t>
            </a:r>
          </a:p>
          <a:p>
            <a:pPr marL="0" indent="0">
              <a:buNone/>
            </a:pPr>
            <a:r>
              <a:rPr lang="sk-SK" dirty="0" smtClean="0"/>
              <a:t>  mazové </a:t>
            </a:r>
            <a:r>
              <a:rPr lang="sk-SK" dirty="0" err="1" smtClean="0"/>
              <a:t>žlázy</a:t>
            </a:r>
            <a:r>
              <a:rPr lang="sk-SK" dirty="0" smtClean="0"/>
              <a:t>, </a:t>
            </a:r>
            <a:r>
              <a:rPr lang="sk-SK" dirty="0" err="1" smtClean="0"/>
              <a:t>není</a:t>
            </a:r>
            <a:r>
              <a:rPr lang="sk-SK" dirty="0" smtClean="0"/>
              <a:t> v </a:t>
            </a:r>
            <a:r>
              <a:rPr lang="sk-SK" dirty="0" err="1" smtClean="0"/>
              <a:t>piloseb</a:t>
            </a:r>
            <a:r>
              <a:rPr lang="sk-SK" dirty="0" smtClean="0"/>
              <a:t>. </a:t>
            </a:r>
            <a:r>
              <a:rPr lang="sk-SK" dirty="0" err="1" smtClean="0"/>
              <a:t>jednotce</a:t>
            </a:r>
            <a:r>
              <a:rPr lang="sk-SK" dirty="0" smtClean="0"/>
              <a:t> brady,</a:t>
            </a:r>
          </a:p>
          <a:p>
            <a:pPr marL="0" indent="0">
              <a:buNone/>
            </a:pPr>
            <a:r>
              <a:rPr lang="sk-SK" dirty="0" smtClean="0"/>
              <a:t>  </a:t>
            </a:r>
            <a:r>
              <a:rPr lang="sk-SK" dirty="0" err="1" smtClean="0"/>
              <a:t>axilárního</a:t>
            </a:r>
            <a:r>
              <a:rPr lang="sk-SK" dirty="0" smtClean="0"/>
              <a:t> a </a:t>
            </a:r>
            <a:r>
              <a:rPr lang="sk-SK" dirty="0" err="1" smtClean="0"/>
              <a:t>pubického</a:t>
            </a:r>
            <a:r>
              <a:rPr lang="sk-SK" dirty="0" smtClean="0"/>
              <a:t> </a:t>
            </a:r>
            <a:r>
              <a:rPr lang="sk-SK" dirty="0" err="1" smtClean="0"/>
              <a:t>ochlupení</a:t>
            </a:r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C03D86C-2094-47A3-A8F1-E8AFBC8DD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Vlasový cyklus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22B23170-1477-49AF-A8BA-7C4F21005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 </a:t>
            </a:r>
            <a:r>
              <a:rPr lang="cs-CZ" dirty="0" err="1"/>
              <a:t>anagen</a:t>
            </a:r>
            <a:r>
              <a:rPr lang="cs-CZ" dirty="0"/>
              <a:t> – </a:t>
            </a:r>
            <a:r>
              <a:rPr lang="cs-CZ" dirty="0" smtClean="0"/>
              <a:t>rostoucí fáze, 2 - 6 let</a:t>
            </a:r>
            <a:endParaRPr lang="cs-CZ" dirty="0"/>
          </a:p>
          <a:p>
            <a:pPr>
              <a:defRPr/>
            </a:pPr>
            <a:r>
              <a:rPr lang="cs-CZ" dirty="0"/>
              <a:t> </a:t>
            </a:r>
            <a:r>
              <a:rPr lang="cs-CZ" dirty="0" err="1"/>
              <a:t>katagen</a:t>
            </a:r>
            <a:r>
              <a:rPr lang="cs-CZ" dirty="0"/>
              <a:t> </a:t>
            </a:r>
            <a:r>
              <a:rPr lang="cs-CZ" dirty="0" smtClean="0"/>
              <a:t>– dny - týdny</a:t>
            </a:r>
            <a:endParaRPr lang="cs-CZ" dirty="0"/>
          </a:p>
          <a:p>
            <a:pPr>
              <a:defRPr/>
            </a:pPr>
            <a:r>
              <a:rPr lang="cs-CZ" dirty="0" smtClean="0"/>
              <a:t> </a:t>
            </a:r>
            <a:r>
              <a:rPr lang="cs-CZ" dirty="0" err="1" smtClean="0"/>
              <a:t>telogen</a:t>
            </a:r>
            <a:r>
              <a:rPr lang="cs-CZ" dirty="0" smtClean="0"/>
              <a:t> – 2 - 4 měsíce</a:t>
            </a:r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r>
              <a:rPr lang="cs-CZ" dirty="0" smtClean="0"/>
              <a:t>růst 0 – 35 mm/d</a:t>
            </a:r>
            <a:endParaRPr lang="cs-CZ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dirty="0"/>
          </a:p>
          <a:p>
            <a:pPr>
              <a:defRPr/>
            </a:pPr>
            <a:r>
              <a:rPr lang="cs-CZ" dirty="0" smtClean="0"/>
              <a:t>barva vlasů závisí od počtu a aktivity melanocytů ve vlasovém folikulu</a:t>
            </a:r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1AB7AA6-5525-4827-B638-36C96EA39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Typy vlasů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CC10009-9E75-4C2F-8535-1F60E762F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8768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b="1" dirty="0"/>
              <a:t>l</a:t>
            </a:r>
            <a:r>
              <a:rPr lang="cs-CZ" b="1" dirty="0" smtClean="0"/>
              <a:t>anugo</a:t>
            </a:r>
            <a:r>
              <a:rPr lang="cs-CZ" dirty="0" smtClean="0"/>
              <a:t> </a:t>
            </a:r>
            <a:r>
              <a:rPr lang="cs-CZ" dirty="0"/>
              <a:t>-  </a:t>
            </a:r>
            <a:r>
              <a:rPr lang="cs-CZ" dirty="0" err="1" smtClean="0"/>
              <a:t>počas</a:t>
            </a:r>
            <a:r>
              <a:rPr lang="cs-CZ" dirty="0" smtClean="0"/>
              <a:t> gestace</a:t>
            </a:r>
            <a:endParaRPr lang="cs-CZ" dirty="0"/>
          </a:p>
          <a:p>
            <a:pPr>
              <a:defRPr/>
            </a:pPr>
            <a:r>
              <a:rPr lang="cs-CZ" b="1" dirty="0" err="1" smtClean="0"/>
              <a:t>velusové</a:t>
            </a:r>
            <a:r>
              <a:rPr lang="cs-CZ" b="1" dirty="0" smtClean="0"/>
              <a:t> </a:t>
            </a:r>
            <a:r>
              <a:rPr lang="cs-CZ" b="1" dirty="0" err="1" smtClean="0"/>
              <a:t>vasy</a:t>
            </a:r>
            <a:r>
              <a:rPr lang="cs-CZ" b="1" dirty="0" smtClean="0"/>
              <a:t> </a:t>
            </a:r>
            <a:r>
              <a:rPr lang="cs-CZ" dirty="0" smtClean="0"/>
              <a:t>– nahrazuje lanugo po porodu </a:t>
            </a:r>
            <a:endParaRPr lang="cs-CZ" dirty="0"/>
          </a:p>
          <a:p>
            <a:pPr>
              <a:defRPr/>
            </a:pPr>
            <a:r>
              <a:rPr lang="cs-CZ" b="1" dirty="0" smtClean="0"/>
              <a:t>terminální vlasy </a:t>
            </a:r>
            <a:r>
              <a:rPr lang="cs-CZ" dirty="0"/>
              <a:t>– </a:t>
            </a:r>
            <a:r>
              <a:rPr lang="cs-CZ" dirty="0" smtClean="0"/>
              <a:t>více pigmentované, pevnější, obsahují </a:t>
            </a:r>
            <a:br>
              <a:rPr lang="cs-CZ" dirty="0" smtClean="0"/>
            </a:br>
            <a:r>
              <a:rPr lang="cs-CZ" dirty="0" smtClean="0"/>
              <a:t>                              medulu</a:t>
            </a:r>
          </a:p>
          <a:p>
            <a:pPr marL="457200" indent="-457200">
              <a:buNone/>
              <a:defRPr/>
            </a:pPr>
            <a:r>
              <a:rPr lang="cs-CZ" dirty="0" smtClean="0"/>
              <a:t>         pili </a:t>
            </a:r>
            <a:r>
              <a:rPr lang="cs-CZ" dirty="0" err="1" smtClean="0"/>
              <a:t>longi</a:t>
            </a:r>
            <a:r>
              <a:rPr lang="cs-CZ" dirty="0" smtClean="0"/>
              <a:t> – </a:t>
            </a:r>
            <a:r>
              <a:rPr lang="cs-CZ" dirty="0" err="1" smtClean="0"/>
              <a:t>capillus</a:t>
            </a:r>
            <a:r>
              <a:rPr lang="cs-CZ" dirty="0" smtClean="0"/>
              <a:t> (</a:t>
            </a:r>
            <a:r>
              <a:rPr lang="cs-CZ" dirty="0" err="1" smtClean="0"/>
              <a:t>pilus</a:t>
            </a:r>
            <a:r>
              <a:rPr lang="cs-CZ" dirty="0" smtClean="0"/>
              <a:t> </a:t>
            </a:r>
            <a:r>
              <a:rPr lang="cs-CZ" dirty="0" err="1" smtClean="0"/>
              <a:t>capitis</a:t>
            </a:r>
            <a:r>
              <a:rPr lang="cs-CZ" dirty="0" smtClean="0"/>
              <a:t>)</a:t>
            </a:r>
          </a:p>
          <a:p>
            <a:pPr>
              <a:buNone/>
              <a:defRPr/>
            </a:pPr>
            <a:r>
              <a:rPr lang="cs-CZ" dirty="0" smtClean="0"/>
              <a:t>                          </a:t>
            </a:r>
            <a:r>
              <a:rPr lang="cs-CZ" dirty="0" err="1" smtClean="0"/>
              <a:t>barba</a:t>
            </a:r>
            <a:r>
              <a:rPr lang="cs-CZ" dirty="0" smtClean="0"/>
              <a:t> (vous)</a:t>
            </a:r>
          </a:p>
          <a:p>
            <a:pPr>
              <a:buNone/>
              <a:defRPr/>
            </a:pPr>
            <a:r>
              <a:rPr lang="cs-CZ" dirty="0" smtClean="0"/>
              <a:t>                          </a:t>
            </a:r>
            <a:r>
              <a:rPr lang="cs-CZ" dirty="0" err="1" smtClean="0"/>
              <a:t>hirci</a:t>
            </a:r>
            <a:r>
              <a:rPr lang="cs-CZ" dirty="0" smtClean="0"/>
              <a:t> (v podpaží)</a:t>
            </a:r>
          </a:p>
          <a:p>
            <a:pPr>
              <a:buNone/>
              <a:defRPr/>
            </a:pPr>
            <a:r>
              <a:rPr lang="cs-CZ" dirty="0" smtClean="0"/>
              <a:t>                          </a:t>
            </a:r>
            <a:r>
              <a:rPr lang="cs-CZ" dirty="0" err="1" smtClean="0"/>
              <a:t>pubes</a:t>
            </a:r>
            <a:r>
              <a:rPr lang="cs-CZ" dirty="0" smtClean="0"/>
              <a:t> (na ohanbí)</a:t>
            </a:r>
          </a:p>
          <a:p>
            <a:pPr>
              <a:buNone/>
              <a:defRPr/>
            </a:pPr>
            <a:r>
              <a:rPr lang="cs-CZ" dirty="0" smtClean="0"/>
              <a:t>                          ochlupení těla</a:t>
            </a:r>
          </a:p>
          <a:p>
            <a:pPr>
              <a:buNone/>
              <a:defRPr/>
            </a:pPr>
            <a:r>
              <a:rPr lang="cs-CZ" dirty="0" smtClean="0"/>
              <a:t>         pili </a:t>
            </a:r>
            <a:r>
              <a:rPr lang="cs-CZ" dirty="0" err="1" smtClean="0"/>
              <a:t>breves</a:t>
            </a:r>
            <a:r>
              <a:rPr lang="cs-CZ" dirty="0" smtClean="0"/>
              <a:t> – </a:t>
            </a:r>
            <a:r>
              <a:rPr lang="cs-CZ" dirty="0" err="1" smtClean="0"/>
              <a:t>cilia</a:t>
            </a:r>
            <a:r>
              <a:rPr lang="cs-CZ" dirty="0" smtClean="0"/>
              <a:t> (řasy)</a:t>
            </a:r>
          </a:p>
          <a:p>
            <a:pPr>
              <a:buNone/>
              <a:defRPr/>
            </a:pPr>
            <a:r>
              <a:rPr lang="cs-CZ" dirty="0" smtClean="0"/>
              <a:t>                             </a:t>
            </a:r>
            <a:r>
              <a:rPr lang="cs-CZ" dirty="0" err="1" smtClean="0"/>
              <a:t>supercilium</a:t>
            </a:r>
            <a:r>
              <a:rPr lang="cs-CZ" dirty="0" smtClean="0"/>
              <a:t> (obočí)</a:t>
            </a:r>
          </a:p>
          <a:p>
            <a:pPr>
              <a:buNone/>
              <a:defRPr/>
            </a:pPr>
            <a:r>
              <a:rPr lang="cs-CZ" dirty="0" smtClean="0"/>
              <a:t>                             </a:t>
            </a:r>
            <a:r>
              <a:rPr lang="cs-CZ" dirty="0" err="1" smtClean="0"/>
              <a:t>vibrisae</a:t>
            </a:r>
            <a:r>
              <a:rPr lang="cs-CZ" dirty="0" smtClean="0"/>
              <a:t> (v nose)</a:t>
            </a:r>
          </a:p>
          <a:p>
            <a:pPr>
              <a:buNone/>
              <a:defRPr/>
            </a:pPr>
            <a:r>
              <a:rPr lang="cs-CZ" dirty="0" smtClean="0"/>
              <a:t>                             </a:t>
            </a:r>
            <a:r>
              <a:rPr lang="cs-CZ" dirty="0" err="1" smtClean="0"/>
              <a:t>tragi</a:t>
            </a:r>
            <a:r>
              <a:rPr lang="cs-CZ" dirty="0" smtClean="0"/>
              <a:t> (v ústí zevního zvukovodu)</a:t>
            </a:r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152-5292_IMG">
            <a:extLst>
              <a:ext uri="{FF2B5EF4-FFF2-40B4-BE49-F238E27FC236}">
                <a16:creationId xmlns:a16="http://schemas.microsoft.com/office/drawing/2014/main" xmlns="" id="{FA02D506-1F46-4377-A722-564A532B5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488"/>
          <a:stretch>
            <a:fillRect/>
          </a:stretch>
        </p:blipFill>
        <p:spPr bwMode="auto">
          <a:xfrm>
            <a:off x="5191066" y="500042"/>
            <a:ext cx="3952934" cy="307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Obrázek 4">
            <a:extLst>
              <a:ext uri="{FF2B5EF4-FFF2-40B4-BE49-F238E27FC236}">
                <a16:creationId xmlns:a16="http://schemas.microsoft.com/office/drawing/2014/main" xmlns="" id="{26339F80-6B3E-48C3-921D-2E971929C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359" y="3714752"/>
            <a:ext cx="3998641" cy="300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Nehet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0" y="1412776"/>
            <a:ext cx="8229600" cy="5445224"/>
          </a:xfrm>
        </p:spPr>
        <p:txBody>
          <a:bodyPr>
            <a:normAutofit/>
          </a:bodyPr>
          <a:lstStyle/>
          <a:p>
            <a:r>
              <a:rPr lang="sk-SK" sz="1800" dirty="0" err="1" smtClean="0"/>
              <a:t>nehtová</a:t>
            </a:r>
            <a:r>
              <a:rPr lang="sk-SK" sz="1800" dirty="0" smtClean="0"/>
              <a:t> </a:t>
            </a:r>
            <a:r>
              <a:rPr lang="sk-SK" sz="1800" dirty="0" err="1" smtClean="0"/>
              <a:t>ploténka</a:t>
            </a:r>
            <a:r>
              <a:rPr lang="sk-SK" sz="1800" dirty="0" smtClean="0"/>
              <a:t> – tvrdý </a:t>
            </a:r>
            <a:r>
              <a:rPr lang="sk-SK" sz="1800" dirty="0" err="1" smtClean="0"/>
              <a:t>keratin</a:t>
            </a:r>
            <a:endParaRPr lang="cs-CZ" sz="1800" dirty="0" smtClean="0"/>
          </a:p>
          <a:p>
            <a:r>
              <a:rPr lang="cs-CZ" sz="1800" dirty="0" smtClean="0"/>
              <a:t>nehtová matrix – růstová zóna, z částí </a:t>
            </a:r>
          </a:p>
          <a:p>
            <a:pPr>
              <a:buNone/>
            </a:pPr>
            <a:r>
              <a:rPr lang="cs-CZ" sz="1800" dirty="0" smtClean="0"/>
              <a:t>                              prosvítá pod proximálním</a:t>
            </a:r>
          </a:p>
          <a:p>
            <a:pPr>
              <a:buNone/>
            </a:pPr>
            <a:r>
              <a:rPr lang="cs-CZ" sz="1800" dirty="0" smtClean="0"/>
              <a:t>                              koncem ploténky (lunula)</a:t>
            </a:r>
          </a:p>
          <a:p>
            <a:r>
              <a:rPr lang="cs-CZ" sz="1800" dirty="0" smtClean="0"/>
              <a:t>nehtové lůžko – ploténka se po něm posunuje </a:t>
            </a:r>
          </a:p>
          <a:p>
            <a:pPr>
              <a:buNone/>
            </a:pPr>
            <a:r>
              <a:rPr lang="cs-CZ" sz="1800" dirty="0" smtClean="0"/>
              <a:t>                             distálním směrem</a:t>
            </a:r>
            <a:endParaRPr lang="en-US" sz="1800" dirty="0"/>
          </a:p>
          <a:p>
            <a:r>
              <a:rPr lang="cs-CZ" sz="1800" dirty="0" smtClean="0"/>
              <a:t>nehtové valy – obklopují ploténku, proximálně </a:t>
            </a:r>
          </a:p>
          <a:p>
            <a:pPr>
              <a:buNone/>
            </a:pPr>
            <a:r>
              <a:rPr lang="cs-CZ" sz="1800" dirty="0" smtClean="0"/>
              <a:t>                           přesahuje ploténku </a:t>
            </a:r>
            <a:r>
              <a:rPr lang="en-US" sz="1800" dirty="0" smtClean="0"/>
              <a:t>(</a:t>
            </a:r>
            <a:r>
              <a:rPr lang="en-US" sz="1800" dirty="0" err="1"/>
              <a:t>eponychium</a:t>
            </a:r>
            <a:r>
              <a:rPr lang="en-US" sz="1800" dirty="0" smtClean="0"/>
              <a:t>)</a:t>
            </a:r>
            <a:endParaRPr lang="sk-SK" sz="1800" dirty="0" smtClean="0"/>
          </a:p>
          <a:p>
            <a:r>
              <a:rPr lang="sk-SK" sz="1800" dirty="0" err="1" smtClean="0"/>
              <a:t>Distální</a:t>
            </a:r>
            <a:r>
              <a:rPr lang="sk-SK" sz="1800" dirty="0" smtClean="0"/>
              <a:t> </a:t>
            </a:r>
            <a:r>
              <a:rPr lang="sk-SK" sz="1800" dirty="0" err="1" smtClean="0"/>
              <a:t>žlábek</a:t>
            </a:r>
            <a:r>
              <a:rPr lang="sk-SK" sz="1800" dirty="0" smtClean="0"/>
              <a:t> – </a:t>
            </a:r>
            <a:r>
              <a:rPr lang="sk-SK" sz="1800" dirty="0" err="1" smtClean="0"/>
              <a:t>žlábek</a:t>
            </a:r>
            <a:r>
              <a:rPr lang="sk-SK" sz="1800" dirty="0" smtClean="0"/>
              <a:t> pod </a:t>
            </a:r>
            <a:r>
              <a:rPr lang="sk-SK" sz="1800" dirty="0" err="1" smtClean="0"/>
              <a:t>nehtovou</a:t>
            </a:r>
            <a:r>
              <a:rPr lang="sk-SK" sz="1800" dirty="0" smtClean="0"/>
              <a:t> </a:t>
            </a:r>
            <a:r>
              <a:rPr lang="sk-SK" sz="1800" dirty="0" err="1" smtClean="0"/>
              <a:t>plotékou</a:t>
            </a:r>
            <a:r>
              <a:rPr lang="sk-SK" sz="1800" dirty="0" smtClean="0"/>
              <a:t> </a:t>
            </a:r>
          </a:p>
          <a:p>
            <a:pPr>
              <a:buNone/>
            </a:pPr>
            <a:r>
              <a:rPr lang="sk-SK" sz="1800" dirty="0" smtClean="0"/>
              <a:t>                              </a:t>
            </a:r>
            <a:r>
              <a:rPr lang="sk-SK" sz="1800" dirty="0" err="1" smtClean="0"/>
              <a:t>distálně</a:t>
            </a:r>
            <a:r>
              <a:rPr lang="sk-SK" sz="1800" dirty="0" smtClean="0"/>
              <a:t>, kde </a:t>
            </a:r>
            <a:r>
              <a:rPr lang="sk-SK" sz="1800" dirty="0" err="1" smtClean="0"/>
              <a:t>nenaléhá</a:t>
            </a:r>
            <a:r>
              <a:rPr lang="sk-SK" sz="1800" dirty="0" smtClean="0"/>
              <a:t> na </a:t>
            </a:r>
            <a:r>
              <a:rPr lang="sk-SK" sz="1800" dirty="0" err="1" smtClean="0"/>
              <a:t>lůžko</a:t>
            </a:r>
            <a:endParaRPr lang="sk-SK" sz="1800" dirty="0" smtClean="0"/>
          </a:p>
          <a:p>
            <a:r>
              <a:rPr lang="sk-SK" sz="1800" dirty="0" err="1" smtClean="0"/>
              <a:t>Hyponychium</a:t>
            </a:r>
            <a:r>
              <a:rPr lang="sk-SK" sz="1800" dirty="0" smtClean="0"/>
              <a:t> – </a:t>
            </a:r>
            <a:r>
              <a:rPr lang="sk-SK" sz="1800" dirty="0" err="1" smtClean="0"/>
              <a:t>distálně</a:t>
            </a:r>
            <a:r>
              <a:rPr lang="sk-SK" sz="1800" dirty="0" smtClean="0"/>
              <a:t> pod </a:t>
            </a:r>
            <a:r>
              <a:rPr lang="sk-SK" sz="1800" dirty="0" err="1" smtClean="0"/>
              <a:t>nehtovou</a:t>
            </a:r>
            <a:r>
              <a:rPr lang="sk-SK" sz="1800" dirty="0" smtClean="0"/>
              <a:t> </a:t>
            </a:r>
            <a:r>
              <a:rPr lang="sk-SK" sz="1800" dirty="0" err="1" smtClean="0"/>
              <a:t>ploténkou</a:t>
            </a:r>
            <a:endParaRPr lang="sk-SK" sz="1800" dirty="0" smtClean="0"/>
          </a:p>
          <a:p>
            <a:pPr>
              <a:buNone/>
            </a:pPr>
            <a:endParaRPr lang="en-US" sz="1800" dirty="0"/>
          </a:p>
          <a:p>
            <a:r>
              <a:rPr lang="sk-SK" sz="1800" dirty="0" err="1" smtClean="0"/>
              <a:t>nehty</a:t>
            </a:r>
            <a:r>
              <a:rPr lang="sk-SK" sz="1800" dirty="0" smtClean="0"/>
              <a:t> na rukou </a:t>
            </a:r>
            <a:r>
              <a:rPr lang="sk-SK" sz="1800" dirty="0" err="1" smtClean="0"/>
              <a:t>rostou</a:t>
            </a:r>
            <a:r>
              <a:rPr lang="sk-SK" sz="1800" dirty="0" smtClean="0"/>
              <a:t> </a:t>
            </a:r>
            <a:r>
              <a:rPr lang="sk-SK" sz="1800" dirty="0" err="1" smtClean="0"/>
              <a:t>rychleji</a:t>
            </a:r>
            <a:r>
              <a:rPr lang="sk-SK" sz="1800" dirty="0" smtClean="0"/>
              <a:t> než </a:t>
            </a:r>
          </a:p>
          <a:p>
            <a:pPr>
              <a:buNone/>
            </a:pPr>
            <a:r>
              <a:rPr lang="sk-SK" sz="1800" dirty="0" smtClean="0"/>
              <a:t>   na nohou, </a:t>
            </a:r>
            <a:r>
              <a:rPr lang="sk-SK" sz="1800" dirty="0" err="1" smtClean="0"/>
              <a:t>růst</a:t>
            </a:r>
            <a:r>
              <a:rPr lang="sk-SK" sz="1800" dirty="0" smtClean="0"/>
              <a:t> 0,12 mm/D, </a:t>
            </a:r>
          </a:p>
          <a:p>
            <a:pPr>
              <a:buNone/>
            </a:pPr>
            <a:r>
              <a:rPr lang="sk-SK" sz="1800" dirty="0" smtClean="0"/>
              <a:t>   </a:t>
            </a:r>
            <a:r>
              <a:rPr lang="sk-SK" sz="1800" dirty="0" err="1" smtClean="0"/>
              <a:t>nehet</a:t>
            </a:r>
            <a:r>
              <a:rPr lang="sk-SK" sz="1800" dirty="0" smtClean="0"/>
              <a:t> </a:t>
            </a:r>
            <a:r>
              <a:rPr lang="sk-SK" sz="1800" dirty="0" err="1" smtClean="0"/>
              <a:t>odroste</a:t>
            </a:r>
            <a:r>
              <a:rPr lang="sk-SK" sz="1800" dirty="0" smtClean="0"/>
              <a:t> </a:t>
            </a:r>
            <a:r>
              <a:rPr lang="sk-SK" sz="1800" dirty="0" err="1" smtClean="0"/>
              <a:t>přibližně</a:t>
            </a:r>
            <a:r>
              <a:rPr lang="sk-SK" sz="1800" dirty="0" smtClean="0"/>
              <a:t> za 3-4 </a:t>
            </a:r>
            <a:r>
              <a:rPr lang="sk-SK" sz="1800" dirty="0" err="1" smtClean="0"/>
              <a:t>měsíce</a:t>
            </a:r>
            <a:endParaRPr lang="cs-CZ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>
            <a:extLst>
              <a:ext uri="{FF2B5EF4-FFF2-40B4-BE49-F238E27FC236}">
                <a16:creationId xmlns:a16="http://schemas.microsoft.com/office/drawing/2014/main" xmlns="" id="{7C087BAD-1CF6-4566-B11A-C374804E7C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 smtClean="0"/>
              <a:t>Kůže dospělého člověka</a:t>
            </a:r>
            <a:endParaRPr lang="cs-CZ" altLang="cs-CZ" dirty="0"/>
          </a:p>
        </p:txBody>
      </p:sp>
      <p:sp>
        <p:nvSpPr>
          <p:cNvPr id="312323" name="Rectangle 3">
            <a:extLst>
              <a:ext uri="{FF2B5EF4-FFF2-40B4-BE49-F238E27FC236}">
                <a16:creationId xmlns:a16="http://schemas.microsoft.com/office/drawing/2014/main" xmlns="" id="{273185DE-4402-4444-99C5-935E56F201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cs-CZ" altLang="cs-CZ" dirty="0" smtClean="0"/>
          </a:p>
          <a:p>
            <a:pPr>
              <a:defRPr/>
            </a:pPr>
            <a:endParaRPr lang="cs-CZ" altLang="cs-CZ" dirty="0" smtClean="0"/>
          </a:p>
          <a:p>
            <a:pPr>
              <a:defRPr/>
            </a:pPr>
            <a:r>
              <a:rPr lang="cs-CZ" altLang="cs-CZ" dirty="0" smtClean="0"/>
              <a:t>povrch 1,5 </a:t>
            </a:r>
            <a:r>
              <a:rPr lang="cs-CZ" altLang="cs-CZ" dirty="0"/>
              <a:t>-2 m</a:t>
            </a:r>
            <a:r>
              <a:rPr lang="en-US" altLang="cs-CZ" dirty="0"/>
              <a:t>²</a:t>
            </a:r>
            <a:endParaRPr lang="cs-CZ" altLang="cs-CZ" dirty="0"/>
          </a:p>
          <a:p>
            <a:pPr>
              <a:defRPr/>
            </a:pPr>
            <a:r>
              <a:rPr lang="cs-CZ" altLang="cs-CZ" dirty="0" smtClean="0"/>
              <a:t>váha </a:t>
            </a:r>
            <a:r>
              <a:rPr lang="cs-CZ" altLang="cs-CZ" dirty="0"/>
              <a:t>18-20 kg (15-19 % </a:t>
            </a:r>
            <a:r>
              <a:rPr lang="cs-CZ" altLang="cs-CZ" dirty="0" smtClean="0"/>
              <a:t>celkové tělesné váhy)</a:t>
            </a:r>
            <a:endParaRPr lang="cs-CZ" altLang="cs-CZ" dirty="0"/>
          </a:p>
          <a:p>
            <a:pPr>
              <a:defRPr/>
            </a:pPr>
            <a:r>
              <a:rPr lang="cs-CZ" altLang="cs-CZ" dirty="0" smtClean="0"/>
              <a:t>tloušťka epidermis a dermis </a:t>
            </a:r>
            <a:r>
              <a:rPr lang="cs-CZ" altLang="cs-CZ" dirty="0"/>
              <a:t>- 2 mm  (0,5 </a:t>
            </a:r>
            <a:r>
              <a:rPr lang="cs-CZ" altLang="cs-CZ" dirty="0" smtClean="0"/>
              <a:t>- 3,5 kg)</a:t>
            </a:r>
          </a:p>
          <a:p>
            <a:pPr>
              <a:defRPr/>
            </a:pPr>
            <a:r>
              <a:rPr lang="cs-CZ" altLang="cs-CZ" dirty="0" smtClean="0"/>
              <a:t>tloušťka podkoží </a:t>
            </a:r>
            <a:r>
              <a:rPr lang="cs-CZ" altLang="cs-CZ" dirty="0"/>
              <a:t>-  </a:t>
            </a:r>
            <a:r>
              <a:rPr lang="cs-CZ" altLang="cs-CZ" dirty="0" smtClean="0"/>
              <a:t>8-25 mm</a:t>
            </a:r>
            <a:endParaRPr lang="el-GR" alt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3B9F041-9072-47AB-A367-51A5359C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3. </a:t>
            </a:r>
            <a:r>
              <a:rPr lang="cs-CZ" dirty="0" err="1" smtClean="0"/>
              <a:t>Tela</a:t>
            </a:r>
            <a:r>
              <a:rPr lang="cs-CZ" dirty="0" smtClean="0"/>
              <a:t> </a:t>
            </a:r>
            <a:r>
              <a:rPr lang="cs-CZ" dirty="0" err="1" smtClean="0"/>
              <a:t>subcutanea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35F6311-B8FA-4B48-B525-64788AAC3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nejhlubší vrstva, pochází z mezodermu</a:t>
            </a:r>
            <a:endParaRPr lang="cs-CZ" sz="2400" dirty="0"/>
          </a:p>
          <a:p>
            <a:pPr eaLnBrk="1" hangingPunct="1">
              <a:defRPr/>
            </a:pPr>
            <a:r>
              <a:rPr lang="cs-CZ" dirty="0" smtClean="0"/>
              <a:t>t</a:t>
            </a:r>
            <a:r>
              <a:rPr lang="cs-CZ" sz="2400" dirty="0" smtClean="0"/>
              <a:t>vořená </a:t>
            </a:r>
            <a:r>
              <a:rPr lang="cs-CZ" sz="2400" dirty="0" err="1" smtClean="0"/>
              <a:t>adipocyty</a:t>
            </a:r>
            <a:r>
              <a:rPr lang="cs-CZ" sz="2400" dirty="0" smtClean="0"/>
              <a:t> (tukové buňky) a z </a:t>
            </a:r>
            <a:r>
              <a:rPr lang="cs-CZ" sz="2400" dirty="0" err="1" smtClean="0"/>
              <a:t>lamelárně</a:t>
            </a:r>
            <a:r>
              <a:rPr lang="cs-CZ" sz="2400" dirty="0" smtClean="0"/>
              <a:t> uspořádaného řídkého vaziva</a:t>
            </a:r>
            <a:endParaRPr lang="cs-CZ" sz="2400" dirty="0"/>
          </a:p>
          <a:p>
            <a:pPr eaLnBrk="1" hangingPunct="1">
              <a:defRPr/>
            </a:pPr>
            <a:r>
              <a:rPr lang="cs-CZ" dirty="0" smtClean="0"/>
              <a:t>v</a:t>
            </a:r>
            <a:r>
              <a:rPr lang="cs-CZ" sz="2400" dirty="0" smtClean="0"/>
              <a:t>azivové septa tvoří síť, v </a:t>
            </a:r>
            <a:r>
              <a:rPr lang="cs-CZ" sz="2400" dirty="0" err="1" smtClean="0"/>
              <a:t>kt</a:t>
            </a:r>
            <a:r>
              <a:rPr lang="cs-CZ" sz="2400" dirty="0" smtClean="0"/>
              <a:t>. jsou uloženy lalůčky tukové tkáně</a:t>
            </a:r>
          </a:p>
          <a:p>
            <a:pPr eaLnBrk="1" hangingPunct="1">
              <a:defRPr/>
            </a:pPr>
            <a:r>
              <a:rPr lang="cs-CZ" dirty="0" smtClean="0"/>
              <a:t>tloušťka tukové vrstvy kolísá v různých částech těla – značně silná břicho, hýždě a stehna – vytváří tukový polštář – </a:t>
            </a:r>
            <a:r>
              <a:rPr lang="cs-CZ" dirty="0" err="1" smtClean="0"/>
              <a:t>panniculus</a:t>
            </a:r>
            <a:r>
              <a:rPr lang="cs-CZ" dirty="0" smtClean="0"/>
              <a:t> </a:t>
            </a:r>
            <a:r>
              <a:rPr lang="cs-CZ" dirty="0" err="1" smtClean="0"/>
              <a:t>adiposus</a:t>
            </a:r>
            <a:endParaRPr lang="cs-CZ" sz="2400" dirty="0"/>
          </a:p>
          <a:p>
            <a:pPr eaLnBrk="1" hangingPunct="1">
              <a:defRPr/>
            </a:pPr>
            <a:r>
              <a:rPr lang="cs-CZ" dirty="0" err="1" smtClean="0"/>
              <a:t>a</a:t>
            </a:r>
            <a:r>
              <a:rPr lang="cs-CZ" sz="2400" dirty="0" err="1" smtClean="0"/>
              <a:t>dipocyty</a:t>
            </a:r>
            <a:r>
              <a:rPr lang="cs-CZ" sz="2400" dirty="0" smtClean="0"/>
              <a:t> mají metabolickou aktivitu</a:t>
            </a:r>
            <a:endParaRPr lang="cs-CZ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FE5D8C0-DD7A-44B9-9887-7F5F2D2D1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3. </a:t>
            </a:r>
            <a:r>
              <a:rPr lang="cs-CZ" dirty="0" err="1" smtClean="0"/>
              <a:t>Subcutis</a:t>
            </a:r>
            <a:endParaRPr lang="cs-CZ" dirty="0"/>
          </a:p>
        </p:txBody>
      </p:sp>
      <p:pic>
        <p:nvPicPr>
          <p:cNvPr id="54275" name="Zástupný obsah 4">
            <a:extLst>
              <a:ext uri="{FF2B5EF4-FFF2-40B4-BE49-F238E27FC236}">
                <a16:creationId xmlns:a16="http://schemas.microsoft.com/office/drawing/2014/main" xmlns="" id="{3BDEB400-7EA5-4CCA-B300-B68224745F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4013" y="1676400"/>
            <a:ext cx="5895975" cy="4200525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Funkce</a:t>
            </a:r>
            <a:r>
              <a:rPr lang="sk-SK" dirty="0" smtClean="0"/>
              <a:t> </a:t>
            </a:r>
            <a:r>
              <a:rPr lang="sk-SK" dirty="0" err="1" smtClean="0"/>
              <a:t>kůže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ochranná - </a:t>
            </a:r>
            <a:r>
              <a:rPr lang="sk-SK" dirty="0" err="1" smtClean="0"/>
              <a:t>bariérová</a:t>
            </a:r>
            <a:endParaRPr lang="sk-SK" dirty="0" smtClean="0"/>
          </a:p>
          <a:p>
            <a:r>
              <a:rPr lang="sk-SK" dirty="0" smtClean="0"/>
              <a:t>termoregulační</a:t>
            </a:r>
          </a:p>
          <a:p>
            <a:r>
              <a:rPr lang="sk-SK" dirty="0" err="1" smtClean="0"/>
              <a:t>depotní</a:t>
            </a:r>
            <a:endParaRPr lang="sk-SK" dirty="0" smtClean="0"/>
          </a:p>
          <a:p>
            <a:r>
              <a:rPr lang="sk-SK" dirty="0" err="1" smtClean="0"/>
              <a:t>smyslová</a:t>
            </a:r>
            <a:endParaRPr lang="sk-SK" dirty="0" smtClean="0"/>
          </a:p>
          <a:p>
            <a:r>
              <a:rPr lang="sk-SK" dirty="0" smtClean="0"/>
              <a:t>metabolická</a:t>
            </a:r>
          </a:p>
          <a:p>
            <a:r>
              <a:rPr lang="sk-SK" dirty="0" smtClean="0"/>
              <a:t>imunologická</a:t>
            </a:r>
          </a:p>
          <a:p>
            <a:r>
              <a:rPr lang="sk-SK" dirty="0" err="1" smtClean="0"/>
              <a:t>detoxikační</a:t>
            </a:r>
            <a:endParaRPr lang="sk-SK" dirty="0" smtClean="0"/>
          </a:p>
          <a:p>
            <a:r>
              <a:rPr lang="sk-SK" dirty="0" err="1" smtClean="0"/>
              <a:t>psychosociální</a:t>
            </a: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xmlns="" id="{AA6CDE8F-FF17-4BCB-8E3E-083D2D9CF3A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Funkce kůže</a:t>
            </a:r>
            <a:endParaRPr lang="cs-CZ" altLang="cs-CZ" dirty="0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xmlns="" id="{CA587935-1519-49AF-B4DF-3224012289EA}"/>
              </a:ext>
            </a:extLst>
          </p:cNvPr>
          <p:cNvSpPr>
            <a:spLocks noGrp="1" noRot="1" noChangeArrowheads="1"/>
          </p:cNvSpPr>
          <p:nvPr>
            <p:ph sz="half" idx="1"/>
          </p:nvPr>
        </p:nvSpPr>
        <p:spPr>
          <a:xfrm>
            <a:off x="457200" y="1673352"/>
            <a:ext cx="4686304" cy="4718304"/>
          </a:xfrm>
        </p:spPr>
        <p:txBody>
          <a:bodyPr>
            <a:noAutofit/>
          </a:bodyPr>
          <a:lstStyle/>
          <a:p>
            <a:pPr marL="514350" indent="-514350" eaLnBrk="1" hangingPunct="1">
              <a:buNone/>
              <a:defRPr/>
            </a:pPr>
            <a:r>
              <a:rPr lang="cs-CZ" altLang="cs-CZ" sz="2400" b="1" dirty="0" smtClean="0"/>
              <a:t>Bariérová – </a:t>
            </a:r>
            <a:r>
              <a:rPr lang="cs-CZ" altLang="cs-CZ" sz="2400" dirty="0" smtClean="0"/>
              <a:t>vůči faktorům</a:t>
            </a:r>
            <a:endParaRPr lang="cs-CZ" altLang="cs-CZ" sz="2400" dirty="0"/>
          </a:p>
          <a:p>
            <a:pPr eaLnBrk="1" hangingPunct="1">
              <a:defRPr/>
            </a:pPr>
            <a:r>
              <a:rPr lang="cs-CZ" altLang="cs-CZ" sz="2400" dirty="0" smtClean="0"/>
              <a:t>chemickým</a:t>
            </a:r>
            <a:endParaRPr lang="cs-CZ" altLang="cs-CZ" sz="2400" dirty="0"/>
          </a:p>
          <a:p>
            <a:pPr eaLnBrk="1" hangingPunct="1">
              <a:defRPr/>
            </a:pPr>
            <a:r>
              <a:rPr lang="cs-CZ" altLang="cs-CZ" sz="2400" dirty="0" smtClean="0"/>
              <a:t>fyzikálním (mechanické, termické a aktinické)</a:t>
            </a:r>
            <a:endParaRPr lang="cs-CZ" altLang="cs-CZ" sz="2400" dirty="0"/>
          </a:p>
          <a:p>
            <a:pPr eaLnBrk="1" hangingPunct="1">
              <a:defRPr/>
            </a:pPr>
            <a:r>
              <a:rPr lang="cs-CZ" altLang="cs-CZ" sz="2400" dirty="0" smtClean="0"/>
              <a:t>biologickým (infekce, antigeny)</a:t>
            </a:r>
          </a:p>
          <a:p>
            <a:pPr eaLnBrk="1" hangingPunct="1">
              <a:buNone/>
              <a:defRPr/>
            </a:pPr>
            <a:r>
              <a:rPr lang="cs-CZ" altLang="cs-CZ" sz="2400" dirty="0" smtClean="0"/>
              <a:t>+ </a:t>
            </a:r>
            <a:r>
              <a:rPr lang="cs-CZ" altLang="cs-CZ" sz="2400" b="1" dirty="0" err="1" smtClean="0"/>
              <a:t>samočistící</a:t>
            </a:r>
            <a:r>
              <a:rPr lang="cs-CZ" altLang="cs-CZ" sz="2400" b="1" dirty="0" smtClean="0"/>
              <a:t> funkce a ochranný kožní film </a:t>
            </a:r>
            <a:r>
              <a:rPr lang="cs-CZ" altLang="cs-CZ" sz="2400" dirty="0" smtClean="0"/>
              <a:t>pH 5-6</a:t>
            </a:r>
          </a:p>
          <a:p>
            <a:pPr eaLnBrk="1" hangingPunct="1">
              <a:defRPr/>
            </a:pPr>
            <a:endParaRPr lang="cs-CZ" altLang="cs-CZ" sz="2400" dirty="0" smtClean="0"/>
          </a:p>
          <a:p>
            <a:pPr>
              <a:lnSpc>
                <a:spcPct val="90000"/>
              </a:lnSpc>
              <a:buNone/>
              <a:defRPr/>
            </a:pPr>
            <a:r>
              <a:rPr lang="cs-CZ" altLang="cs-CZ" sz="2400" b="1" dirty="0" smtClean="0"/>
              <a:t>Ochrana </a:t>
            </a:r>
            <a:r>
              <a:rPr lang="cs-CZ" altLang="cs-CZ" sz="2400" b="1" dirty="0" err="1" smtClean="0"/>
              <a:t>homeostázy</a:t>
            </a:r>
            <a:endParaRPr lang="cs-CZ" altLang="cs-CZ" sz="2400" b="1" dirty="0"/>
          </a:p>
          <a:p>
            <a:pPr>
              <a:lnSpc>
                <a:spcPct val="90000"/>
              </a:lnSpc>
              <a:defRPr/>
            </a:pPr>
            <a:r>
              <a:rPr lang="cs-CZ" altLang="cs-CZ" sz="2400" dirty="0" smtClean="0"/>
              <a:t>Vodní hospodářství, elektrolyty, makromolekuly</a:t>
            </a:r>
            <a:endParaRPr lang="cs-CZ" altLang="cs-CZ" sz="2400" dirty="0"/>
          </a:p>
          <a:p>
            <a:pPr eaLnBrk="1" hangingPunct="1">
              <a:defRPr/>
            </a:pPr>
            <a:endParaRPr lang="cs-CZ" altLang="cs-CZ" sz="2400" dirty="0"/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xmlns="" id="{06FB5E3B-A9FD-48DC-805A-F2C8B9BD91E9}"/>
              </a:ext>
            </a:extLst>
          </p:cNvPr>
          <p:cNvSpPr>
            <a:spLocks noGrp="1" noRot="1" noChangeArrowheads="1"/>
          </p:cNvSpPr>
          <p:nvPr>
            <p:ph sz="half" idx="2"/>
          </p:nvPr>
        </p:nvSpPr>
        <p:spPr>
          <a:xfrm>
            <a:off x="5105400" y="1643050"/>
            <a:ext cx="4038600" cy="471830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2400" dirty="0" smtClean="0"/>
              <a:t>epidermální bariéra</a:t>
            </a:r>
            <a:endParaRPr lang="cs-CZ" altLang="cs-CZ" sz="24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cs-CZ" altLang="cs-CZ" sz="2400" dirty="0" smtClean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cs-CZ" altLang="cs-CZ" sz="2400" dirty="0" smtClean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cs-CZ" altLang="cs-CZ" sz="2400" dirty="0" smtClean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buNone/>
              <a:defRPr/>
            </a:pPr>
            <a:endParaRPr lang="cs-CZ" altLang="cs-CZ" sz="2400" dirty="0" smtClean="0"/>
          </a:p>
          <a:p>
            <a:pPr eaLnBrk="1" hangingPunct="1">
              <a:defRPr/>
            </a:pPr>
            <a:endParaRPr lang="cs-CZ" altLang="cs-CZ" sz="2400" dirty="0" smtClean="0"/>
          </a:p>
          <a:p>
            <a:pPr eaLnBrk="1" hangingPunct="1">
              <a:defRPr/>
            </a:pPr>
            <a:endParaRPr lang="cs-CZ" altLang="cs-CZ" sz="2400" dirty="0"/>
          </a:p>
          <a:p>
            <a:pPr>
              <a:lnSpc>
                <a:spcPct val="90000"/>
              </a:lnSpc>
              <a:defRPr/>
            </a:pPr>
            <a:r>
              <a:rPr lang="cs-CZ" altLang="cs-CZ" sz="2400" dirty="0" smtClean="0"/>
              <a:t>zásobárna vody, potní žlázy, ochranný film</a:t>
            </a:r>
            <a:endParaRPr lang="cs-CZ" altLang="cs-CZ" sz="2400" dirty="0"/>
          </a:p>
          <a:p>
            <a:pPr>
              <a:lnSpc>
                <a:spcPct val="90000"/>
              </a:lnSpc>
              <a:defRPr/>
            </a:pPr>
            <a:endParaRPr lang="cs-CZ" altLang="cs-CZ" sz="2400" dirty="0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cs-CZ" altLang="cs-CZ" sz="2400" dirty="0">
              <a:solidFill>
                <a:schemeClr val="folHlink"/>
              </a:solidFill>
            </a:endParaRPr>
          </a:p>
          <a:p>
            <a:pPr eaLnBrk="1" hangingPunct="1">
              <a:defRPr/>
            </a:pPr>
            <a:endParaRPr lang="cs-CZ" altLang="cs-CZ" sz="2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xmlns="" id="{466D45C7-4476-4914-B880-7C920BA7BBE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Funkce kůže</a:t>
            </a:r>
            <a:endParaRPr lang="cs-CZ" altLang="cs-CZ" dirty="0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xmlns="" id="{C33F1D3D-B224-40F7-A3A5-88FF41318C47}"/>
              </a:ext>
            </a:extLst>
          </p:cNvPr>
          <p:cNvSpPr>
            <a:spLocks noGrp="1" noRot="1" noChangeArrowheads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b="1" dirty="0" smtClean="0"/>
              <a:t>Termoregulace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cs-CZ" altLang="cs-CZ" sz="2400" b="1" dirty="0" smtClean="0"/>
              <a:t>   - p ocení                    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cs-CZ" altLang="cs-CZ" sz="2400" b="1" dirty="0" smtClean="0"/>
              <a:t>   - vasodilatace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cs-CZ" altLang="cs-CZ" sz="2400" b="1" dirty="0" smtClean="0"/>
              <a:t>   - vasokonstrikce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b="1" dirty="0"/>
          </a:p>
          <a:p>
            <a:pPr>
              <a:lnSpc>
                <a:spcPct val="90000"/>
              </a:lnSpc>
              <a:buNone/>
              <a:defRPr/>
            </a:pPr>
            <a:r>
              <a:rPr lang="cs-CZ" altLang="cs-CZ" sz="2400" b="1" dirty="0" smtClean="0"/>
              <a:t>Smyslová</a:t>
            </a:r>
          </a:p>
          <a:p>
            <a:pPr>
              <a:lnSpc>
                <a:spcPct val="90000"/>
              </a:lnSpc>
              <a:buNone/>
              <a:defRPr/>
            </a:pPr>
            <a:endParaRPr lang="cs-CZ" altLang="cs-CZ" sz="2400" b="1" dirty="0" smtClean="0"/>
          </a:p>
          <a:p>
            <a:pPr>
              <a:lnSpc>
                <a:spcPct val="90000"/>
              </a:lnSpc>
              <a:buNone/>
              <a:defRPr/>
            </a:pPr>
            <a:endParaRPr lang="cs-CZ" altLang="cs-CZ" sz="2400" b="1" dirty="0" smtClean="0"/>
          </a:p>
          <a:p>
            <a:pPr>
              <a:lnSpc>
                <a:spcPct val="90000"/>
              </a:lnSpc>
              <a:buNone/>
              <a:defRPr/>
            </a:pPr>
            <a:endParaRPr lang="cs-CZ" altLang="cs-CZ" sz="2400" b="1" dirty="0" smtClean="0"/>
          </a:p>
          <a:p>
            <a:pPr>
              <a:lnSpc>
                <a:spcPct val="90000"/>
              </a:lnSpc>
              <a:buNone/>
              <a:defRPr/>
            </a:pPr>
            <a:endParaRPr lang="cs-CZ" altLang="cs-CZ" sz="2400" b="1" dirty="0" smtClean="0"/>
          </a:p>
          <a:p>
            <a:pPr>
              <a:lnSpc>
                <a:spcPct val="90000"/>
              </a:lnSpc>
              <a:buNone/>
              <a:defRPr/>
            </a:pPr>
            <a:endParaRPr lang="cs-CZ" altLang="cs-CZ" sz="2400" b="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b="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b="1" dirty="0" smtClean="0"/>
              <a:t>Zásobní (tuk, voda)</a:t>
            </a:r>
            <a:endParaRPr lang="cs-CZ" altLang="cs-CZ" sz="2400" b="1" dirty="0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xmlns="" id="{F87086FE-09AE-4BD3-B980-99C60314BB35}"/>
              </a:ext>
            </a:extLst>
          </p:cNvPr>
          <p:cNvSpPr>
            <a:spLocks noGrp="1" noRot="1" noChangeArrowheads="1"/>
          </p:cNvSpPr>
          <p:nvPr>
            <p:ph sz="half" idx="2"/>
          </p:nvPr>
        </p:nvSpPr>
        <p:spPr>
          <a:xfrm>
            <a:off x="4648200" y="1673352"/>
            <a:ext cx="4495800" cy="4718304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krevní cévy, potní žlázy 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 smtClean="0"/>
          </a:p>
          <a:p>
            <a:pPr eaLnBrk="1" hangingPunct="1">
              <a:lnSpc>
                <a:spcPct val="90000"/>
              </a:lnSpc>
              <a:buNone/>
              <a:defRPr/>
            </a:pPr>
            <a:endParaRPr lang="cs-CZ" altLang="cs-CZ" sz="2400" dirty="0" smtClean="0"/>
          </a:p>
          <a:p>
            <a:pPr eaLnBrk="1" hangingPunct="1">
              <a:lnSpc>
                <a:spcPct val="90000"/>
              </a:lnSpc>
              <a:buNone/>
              <a:defRPr/>
            </a:pPr>
            <a:endParaRPr lang="cs-CZ" altLang="cs-CZ" sz="2400" dirty="0"/>
          </a:p>
          <a:p>
            <a:pPr>
              <a:defRPr/>
            </a:pPr>
            <a:r>
              <a:rPr lang="cs-CZ" altLang="cs-CZ" sz="2400" dirty="0" smtClean="0"/>
              <a:t>termoreceptory </a:t>
            </a:r>
            <a:r>
              <a:rPr lang="sk-SK" altLang="cs-CZ" sz="2400" dirty="0" smtClean="0"/>
              <a:t>– chlad a teplo</a:t>
            </a:r>
            <a:endParaRPr lang="cs-CZ" altLang="cs-CZ" sz="2400" dirty="0" smtClean="0"/>
          </a:p>
          <a:p>
            <a:pPr>
              <a:buNone/>
              <a:defRPr/>
            </a:pPr>
            <a:r>
              <a:rPr lang="cs-CZ" altLang="cs-CZ" sz="2400" dirty="0" smtClean="0"/>
              <a:t>   </a:t>
            </a:r>
            <a:r>
              <a:rPr lang="cs-CZ" altLang="cs-CZ" sz="2400" dirty="0" err="1" smtClean="0"/>
              <a:t>mechanoreceptory</a:t>
            </a:r>
            <a:r>
              <a:rPr lang="cs-CZ" altLang="cs-CZ" sz="2400" dirty="0" smtClean="0"/>
              <a:t> </a:t>
            </a:r>
            <a:r>
              <a:rPr lang="sk-SK" altLang="cs-CZ" sz="2400" dirty="0" smtClean="0"/>
              <a:t>– </a:t>
            </a:r>
            <a:r>
              <a:rPr lang="sk-SK" altLang="cs-CZ" sz="2400" dirty="0" err="1" smtClean="0"/>
              <a:t>dotek</a:t>
            </a:r>
            <a:r>
              <a:rPr lang="sk-SK" altLang="cs-CZ" sz="2400" dirty="0" smtClean="0"/>
              <a:t>, tlak,              </a:t>
            </a:r>
            <a:br>
              <a:rPr lang="sk-SK" altLang="cs-CZ" sz="2400" dirty="0" smtClean="0"/>
            </a:br>
            <a:r>
              <a:rPr lang="sk-SK" altLang="cs-CZ" sz="2400" dirty="0" smtClean="0"/>
              <a:t>                                   </a:t>
            </a:r>
            <a:r>
              <a:rPr lang="sk-SK" altLang="cs-CZ" sz="2400" dirty="0" err="1" smtClean="0"/>
              <a:t>vibrace</a:t>
            </a:r>
            <a:endParaRPr lang="sk-SK" altLang="cs-CZ" sz="2400" dirty="0" smtClean="0"/>
          </a:p>
          <a:p>
            <a:pPr>
              <a:buNone/>
              <a:defRPr/>
            </a:pPr>
            <a:r>
              <a:rPr lang="cs-CZ" altLang="cs-CZ" sz="2400" dirty="0" smtClean="0"/>
              <a:t>   </a:t>
            </a:r>
            <a:r>
              <a:rPr lang="cs-CZ" altLang="cs-CZ" sz="2400" dirty="0" err="1" smtClean="0"/>
              <a:t>nociceptivní</a:t>
            </a:r>
            <a:r>
              <a:rPr lang="cs-CZ" altLang="cs-CZ" sz="2400" dirty="0" smtClean="0"/>
              <a:t> receptory – bolest a  </a:t>
            </a:r>
            <a:br>
              <a:rPr lang="cs-CZ" altLang="cs-CZ" sz="2400" dirty="0" smtClean="0"/>
            </a:br>
            <a:r>
              <a:rPr lang="cs-CZ" altLang="cs-CZ" sz="2400" dirty="0" smtClean="0"/>
              <a:t>                                        svědění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cs-CZ" altLang="cs-CZ" sz="2400" dirty="0" smtClean="0"/>
          </a:p>
          <a:p>
            <a:pPr eaLnBrk="1" hangingPunct="1">
              <a:lnSpc>
                <a:spcPct val="90000"/>
              </a:lnSpc>
              <a:buNone/>
              <a:defRPr/>
            </a:pPr>
            <a:endParaRPr lang="cs-CZ" altLang="cs-CZ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zásoba energie – podkožní tuk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xmlns="" id="{04147BD6-294D-4C2E-ADFA-0C57BD5E9B9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Funkce kůže</a:t>
            </a:r>
            <a:endParaRPr lang="cs-CZ" altLang="cs-CZ" dirty="0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xmlns="" id="{70DB386C-9E02-471A-887B-9CE23EBA2DB8}"/>
              </a:ext>
            </a:extLst>
          </p:cNvPr>
          <p:cNvSpPr>
            <a:spLocks noGrp="1" noRot="1" noChangeArrowheads="1"/>
          </p:cNvSpPr>
          <p:nvPr>
            <p:ph sz="half" idx="1"/>
          </p:nvPr>
        </p:nvSpPr>
        <p:spPr>
          <a:xfrm>
            <a:off x="428596" y="1643050"/>
            <a:ext cx="4929222" cy="471830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cs-CZ" altLang="cs-CZ" sz="2400" b="1" dirty="0" smtClean="0"/>
              <a:t>Metabolická (sekreční a de p </a:t>
            </a:r>
            <a:r>
              <a:rPr lang="cs-CZ" altLang="cs-CZ" sz="2400" b="1" dirty="0" err="1" smtClean="0"/>
              <a:t>otní</a:t>
            </a:r>
            <a:r>
              <a:rPr lang="cs-CZ" altLang="cs-CZ" sz="2400" b="1" dirty="0" smtClean="0"/>
              <a:t>) - </a:t>
            </a:r>
            <a:r>
              <a:rPr lang="cs-CZ" altLang="cs-CZ" sz="2400" dirty="0" smtClean="0"/>
              <a:t>vitamin D, metabolismus tuků, sacharidů a bílkovin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cs-CZ" altLang="cs-CZ" sz="2400" b="1" dirty="0" smtClean="0"/>
              <a:t>  </a:t>
            </a:r>
            <a:r>
              <a:rPr lang="cs-CZ" altLang="cs-CZ" sz="2400" dirty="0" smtClean="0"/>
              <a:t>sekreční – keratin, melanin, pot a maz</a:t>
            </a:r>
          </a:p>
          <a:p>
            <a:pPr>
              <a:lnSpc>
                <a:spcPct val="80000"/>
              </a:lnSpc>
              <a:buNone/>
              <a:defRPr/>
            </a:pPr>
            <a:endParaRPr lang="cs-CZ" altLang="cs-CZ" sz="2400" b="1" dirty="0" smtClean="0"/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sz="2400" b="1" dirty="0" smtClean="0"/>
              <a:t>Imunologická</a:t>
            </a:r>
          </a:p>
          <a:p>
            <a:pPr>
              <a:lnSpc>
                <a:spcPct val="80000"/>
              </a:lnSpc>
              <a:buNone/>
              <a:defRPr/>
            </a:pPr>
            <a:endParaRPr lang="cs-CZ" altLang="cs-CZ" sz="2400" b="1" dirty="0" smtClean="0"/>
          </a:p>
          <a:p>
            <a:pPr>
              <a:lnSpc>
                <a:spcPct val="80000"/>
              </a:lnSpc>
              <a:buNone/>
              <a:defRPr/>
            </a:pPr>
            <a:endParaRPr lang="cs-CZ" altLang="cs-CZ" sz="2400" b="1" dirty="0" smtClean="0"/>
          </a:p>
          <a:p>
            <a:pPr>
              <a:lnSpc>
                <a:spcPct val="80000"/>
              </a:lnSpc>
              <a:buNone/>
              <a:defRPr/>
            </a:pPr>
            <a:endParaRPr lang="cs-CZ" altLang="cs-CZ" sz="2400" b="1" dirty="0"/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400" b="1" dirty="0" smtClean="0"/>
              <a:t>Psychosociální</a:t>
            </a:r>
            <a:endParaRPr lang="cs-CZ" altLang="cs-CZ" sz="2400" b="1" dirty="0"/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xmlns="" id="{8433CA10-4BC6-47EE-A5CD-37D1DE7D09E4}"/>
              </a:ext>
            </a:extLst>
          </p:cNvPr>
          <p:cNvSpPr>
            <a:spLocks noGrp="1" noRot="1" noChangeArrowheads="1"/>
          </p:cNvSpPr>
          <p:nvPr>
            <p:ph sz="half" idx="2"/>
          </p:nvPr>
        </p:nvSpPr>
        <p:spPr>
          <a:xfrm>
            <a:off x="5214942" y="1643050"/>
            <a:ext cx="3929058" cy="4718304"/>
          </a:xfrm>
        </p:spPr>
        <p:txBody>
          <a:bodyPr>
            <a:normAutofit/>
          </a:bodyPr>
          <a:lstStyle/>
          <a:p>
            <a:pPr>
              <a:defRPr/>
            </a:pPr>
            <a:endParaRPr lang="cs-CZ" altLang="cs-CZ" sz="2400" dirty="0" smtClean="0"/>
          </a:p>
          <a:p>
            <a:pPr>
              <a:defRPr/>
            </a:pPr>
            <a:r>
              <a:rPr lang="cs-CZ" altLang="cs-CZ" sz="2400" dirty="0" smtClean="0"/>
              <a:t>vit. D - epidermis</a:t>
            </a:r>
          </a:p>
          <a:p>
            <a:pPr eaLnBrk="1" hangingPunct="1">
              <a:defRPr/>
            </a:pPr>
            <a:endParaRPr lang="cs-CZ" altLang="cs-CZ" sz="2400" dirty="0" smtClean="0"/>
          </a:p>
          <a:p>
            <a:pPr eaLnBrk="1" hangingPunct="1">
              <a:defRPr/>
            </a:pPr>
            <a:endParaRPr lang="cs-CZ" altLang="cs-CZ" sz="2400" dirty="0" smtClean="0"/>
          </a:p>
          <a:p>
            <a:pPr eaLnBrk="1" hangingPunct="1">
              <a:buNone/>
              <a:defRPr/>
            </a:pPr>
            <a:endParaRPr lang="cs-CZ" altLang="cs-CZ" sz="2400" dirty="0" smtClean="0"/>
          </a:p>
          <a:p>
            <a:pPr>
              <a:defRPr/>
            </a:pPr>
            <a:r>
              <a:rPr lang="cs-CZ" altLang="cs-CZ" sz="2400" dirty="0" smtClean="0"/>
              <a:t>Langerhansovy buňky, T-lymfocyty, makrofágy, </a:t>
            </a:r>
            <a:r>
              <a:rPr lang="cs-CZ" altLang="cs-CZ" sz="2400" dirty="0" err="1" smtClean="0"/>
              <a:t>mastocyty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keratinocyty</a:t>
            </a:r>
            <a:endParaRPr lang="cs-CZ" altLang="cs-CZ" sz="2400" dirty="0"/>
          </a:p>
          <a:p>
            <a:pPr eaLnBrk="1" hangingPunct="1">
              <a:defRPr/>
            </a:pPr>
            <a:endParaRPr lang="cs-CZ" altLang="cs-CZ" sz="2400" dirty="0" smtClean="0"/>
          </a:p>
          <a:p>
            <a:pPr eaLnBrk="1" hangingPunct="1">
              <a:defRPr/>
            </a:pPr>
            <a:r>
              <a:rPr lang="cs-CZ" altLang="cs-CZ" sz="2400" dirty="0" smtClean="0"/>
              <a:t>aktuální stav kůže</a:t>
            </a:r>
            <a:endParaRPr lang="cs-CZ" altLang="cs-CZ" sz="2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altLang="cs-CZ" dirty="0" smtClean="0"/>
              <a:t>Děkuji za pozornost</a:t>
            </a:r>
            <a:r>
              <a:rPr lang="cs-CZ" altLang="cs-CZ" dirty="0">
                <a:sym typeface="Wingdings" panose="05000000000000000000" pitchFamily="2" charset="2"/>
              </a:rPr>
              <a:t/>
            </a:r>
            <a:br>
              <a:rPr lang="cs-CZ" altLang="cs-CZ" dirty="0">
                <a:sym typeface="Wingdings" panose="05000000000000000000" pitchFamily="2" charset="2"/>
              </a:rPr>
            </a:br>
            <a:endParaRPr lang="cs-CZ" dirty="0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xmlns="" id="{8876061C-B3FD-453D-B9EA-8988310511EE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4800" dirty="0"/>
          </a:p>
          <a:p>
            <a:pPr marL="0" indent="0"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8000" dirty="0">
              <a:sym typeface="Wingdings" panose="05000000000000000000" pitchFamily="2" charset="2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dirty="0" err="1">
                <a:sym typeface="Wingdings" panose="05000000000000000000" pitchFamily="2" charset="2"/>
              </a:rPr>
              <a:t>You</a:t>
            </a:r>
            <a:r>
              <a:rPr lang="cs-CZ" altLang="cs-CZ" dirty="0">
                <a:sym typeface="Wingdings" panose="05000000000000000000" pitchFamily="2" charset="2"/>
              </a:rPr>
              <a:t> </a:t>
            </a:r>
            <a:r>
              <a:rPr lang="cs-CZ" altLang="cs-CZ" dirty="0" err="1">
                <a:sym typeface="Wingdings" panose="05000000000000000000" pitchFamily="2" charset="2"/>
              </a:rPr>
              <a:t>can</a:t>
            </a:r>
            <a:r>
              <a:rPr lang="cs-CZ" altLang="cs-CZ" dirty="0">
                <a:sym typeface="Wingdings" panose="05000000000000000000" pitchFamily="2" charset="2"/>
              </a:rPr>
              <a:t> </a:t>
            </a:r>
            <a:r>
              <a:rPr lang="cs-CZ" altLang="cs-CZ" dirty="0" err="1">
                <a:sym typeface="Wingdings" panose="05000000000000000000" pitchFamily="2" charset="2"/>
              </a:rPr>
              <a:t>find</a:t>
            </a:r>
            <a:r>
              <a:rPr lang="cs-CZ" altLang="cs-CZ" dirty="0">
                <a:sym typeface="Wingdings" panose="05000000000000000000" pitchFamily="2" charset="2"/>
              </a:rPr>
              <a:t> </a:t>
            </a:r>
            <a:r>
              <a:rPr lang="cs-CZ" altLang="cs-CZ" dirty="0" err="1">
                <a:sym typeface="Wingdings" panose="05000000000000000000" pitchFamily="2" charset="2"/>
              </a:rPr>
              <a:t>the</a:t>
            </a:r>
            <a:r>
              <a:rPr lang="cs-CZ" altLang="cs-CZ" dirty="0">
                <a:sym typeface="Wingdings" panose="05000000000000000000" pitchFamily="2" charset="2"/>
              </a:rPr>
              <a:t> </a:t>
            </a:r>
            <a:r>
              <a:rPr lang="cs-CZ" altLang="cs-CZ" dirty="0" err="1">
                <a:sym typeface="Wingdings" panose="05000000000000000000" pitchFamily="2" charset="2"/>
              </a:rPr>
              <a:t>overview</a:t>
            </a:r>
            <a:r>
              <a:rPr lang="cs-CZ" altLang="cs-CZ" dirty="0">
                <a:sym typeface="Wingdings" panose="05000000000000000000" pitchFamily="2" charset="2"/>
              </a:rPr>
              <a:t> </a:t>
            </a:r>
            <a:r>
              <a:rPr lang="cs-CZ" altLang="cs-CZ" dirty="0" err="1">
                <a:sym typeface="Wingdings" panose="05000000000000000000" pitchFamily="2" charset="2"/>
              </a:rPr>
              <a:t>here</a:t>
            </a:r>
            <a:r>
              <a:rPr lang="cs-CZ" altLang="cs-CZ" dirty="0">
                <a:sym typeface="Wingdings" panose="05000000000000000000" pitchFamily="2" charset="2"/>
              </a:rPr>
              <a:t>: </a:t>
            </a:r>
            <a:r>
              <a:rPr lang="cs-CZ" dirty="0">
                <a:hlinkClick r:id="rId2"/>
              </a:rPr>
              <a:t>https://www.youtube.com/watch?v=MPLV4h0Tr8c</a:t>
            </a:r>
            <a:endParaRPr lang="cs-CZ" altLang="cs-CZ" dirty="0"/>
          </a:p>
          <a:p>
            <a:pPr marL="0" indent="0"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4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EDF1898-6EC0-45CC-98D5-D297CEC09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Vrstvy kůže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FD8E5D16-D8F7-47DE-B934-08C0F932D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2800" b="1" dirty="0" smtClean="0"/>
              <a:t>E </a:t>
            </a:r>
            <a:r>
              <a:rPr lang="en-US" sz="2800" b="1" dirty="0" smtClean="0"/>
              <a:t>p</a:t>
            </a:r>
            <a:r>
              <a:rPr lang="sk-SK" sz="2800" b="1" dirty="0" smtClean="0"/>
              <a:t> </a:t>
            </a:r>
            <a:r>
              <a:rPr lang="en-US" sz="2800" b="1" dirty="0" err="1" smtClean="0"/>
              <a:t>idermis</a:t>
            </a:r>
            <a:r>
              <a:rPr lang="cs-CZ" sz="2800" b="1" dirty="0" smtClean="0"/>
              <a:t> ( p </a:t>
            </a:r>
            <a:r>
              <a:rPr lang="cs-CZ" sz="2800" b="1" dirty="0" err="1" smtClean="0"/>
              <a:t>okožka</a:t>
            </a:r>
            <a:r>
              <a:rPr lang="cs-CZ" sz="2800" b="1" dirty="0" smtClean="0"/>
              <a:t>) </a:t>
            </a:r>
            <a:r>
              <a:rPr lang="cs-CZ" sz="2800" dirty="0" smtClean="0"/>
              <a:t>– </a:t>
            </a:r>
            <a:r>
              <a:rPr lang="cs-CZ" sz="2800" dirty="0" err="1" smtClean="0"/>
              <a:t>nejpovrchovější</a:t>
            </a:r>
            <a:r>
              <a:rPr lang="cs-CZ" sz="2800" dirty="0" smtClean="0"/>
              <a:t> vrstva, </a:t>
            </a:r>
            <a:r>
              <a:rPr lang="cs-CZ" sz="2800" dirty="0" err="1" smtClean="0"/>
              <a:t>šlouží</a:t>
            </a:r>
            <a:r>
              <a:rPr lang="cs-CZ" sz="2800" dirty="0" smtClean="0"/>
              <a:t> jako bariéra a udává tón pleti</a:t>
            </a:r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cs-CZ" sz="2800" b="1" dirty="0"/>
              <a:t>D</a:t>
            </a:r>
            <a:r>
              <a:rPr lang="en-US" sz="2800" b="1" dirty="0" err="1" smtClean="0"/>
              <a:t>ermis</a:t>
            </a:r>
            <a:r>
              <a:rPr lang="cs-CZ" sz="2800" b="1" dirty="0" smtClean="0"/>
              <a:t> (škára) </a:t>
            </a:r>
            <a:r>
              <a:rPr lang="cs-CZ" sz="2800" dirty="0" smtClean="0"/>
              <a:t>– pod epidermis, obsahuje pojivovou tkáň, svaly, senzorické neurony, cévy, vlasové folikuly, vlasy a potní žlázy</a:t>
            </a:r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sk-SK" sz="2800" b="1" dirty="0" smtClean="0"/>
              <a:t>H</a:t>
            </a:r>
            <a:r>
              <a:rPr lang="en-US" sz="2800" b="1" dirty="0" err="1" smtClean="0"/>
              <a:t>yp</a:t>
            </a:r>
            <a:r>
              <a:rPr lang="sk-SK" sz="2800" b="1" dirty="0" smtClean="0"/>
              <a:t> </a:t>
            </a:r>
            <a:r>
              <a:rPr lang="en-US" sz="2800" b="1" dirty="0" err="1" smtClean="0"/>
              <a:t>odermis</a:t>
            </a:r>
            <a:r>
              <a:rPr lang="sk-SK" sz="2800" b="1" dirty="0" smtClean="0"/>
              <a:t> ( p </a:t>
            </a:r>
            <a:r>
              <a:rPr lang="sk-SK" sz="2800" b="1" dirty="0" err="1" smtClean="0"/>
              <a:t>odkožní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vazivo</a:t>
            </a:r>
            <a:r>
              <a:rPr lang="sk-SK" sz="2800" b="1" dirty="0" smtClean="0"/>
              <a:t>)</a:t>
            </a:r>
            <a:r>
              <a:rPr lang="cs-CZ" sz="2800" dirty="0" smtClean="0"/>
              <a:t>-</a:t>
            </a:r>
            <a:r>
              <a:rPr lang="en-US" sz="2800" dirty="0" smtClean="0"/>
              <a:t> </a:t>
            </a:r>
            <a:r>
              <a:rPr lang="sk-SK" sz="2800" dirty="0" err="1" smtClean="0"/>
              <a:t>tvořené</a:t>
            </a:r>
            <a:r>
              <a:rPr lang="sk-SK" sz="2800" dirty="0" smtClean="0"/>
              <a:t> </a:t>
            </a:r>
            <a:r>
              <a:rPr lang="sk-SK" sz="2800" dirty="0" err="1" smtClean="0"/>
              <a:t>tukem</a:t>
            </a:r>
            <a:r>
              <a:rPr lang="sk-SK" sz="2800" dirty="0" smtClean="0"/>
              <a:t> a </a:t>
            </a:r>
            <a:r>
              <a:rPr lang="sk-SK" sz="2800" dirty="0" err="1" smtClean="0"/>
              <a:t>pojivovou</a:t>
            </a:r>
            <a:r>
              <a:rPr lang="sk-SK" sz="2800" dirty="0" smtClean="0"/>
              <a:t> </a:t>
            </a:r>
            <a:r>
              <a:rPr lang="sk-SK" sz="2800" dirty="0" err="1" smtClean="0"/>
              <a:t>tkání</a:t>
            </a:r>
            <a:endParaRPr lang="en-US" sz="2800" dirty="0"/>
          </a:p>
          <a:p>
            <a:pPr eaLnBrk="1" hangingPunct="1"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Vrstvy kůže</a:t>
            </a:r>
            <a:endParaRPr lang="cs-CZ" dirty="0"/>
          </a:p>
        </p:txBody>
      </p:sp>
      <p:pic>
        <p:nvPicPr>
          <p:cNvPr id="9218" name="Picture 4" descr="152-5282_IMG">
            <a:extLst>
              <a:ext uri="{FF2B5EF4-FFF2-40B4-BE49-F238E27FC236}">
                <a16:creationId xmlns:a16="http://schemas.microsoft.com/office/drawing/2014/main" xmlns="" id="{66AB1273-3ECC-4DCB-A685-B0F6C51ECF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846" y="1349061"/>
            <a:ext cx="4105386" cy="547384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Text Box 9">
            <a:extLst>
              <a:ext uri="{FF2B5EF4-FFF2-40B4-BE49-F238E27FC236}">
                <a16:creationId xmlns:a16="http://schemas.microsoft.com/office/drawing/2014/main" xmlns="" id="{071C1D8F-5159-407D-8C50-B7BCE9893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559" y="1823442"/>
            <a:ext cx="13372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 b="1" dirty="0" err="1" smtClean="0"/>
              <a:t>Ep</a:t>
            </a:r>
            <a:r>
              <a:rPr lang="cs-CZ" altLang="cs-CZ" sz="2000" b="1" dirty="0" smtClean="0"/>
              <a:t> </a:t>
            </a:r>
            <a:r>
              <a:rPr lang="cs-CZ" altLang="cs-CZ" sz="2000" b="1" dirty="0" err="1" smtClean="0"/>
              <a:t>idermis</a:t>
            </a:r>
            <a:endParaRPr lang="cs-CZ" altLang="cs-CZ" sz="2000" b="1" dirty="0"/>
          </a:p>
        </p:txBody>
      </p:sp>
      <p:sp>
        <p:nvSpPr>
          <p:cNvPr id="9220" name="Text Box 10">
            <a:extLst>
              <a:ext uri="{FF2B5EF4-FFF2-40B4-BE49-F238E27FC236}">
                <a16:creationId xmlns:a16="http://schemas.microsoft.com/office/drawing/2014/main" xmlns="" id="{CAF7FBBA-FD38-4266-B72F-1AE3FF38D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0271" y="3429000"/>
            <a:ext cx="1044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 b="1" dirty="0"/>
              <a:t>Dermis</a:t>
            </a:r>
          </a:p>
        </p:txBody>
      </p:sp>
      <p:sp>
        <p:nvSpPr>
          <p:cNvPr id="9221" name="Text Box 11">
            <a:extLst>
              <a:ext uri="{FF2B5EF4-FFF2-40B4-BE49-F238E27FC236}">
                <a16:creationId xmlns:a16="http://schemas.microsoft.com/office/drawing/2014/main" xmlns="" id="{089BE495-CE3A-400B-A38D-EC7016005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744" y="4797152"/>
            <a:ext cx="21804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 b="1" dirty="0" smtClean="0"/>
              <a:t>Podkožní vazivo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6ACD5E1-D11B-4734-BEFB-38E70B126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1. Epidermis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D525296-9E07-42B3-9D0D-015D17F47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nejtenší</a:t>
            </a:r>
            <a:r>
              <a:rPr lang="cs-CZ" dirty="0" smtClean="0"/>
              <a:t> část – tloušťka 0,3 </a:t>
            </a:r>
            <a:r>
              <a:rPr lang="cs-CZ" dirty="0"/>
              <a:t>– 1,5 mm</a:t>
            </a:r>
          </a:p>
          <a:p>
            <a:pPr>
              <a:defRPr/>
            </a:pPr>
            <a:r>
              <a:rPr lang="cs-CZ" dirty="0" smtClean="0"/>
              <a:t>povrchová část</a:t>
            </a:r>
            <a:endParaRPr lang="cs-CZ" dirty="0"/>
          </a:p>
          <a:p>
            <a:pPr>
              <a:defRPr/>
            </a:pPr>
            <a:r>
              <a:rPr lang="cs-CZ" dirty="0" smtClean="0"/>
              <a:t>tvořená buňkami:</a:t>
            </a:r>
            <a:endParaRPr lang="cs-CZ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dirty="0" smtClean="0"/>
              <a:t>        - </a:t>
            </a:r>
            <a:r>
              <a:rPr lang="cs-CZ" dirty="0" err="1" smtClean="0"/>
              <a:t>keratinocyty</a:t>
            </a:r>
            <a:r>
              <a:rPr lang="cs-CZ" dirty="0" smtClean="0"/>
              <a:t> – 5 vrstev</a:t>
            </a:r>
            <a:endParaRPr lang="cs-CZ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     - melanocyty</a:t>
            </a:r>
            <a:endParaRPr lang="cs-CZ" dirty="0"/>
          </a:p>
          <a:p>
            <a:pPr marL="0" indent="0">
              <a:buNone/>
              <a:defRPr/>
            </a:pPr>
            <a:r>
              <a:rPr lang="cs-CZ" dirty="0" smtClean="0"/>
              <a:t>        - Langerhansovy buňky</a:t>
            </a:r>
            <a:endParaRPr lang="cs-CZ" dirty="0"/>
          </a:p>
          <a:p>
            <a:pPr marL="0" indent="0">
              <a:buNone/>
              <a:defRPr/>
            </a:pPr>
            <a:r>
              <a:rPr lang="cs-CZ" dirty="0" smtClean="0"/>
              <a:t>        - </a:t>
            </a:r>
            <a:r>
              <a:rPr lang="cs-CZ" dirty="0" err="1" smtClean="0"/>
              <a:t>Merkelovy</a:t>
            </a:r>
            <a:r>
              <a:rPr lang="cs-CZ" dirty="0" smtClean="0"/>
              <a:t> buňky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64222DA-7813-4B32-A131-FEAF9F04E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1</a:t>
            </a:r>
            <a:r>
              <a:rPr lang="cs-CZ" dirty="0" smtClean="0"/>
              <a:t>. Epidermis</a:t>
            </a:r>
            <a:endParaRPr lang="cs-CZ" dirty="0"/>
          </a:p>
        </p:txBody>
      </p:sp>
      <p:pic>
        <p:nvPicPr>
          <p:cNvPr id="12291" name="Zástupný obsah 7">
            <a:extLst>
              <a:ext uri="{FF2B5EF4-FFF2-40B4-BE49-F238E27FC236}">
                <a16:creationId xmlns:a16="http://schemas.microsoft.com/office/drawing/2014/main" xmlns="" id="{9EEC9C0C-C1FB-47DD-B623-63857C7D93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229" y="2229196"/>
            <a:ext cx="6863542" cy="361880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79296" cy="990600"/>
          </a:xfrm>
        </p:spPr>
        <p:txBody>
          <a:bodyPr>
            <a:normAutofit/>
          </a:bodyPr>
          <a:lstStyle/>
          <a:p>
            <a:r>
              <a:rPr lang="cs-CZ" dirty="0" smtClean="0"/>
              <a:t>Vrstvy epidermis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B1E014C-230F-4CAB-8901-DDFA29411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fontScale="85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err="1"/>
              <a:t>Stratum</a:t>
            </a:r>
            <a:r>
              <a:rPr lang="cs-CZ" sz="2400" b="1" dirty="0"/>
              <a:t> </a:t>
            </a:r>
            <a:r>
              <a:rPr lang="cs-CZ" sz="2400" b="1" dirty="0" err="1"/>
              <a:t>basale</a:t>
            </a:r>
            <a:r>
              <a:rPr lang="cs-CZ" sz="2400" b="1" dirty="0"/>
              <a:t> </a:t>
            </a:r>
            <a:endParaRPr lang="cs-CZ" sz="2400" b="1" dirty="0" smtClean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2400" dirty="0" smtClean="0"/>
              <a:t>  </a:t>
            </a:r>
            <a:r>
              <a:rPr lang="cs-CZ" sz="2400" smtClean="0"/>
              <a:t>– nejhlubší </a:t>
            </a:r>
            <a:r>
              <a:rPr lang="cs-CZ" sz="2400" dirty="0" smtClean="0"/>
              <a:t>část</a:t>
            </a:r>
            <a:r>
              <a:rPr lang="cs-CZ" sz="2400" smtClean="0"/>
              <a:t>, místo proliferace keratinocytů, keratinocyty </a:t>
            </a:r>
            <a:r>
              <a:rPr lang="cs-CZ" sz="2400" dirty="0" smtClean="0"/>
              <a:t>jsou </a:t>
            </a:r>
            <a:r>
              <a:rPr lang="cs-CZ" sz="2400" smtClean="0"/>
              <a:t>mezi </a:t>
            </a:r>
            <a:br>
              <a:rPr lang="cs-CZ" sz="2400" smtClean="0"/>
            </a:br>
            <a:r>
              <a:rPr lang="cs-CZ" sz="2400" smtClean="0"/>
              <a:t>     sebou </a:t>
            </a:r>
            <a:r>
              <a:rPr lang="cs-CZ" sz="2400" dirty="0" smtClean="0"/>
              <a:t>spojené </a:t>
            </a:r>
            <a:r>
              <a:rPr lang="cs-CZ" sz="2400" smtClean="0"/>
              <a:t>molekulami nazývanými </a:t>
            </a:r>
            <a:r>
              <a:rPr lang="cs-CZ" sz="2400" dirty="0" err="1" smtClean="0"/>
              <a:t>desmosomy</a:t>
            </a:r>
            <a:r>
              <a:rPr lang="cs-CZ" sz="2400" dirty="0" smtClean="0"/>
              <a:t> a k </a:t>
            </a:r>
            <a:r>
              <a:rPr lang="cs-CZ" sz="2400" smtClean="0"/>
              <a:t>bazální </a:t>
            </a:r>
            <a:br>
              <a:rPr lang="cs-CZ" sz="2400" smtClean="0"/>
            </a:br>
            <a:r>
              <a:rPr lang="cs-CZ" sz="2400" smtClean="0"/>
              <a:t>     membráně </a:t>
            </a:r>
            <a:r>
              <a:rPr lang="cs-CZ" sz="2400" dirty="0" smtClean="0"/>
              <a:t>(vrstva mezi </a:t>
            </a:r>
            <a:r>
              <a:rPr lang="cs-CZ" sz="2400" smtClean="0"/>
              <a:t>epidermis a </a:t>
            </a:r>
            <a:r>
              <a:rPr lang="cs-CZ" sz="2400" dirty="0" smtClean="0"/>
              <a:t>dermis) jsou ukotvené </a:t>
            </a:r>
            <a:r>
              <a:rPr lang="cs-CZ" sz="2400" smtClean="0"/>
              <a:t>pomocí </a:t>
            </a:r>
            <a:br>
              <a:rPr lang="cs-CZ" sz="2400" smtClean="0"/>
            </a:br>
            <a:r>
              <a:rPr lang="cs-CZ" sz="2400" smtClean="0"/>
              <a:t>     hemidesmosomů</a:t>
            </a:r>
            <a:endParaRPr lang="cs-CZ" sz="2400" dirty="0" smtClean="0"/>
          </a:p>
          <a:p>
            <a:pPr>
              <a:spcBef>
                <a:spcPts val="0"/>
              </a:spcBef>
              <a:defRPr/>
            </a:pPr>
            <a:r>
              <a:rPr lang="cs-CZ" sz="2400" b="1" dirty="0" err="1" smtClean="0"/>
              <a:t>Stratum</a:t>
            </a:r>
            <a:r>
              <a:rPr lang="cs-CZ" sz="2400" b="1" dirty="0" smtClean="0"/>
              <a:t> </a:t>
            </a:r>
            <a:r>
              <a:rPr lang="cs-CZ" sz="2400" b="1" dirty="0" err="1"/>
              <a:t>spinosum</a:t>
            </a:r>
            <a:r>
              <a:rPr lang="cs-CZ" sz="2400" b="1" dirty="0"/>
              <a:t> </a:t>
            </a:r>
            <a:endParaRPr lang="cs-CZ" sz="2400" b="1" dirty="0" smtClean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sz="2400" dirty="0" smtClean="0"/>
              <a:t>– nad str</a:t>
            </a:r>
            <a:r>
              <a:rPr lang="cs-CZ" sz="2400" dirty="0"/>
              <a:t>. </a:t>
            </a:r>
            <a:r>
              <a:rPr lang="cs-CZ" sz="2400" dirty="0" err="1"/>
              <a:t>basale</a:t>
            </a:r>
            <a:r>
              <a:rPr lang="cs-CZ" sz="2400" dirty="0"/>
              <a:t>, </a:t>
            </a:r>
            <a:r>
              <a:rPr lang="cs-CZ" sz="2400" dirty="0" smtClean="0"/>
              <a:t>vrstva kde začíná proces diferenciace </a:t>
            </a:r>
            <a:r>
              <a:rPr lang="cs-CZ" sz="2400" err="1" smtClean="0"/>
              <a:t>keratinocytů</a:t>
            </a:r>
            <a:r>
              <a:rPr lang="cs-CZ" sz="2400" smtClean="0"/>
              <a:t> </a:t>
            </a:r>
            <a:br>
              <a:rPr lang="cs-CZ" sz="2400" smtClean="0"/>
            </a:br>
            <a:r>
              <a:rPr lang="cs-CZ" sz="2400" smtClean="0"/>
              <a:t>     (proces změny </a:t>
            </a:r>
            <a:r>
              <a:rPr lang="cs-CZ" sz="2400" dirty="0" smtClean="0"/>
              <a:t>morfologie </a:t>
            </a:r>
            <a:r>
              <a:rPr lang="cs-CZ" sz="2400" dirty="0" err="1" smtClean="0"/>
              <a:t>keratinocytů</a:t>
            </a:r>
            <a:r>
              <a:rPr lang="cs-CZ" sz="2400" smtClean="0"/>
              <a:t> a tvorby keratinu)</a:t>
            </a:r>
            <a:endParaRPr lang="cs-CZ" sz="2400" dirty="0"/>
          </a:p>
          <a:p>
            <a:pPr>
              <a:spcBef>
                <a:spcPts val="0"/>
              </a:spcBef>
              <a:defRPr/>
            </a:pPr>
            <a:r>
              <a:rPr lang="cs-CZ" sz="2400" b="1" dirty="0" err="1"/>
              <a:t>Stratum</a:t>
            </a:r>
            <a:r>
              <a:rPr lang="cs-CZ" sz="2400" b="1" dirty="0"/>
              <a:t> </a:t>
            </a:r>
            <a:r>
              <a:rPr lang="cs-CZ" sz="2400" b="1" dirty="0" err="1"/>
              <a:t>granulosum</a:t>
            </a:r>
            <a:r>
              <a:rPr lang="cs-CZ" sz="2400" b="1" dirty="0"/>
              <a:t> </a:t>
            </a:r>
            <a:endParaRPr lang="cs-CZ" sz="2400" b="1" dirty="0" smtClean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cs-CZ" b="1" dirty="0" smtClean="0"/>
              <a:t>  </a:t>
            </a:r>
            <a:r>
              <a:rPr lang="cs-CZ" sz="2400" smtClean="0"/>
              <a:t>– oblast, kde je dokončen proces keratinizace a keratohyaliní granule se </a:t>
            </a:r>
            <a:br>
              <a:rPr lang="cs-CZ" sz="2400" smtClean="0"/>
            </a:br>
            <a:r>
              <a:rPr lang="cs-CZ" sz="2400" smtClean="0"/>
              <a:t>     stávají viditelnými </a:t>
            </a:r>
            <a:r>
              <a:rPr lang="cs-CZ" sz="2400"/>
              <a:t>(</a:t>
            </a:r>
            <a:r>
              <a:rPr lang="cs-CZ" sz="2400" smtClean="0"/>
              <a:t>prekurzory keratinu)</a:t>
            </a:r>
            <a:endParaRPr lang="cs-CZ" sz="2400" dirty="0"/>
          </a:p>
          <a:p>
            <a:pPr>
              <a:spcBef>
                <a:spcPts val="0"/>
              </a:spcBef>
              <a:defRPr/>
            </a:pPr>
            <a:r>
              <a:rPr lang="cs-CZ" sz="2400" b="1" dirty="0" err="1"/>
              <a:t>Stratum</a:t>
            </a:r>
            <a:r>
              <a:rPr lang="cs-CZ" sz="2400" b="1" dirty="0"/>
              <a:t> </a:t>
            </a:r>
            <a:r>
              <a:rPr lang="cs-CZ" sz="2400" b="1" dirty="0" err="1"/>
              <a:t>lucidum</a:t>
            </a:r>
            <a:r>
              <a:rPr lang="cs-CZ" sz="2400" b="1" dirty="0"/>
              <a:t> </a:t>
            </a: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smtClean="0"/>
              <a:t>– amorfní pás mezi str</a:t>
            </a:r>
            <a:r>
              <a:rPr lang="cs-CZ" sz="2400" dirty="0"/>
              <a:t>. </a:t>
            </a:r>
            <a:r>
              <a:rPr lang="cs-CZ" sz="2400" err="1"/>
              <a:t>granulosum</a:t>
            </a:r>
            <a:r>
              <a:rPr lang="cs-CZ" sz="2400"/>
              <a:t> </a:t>
            </a:r>
            <a:r>
              <a:rPr lang="cs-CZ" sz="2400" smtClean="0"/>
              <a:t>a </a:t>
            </a:r>
            <a:r>
              <a:rPr lang="cs-CZ" sz="2400" dirty="0"/>
              <a:t>str. </a:t>
            </a:r>
            <a:r>
              <a:rPr lang="cs-CZ" sz="2400" err="1"/>
              <a:t>corneum</a:t>
            </a:r>
            <a:r>
              <a:rPr lang="cs-CZ" sz="2400"/>
              <a:t> </a:t>
            </a:r>
            <a:r>
              <a:rPr lang="cs-CZ" sz="2400" smtClean="0"/>
              <a:t>(viditelné mikroskopem </a:t>
            </a:r>
            <a:br>
              <a:rPr lang="cs-CZ" sz="2400" smtClean="0"/>
            </a:br>
            <a:r>
              <a:rPr lang="cs-CZ" sz="2400" smtClean="0"/>
              <a:t>   pouze na ploskách a dlaních</a:t>
            </a:r>
            <a:endParaRPr lang="cs-CZ" sz="2400" dirty="0"/>
          </a:p>
          <a:p>
            <a:pPr>
              <a:spcBef>
                <a:spcPts val="0"/>
              </a:spcBef>
              <a:defRPr/>
            </a:pPr>
            <a:r>
              <a:rPr lang="cs-CZ" sz="2400" b="1" dirty="0" err="1"/>
              <a:t>Stratum</a:t>
            </a:r>
            <a:r>
              <a:rPr lang="cs-CZ" sz="2400" b="1" dirty="0"/>
              <a:t> </a:t>
            </a:r>
            <a:r>
              <a:rPr lang="cs-CZ" sz="2400" b="1" dirty="0" err="1" smtClean="0"/>
              <a:t>corneum</a:t>
            </a:r>
            <a:r>
              <a:rPr lang="cs-CZ" b="1" dirty="0"/>
              <a:t> </a:t>
            </a:r>
            <a:endParaRPr lang="cs-CZ" b="1" dirty="0" smtClean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cs-CZ" b="1" dirty="0"/>
              <a:t> </a:t>
            </a:r>
            <a:r>
              <a:rPr lang="cs-CZ" b="1" dirty="0" smtClean="0"/>
              <a:t> </a:t>
            </a:r>
            <a:r>
              <a:rPr lang="cs-CZ" smtClean="0"/>
              <a:t>– tvořené korneocyty</a:t>
            </a:r>
            <a:r>
              <a:rPr lang="cs-CZ" sz="2400" smtClean="0"/>
              <a:t> (pozůstatky keratinocytů) tvořenými keratinem, </a:t>
            </a:r>
            <a:br>
              <a:rPr lang="cs-CZ" sz="2400" smtClean="0"/>
            </a:br>
            <a:r>
              <a:rPr lang="cs-CZ" sz="2400" smtClean="0"/>
              <a:t>     buněčnými stěnami, jsou bez jáder</a:t>
            </a:r>
            <a:endParaRPr lang="cs-CZ" sz="2400" dirty="0" smtClean="0"/>
          </a:p>
          <a:p>
            <a:pPr marL="0" indent="0">
              <a:spcBef>
                <a:spcPts val="0"/>
              </a:spcBef>
              <a:buNone/>
              <a:defRPr/>
            </a:pPr>
            <a:endParaRPr lang="cs-CZ" sz="2400" dirty="0" smtClean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cs-CZ" altLang="cs-CZ" smtClean="0"/>
              <a:t>keratinocyty stratum basale a spodní části </a:t>
            </a:r>
            <a:r>
              <a:rPr lang="cs-CZ" altLang="cs-CZ" dirty="0" err="1"/>
              <a:t>stratum</a:t>
            </a:r>
            <a:r>
              <a:rPr lang="cs-CZ" altLang="cs-CZ" dirty="0"/>
              <a:t> </a:t>
            </a:r>
            <a:r>
              <a:rPr lang="cs-CZ" altLang="cs-CZ" err="1"/>
              <a:t>spinosum</a:t>
            </a:r>
            <a:r>
              <a:rPr lang="cs-CZ" altLang="cs-CZ"/>
              <a:t> </a:t>
            </a:r>
            <a:r>
              <a:rPr lang="cs-CZ" altLang="cs-CZ" smtClean="0"/>
              <a:t>mají schopnost dělit se – tato část se nazývá </a:t>
            </a:r>
            <a:r>
              <a:rPr lang="cs-CZ" altLang="cs-CZ" b="1" dirty="0" err="1"/>
              <a:t>stratum</a:t>
            </a:r>
            <a:r>
              <a:rPr lang="cs-CZ" altLang="cs-CZ" b="1" dirty="0"/>
              <a:t> </a:t>
            </a:r>
            <a:r>
              <a:rPr lang="cs-CZ" altLang="cs-CZ" b="1" err="1"/>
              <a:t>germinativum</a:t>
            </a:r>
            <a:r>
              <a:rPr lang="cs-CZ" altLang="cs-CZ" b="1"/>
              <a:t> </a:t>
            </a:r>
            <a:r>
              <a:rPr lang="cs-CZ" altLang="cs-CZ" b="1" smtClean="0"/>
              <a:t>Mal p ighi</a:t>
            </a:r>
            <a:endParaRPr lang="cs-CZ" altLang="cs-CZ" b="1" dirty="0"/>
          </a:p>
          <a:p>
            <a:pPr marL="0" indent="0">
              <a:spcBef>
                <a:spcPts val="0"/>
              </a:spcBef>
              <a:buNone/>
              <a:defRPr/>
            </a:pPr>
            <a:endParaRPr lang="cs-CZ" sz="24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152-5291_IMG">
            <a:extLst>
              <a:ext uri="{FF2B5EF4-FFF2-40B4-BE49-F238E27FC236}">
                <a16:creationId xmlns:a16="http://schemas.microsoft.com/office/drawing/2014/main" xmlns="" id="{828927CC-9813-4B9D-8223-01A7A0EBD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04" t="8582" b="3111"/>
          <a:stretch>
            <a:fillRect/>
          </a:stretch>
        </p:blipFill>
        <p:spPr bwMode="auto">
          <a:xfrm>
            <a:off x="1357290" y="1500150"/>
            <a:ext cx="3622836" cy="53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5">
            <a:extLst>
              <a:ext uri="{FF2B5EF4-FFF2-40B4-BE49-F238E27FC236}">
                <a16:creationId xmlns:a16="http://schemas.microsoft.com/office/drawing/2014/main" xmlns="" id="{87C40E1E-91AA-464A-9308-321C6E975E7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dirty="0" smtClean="0"/>
              <a:t>Keratinizace</a:t>
            </a:r>
            <a:endParaRPr lang="cs-CZ" alt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000628" y="1500174"/>
            <a:ext cx="4143372" cy="5357826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ct val="0"/>
              </a:spcBef>
            </a:pPr>
            <a:r>
              <a:rPr lang="sk-SK" altLang="en-US" dirty="0" err="1" smtClean="0">
                <a:solidFill>
                  <a:srgbClr val="444444"/>
                </a:solidFill>
                <a:latin typeface="KlavikaWebBasicRegular"/>
              </a:rPr>
              <a:t>keratinocyty</a:t>
            </a:r>
            <a:r>
              <a:rPr lang="sk-SK" altLang="en-US" dirty="0" smtClean="0">
                <a:solidFill>
                  <a:srgbClr val="444444"/>
                </a:solidFill>
                <a:latin typeface="KlavikaWebBasicRegular"/>
              </a:rPr>
              <a:t> </a:t>
            </a:r>
            <a:r>
              <a:rPr lang="sk-SK" altLang="en-US" dirty="0" err="1" smtClean="0">
                <a:solidFill>
                  <a:srgbClr val="444444"/>
                </a:solidFill>
                <a:latin typeface="KlavikaWebBasicRegular"/>
              </a:rPr>
              <a:t>jsou</a:t>
            </a:r>
            <a:r>
              <a:rPr lang="sk-SK" altLang="en-US" dirty="0" smtClean="0">
                <a:solidFill>
                  <a:srgbClr val="444444"/>
                </a:solidFill>
                <a:latin typeface="KlavikaWebBasicRegular"/>
              </a:rPr>
              <a:t> </a:t>
            </a:r>
            <a:r>
              <a:rPr lang="sk-SK" altLang="en-US" dirty="0" err="1" smtClean="0">
                <a:solidFill>
                  <a:srgbClr val="444444"/>
                </a:solidFill>
                <a:latin typeface="KlavikaWebBasicRegular"/>
              </a:rPr>
              <a:t>tvořené</a:t>
            </a:r>
            <a:r>
              <a:rPr lang="sk-SK" altLang="en-US" dirty="0" smtClean="0">
                <a:solidFill>
                  <a:srgbClr val="444444"/>
                </a:solidFill>
                <a:latin typeface="KlavikaWebBasicRegular"/>
              </a:rPr>
              <a:t> </a:t>
            </a:r>
            <a:r>
              <a:rPr lang="sk-SK" altLang="en-US" dirty="0" err="1" smtClean="0">
                <a:solidFill>
                  <a:srgbClr val="444444"/>
                </a:solidFill>
                <a:latin typeface="KlavikaWebBasicRegular"/>
              </a:rPr>
              <a:t>mitózou</a:t>
            </a:r>
            <a:r>
              <a:rPr lang="sk-SK" altLang="en-US" dirty="0" smtClean="0">
                <a:solidFill>
                  <a:srgbClr val="444444"/>
                </a:solidFill>
                <a:latin typeface="KlavikaWebBasicRegular"/>
              </a:rPr>
              <a:t> v </a:t>
            </a:r>
            <a:r>
              <a:rPr lang="en-US" altLang="en-US" dirty="0" smtClean="0">
                <a:solidFill>
                  <a:srgbClr val="444444"/>
                </a:solidFill>
                <a:latin typeface="KlavikaWebBasicRegular"/>
              </a:rPr>
              <a:t>stratum </a:t>
            </a:r>
            <a:r>
              <a:rPr lang="en-US" altLang="en-US" dirty="0" err="1" smtClean="0">
                <a:solidFill>
                  <a:srgbClr val="444444"/>
                </a:solidFill>
                <a:latin typeface="KlavikaWebBasicRegular"/>
              </a:rPr>
              <a:t>basale</a:t>
            </a:r>
            <a:endParaRPr lang="sk-SK" altLang="en-US" dirty="0" smtClean="0">
              <a:solidFill>
                <a:srgbClr val="444444"/>
              </a:solidFill>
              <a:latin typeface="KlavikaWebBasicRegular"/>
            </a:endParaRPr>
          </a:p>
          <a:p>
            <a:pPr>
              <a:spcBef>
                <a:spcPct val="0"/>
              </a:spcBef>
            </a:pPr>
            <a:r>
              <a:rPr lang="sk-SK" altLang="en-US" dirty="0" err="1" smtClean="0">
                <a:solidFill>
                  <a:srgbClr val="444444"/>
                </a:solidFill>
                <a:latin typeface="KlavikaWebBasicRegular"/>
              </a:rPr>
              <a:t>při</a:t>
            </a:r>
            <a:r>
              <a:rPr lang="sk-SK" altLang="en-US" dirty="0" smtClean="0">
                <a:solidFill>
                  <a:srgbClr val="444444"/>
                </a:solidFill>
                <a:latin typeface="KlavikaWebBasicRegular"/>
              </a:rPr>
              <a:t> postupu </a:t>
            </a:r>
            <a:r>
              <a:rPr lang="sk-SK" altLang="en-US" dirty="0" err="1" smtClean="0">
                <a:solidFill>
                  <a:srgbClr val="444444"/>
                </a:solidFill>
                <a:latin typeface="KlavikaWebBasicRegular"/>
              </a:rPr>
              <a:t>přes</a:t>
            </a:r>
            <a:r>
              <a:rPr lang="sk-SK" altLang="en-US" dirty="0" smtClean="0">
                <a:solidFill>
                  <a:srgbClr val="444444"/>
                </a:solidFill>
                <a:latin typeface="KlavikaWebBasicRegular"/>
              </a:rPr>
              <a:t> </a:t>
            </a:r>
            <a:r>
              <a:rPr lang="en-US" altLang="en-US" dirty="0" smtClean="0">
                <a:solidFill>
                  <a:srgbClr val="444444"/>
                </a:solidFill>
                <a:latin typeface="KlavikaWebBasicRegular"/>
              </a:rPr>
              <a:t>stratum</a:t>
            </a:r>
            <a:r>
              <a:rPr lang="sk-SK" altLang="en-US" dirty="0" smtClean="0">
                <a:solidFill>
                  <a:srgbClr val="444444"/>
                </a:solidFill>
                <a:latin typeface="KlavikaWebBasicRegular"/>
              </a:rPr>
              <a:t> s</a:t>
            </a:r>
            <a:r>
              <a:rPr lang="en-US" altLang="en-US" dirty="0" err="1" smtClean="0">
                <a:solidFill>
                  <a:srgbClr val="444444"/>
                </a:solidFill>
                <a:latin typeface="KlavikaWebBasicRegular"/>
              </a:rPr>
              <a:t>pinosum</a:t>
            </a:r>
            <a:r>
              <a:rPr lang="en-US" altLang="en-US" dirty="0" smtClean="0">
                <a:solidFill>
                  <a:srgbClr val="444444"/>
                </a:solidFill>
                <a:latin typeface="KlavikaWebBasicRegular"/>
              </a:rPr>
              <a:t> a</a:t>
            </a:r>
            <a:r>
              <a:rPr lang="sk-SK" altLang="en-US" dirty="0" smtClean="0">
                <a:solidFill>
                  <a:srgbClr val="444444"/>
                </a:solidFill>
                <a:latin typeface="KlavikaWebBasicRegular"/>
              </a:rPr>
              <a:t> </a:t>
            </a:r>
            <a:r>
              <a:rPr lang="en-US" altLang="en-US" dirty="0" smtClean="0">
                <a:solidFill>
                  <a:srgbClr val="444444"/>
                </a:solidFill>
                <a:latin typeface="KlavikaWebBasicRegular"/>
              </a:rPr>
              <a:t>stratum </a:t>
            </a:r>
            <a:r>
              <a:rPr lang="en-US" altLang="en-US" dirty="0" err="1" smtClean="0">
                <a:solidFill>
                  <a:srgbClr val="444444"/>
                </a:solidFill>
                <a:latin typeface="KlavikaWebBasicRegular"/>
              </a:rPr>
              <a:t>granulosum</a:t>
            </a:r>
            <a:r>
              <a:rPr lang="sk-SK" altLang="en-US" dirty="0" smtClean="0">
                <a:solidFill>
                  <a:srgbClr val="444444"/>
                </a:solidFill>
                <a:latin typeface="KlavikaWebBasicRegular"/>
              </a:rPr>
              <a:t> </a:t>
            </a:r>
            <a:r>
              <a:rPr lang="sk-SK" altLang="en-US" dirty="0" err="1" smtClean="0">
                <a:solidFill>
                  <a:srgbClr val="444444"/>
                </a:solidFill>
                <a:latin typeface="KlavikaWebBasicRegular"/>
              </a:rPr>
              <a:t>diferencují</a:t>
            </a:r>
            <a:r>
              <a:rPr lang="sk-SK" altLang="en-US" dirty="0" smtClean="0">
                <a:solidFill>
                  <a:srgbClr val="444444"/>
                </a:solidFill>
                <a:latin typeface="KlavikaWebBasicRegular"/>
              </a:rPr>
              <a:t>, čím </a:t>
            </a:r>
            <a:r>
              <a:rPr lang="sk-SK" altLang="en-US" dirty="0" err="1" smtClean="0">
                <a:solidFill>
                  <a:srgbClr val="444444"/>
                </a:solidFill>
                <a:latin typeface="KlavikaWebBasicRegular"/>
              </a:rPr>
              <a:t>se</a:t>
            </a:r>
            <a:r>
              <a:rPr lang="sk-SK" altLang="en-US" dirty="0" smtClean="0">
                <a:solidFill>
                  <a:srgbClr val="444444"/>
                </a:solidFill>
                <a:latin typeface="KlavikaWebBasicRegular"/>
              </a:rPr>
              <a:t> </a:t>
            </a:r>
            <a:r>
              <a:rPr lang="sk-SK" altLang="en-US" dirty="0" err="1" smtClean="0">
                <a:solidFill>
                  <a:srgbClr val="444444"/>
                </a:solidFill>
                <a:latin typeface="KlavikaWebBasicRegular"/>
              </a:rPr>
              <a:t>tvoří</a:t>
            </a:r>
            <a:r>
              <a:rPr lang="sk-SK" altLang="en-US" dirty="0" smtClean="0">
                <a:solidFill>
                  <a:srgbClr val="444444"/>
                </a:solidFill>
                <a:latin typeface="KlavikaWebBasicRegular"/>
              </a:rPr>
              <a:t> rigidní interní </a:t>
            </a:r>
            <a:r>
              <a:rPr lang="sk-SK" altLang="en-US" dirty="0" err="1" smtClean="0">
                <a:solidFill>
                  <a:srgbClr val="444444"/>
                </a:solidFill>
                <a:latin typeface="KlavikaWebBasicRegular"/>
              </a:rPr>
              <a:t>struktura</a:t>
            </a:r>
            <a:r>
              <a:rPr lang="sk-SK" altLang="en-US" dirty="0" smtClean="0">
                <a:solidFill>
                  <a:srgbClr val="444444"/>
                </a:solidFill>
                <a:latin typeface="KlavikaWebBasicRegular"/>
              </a:rPr>
              <a:t> z </a:t>
            </a:r>
            <a:r>
              <a:rPr lang="sk-SK" altLang="en-US" dirty="0" err="1" smtClean="0">
                <a:solidFill>
                  <a:srgbClr val="444444"/>
                </a:solidFill>
                <a:latin typeface="KlavikaWebBasicRegular"/>
              </a:rPr>
              <a:t>keratinu</a:t>
            </a:r>
            <a:r>
              <a:rPr lang="sk-SK" altLang="en-US" dirty="0" smtClean="0">
                <a:solidFill>
                  <a:srgbClr val="444444"/>
                </a:solidFill>
                <a:latin typeface="KlavikaWebBasicRegular"/>
              </a:rPr>
              <a:t>, </a:t>
            </a:r>
            <a:r>
              <a:rPr lang="sk-SK" altLang="en-US" dirty="0" err="1" smtClean="0">
                <a:solidFill>
                  <a:srgbClr val="444444"/>
                </a:solidFill>
                <a:latin typeface="KlavikaWebBasicRegular"/>
              </a:rPr>
              <a:t>mikrofilament</a:t>
            </a:r>
            <a:r>
              <a:rPr lang="sk-SK" altLang="en-US" dirty="0" smtClean="0">
                <a:solidFill>
                  <a:srgbClr val="444444"/>
                </a:solidFill>
                <a:latin typeface="KlavikaWebBasicRegular"/>
              </a:rPr>
              <a:t> a </a:t>
            </a:r>
            <a:r>
              <a:rPr lang="sk-SK" altLang="en-US" dirty="0" err="1" smtClean="0">
                <a:solidFill>
                  <a:srgbClr val="444444"/>
                </a:solidFill>
                <a:latin typeface="KlavikaWebBasicRegular"/>
              </a:rPr>
              <a:t>mikrotubulů</a:t>
            </a:r>
            <a:r>
              <a:rPr lang="en-US" altLang="en-US" dirty="0" smtClean="0">
                <a:solidFill>
                  <a:srgbClr val="444444"/>
                </a:solidFill>
                <a:latin typeface="KlavikaWebBasicRegular"/>
              </a:rPr>
              <a:t> </a:t>
            </a:r>
            <a:r>
              <a:rPr lang="sk-SK" altLang="en-US" dirty="0" smtClean="0">
                <a:solidFill>
                  <a:srgbClr val="444444"/>
                </a:solidFill>
                <a:latin typeface="KlavikaWebBasicRegular"/>
              </a:rPr>
              <a:t>- </a:t>
            </a:r>
            <a:r>
              <a:rPr lang="en-US" altLang="en-US" b="1" dirty="0" err="1" smtClean="0">
                <a:solidFill>
                  <a:srgbClr val="444444"/>
                </a:solidFill>
                <a:latin typeface="KlavikaWebBasicRegular"/>
              </a:rPr>
              <a:t>keratini</a:t>
            </a:r>
            <a:r>
              <a:rPr lang="sk-SK" altLang="en-US" b="1" dirty="0" smtClean="0">
                <a:solidFill>
                  <a:srgbClr val="444444"/>
                </a:solidFill>
                <a:latin typeface="KlavikaWebBasicRegular"/>
              </a:rPr>
              <a:t>z</a:t>
            </a:r>
            <a:r>
              <a:rPr lang="en-US" altLang="en-US" b="1" dirty="0" smtClean="0">
                <a:solidFill>
                  <a:srgbClr val="444444"/>
                </a:solidFill>
                <a:latin typeface="KlavikaWebBasicRegular"/>
              </a:rPr>
              <a:t>a</a:t>
            </a:r>
            <a:r>
              <a:rPr lang="sk-SK" altLang="en-US" b="1" dirty="0" err="1" smtClean="0">
                <a:solidFill>
                  <a:srgbClr val="444444"/>
                </a:solidFill>
                <a:latin typeface="KlavikaWebBasicRegular"/>
              </a:rPr>
              <a:t>ce</a:t>
            </a:r>
            <a:endParaRPr lang="sk-SK" altLang="en-US" b="1" dirty="0" smtClean="0">
              <a:solidFill>
                <a:srgbClr val="444444"/>
              </a:solidFill>
              <a:latin typeface="KlavikaWebBasicRegular"/>
            </a:endParaRPr>
          </a:p>
          <a:p>
            <a:pPr>
              <a:spcBef>
                <a:spcPct val="0"/>
              </a:spcBef>
            </a:pPr>
            <a:r>
              <a:rPr lang="sk-SK" altLang="en-US" dirty="0" err="1" smtClean="0">
                <a:solidFill>
                  <a:srgbClr val="444444"/>
                </a:solidFill>
                <a:latin typeface="KlavikaWebBasicRegular"/>
              </a:rPr>
              <a:t>vnější</a:t>
            </a:r>
            <a:r>
              <a:rPr lang="sk-SK" altLang="en-US" dirty="0" smtClean="0">
                <a:solidFill>
                  <a:srgbClr val="444444"/>
                </a:solidFill>
                <a:latin typeface="KlavikaWebBasicRegular"/>
              </a:rPr>
              <a:t> vrstva </a:t>
            </a:r>
            <a:r>
              <a:rPr lang="sk-SK" altLang="en-US" dirty="0" err="1" smtClean="0">
                <a:solidFill>
                  <a:srgbClr val="444444"/>
                </a:solidFill>
                <a:latin typeface="KlavikaWebBasicRegular"/>
              </a:rPr>
              <a:t>epidermis</a:t>
            </a:r>
            <a:r>
              <a:rPr lang="en-US" altLang="en-US" dirty="0" smtClean="0">
                <a:solidFill>
                  <a:srgbClr val="444444"/>
                </a:solidFill>
                <a:latin typeface="KlavikaWebBasicRegular"/>
              </a:rPr>
              <a:t>, stratum </a:t>
            </a:r>
            <a:r>
              <a:rPr lang="en-US" altLang="en-US" dirty="0" err="1" smtClean="0">
                <a:solidFill>
                  <a:srgbClr val="444444"/>
                </a:solidFill>
                <a:latin typeface="KlavikaWebBasicRegular"/>
              </a:rPr>
              <a:t>corneum</a:t>
            </a:r>
            <a:r>
              <a:rPr lang="en-US" altLang="en-US" dirty="0" smtClean="0">
                <a:solidFill>
                  <a:srgbClr val="444444"/>
                </a:solidFill>
                <a:latin typeface="KlavikaWebBasicRegular"/>
              </a:rPr>
              <a:t>, </a:t>
            </a:r>
            <a:r>
              <a:rPr lang="sk-SK" altLang="en-US" dirty="0" smtClean="0">
                <a:solidFill>
                  <a:srgbClr val="444444"/>
                </a:solidFill>
                <a:latin typeface="KlavikaWebBasicRegular"/>
              </a:rPr>
              <a:t>je </a:t>
            </a:r>
            <a:r>
              <a:rPr lang="sk-SK" altLang="en-US" dirty="0" err="1" smtClean="0">
                <a:solidFill>
                  <a:srgbClr val="444444"/>
                </a:solidFill>
                <a:latin typeface="KlavikaWebBasicRegular"/>
              </a:rPr>
              <a:t>tvořená</a:t>
            </a:r>
            <a:r>
              <a:rPr lang="sk-SK" altLang="en-US" dirty="0" smtClean="0">
                <a:solidFill>
                  <a:srgbClr val="444444"/>
                </a:solidFill>
                <a:latin typeface="KlavikaWebBasicRegular"/>
              </a:rPr>
              <a:t> vrstvami plochých </a:t>
            </a:r>
            <a:r>
              <a:rPr lang="sk-SK" altLang="en-US" dirty="0" err="1" smtClean="0">
                <a:solidFill>
                  <a:srgbClr val="444444"/>
                </a:solidFill>
                <a:latin typeface="KlavikaWebBasicRegular"/>
              </a:rPr>
              <a:t>mrtvých</a:t>
            </a:r>
            <a:r>
              <a:rPr lang="sk-SK" altLang="en-US" dirty="0" smtClean="0">
                <a:solidFill>
                  <a:srgbClr val="444444"/>
                </a:solidFill>
                <a:latin typeface="KlavikaWebBasicRegular"/>
              </a:rPr>
              <a:t> </a:t>
            </a:r>
            <a:r>
              <a:rPr lang="sk-SK" altLang="en-US" dirty="0" err="1" smtClean="0">
                <a:solidFill>
                  <a:srgbClr val="444444"/>
                </a:solidFill>
                <a:latin typeface="KlavikaWebBasicRegular"/>
              </a:rPr>
              <a:t>buněk</a:t>
            </a:r>
            <a:r>
              <a:rPr lang="en-US" altLang="en-US" dirty="0" smtClean="0">
                <a:solidFill>
                  <a:srgbClr val="444444"/>
                </a:solidFill>
                <a:latin typeface="KlavikaWebBasicRegular"/>
              </a:rPr>
              <a:t> </a:t>
            </a:r>
            <a:r>
              <a:rPr lang="sk-SK" altLang="en-US" dirty="0" smtClean="0">
                <a:solidFill>
                  <a:srgbClr val="444444"/>
                </a:solidFill>
                <a:latin typeface="KlavikaWebBasicRegular"/>
              </a:rPr>
              <a:t>-</a:t>
            </a:r>
            <a:r>
              <a:rPr lang="sk-SK" altLang="en-US" b="1" dirty="0" smtClean="0">
                <a:solidFill>
                  <a:srgbClr val="444444"/>
                </a:solidFill>
                <a:latin typeface="KlavikaWebBasicRegular"/>
              </a:rPr>
              <a:t>k</a:t>
            </a:r>
            <a:r>
              <a:rPr lang="en-US" altLang="en-US" b="1" dirty="0" err="1" smtClean="0">
                <a:solidFill>
                  <a:srgbClr val="444444"/>
                </a:solidFill>
                <a:latin typeface="KlavikaWebBasicRegular"/>
              </a:rPr>
              <a:t>orneocyt</a:t>
            </a:r>
            <a:r>
              <a:rPr lang="sk-SK" altLang="en-US" b="1" dirty="0" smtClean="0">
                <a:solidFill>
                  <a:srgbClr val="444444"/>
                </a:solidFill>
                <a:latin typeface="KlavikaWebBasicRegular"/>
              </a:rPr>
              <a:t>y</a:t>
            </a:r>
            <a:r>
              <a:rPr lang="sk-SK" altLang="en-US" dirty="0" smtClean="0">
                <a:solidFill>
                  <a:srgbClr val="444444"/>
                </a:solidFill>
                <a:latin typeface="KlavikaWebBasicRegular"/>
              </a:rPr>
              <a:t>, kt. </a:t>
            </a:r>
            <a:r>
              <a:rPr lang="sk-SK" altLang="en-US" dirty="0" err="1" smtClean="0">
                <a:solidFill>
                  <a:srgbClr val="444444"/>
                </a:solidFill>
                <a:latin typeface="KlavikaWebBasicRegular"/>
              </a:rPr>
              <a:t>ztratily</a:t>
            </a:r>
            <a:r>
              <a:rPr lang="sk-SK" altLang="en-US" dirty="0" smtClean="0">
                <a:solidFill>
                  <a:srgbClr val="444444"/>
                </a:solidFill>
                <a:latin typeface="KlavikaWebBasicRegular"/>
              </a:rPr>
              <a:t> </a:t>
            </a:r>
            <a:r>
              <a:rPr lang="sk-SK" altLang="en-US" dirty="0" err="1" smtClean="0">
                <a:solidFill>
                  <a:srgbClr val="444444"/>
                </a:solidFill>
                <a:latin typeface="KlavikaWebBasicRegular"/>
              </a:rPr>
              <a:t>své</a:t>
            </a:r>
            <a:r>
              <a:rPr lang="sk-SK" altLang="en-US" dirty="0" smtClean="0">
                <a:solidFill>
                  <a:srgbClr val="444444"/>
                </a:solidFill>
                <a:latin typeface="KlavikaWebBasicRegular"/>
              </a:rPr>
              <a:t> </a:t>
            </a:r>
            <a:r>
              <a:rPr lang="sk-SK" altLang="en-US" dirty="0" err="1" smtClean="0">
                <a:solidFill>
                  <a:srgbClr val="444444"/>
                </a:solidFill>
                <a:latin typeface="KlavikaWebBasicRegular"/>
              </a:rPr>
              <a:t>jádra</a:t>
            </a:r>
            <a:endParaRPr lang="sk-SK" altLang="en-US" dirty="0" smtClean="0">
              <a:solidFill>
                <a:srgbClr val="444444"/>
              </a:solidFill>
              <a:latin typeface="KlavikaWebBasicRegular"/>
            </a:endParaRPr>
          </a:p>
          <a:p>
            <a:pPr>
              <a:spcBef>
                <a:spcPct val="0"/>
              </a:spcBef>
            </a:pPr>
            <a:r>
              <a:rPr lang="sk-SK" altLang="en-US" dirty="0" err="1" smtClean="0">
                <a:solidFill>
                  <a:srgbClr val="444444"/>
                </a:solidFill>
                <a:latin typeface="KlavikaWebBasicRegular"/>
              </a:rPr>
              <a:t>korneocyty</a:t>
            </a:r>
            <a:r>
              <a:rPr lang="sk-SK" altLang="en-US" dirty="0" smtClean="0">
                <a:solidFill>
                  <a:srgbClr val="444444"/>
                </a:solidFill>
                <a:latin typeface="KlavikaWebBasicRegular"/>
              </a:rPr>
              <a:t> </a:t>
            </a:r>
            <a:r>
              <a:rPr lang="sk-SK" altLang="en-US" dirty="0" err="1" smtClean="0">
                <a:solidFill>
                  <a:srgbClr val="444444"/>
                </a:solidFill>
                <a:latin typeface="KlavikaWebBasicRegular"/>
              </a:rPr>
              <a:t>se</a:t>
            </a:r>
            <a:r>
              <a:rPr lang="sk-SK" altLang="en-US" dirty="0" smtClean="0">
                <a:solidFill>
                  <a:srgbClr val="444444"/>
                </a:solidFill>
                <a:latin typeface="KlavikaWebBasicRegular"/>
              </a:rPr>
              <a:t> </a:t>
            </a:r>
            <a:r>
              <a:rPr lang="sk-SK" altLang="en-US" dirty="0" err="1" smtClean="0">
                <a:solidFill>
                  <a:srgbClr val="444444"/>
                </a:solidFill>
                <a:latin typeface="KlavikaWebBasicRegular"/>
              </a:rPr>
              <a:t>odlučují</a:t>
            </a:r>
            <a:r>
              <a:rPr lang="sk-SK" altLang="en-US" dirty="0" smtClean="0">
                <a:solidFill>
                  <a:srgbClr val="444444"/>
                </a:solidFill>
                <a:latin typeface="KlavikaWebBasicRegular"/>
              </a:rPr>
              <a:t> od </a:t>
            </a:r>
            <a:r>
              <a:rPr lang="sk-SK" altLang="en-US" dirty="0" err="1" smtClean="0">
                <a:solidFill>
                  <a:srgbClr val="444444"/>
                </a:solidFill>
                <a:latin typeface="KlavikaWebBasicRegular"/>
              </a:rPr>
              <a:t>kůže</a:t>
            </a:r>
            <a:r>
              <a:rPr lang="sk-SK" altLang="en-US" dirty="0" smtClean="0">
                <a:solidFill>
                  <a:srgbClr val="444444"/>
                </a:solidFill>
                <a:latin typeface="KlavikaWebBasicRegular"/>
              </a:rPr>
              <a:t> </a:t>
            </a:r>
            <a:r>
              <a:rPr lang="sk-SK" altLang="en-US" dirty="0" err="1" smtClean="0">
                <a:solidFill>
                  <a:srgbClr val="444444"/>
                </a:solidFill>
                <a:latin typeface="KlavikaWebBasicRegular"/>
              </a:rPr>
              <a:t>procesem</a:t>
            </a:r>
            <a:r>
              <a:rPr lang="sk-SK" altLang="en-US" dirty="0" smtClean="0">
                <a:solidFill>
                  <a:srgbClr val="444444"/>
                </a:solidFill>
                <a:latin typeface="KlavikaWebBasicRegular"/>
              </a:rPr>
              <a:t> zvaným </a:t>
            </a:r>
            <a:r>
              <a:rPr lang="sk-SK" altLang="en-US" b="1" dirty="0" err="1" smtClean="0">
                <a:solidFill>
                  <a:srgbClr val="444444"/>
                </a:solidFill>
                <a:latin typeface="KlavikaWebBasicRegular"/>
              </a:rPr>
              <a:t>deskvamace</a:t>
            </a:r>
            <a:endParaRPr lang="sk-SK" altLang="en-US" b="1" dirty="0" smtClean="0">
              <a:solidFill>
                <a:srgbClr val="444444"/>
              </a:solidFill>
              <a:latin typeface="KlavikaWebBasicRegular"/>
            </a:endParaRPr>
          </a:p>
          <a:p>
            <a:pPr>
              <a:spcBef>
                <a:spcPct val="0"/>
              </a:spcBef>
              <a:buNone/>
            </a:pPr>
            <a:endParaRPr lang="sk-SK" altLang="en-US" dirty="0" smtClean="0">
              <a:solidFill>
                <a:srgbClr val="444444"/>
              </a:solidFill>
              <a:latin typeface="KlavikaWebBasicRegular"/>
            </a:endParaRPr>
          </a:p>
          <a:p>
            <a:pPr>
              <a:spcBef>
                <a:spcPct val="0"/>
              </a:spcBef>
            </a:pPr>
            <a:r>
              <a:rPr lang="en-US" altLang="en-US" dirty="0" err="1" smtClean="0">
                <a:solidFill>
                  <a:srgbClr val="444444"/>
                </a:solidFill>
                <a:latin typeface="KlavikaWebBasicRegular"/>
              </a:rPr>
              <a:t>proces</a:t>
            </a:r>
            <a:r>
              <a:rPr lang="en-US" altLang="en-US" dirty="0" smtClean="0">
                <a:solidFill>
                  <a:srgbClr val="444444"/>
                </a:solidFill>
                <a:latin typeface="KlavikaWebBasicRegular"/>
              </a:rPr>
              <a:t> </a:t>
            </a:r>
            <a:r>
              <a:rPr lang="sk-SK" altLang="en-US" dirty="0" smtClean="0">
                <a:solidFill>
                  <a:srgbClr val="444444"/>
                </a:solidFill>
                <a:latin typeface="KlavikaWebBasicRegular"/>
              </a:rPr>
              <a:t>trvá </a:t>
            </a:r>
            <a:r>
              <a:rPr lang="sk-SK" altLang="en-US" dirty="0" err="1" smtClean="0">
                <a:solidFill>
                  <a:srgbClr val="444444"/>
                </a:solidFill>
                <a:latin typeface="KlavikaWebBasicRegular"/>
              </a:rPr>
              <a:t>přibližně</a:t>
            </a:r>
            <a:r>
              <a:rPr lang="sk-SK" altLang="en-US" dirty="0" smtClean="0">
                <a:solidFill>
                  <a:srgbClr val="444444"/>
                </a:solidFill>
                <a:latin typeface="KlavikaWebBasicRegular"/>
              </a:rPr>
              <a:t> </a:t>
            </a:r>
            <a:r>
              <a:rPr lang="en-US" altLang="en-US" dirty="0" smtClean="0">
                <a:solidFill>
                  <a:srgbClr val="444444"/>
                </a:solidFill>
                <a:latin typeface="KlavikaWebBasicRegular"/>
              </a:rPr>
              <a:t>28 </a:t>
            </a:r>
            <a:r>
              <a:rPr lang="sk-SK" altLang="en-US" dirty="0" smtClean="0">
                <a:solidFill>
                  <a:srgbClr val="444444"/>
                </a:solidFill>
                <a:latin typeface="KlavikaWebBasicRegular"/>
              </a:rPr>
              <a:t>dní, </a:t>
            </a:r>
            <a:r>
              <a:rPr lang="sk-SK" altLang="en-US" dirty="0" err="1" smtClean="0">
                <a:solidFill>
                  <a:srgbClr val="444444"/>
                </a:solidFill>
                <a:latin typeface="KlavikaWebBasicRegular"/>
              </a:rPr>
              <a:t>proměna</a:t>
            </a:r>
            <a:r>
              <a:rPr lang="sk-SK" altLang="en-US" dirty="0" smtClean="0">
                <a:solidFill>
                  <a:srgbClr val="444444"/>
                </a:solidFill>
                <a:latin typeface="KlavikaWebBasicRegular"/>
              </a:rPr>
              <a:t> z </a:t>
            </a:r>
            <a:r>
              <a:rPr lang="sk-SK" altLang="en-US" dirty="0" err="1" smtClean="0">
                <a:solidFill>
                  <a:srgbClr val="444444"/>
                </a:solidFill>
                <a:latin typeface="KlavikaWebBasicRegular"/>
              </a:rPr>
              <a:t>keratinocytu</a:t>
            </a:r>
            <a:r>
              <a:rPr lang="sk-SK" altLang="en-US" dirty="0" smtClean="0">
                <a:solidFill>
                  <a:srgbClr val="444444"/>
                </a:solidFill>
                <a:latin typeface="KlavikaWebBasicRegular"/>
              </a:rPr>
              <a:t> </a:t>
            </a:r>
            <a:r>
              <a:rPr lang="sk-SK" altLang="en-US" dirty="0" err="1" smtClean="0">
                <a:solidFill>
                  <a:srgbClr val="444444"/>
                </a:solidFill>
                <a:latin typeface="KlavikaWebBasicRegular"/>
              </a:rPr>
              <a:t>bazální</a:t>
            </a:r>
            <a:r>
              <a:rPr lang="sk-SK" altLang="en-US" dirty="0" smtClean="0">
                <a:solidFill>
                  <a:srgbClr val="444444"/>
                </a:solidFill>
                <a:latin typeface="KlavikaWebBasicRegular"/>
              </a:rPr>
              <a:t> vrstvy na </a:t>
            </a:r>
            <a:r>
              <a:rPr lang="sk-SK" altLang="en-US" dirty="0" err="1" smtClean="0">
                <a:solidFill>
                  <a:srgbClr val="444444"/>
                </a:solidFill>
                <a:latin typeface="KlavikaWebBasicRegular"/>
              </a:rPr>
              <a:t>korneocyt</a:t>
            </a:r>
            <a:r>
              <a:rPr lang="sk-SK" altLang="en-US" dirty="0" smtClean="0">
                <a:solidFill>
                  <a:srgbClr val="444444"/>
                </a:solidFill>
                <a:latin typeface="KlavikaWebBasicRegular"/>
              </a:rPr>
              <a:t> 14 dní, </a:t>
            </a:r>
            <a:r>
              <a:rPr lang="sk-SK" altLang="en-US" dirty="0" err="1" smtClean="0">
                <a:solidFill>
                  <a:srgbClr val="444444"/>
                </a:solidFill>
                <a:latin typeface="KlavikaWebBasicRegular"/>
              </a:rPr>
              <a:t>ztráta</a:t>
            </a:r>
            <a:r>
              <a:rPr lang="sk-SK" altLang="en-US" dirty="0" smtClean="0">
                <a:solidFill>
                  <a:srgbClr val="444444"/>
                </a:solidFill>
                <a:latin typeface="KlavikaWebBasicRegular"/>
              </a:rPr>
              <a:t> </a:t>
            </a:r>
            <a:r>
              <a:rPr lang="sk-SK" altLang="en-US" dirty="0" err="1" smtClean="0">
                <a:solidFill>
                  <a:srgbClr val="444444"/>
                </a:solidFill>
                <a:latin typeface="KlavikaWebBasicRegular"/>
              </a:rPr>
              <a:t>buněčných</a:t>
            </a:r>
            <a:r>
              <a:rPr lang="sk-SK" altLang="en-US" dirty="0" smtClean="0">
                <a:solidFill>
                  <a:srgbClr val="444444"/>
                </a:solidFill>
                <a:latin typeface="KlavikaWebBasicRegular"/>
              </a:rPr>
              <a:t> </a:t>
            </a:r>
            <a:r>
              <a:rPr lang="sk-SK" altLang="en-US" dirty="0" err="1" smtClean="0">
                <a:solidFill>
                  <a:srgbClr val="444444"/>
                </a:solidFill>
                <a:latin typeface="KlavikaWebBasicRegular"/>
              </a:rPr>
              <a:t>zbytků</a:t>
            </a:r>
            <a:r>
              <a:rPr lang="sk-SK" altLang="en-US" dirty="0" smtClean="0">
                <a:solidFill>
                  <a:srgbClr val="444444"/>
                </a:solidFill>
                <a:latin typeface="KlavikaWebBasicRegular"/>
              </a:rPr>
              <a:t> v </a:t>
            </a:r>
            <a:r>
              <a:rPr lang="sk-SK" altLang="en-US" dirty="0" err="1" smtClean="0">
                <a:solidFill>
                  <a:srgbClr val="444444"/>
                </a:solidFill>
                <a:latin typeface="KlavikaWebBasicRegular"/>
              </a:rPr>
              <a:t>podobě</a:t>
            </a:r>
            <a:r>
              <a:rPr lang="sk-SK" altLang="en-US" dirty="0" smtClean="0">
                <a:solidFill>
                  <a:srgbClr val="444444"/>
                </a:solidFill>
                <a:latin typeface="KlavikaWebBasicRegular"/>
              </a:rPr>
              <a:t> </a:t>
            </a:r>
            <a:r>
              <a:rPr lang="sk-SK" altLang="en-US" dirty="0" err="1" smtClean="0">
                <a:solidFill>
                  <a:srgbClr val="444444"/>
                </a:solidFill>
                <a:latin typeface="KlavikaWebBasicRegular"/>
              </a:rPr>
              <a:t>šupin</a:t>
            </a:r>
            <a:r>
              <a:rPr lang="sk-SK" altLang="en-US" dirty="0" smtClean="0">
                <a:solidFill>
                  <a:srgbClr val="444444"/>
                </a:solidFill>
                <a:latin typeface="KlavikaWebBasicRegular"/>
              </a:rPr>
              <a:t> </a:t>
            </a:r>
            <a:r>
              <a:rPr lang="sk-SK" altLang="en-US" dirty="0" err="1" smtClean="0">
                <a:solidFill>
                  <a:srgbClr val="444444"/>
                </a:solidFill>
                <a:latin typeface="KlavikaWebBasicRegular"/>
              </a:rPr>
              <a:t>dalších</a:t>
            </a:r>
            <a:r>
              <a:rPr lang="sk-SK" altLang="en-US" dirty="0" smtClean="0">
                <a:solidFill>
                  <a:srgbClr val="444444"/>
                </a:solidFill>
                <a:latin typeface="KlavikaWebBasicRegular"/>
              </a:rPr>
              <a:t> 14 dní</a:t>
            </a:r>
            <a:endParaRPr lang="cs-CZ" dirty="0" smtClean="0"/>
          </a:p>
        </p:txBody>
      </p:sp>
      <p:sp>
        <p:nvSpPr>
          <p:cNvPr id="16388" name="Text Box 6">
            <a:extLst>
              <a:ext uri="{FF2B5EF4-FFF2-40B4-BE49-F238E27FC236}">
                <a16:creationId xmlns:a16="http://schemas.microsoft.com/office/drawing/2014/main" xmlns="" id="{BD2FDD97-1232-4B33-914E-2772882DB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71612"/>
            <a:ext cx="11592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 dirty="0" err="1" smtClean="0"/>
              <a:t>Stratum</a:t>
            </a:r>
            <a:endParaRPr lang="cs-CZ" altLang="cs-CZ" sz="1800" b="1" dirty="0" smtClean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 dirty="0" err="1" smtClean="0"/>
              <a:t>corneum</a:t>
            </a:r>
            <a:endParaRPr lang="cs-CZ" altLang="cs-CZ" sz="1800" b="1" dirty="0"/>
          </a:p>
        </p:txBody>
      </p:sp>
      <p:sp>
        <p:nvSpPr>
          <p:cNvPr id="16389" name="Text Box 7">
            <a:extLst>
              <a:ext uri="{FF2B5EF4-FFF2-40B4-BE49-F238E27FC236}">
                <a16:creationId xmlns:a16="http://schemas.microsoft.com/office/drawing/2014/main" xmlns="" id="{09F0B226-093B-4408-BF5F-F3859DC9B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71744"/>
            <a:ext cx="18573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 dirty="0" err="1" smtClean="0"/>
              <a:t>Stratum</a:t>
            </a:r>
            <a:r>
              <a:rPr lang="cs-CZ" altLang="cs-CZ" sz="1800" b="1" dirty="0" smtClean="0"/>
              <a:t> </a:t>
            </a:r>
            <a:r>
              <a:rPr lang="cs-CZ" altLang="cs-CZ" sz="1800" b="1" dirty="0" err="1" smtClean="0"/>
              <a:t>granulosum</a:t>
            </a:r>
            <a:endParaRPr lang="cs-CZ" altLang="cs-CZ" sz="1800" b="1" dirty="0" smtClean="0"/>
          </a:p>
        </p:txBody>
      </p:sp>
      <p:sp>
        <p:nvSpPr>
          <p:cNvPr id="16390" name="Text Box 8">
            <a:extLst>
              <a:ext uri="{FF2B5EF4-FFF2-40B4-BE49-F238E27FC236}">
                <a16:creationId xmlns:a16="http://schemas.microsoft.com/office/drawing/2014/main" xmlns="" id="{16191513-23D4-4871-9845-6800A1E64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786190"/>
            <a:ext cx="127470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 dirty="0" err="1" smtClean="0"/>
              <a:t>Stratum</a:t>
            </a:r>
            <a:r>
              <a:rPr lang="cs-CZ" altLang="cs-CZ" sz="1800" b="1" dirty="0" smtClean="0"/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 dirty="0" err="1" smtClean="0"/>
              <a:t>spinosum</a:t>
            </a:r>
            <a:endParaRPr lang="cs-CZ" altLang="cs-CZ" sz="1800" b="1" dirty="0" smtClean="0"/>
          </a:p>
        </p:txBody>
      </p:sp>
      <p:sp>
        <p:nvSpPr>
          <p:cNvPr id="16391" name="Text Box 9">
            <a:extLst>
              <a:ext uri="{FF2B5EF4-FFF2-40B4-BE49-F238E27FC236}">
                <a16:creationId xmlns:a16="http://schemas.microsoft.com/office/drawing/2014/main" xmlns="" id="{70212855-4B30-45D6-BD60-43D9C8CA9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72140"/>
            <a:ext cx="11208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 dirty="0" err="1" smtClean="0"/>
              <a:t>Stratum</a:t>
            </a:r>
            <a:r>
              <a:rPr lang="cs-CZ" altLang="cs-CZ" sz="1800" b="1" dirty="0" smtClean="0"/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 dirty="0" err="1" smtClean="0"/>
              <a:t>basale</a:t>
            </a:r>
            <a:endParaRPr lang="cs-CZ" altLang="cs-CZ" sz="1800" b="1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řehlednost">
  <a:themeElements>
    <a:clrScheme name="Přehlednos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791C05CFDF5ED47BC240D965D7579C7" ma:contentTypeVersion="2" ma:contentTypeDescription="Vytvoří nový dokument" ma:contentTypeScope="" ma:versionID="3c90d47c247a657e7debda776b0e8c65">
  <xsd:schema xmlns:xsd="http://www.w3.org/2001/XMLSchema" xmlns:xs="http://www.w3.org/2001/XMLSchema" xmlns:p="http://schemas.microsoft.com/office/2006/metadata/properties" xmlns:ns2="ec97901d-1c11-49ec-ad2e-0f1193156904" targetNamespace="http://schemas.microsoft.com/office/2006/metadata/properties" ma:root="true" ma:fieldsID="4ebe2c94a46389ff3ceb06e08056a78e" ns2:_="">
    <xsd:import namespace="ec97901d-1c11-49ec-ad2e-0f1193156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97901d-1c11-49ec-ad2e-0f11931569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DD6BEBC-51BC-4D2E-BF32-C5A67624E5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97901d-1c11-49ec-ad2e-0f11931569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913E24-1EF6-442F-948E-D8CE874D12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F4DFCB-31C4-41F9-98D9-FBD636820A84}">
  <ds:schemaRefs>
    <ds:schemaRef ds:uri="http://purl.org/dc/dcmitype/"/>
    <ds:schemaRef ds:uri="ec97901d-1c11-49ec-ad2e-0f1193156904"/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1048</TotalTime>
  <Words>1325</Words>
  <Application>Microsoft Office PowerPoint</Application>
  <PresentationFormat>Prezentácia na obrazovke (4:3)</PresentationFormat>
  <Paragraphs>330</Paragraphs>
  <Slides>36</Slides>
  <Notes>17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36</vt:i4>
      </vt:variant>
    </vt:vector>
  </HeadingPairs>
  <TitlesOfParts>
    <vt:vector size="37" baseType="lpstr">
      <vt:lpstr>Přehlednost</vt:lpstr>
      <vt:lpstr>Struktura  a Funkce  kůŽe</vt:lpstr>
      <vt:lpstr>Kůže</vt:lpstr>
      <vt:lpstr>Kůže dospělého člověka</vt:lpstr>
      <vt:lpstr>Vrstvy kůže</vt:lpstr>
      <vt:lpstr>Vrstvy kůže</vt:lpstr>
      <vt:lpstr>1. Epidermis</vt:lpstr>
      <vt:lpstr>1. Epidermis</vt:lpstr>
      <vt:lpstr>Vrstvy epidermis</vt:lpstr>
      <vt:lpstr>Keratinizace</vt:lpstr>
      <vt:lpstr>Stratum corneum – epidermální bariéra</vt:lpstr>
      <vt:lpstr>Other cells in the normal epidermis</vt:lpstr>
      <vt:lpstr>Melanocytes</vt:lpstr>
      <vt:lpstr>Epidermalní melaninová jednotka  </vt:lpstr>
      <vt:lpstr>Langerhansovy buňky</vt:lpstr>
      <vt:lpstr>Merkelovy buňky</vt:lpstr>
      <vt:lpstr>Dermoepidermální junkce – zóna bazální membrány </vt:lpstr>
      <vt:lpstr>2. Dermis</vt:lpstr>
      <vt:lpstr>Vrstvy dermis</vt:lpstr>
      <vt:lpstr>2. Dermis </vt:lpstr>
      <vt:lpstr>Buňky dermis</vt:lpstr>
      <vt:lpstr>Inervace kůže</vt:lpstr>
      <vt:lpstr>Kožní adnexa</vt:lpstr>
      <vt:lpstr>Žlázová kožní adnexa</vt:lpstr>
      <vt:lpstr>Žlázová kožní adnexa</vt:lpstr>
      <vt:lpstr>Vlasy</vt:lpstr>
      <vt:lpstr>Pilosebaceózní jednotka</vt:lpstr>
      <vt:lpstr>Vlasový cyklus</vt:lpstr>
      <vt:lpstr>Typy vlasů</vt:lpstr>
      <vt:lpstr>Nehet</vt:lpstr>
      <vt:lpstr>3. Tela subcutanea</vt:lpstr>
      <vt:lpstr>3. Subcutis</vt:lpstr>
      <vt:lpstr>Funkce kůže</vt:lpstr>
      <vt:lpstr>Funkce kůže</vt:lpstr>
      <vt:lpstr>Funkce kůže</vt:lpstr>
      <vt:lpstr>Funkce kůže</vt:lpstr>
      <vt:lpstr>Děkuji za pozornost </vt:lpstr>
    </vt:vector>
  </TitlesOfParts>
  <Company>LF MU Brno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MUDr. Jedličková</dc:creator>
  <cp:lastModifiedBy>Lucia Janíčková</cp:lastModifiedBy>
  <cp:revision>115</cp:revision>
  <dcterms:created xsi:type="dcterms:W3CDTF">2006-03-19T11:06:32Z</dcterms:created>
  <dcterms:modified xsi:type="dcterms:W3CDTF">2021-03-14T02:46:05Z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0x0101003791C05CFDF5ED47BC240D965D7579C7</vt:lpwstr>
  </property>
</Properties>
</file>