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1.png" ContentType="image/png"/>
  <Override PartName="/ppt/media/image2.png" ContentType="image/png"/>
  <Override PartName="/ppt/media/image4.jpeg" ContentType="image/jpeg"/>
  <Override PartName="/ppt/media/image3.png" ContentType="image/png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77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78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" descr=""/>
          <p:cNvPicPr/>
          <p:nvPr/>
        </p:nvPicPr>
        <p:blipFill>
          <a:blip r:embed="rId2"/>
          <a:stretch/>
        </p:blipFill>
        <p:spPr>
          <a:xfrm>
            <a:off x="0" y="6016680"/>
            <a:ext cx="10076040" cy="1541880"/>
          </a:xfrm>
          <a:prstGeom prst="rect">
            <a:avLst/>
          </a:prstGeom>
          <a:ln>
            <a:noFill/>
          </a:ln>
        </p:spPr>
      </p:pic>
      <p:pic>
        <p:nvPicPr>
          <p:cNvPr id="1" name="" descr=""/>
          <p:cNvPicPr/>
          <p:nvPr/>
        </p:nvPicPr>
        <p:blipFill>
          <a:blip r:embed="rId3"/>
          <a:stretch/>
        </p:blipFill>
        <p:spPr>
          <a:xfrm>
            <a:off x="0" y="0"/>
            <a:ext cx="10076400" cy="1694520"/>
          </a:xfrm>
          <a:prstGeom prst="rect">
            <a:avLst/>
          </a:prstGeom>
          <a:ln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r>
              <a:rPr b="0" lang="sk-SK" sz="1800" spc="-1" strike="noStrike">
                <a:latin typeface="Arial"/>
              </a:rPr>
              <a:t>Kliknúť na úpravu formátu textu titulku</a:t>
            </a:r>
            <a:endParaRPr b="0" lang="sk-SK" sz="18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0920" cy="438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1800" spc="-1" strike="noStrike">
                <a:latin typeface="Arial"/>
              </a:rPr>
              <a:t>Kliknúť na úpravu formátu textu osnovy</a:t>
            </a:r>
            <a:endParaRPr b="0" lang="sk-SK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1800" spc="-1" strike="noStrike">
                <a:latin typeface="Arial"/>
              </a:rPr>
              <a:t>Druhá úroveň</a:t>
            </a:r>
            <a:endParaRPr b="0" lang="sk-SK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1800" spc="-1" strike="noStrike">
                <a:latin typeface="Arial"/>
              </a:rPr>
              <a:t>Tretia úroveň</a:t>
            </a:r>
            <a:endParaRPr b="0" lang="sk-SK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1800" spc="-1" strike="noStrike">
                <a:latin typeface="Arial"/>
              </a:rPr>
              <a:t>Štvrtá úroveň osnovy</a:t>
            </a:r>
            <a:endParaRPr b="0" lang="sk-SK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1800" spc="-1" strike="noStrike">
                <a:latin typeface="Arial"/>
              </a:rPr>
              <a:t>Piata úroveň osnovy</a:t>
            </a:r>
            <a:endParaRPr b="0" lang="sk-SK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1800" spc="-1" strike="noStrike">
                <a:latin typeface="Arial"/>
              </a:rPr>
              <a:t>Šiesta úroveň</a:t>
            </a:r>
            <a:endParaRPr b="0" lang="sk-SK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1800" spc="-1" strike="noStrike">
                <a:latin typeface="Arial"/>
              </a:rPr>
              <a:t>Siedma úroveň</a:t>
            </a:r>
            <a:endParaRPr b="0" lang="sk-SK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" descr=""/>
          <p:cNvPicPr/>
          <p:nvPr/>
        </p:nvPicPr>
        <p:blipFill>
          <a:blip r:embed="rId2"/>
          <a:stretch/>
        </p:blipFill>
        <p:spPr>
          <a:xfrm>
            <a:off x="0" y="6108480"/>
            <a:ext cx="10076040" cy="1450440"/>
          </a:xfrm>
          <a:prstGeom prst="rect">
            <a:avLst/>
          </a:prstGeom>
          <a:ln>
            <a:noFill/>
          </a:ln>
        </p:spPr>
      </p:pic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sk-SK" sz="4400" spc="-1" strike="noStrike">
                <a:latin typeface="Arial"/>
              </a:rPr>
              <a:t>Kliknúť na úpravu formátu textu titulku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latin typeface="Arial"/>
              </a:rPr>
              <a:t>Kliknúť na úpravu formátu textu osnovy</a:t>
            </a:r>
            <a:endParaRPr b="0" lang="sk-SK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800" spc="-1" strike="noStrike">
                <a:latin typeface="Arial"/>
              </a:rPr>
              <a:t>Druhá úroveň</a:t>
            </a:r>
            <a:endParaRPr b="0" lang="sk-SK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400" spc="-1" strike="noStrike">
                <a:latin typeface="Arial"/>
              </a:rPr>
              <a:t>Tretia úroveň</a:t>
            </a:r>
            <a:endParaRPr b="0" lang="sk-SK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000" spc="-1" strike="noStrike">
                <a:latin typeface="Arial"/>
              </a:rPr>
              <a:t>Štvrtá úroveň osnovy</a:t>
            </a:r>
            <a:endParaRPr b="0" lang="sk-SK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latin typeface="Arial"/>
              </a:rPr>
              <a:t>Piata úroveň osnovy</a:t>
            </a:r>
            <a:endParaRPr b="0" lang="sk-SK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latin typeface="Arial"/>
              </a:rPr>
              <a:t>Šiesta úroveň</a:t>
            </a:r>
            <a:endParaRPr b="0" lang="sk-SK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latin typeface="Arial"/>
              </a:rPr>
              <a:t>Siedma úroveň</a:t>
            </a:r>
            <a:endParaRPr b="0" lang="sk-SK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504360" y="3029040"/>
            <a:ext cx="9070920" cy="67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0" lang="sk-SK" sz="4400" spc="-1" strike="noStrike">
                <a:solidFill>
                  <a:srgbClr val="000000"/>
                </a:solidFill>
                <a:latin typeface="Arial"/>
                <a:ea typeface="DejaVu Sans"/>
              </a:rPr>
              <a:t>KAZUISTIKA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80" name="CustomShape 2"/>
          <p:cNvSpPr/>
          <p:nvPr/>
        </p:nvSpPr>
        <p:spPr>
          <a:xfrm>
            <a:off x="504000" y="4959000"/>
            <a:ext cx="9070920" cy="30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0" lang="sk-SK" sz="2000" spc="-1" strike="noStrike">
                <a:solidFill>
                  <a:srgbClr val="000000"/>
                </a:solidFill>
                <a:latin typeface="Gill Sans MT"/>
                <a:ea typeface="DejaVu Sans"/>
              </a:rPr>
              <a:t>I. Dermatovenerologická klinika LF MU a FN u sv.  Anny v Brně</a:t>
            </a:r>
            <a:endParaRPr b="0" lang="sk-SK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504000" y="596520"/>
            <a:ext cx="9070920" cy="67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0" lang="sk-SK" sz="4400" spc="-1" strike="noStrike">
                <a:solidFill>
                  <a:srgbClr val="000000"/>
                </a:solidFill>
                <a:latin typeface="Arial"/>
                <a:ea typeface="DejaVu Sans"/>
              </a:rPr>
              <a:t>Paní F., </a:t>
            </a:r>
            <a:r>
              <a:rPr b="0" lang="sk-SK" sz="4400" spc="-1" strike="noStrike" u="sng">
                <a:solidFill>
                  <a:srgbClr val="000000"/>
                </a:solidFill>
                <a:uFillTx/>
                <a:latin typeface="Arial"/>
                <a:ea typeface="DejaVu Sans"/>
              </a:rPr>
              <a:t>45 let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82" name="CustomShape 2"/>
          <p:cNvSpPr/>
          <p:nvPr/>
        </p:nvSpPr>
        <p:spPr>
          <a:xfrm>
            <a:off x="504000" y="1769040"/>
            <a:ext cx="9070920" cy="438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>
              <a:lnSpc>
                <a:spcPct val="100000"/>
              </a:lnSpc>
            </a:pPr>
            <a:r>
              <a:rPr b="0" lang="sk-SK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Přichází </a:t>
            </a:r>
            <a:r>
              <a:rPr b="1" lang="sk-SK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pro </a:t>
            </a:r>
            <a:r>
              <a:rPr b="1" lang="sk-SK" sz="3200" spc="-1" strike="noStrike" u="sng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ulcerace</a:t>
            </a:r>
            <a:r>
              <a:rPr b="1" lang="sk-SK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, trvají asi 2 měsíce, nyní pozoruje 14 dní zhoršení</a:t>
            </a:r>
            <a:r>
              <a:rPr b="0" lang="sk-SK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. Začalo ložiskem </a:t>
            </a:r>
            <a:r>
              <a:rPr b="0" lang="sk-SK" sz="3200" spc="-1" strike="noStrike" u="sng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na bradě</a:t>
            </a:r>
            <a:r>
              <a:rPr b="0" i="1" lang="sk-SK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,</a:t>
            </a:r>
            <a:r>
              <a:rPr b="0" lang="sk-SK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které</a:t>
            </a:r>
            <a:r>
              <a:rPr b="0" lang="sk-SK" sz="3200" spc="-1" strike="noStrike" u="sng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 považovala za poštípání</a:t>
            </a:r>
            <a:r>
              <a:rPr b="0" lang="sk-SK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, </a:t>
            </a:r>
            <a:r>
              <a:rPr b="0" lang="sk-SK" sz="3200" spc="-1" strike="noStrike" u="sng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poté rozvoj v místěch odření</a:t>
            </a:r>
            <a:r>
              <a:rPr b="0" lang="sk-SK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, s následným zanícením na rukou, DKK. </a:t>
            </a:r>
            <a:endParaRPr b="0" lang="sk-SK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sk-SK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k-SK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Nyní opravují domek, proto udává časté odřeniny, v létě poštípána hmyzem, klíštětem (lýtko), zvířata v bytě: 0, na domě slepice, kočka.</a:t>
            </a:r>
            <a:endParaRPr b="0" lang="sk-SK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504000" y="596520"/>
            <a:ext cx="9070920" cy="67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0" lang="sk-SK" sz="4400" spc="-1" strike="noStrike">
                <a:solidFill>
                  <a:srgbClr val="000000"/>
                </a:solidFill>
                <a:latin typeface="Arial"/>
                <a:ea typeface="DejaVu Sans"/>
              </a:rPr>
              <a:t>ANAMNÉSA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84" name="CustomShape 2"/>
          <p:cNvSpPr/>
          <p:nvPr/>
        </p:nvSpPr>
        <p:spPr>
          <a:xfrm>
            <a:off x="504000" y="1769040"/>
            <a:ext cx="9070920" cy="438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23000"/>
          </a:bodyPr>
          <a:p>
            <a:pPr algn="just">
              <a:lnSpc>
                <a:spcPct val="100000"/>
              </a:lnSpc>
            </a:pPr>
            <a:r>
              <a:rPr b="1" lang="sk-SK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RA:</a:t>
            </a:r>
            <a:r>
              <a:rPr b="0" lang="sk-SK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otec: *1945, diabetes mellitus na inzulinu , matka: *1944, st.p. pneumonii, jinak zdravá, sourozenci: bratr + ve 26 letech na onem. srdce, blíže neví,   děti: syn zdravý  </a:t>
            </a:r>
            <a:endParaRPr b="0" lang="sk-SK" sz="3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sk-SK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      </a:t>
            </a:r>
            <a:r>
              <a:rPr b="0" lang="sk-SK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sledované choroby:    TBC  0             kožní: 0               atopie  0</a:t>
            </a:r>
            <a:endParaRPr b="0" lang="sk-SK" sz="3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sk-SK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OA</a:t>
            </a:r>
            <a:r>
              <a:rPr b="0" lang="sk-SK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: Arteriální hypertenze (na medikaci), Fumator, St.p. fraktuře humeru 2013 po pádu z kola (řešeno osteosyntézou) </a:t>
            </a:r>
            <a:endParaRPr b="0" lang="sk-SK" sz="3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sk-SK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FA:</a:t>
            </a:r>
            <a:r>
              <a:rPr b="0" lang="sk-SK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Bisoprolol tbl. 5mg 1-0-0, od včera Augmentinem 1g tbl. á 12hod, Zaldiar tbl. </a:t>
            </a:r>
            <a:endParaRPr b="0" lang="sk-SK" sz="3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sk-SK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AA:</a:t>
            </a:r>
            <a:r>
              <a:rPr b="0" lang="sk-SK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neudává</a:t>
            </a:r>
            <a:endParaRPr b="0" lang="sk-SK" sz="3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sk-SK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Abuzus:</a:t>
            </a:r>
            <a:r>
              <a:rPr b="0" lang="sk-SK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kuřačka 15cig/d, alkohol: o víkendu 3deci vína, tvrdý příležitostně, káva 1/d</a:t>
            </a:r>
            <a:endParaRPr b="0" lang="sk-SK" sz="3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sk-SK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GA:</a:t>
            </a:r>
            <a:r>
              <a:rPr b="0" lang="sk-SK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potíže neguje, sledována pravid., poslední kontrola léto 2015, nyní by měla jít, MMG nebyla, menses od 14let, klimakterium od 46let </a:t>
            </a:r>
            <a:endParaRPr b="0" lang="sk-SK" sz="3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sk-SK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FF:</a:t>
            </a:r>
            <a:r>
              <a:rPr b="0" lang="sk-SK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výška  158cm, váha 59kg, vloní při nástupu klimakteria +15kg  za 3 měsíce </a:t>
            </a:r>
            <a:endParaRPr b="0" lang="sk-SK" sz="3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sk-SK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zrak a sluch přim. věku - zhoršen na blízko </a:t>
            </a:r>
            <a:endParaRPr b="0" lang="sk-SK" sz="3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sk-SK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dysurie 0, dyspepsie 0, stolice pravidelná, bez příměsi krve, hlenu </a:t>
            </a:r>
            <a:endParaRPr b="0" lang="sk-SK" sz="3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sk-SK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PSA:</a:t>
            </a:r>
            <a:r>
              <a:rPr b="0" lang="sk-SK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tč. na ÚP, PN proto nepožaduje, jinak servítka, žije s přítelem v bytě, zvířata: 0, na domě slepice, kočka </a:t>
            </a:r>
            <a:endParaRPr b="0" lang="sk-SK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2160360" y="439200"/>
            <a:ext cx="6046920" cy="67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0" lang="sk-SK" sz="4400" spc="-1" strike="noStrike">
                <a:solidFill>
                  <a:srgbClr val="000000"/>
                </a:solidFill>
                <a:latin typeface="Arial"/>
                <a:ea typeface="DejaVu Sans"/>
              </a:rPr>
              <a:t>STATUS LOCALIS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86" name="CustomShape 2"/>
          <p:cNvSpPr/>
          <p:nvPr/>
        </p:nvSpPr>
        <p:spPr>
          <a:xfrm>
            <a:off x="216000" y="1296000"/>
            <a:ext cx="4031280" cy="611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56000"/>
          </a:bodyPr>
          <a:p>
            <a:pPr algn="just">
              <a:lnSpc>
                <a:spcPct val="100000"/>
              </a:lnSpc>
            </a:pPr>
            <a:r>
              <a:rPr b="0" lang="sk-SK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Na přední straně L bérce </a:t>
            </a:r>
            <a:r>
              <a:rPr b="1" lang="sk-SK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rozsáhlá hluboká ulcerace s navalitými ostře hemoragickými okraji o velikosti 20x15cm, spodina nepravidelná, červená, místy žlutý povlak, na periferii distálně zelený, okolí s erytémem zejména proximálně, </a:t>
            </a:r>
            <a:r>
              <a:rPr b="0" lang="sk-SK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v dolním pólu kůže chladná, v horním horká, výrazný otok L bérce distálně až k prstům</a:t>
            </a:r>
            <a:endParaRPr b="0" lang="sk-SK" sz="3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sk-SK" sz="3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sk-SK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+ několik drobných ložisek na těle (brada, ruka, pod prsem) s hojící tendencii, další již odhojené s barevními změnami </a:t>
            </a:r>
            <a:endParaRPr b="0" lang="sk-SK" sz="2000" spc="-1" strike="noStrike">
              <a:latin typeface="Arial"/>
            </a:endParaRPr>
          </a:p>
        </p:txBody>
      </p:sp>
      <p:pic>
        <p:nvPicPr>
          <p:cNvPr id="87" name="" descr=""/>
          <p:cNvPicPr/>
          <p:nvPr/>
        </p:nvPicPr>
        <p:blipFill>
          <a:blip r:embed="rId1"/>
          <a:stretch/>
        </p:blipFill>
        <p:spPr>
          <a:xfrm>
            <a:off x="4896000" y="2304000"/>
            <a:ext cx="4983120" cy="3597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504000" y="596520"/>
            <a:ext cx="9070920" cy="67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0" lang="sk-SK" sz="4400" spc="-1" strike="noStrike">
                <a:solidFill>
                  <a:srgbClr val="000000"/>
                </a:solidFill>
                <a:latin typeface="Arial"/>
                <a:ea typeface="DejaVu Sans"/>
              </a:rPr>
              <a:t>PYODERMA GANGRENOSUM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89" name="CustomShape 2"/>
          <p:cNvSpPr/>
          <p:nvPr/>
        </p:nvSpPr>
        <p:spPr>
          <a:xfrm>
            <a:off x="504000" y="1769040"/>
            <a:ext cx="9070920" cy="5574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34000"/>
          </a:bodyPr>
          <a:p>
            <a:pPr marL="432000" indent="-32328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lang="sk-SK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etiopatogeneze</a:t>
            </a:r>
            <a:r>
              <a:rPr b="0" lang="sk-SK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není zcela objasněna - zvažuje se </a:t>
            </a:r>
            <a:r>
              <a:rPr b="0" lang="sk-SK" sz="3200" spc="-1" strike="noStrike" u="sng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porucha funkce polymorfonukleárů</a:t>
            </a:r>
            <a:r>
              <a:rPr b="0" lang="sk-SK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. Aktivace a ztráta jejich kontroly vede k nahromadění v tkáních po infekčním či traumatickém podnětu a </a:t>
            </a:r>
            <a:r>
              <a:rPr b="0" lang="sk-SK" sz="3200" spc="-1" strike="noStrike" u="sng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uvolnění proteolytických enzymů,</a:t>
            </a:r>
            <a:r>
              <a:rPr b="0" lang="sk-SK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které způsobí poškození tkáně (V anamnéze bývá před vznikem uváděno drobné poranění, bodnutí hmyzem apod.)</a:t>
            </a:r>
            <a:endParaRPr b="0" lang="sk-SK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sk-SK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Incidence</a:t>
            </a:r>
            <a:r>
              <a:rPr b="0" lang="sk-SK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: převažují </a:t>
            </a:r>
            <a:r>
              <a:rPr b="0" lang="sk-SK" sz="3200" spc="-1" strike="noStrike" u="sng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ženy nad 40 let</a:t>
            </a:r>
            <a:endParaRPr b="0" lang="sk-SK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sk-SK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Kožní nález:</a:t>
            </a:r>
            <a:r>
              <a:rPr b="0" lang="sk-SK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nejčastěji na dolních končetinách - vznikají </a:t>
            </a:r>
            <a:r>
              <a:rPr b="0" lang="sk-SK" sz="3200" spc="-1" strike="noStrike" u="sng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pustuly a červené noduly, které se nekroticky rozpadají a přecházejí v plošně se zvětšující, silně bolestivé ulcerace</a:t>
            </a:r>
            <a:r>
              <a:rPr b="0" lang="sk-SK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. Ulcerace má typicky </a:t>
            </a:r>
            <a:r>
              <a:rPr b="0" lang="sk-SK" sz="3200" spc="-1" strike="noStrike" u="sng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podminované okraje s lividním lemem, tmavě červenou atonickou spodinu</a:t>
            </a:r>
            <a:r>
              <a:rPr b="0" lang="sk-SK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. Vředy mohou být solitární nebo mnohočetné, splývající. Typické je centrální hojení, jehož výsledkem je kribriformní jizva a periferní progrese.</a:t>
            </a:r>
            <a:endParaRPr b="0" lang="sk-SK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Asi v 50 % případů je </a:t>
            </a:r>
            <a:r>
              <a:rPr b="0" lang="sk-SK" sz="3200" spc="-1" strike="noStrike" u="sng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PG spojeno s výskytem dalších chorob</a:t>
            </a:r>
            <a:r>
              <a:rPr b="0" lang="sk-SK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: </a:t>
            </a:r>
            <a:r>
              <a:rPr b="1" lang="sk-SK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u zánětlivých onemocnění střev</a:t>
            </a:r>
            <a:r>
              <a:rPr b="0" lang="sk-SK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(ulcerózní kolitida, morbus Crohn), </a:t>
            </a:r>
            <a:r>
              <a:rPr b="1" lang="sk-SK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u hematologických onemocnění</a:t>
            </a:r>
            <a:r>
              <a:rPr b="0" lang="sk-SK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(myeloidní leukemie, myelom, monoklonální gamapatie) a vyskytuje se také </a:t>
            </a:r>
            <a:r>
              <a:rPr b="1" lang="sk-SK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u zánětlivých chorob kloubů</a:t>
            </a:r>
            <a:r>
              <a:rPr b="0" lang="sk-SK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(revmatoidní artritida)</a:t>
            </a:r>
            <a:endParaRPr b="0" lang="sk-SK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504000" y="367200"/>
            <a:ext cx="9070920" cy="67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0" lang="sk-SK" sz="4400" spc="-1" strike="noStrike">
                <a:solidFill>
                  <a:srgbClr val="000000"/>
                </a:solidFill>
                <a:latin typeface="Arial"/>
                <a:ea typeface="DejaVu Sans"/>
              </a:rPr>
              <a:t>Paní F. - došetření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144000" y="1334160"/>
            <a:ext cx="9863280" cy="6081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46000"/>
          </a:bodyPr>
          <a:p>
            <a:pPr marL="432000" indent="-32328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 u="sng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Odběr</a:t>
            </a:r>
            <a:r>
              <a:rPr b="0" lang="sk-SK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y:  leukocytóza (22,7), trombocytóza (466), CRP (171,4), elevace JT (GMT 5,0, AST 0,81, ALT 1,73) HbA1C (46), ASLO (270), FW (81/86),  Pozitivní CEA (9,5)</a:t>
            </a:r>
            <a:endParaRPr b="0" lang="sk-SK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 u="sng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Stěr z ulcerace na LDK</a:t>
            </a:r>
            <a:r>
              <a:rPr b="0" lang="sk-SK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- Staphylococcus aureus, Streptococcus beta-hemolytický,</a:t>
            </a:r>
            <a:r>
              <a:rPr b="0" lang="sk-SK" sz="3200" spc="-1" strike="noStrike" u="sng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 </a:t>
            </a:r>
            <a:r>
              <a:rPr b="0" lang="sk-SK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kontrolní stěr - bez bakteriál. nárůstu.</a:t>
            </a:r>
            <a:endParaRPr b="0" lang="sk-SK" sz="3200" spc="-1" strike="noStrike">
              <a:latin typeface="Arial"/>
            </a:endParaRPr>
          </a:p>
          <a:p>
            <a:pPr lvl="1" marL="864000" indent="-323280">
              <a:lnSpc>
                <a:spcPct val="100000"/>
              </a:lnSpc>
              <a:spcAft>
                <a:spcPts val="1134"/>
              </a:spcAft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sk-SK" sz="3200" spc="-1" strike="noStrike" u="sng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V normě nebo negat.</a:t>
            </a:r>
            <a:r>
              <a:rPr b="0" lang="sk-SK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- hormony štítné žlázy. RPR, TPHA, výtěr krk, stěr jazyk, sputum, anti HIV, hepatitidy, stolice na OK, ANA, ENA, ANCA, RF, AFP, CA15-3, CA19-9, CA125, serologie mycoplasmat, ASCA, základní CD znaky, imunoglobuliny. </a:t>
            </a:r>
            <a:endParaRPr b="0" lang="sk-SK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sk-SK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 u="sng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Vyšetření:</a:t>
            </a:r>
            <a:r>
              <a:rPr b="0" lang="sk-SK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lang="sk-SK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RTG hrudníku </a:t>
            </a:r>
            <a:r>
              <a:rPr b="0" lang="sk-SK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(bpn), </a:t>
            </a:r>
            <a:r>
              <a:rPr b="1" lang="sk-SK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SONO břicha</a:t>
            </a:r>
            <a:r>
              <a:rPr b="0" lang="sk-SK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(v pravé ledvině cysta 3cm), </a:t>
            </a:r>
            <a:r>
              <a:rPr b="1" lang="sk-SK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cévní vyš. </a:t>
            </a:r>
            <a:r>
              <a:rPr b="0" lang="sk-SK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(normální nález na cévách DKK), vzhledem k charakteru defektu a stagnující odpovědi na zavedenou terapii provedena </a:t>
            </a:r>
            <a:r>
              <a:rPr b="1" lang="sk-SK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probatorní excize (</a:t>
            </a:r>
            <a:r>
              <a:rPr b="0" lang="sk-SK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závěr:</a:t>
            </a:r>
            <a:r>
              <a:rPr b="1" lang="sk-SK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sk-SK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Subakutní zánětlivé změny, s výraznou exsudací. Patrny akantolytické změny. Neutrofilní zánět, který bývá u pyoderma gangrenosum, nezachycen.)</a:t>
            </a:r>
            <a:endParaRPr b="0" lang="sk-SK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504000" y="596520"/>
            <a:ext cx="9070920" cy="67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0" lang="sk-SK" sz="4400" spc="-1" strike="noStrike">
                <a:solidFill>
                  <a:srgbClr val="000000"/>
                </a:solidFill>
                <a:latin typeface="Arial"/>
                <a:ea typeface="DejaVu Sans"/>
              </a:rPr>
              <a:t>TERAPIE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93" name="CustomShape 2"/>
          <p:cNvSpPr/>
          <p:nvPr/>
        </p:nvSpPr>
        <p:spPr>
          <a:xfrm>
            <a:off x="504000" y="1769040"/>
            <a:ext cx="9070920" cy="528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61000"/>
          </a:bodyPr>
          <a:p>
            <a:pPr marL="360000" indent="-21564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sk-SK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Lokální terapie:</a:t>
            </a:r>
            <a:r>
              <a:rPr b="0" lang="sk-SK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kortikoidy, imunomodulátory (takrolimus, pimekrolimusä, kromoglykát, aplikace nikotínu a aminosalicylové kys., akt. Protein C a timolol gel (použ. na léčbu diab. ulkusov, ulcerující formy – pros. na vlhké hojení</a:t>
            </a:r>
            <a:endParaRPr b="0" lang="sk-SK" sz="3200" spc="-1" strike="noStrike">
              <a:latin typeface="Arial"/>
            </a:endParaRPr>
          </a:p>
          <a:p>
            <a:pPr marL="360000" indent="-215640">
              <a:lnSpc>
                <a:spcPct val="15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sk-SK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Celková terapie:</a:t>
            </a:r>
            <a:r>
              <a:rPr b="0" i="1" lang="sk-SK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kortikoidy</a:t>
            </a:r>
            <a:r>
              <a:rPr b="0" lang="sk-SK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(prednison 0,5-2mg/kg/den), mohou se kombinovat s </a:t>
            </a:r>
            <a:r>
              <a:rPr b="0" i="1" lang="sk-SK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imunosupresivy</a:t>
            </a:r>
            <a:r>
              <a:rPr b="0" lang="sk-SK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(azathioprin,  cyclosporin, cyklofosfamid, mykofenolát mofetil), dapsonem, sulfasalazine, </a:t>
            </a:r>
            <a:r>
              <a:rPr b="0" i="1" lang="sk-SK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biologiká anti-TNF</a:t>
            </a:r>
            <a:r>
              <a:rPr b="0" lang="sk-SK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(infliximab, adalimumab, etanercept, certolizumab) </a:t>
            </a:r>
            <a:endParaRPr b="0" lang="sk-SK" sz="3200" spc="-1" strike="noStrike">
              <a:latin typeface="Arial"/>
            </a:endParaRPr>
          </a:p>
          <a:p>
            <a:pPr lvl="2" marL="360000" indent="-215640">
              <a:lnSpc>
                <a:spcPct val="150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systémové ATB (inhibice sek. bakt. Infekce)</a:t>
            </a:r>
            <a:endParaRPr b="0" lang="sk-SK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sk-SK" sz="2400" spc="-1" strike="noStrike">
              <a:latin typeface="Arial"/>
            </a:endParaRPr>
          </a:p>
          <a:p>
            <a:pPr>
              <a:lnSpc>
                <a:spcPct val="150000"/>
              </a:lnSpc>
              <a:spcAft>
                <a:spcPts val="850"/>
              </a:spcAft>
            </a:pPr>
            <a:endParaRPr b="0" lang="sk-SK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504000" y="596520"/>
            <a:ext cx="9070920" cy="67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0" lang="sk-SK" sz="4400" spc="-1" strike="noStrike">
                <a:solidFill>
                  <a:srgbClr val="000000"/>
                </a:solidFill>
                <a:latin typeface="Arial"/>
                <a:ea typeface="DejaVu Sans"/>
              </a:rPr>
              <a:t>Dořešení paní F.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95" name="CustomShape 2"/>
          <p:cNvSpPr/>
          <p:nvPr/>
        </p:nvSpPr>
        <p:spPr>
          <a:xfrm>
            <a:off x="504000" y="1769040"/>
            <a:ext cx="9070920" cy="438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sk-SK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za hospitalizace celk. Th </a:t>
            </a:r>
            <a:r>
              <a:rPr b="0" lang="sk-SK" sz="3200" spc="-1" strike="noStrike" u="sng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Klindamycinem </a:t>
            </a:r>
            <a:r>
              <a:rPr b="0" lang="sk-SK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(22 dnů), k profylaxi flebotrombózy LMWH</a:t>
            </a:r>
            <a:r>
              <a:rPr b="0" lang="sk-SK" sz="32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,</a:t>
            </a:r>
            <a:r>
              <a:rPr b="0" lang="sk-SK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dále </a:t>
            </a:r>
            <a:r>
              <a:rPr b="0" lang="sk-SK" sz="3200" spc="-1" strike="noStrike" u="sng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intenzivní lokální terapie</a:t>
            </a:r>
            <a:r>
              <a:rPr b="0" lang="sk-SK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- antibiotická externa + prostředky vlhkého hojení ran --- </a:t>
            </a:r>
            <a:r>
              <a:rPr b="0" i="1" lang="sk-SK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za 5 měsíců zhojeno</a:t>
            </a:r>
            <a:r>
              <a:rPr b="0" lang="sk-SK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, pouze projizvení, barevné změny  </a:t>
            </a:r>
            <a:endParaRPr b="0" lang="sk-SK" sz="32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Další nemoci asociovány s PG neprokázany</a:t>
            </a:r>
            <a:endParaRPr b="0" lang="sk-SK" sz="3200" spc="-1" strike="noStrike">
              <a:latin typeface="Arial"/>
            </a:endParaRPr>
          </a:p>
          <a:p>
            <a:pPr lvl="5" marL="1296000" indent="-216000" algn="just">
              <a:lnSpc>
                <a:spcPct val="100000"/>
              </a:lnSpc>
              <a:buClr>
                <a:srgbClr val="000000"/>
              </a:buClr>
              <a:buSzPct val="45000"/>
              <a:buFont typeface="Symbol" charset="2"/>
              <a:buChar char=""/>
            </a:pPr>
            <a:r>
              <a:rPr b="0" lang="sk-SK" sz="24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Cestou PL: kontrolní jaterní testy a provedení oGTT k došetření diabetu</a:t>
            </a:r>
            <a:endParaRPr b="0" lang="sk-SK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504000" y="301320"/>
            <a:ext cx="9070920" cy="126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7" name="CustomShape 2"/>
          <p:cNvSpPr/>
          <p:nvPr/>
        </p:nvSpPr>
        <p:spPr>
          <a:xfrm>
            <a:off x="504000" y="1769040"/>
            <a:ext cx="9070920" cy="438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328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                   </a:t>
            </a: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Děkuji za pozornost :)</a:t>
            </a:r>
            <a:endParaRPr b="0" lang="sk-SK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</TotalTime>
  <Application>LibreOffice/6.3.2.2$Windows_X86_64 LibreOffice_project/98b30e735bda24bc04ab42594c85f7fd8be07b9c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2021-03-09T17:22:43Z</dcterms:created>
  <dc:creator/>
  <dc:description/>
  <dc:language>sk-SK</dc:language>
  <cp:lastModifiedBy/>
  <dcterms:modified xsi:type="dcterms:W3CDTF">2021-03-11T22:35:36Z</dcterms:modified>
  <cp:revision>5</cp:revision>
  <dc:subject/>
  <dc:title>Beehive</dc:title>
</cp:coreProperties>
</file>