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6"/>
  </p:notesMasterIdLst>
  <p:sldIdLst>
    <p:sldId id="256" r:id="rId2"/>
    <p:sldId id="401" r:id="rId3"/>
    <p:sldId id="346" r:id="rId4"/>
    <p:sldId id="428" r:id="rId5"/>
    <p:sldId id="348" r:id="rId6"/>
    <p:sldId id="349" r:id="rId7"/>
    <p:sldId id="427" r:id="rId8"/>
    <p:sldId id="347" r:id="rId9"/>
    <p:sldId id="350" r:id="rId10"/>
    <p:sldId id="352" r:id="rId11"/>
    <p:sldId id="354" r:id="rId12"/>
    <p:sldId id="353" r:id="rId13"/>
    <p:sldId id="351" r:id="rId14"/>
    <p:sldId id="430" r:id="rId15"/>
    <p:sldId id="362" r:id="rId16"/>
    <p:sldId id="399" r:id="rId17"/>
    <p:sldId id="429" r:id="rId18"/>
    <p:sldId id="400" r:id="rId19"/>
    <p:sldId id="392" r:id="rId20"/>
    <p:sldId id="356" r:id="rId21"/>
    <p:sldId id="357" r:id="rId22"/>
    <p:sldId id="358" r:id="rId23"/>
    <p:sldId id="355" r:id="rId24"/>
    <p:sldId id="359" r:id="rId25"/>
    <p:sldId id="393" r:id="rId26"/>
    <p:sldId id="394" r:id="rId27"/>
    <p:sldId id="397" r:id="rId28"/>
    <p:sldId id="395" r:id="rId29"/>
    <p:sldId id="398" r:id="rId30"/>
    <p:sldId id="396" r:id="rId31"/>
    <p:sldId id="419" r:id="rId32"/>
    <p:sldId id="420" r:id="rId33"/>
    <p:sldId id="421" r:id="rId34"/>
    <p:sldId id="402" r:id="rId35"/>
    <p:sldId id="363" r:id="rId36"/>
    <p:sldId id="390" r:id="rId37"/>
    <p:sldId id="372" r:id="rId38"/>
    <p:sldId id="373" r:id="rId39"/>
    <p:sldId id="391" r:id="rId40"/>
    <p:sldId id="403" r:id="rId41"/>
    <p:sldId id="375" r:id="rId42"/>
    <p:sldId id="377" r:id="rId43"/>
    <p:sldId id="378" r:id="rId44"/>
    <p:sldId id="404" r:id="rId45"/>
    <p:sldId id="406" r:id="rId46"/>
    <p:sldId id="379" r:id="rId47"/>
    <p:sldId id="405" r:id="rId48"/>
    <p:sldId id="409" r:id="rId49"/>
    <p:sldId id="410" r:id="rId50"/>
    <p:sldId id="411" r:id="rId51"/>
    <p:sldId id="412" r:id="rId52"/>
    <p:sldId id="381" r:id="rId53"/>
    <p:sldId id="408" r:id="rId54"/>
    <p:sldId id="407" r:id="rId5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6" autoAdjust="0"/>
    <p:restoredTop sz="94660"/>
  </p:normalViewPr>
  <p:slideViewPr>
    <p:cSldViewPr>
      <p:cViewPr varScale="1">
        <p:scale>
          <a:sx n="100" d="100"/>
          <a:sy n="100" d="100"/>
        </p:scale>
        <p:origin x="-9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03E80B33-4883-4E61-A2D7-869DFA01CD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FEF1E5-F6E8-4A41-B84B-BB9D63B7949A}" type="slidenum">
              <a:rPr lang="cs-CZ" altLang="cs-CZ"/>
              <a:pPr/>
              <a:t>37</a:t>
            </a:fld>
            <a:endParaRPr lang="cs-CZ" altLang="cs-CZ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3469" tIns="48292" rIns="93469" bIns="48292"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A49695-C82F-4C12-87CC-009383F22249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343400"/>
            <a:ext cx="4572000" cy="4114800"/>
          </a:xfrm>
          <a:noFill/>
        </p:spPr>
        <p:txBody>
          <a:bodyPr/>
          <a:lstStyle/>
          <a:p>
            <a:pPr eaLnBrk="1" hangingPunct="1"/>
            <a:endParaRPr lang="en-US" altLang="cs-CZ" sz="2400" b="1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0A54BE-9FFB-4556-BF99-0D0E6DEFE1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B2E4E-1493-48CF-AC39-BBD9A2213C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2F32-D674-4393-80F8-1BB32B95A6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0FC9F-AD71-4791-8F2C-42DC5A75EE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9FE78-38AD-4714-B929-A6A87CCE1C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DF154-6F9E-4C3A-B69D-878446F4B9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50B5A-EC4F-47CF-B84D-09317B3446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70D55-5C3A-4E04-B418-078593915E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B17AC-D631-4469-BDE1-CC7B29DC07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8C413-324A-4CF3-8C51-41A711EB7F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36F1F-5E63-4C6E-852C-F0C2BA8BAE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E37DFA6F-C2DA-43F2-AB23-1E0FBC8A32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cine.com/cgi-bin/foxweb.exe/makezoom@/em/makezoom?picture=\websites\emedicine\derm\images\Large\17141714Der00767-04.jpg&amp;template=izoom2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800" dirty="0" smtClean="0"/>
              <a:t>Slizniční léze ulcerózní, pablánové, fistulující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V. Žampachová</a:t>
            </a:r>
          </a:p>
          <a:p>
            <a:pPr eaLnBrk="1" hangingPunct="1">
              <a:defRPr/>
            </a:pPr>
            <a:r>
              <a:rPr lang="cs-CZ" altLang="cs-CZ" dirty="0" smtClean="0"/>
              <a:t>I. ÚP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pic>
        <p:nvPicPr>
          <p:cNvPr id="52227" name="Picture 4" descr="trench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2038350"/>
            <a:ext cx="5400675" cy="3602038"/>
          </a:xfrm>
          <a:noFill/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6640513" y="5281613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dirty="0" smtClean="0"/>
              <a:t>celkové hygienické podmínky</a:t>
            </a:r>
          </a:p>
          <a:p>
            <a:pPr>
              <a:defRPr/>
            </a:pPr>
            <a:r>
              <a:rPr lang="cs-CZ" altLang="cs-CZ" sz="2800" dirty="0" smtClean="0"/>
              <a:t>špatná orální hygiena</a:t>
            </a:r>
          </a:p>
          <a:p>
            <a:pPr>
              <a:defRPr/>
            </a:pPr>
            <a:r>
              <a:rPr lang="cs-CZ" altLang="cs-CZ" sz="2800" dirty="0" smtClean="0"/>
              <a:t>rizikové faktory: </a:t>
            </a:r>
            <a:r>
              <a:rPr lang="cs-CZ" altLang="cs-CZ" sz="2800" dirty="0" err="1" smtClean="0"/>
              <a:t>imunodeficit</a:t>
            </a:r>
            <a:r>
              <a:rPr lang="cs-CZ" altLang="cs-CZ" sz="2800" dirty="0" smtClean="0"/>
              <a:t> (vč. HIV), kouření, fokální trauma, nedostatečná výživa, celkové oslabení organismu vč. nedostatečného spánku, st. p. recentních chorobách (EBV)</a:t>
            </a:r>
          </a:p>
          <a:p>
            <a:pPr eaLnBrk="1" hangingPunct="1">
              <a:defRPr/>
            </a:pPr>
            <a:r>
              <a:rPr lang="cs-CZ" altLang="cs-CZ" sz="2800" dirty="0" smtClean="0"/>
              <a:t>psychologický stres (↑ adrenální hormony →↓ imunitní odpověď + lokální ischemie)</a:t>
            </a:r>
          </a:p>
          <a:p>
            <a:pPr eaLnBrk="1" hangingPunct="1">
              <a:defRPr/>
            </a:pPr>
            <a:r>
              <a:rPr lang="cs-CZ" altLang="cs-CZ" sz="2800" dirty="0" smtClean="0"/>
              <a:t>děti, dospělí mladšího až středního věku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Nekrotizující ulcerózní </a:t>
            </a:r>
            <a:r>
              <a:rPr lang="cs-CZ" sz="3200" dirty="0" err="1" smtClean="0"/>
              <a:t>gingivostomatitis</a:t>
            </a:r>
            <a:endParaRPr lang="cs-CZ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05769"/>
            <a:ext cx="6096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nespecifický mikroskopický obraz: </a:t>
            </a:r>
            <a:r>
              <a:rPr lang="cs-CZ" altLang="cs-CZ" sz="2800" dirty="0" err="1" smtClean="0"/>
              <a:t>fibrinozně</a:t>
            </a:r>
            <a:r>
              <a:rPr lang="cs-CZ" altLang="cs-CZ" sz="2800" dirty="0" smtClean="0"/>
              <a:t>-purulentní pablána + buněčný detritus + bakterie, smíšený reaktivní infiltrát.</a:t>
            </a:r>
          </a:p>
          <a:p>
            <a:pPr eaLnBrk="1" hangingPunct="1">
              <a:defRPr/>
            </a:pPr>
            <a:r>
              <a:rPr lang="cs-CZ" altLang="cs-CZ" sz="2800" dirty="0" smtClean="0"/>
              <a:t>lokální terapie, při známkách progrese nutná systémová terapie vč. antibiotik</a:t>
            </a:r>
          </a:p>
          <a:p>
            <a:pPr eaLnBrk="1" hangingPunct="1">
              <a:defRPr/>
            </a:pPr>
            <a:r>
              <a:rPr lang="cs-CZ" altLang="cs-CZ" sz="2800" dirty="0" smtClean="0"/>
              <a:t>většinou rychlá reparace</a:t>
            </a:r>
          </a:p>
          <a:p>
            <a:pPr eaLnBrk="1" hangingPunct="1">
              <a:defRPr/>
            </a:pPr>
            <a:r>
              <a:rPr lang="cs-CZ" altLang="cs-CZ" sz="2800" dirty="0" smtClean="0"/>
              <a:t>při přechodu do gangrény (</a:t>
            </a:r>
            <a:r>
              <a:rPr lang="cs-CZ" altLang="cs-CZ" sz="2800" dirty="0" err="1" smtClean="0"/>
              <a:t>noma</a:t>
            </a:r>
            <a:r>
              <a:rPr lang="cs-CZ" altLang="cs-CZ" sz="2800" dirty="0" smtClean="0"/>
              <a:t>) až 70% úmrtnost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perzistuje</a:t>
            </a:r>
            <a:r>
              <a:rPr lang="cs-CZ" altLang="cs-CZ" sz="2800" dirty="0" smtClean="0"/>
              <a:t> u pac. HIV+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 smtClean="0"/>
              <a:t>Ulcerativní</a:t>
            </a:r>
            <a:r>
              <a:rPr lang="cs-CZ" sz="3600" dirty="0" smtClean="0"/>
              <a:t> a </a:t>
            </a:r>
            <a:r>
              <a:rPr lang="cs-CZ" sz="3600" dirty="0" err="1" smtClean="0"/>
              <a:t>vezikuloerozivní</a:t>
            </a:r>
            <a:r>
              <a:rPr lang="cs-CZ" sz="3600" dirty="0" smtClean="0"/>
              <a:t> léze chronické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rekurentní ulcerace </a:t>
            </a:r>
            <a:r>
              <a:rPr lang="cs-CZ" sz="2400" dirty="0" smtClean="0"/>
              <a:t>- </a:t>
            </a:r>
            <a:endParaRPr lang="cs-CZ" dirty="0" smtClean="0"/>
          </a:p>
          <a:p>
            <a:pPr lvl="1"/>
            <a:r>
              <a:rPr lang="cs-CZ" sz="2000" dirty="0" smtClean="0"/>
              <a:t>solitární, stejná lokalizace – pravd. traumatická ulcerace, nutno odstranit příčinu; pokud neregreduje – biopsie k vyloučení vzácných lézí</a:t>
            </a:r>
          </a:p>
          <a:p>
            <a:pPr lvl="1"/>
            <a:r>
              <a:rPr lang="cs-CZ" sz="2000" dirty="0" err="1" smtClean="0"/>
              <a:t>multifokální</a:t>
            </a:r>
            <a:r>
              <a:rPr lang="cs-CZ" sz="2000" dirty="0" smtClean="0"/>
              <a:t> – pravd. rekurentní </a:t>
            </a:r>
            <a:r>
              <a:rPr lang="cs-CZ" sz="2000" dirty="0" err="1" smtClean="0"/>
              <a:t>aftozní</a:t>
            </a:r>
            <a:r>
              <a:rPr lang="cs-CZ" sz="2000" dirty="0" smtClean="0"/>
              <a:t> ulcerace vč. </a:t>
            </a:r>
            <a:r>
              <a:rPr lang="cs-CZ" sz="2000" dirty="0" err="1" smtClean="0"/>
              <a:t>herpetiformní</a:t>
            </a:r>
            <a:r>
              <a:rPr lang="cs-CZ" sz="2000" dirty="0" smtClean="0"/>
              <a:t>; atypické rysy – ověřit </a:t>
            </a:r>
            <a:r>
              <a:rPr lang="cs-CZ" sz="2000" dirty="0" err="1" smtClean="0"/>
              <a:t>rekurenci</a:t>
            </a:r>
            <a:r>
              <a:rPr lang="cs-CZ" sz="2000" dirty="0" smtClean="0"/>
              <a:t>; zvážit další příčiny chronických vředů vč. </a:t>
            </a:r>
            <a:r>
              <a:rPr lang="cs-CZ" sz="2000" dirty="0" err="1" smtClean="0"/>
              <a:t>lichen</a:t>
            </a:r>
            <a:r>
              <a:rPr lang="cs-CZ" sz="2000" dirty="0" smtClean="0"/>
              <a:t> </a:t>
            </a:r>
            <a:r>
              <a:rPr lang="cs-CZ" sz="2000" dirty="0" err="1" smtClean="0"/>
              <a:t>planus</a:t>
            </a:r>
            <a:r>
              <a:rPr lang="cs-CZ" sz="2000" dirty="0" smtClean="0"/>
              <a:t>, </a:t>
            </a:r>
            <a:r>
              <a:rPr lang="cs-CZ" sz="2000" dirty="0" err="1" smtClean="0"/>
              <a:t>vezikulobulozní</a:t>
            </a:r>
            <a:r>
              <a:rPr lang="cs-CZ" sz="2000" dirty="0" smtClean="0"/>
              <a:t> léze, rekurentní virové infekce</a:t>
            </a:r>
          </a:p>
          <a:p>
            <a:r>
              <a:rPr lang="cs-CZ" dirty="0" smtClean="0"/>
              <a:t>perzistentní ulcerace –</a:t>
            </a:r>
          </a:p>
          <a:p>
            <a:pPr lvl="1"/>
            <a:r>
              <a:rPr lang="cs-CZ" sz="2000" dirty="0" err="1" smtClean="0"/>
              <a:t>multiplicitní</a:t>
            </a:r>
            <a:r>
              <a:rPr lang="cs-CZ" sz="2000" dirty="0" smtClean="0"/>
              <a:t> – vyloučit terén </a:t>
            </a:r>
            <a:r>
              <a:rPr lang="cs-CZ" sz="2000" dirty="0" err="1" smtClean="0"/>
              <a:t>vezikulobulozní</a:t>
            </a:r>
            <a:r>
              <a:rPr lang="cs-CZ" sz="2000" dirty="0" smtClean="0"/>
              <a:t> </a:t>
            </a:r>
            <a:r>
              <a:rPr lang="cs-CZ" sz="2000" dirty="0" smtClean="0"/>
              <a:t>léze, </a:t>
            </a:r>
            <a:r>
              <a:rPr lang="cs-CZ" sz="2000" dirty="0" err="1" smtClean="0"/>
              <a:t>lichen</a:t>
            </a:r>
            <a:r>
              <a:rPr lang="cs-CZ" sz="2000" dirty="0" smtClean="0"/>
              <a:t> </a:t>
            </a:r>
            <a:r>
              <a:rPr lang="cs-CZ" sz="2000" dirty="0" err="1" smtClean="0"/>
              <a:t>planus</a:t>
            </a:r>
            <a:r>
              <a:rPr lang="cs-CZ" sz="2000" dirty="0" smtClean="0"/>
              <a:t>, SLE</a:t>
            </a:r>
          </a:p>
          <a:p>
            <a:pPr lvl="1"/>
            <a:r>
              <a:rPr lang="cs-CZ" sz="2000" dirty="0" smtClean="0"/>
              <a:t>solitární </a:t>
            </a:r>
          </a:p>
          <a:p>
            <a:pPr lvl="2"/>
            <a:r>
              <a:rPr lang="cs-CZ" sz="1600" dirty="0" smtClean="0"/>
              <a:t> asociace s traumatem, známky hojení během 10 dní – traumatický vřed</a:t>
            </a:r>
          </a:p>
          <a:p>
            <a:pPr lvl="2"/>
            <a:r>
              <a:rPr lang="cs-CZ" sz="1600" dirty="0" smtClean="0"/>
              <a:t>trauma ano, ale nehojí se – biopsie</a:t>
            </a:r>
          </a:p>
          <a:p>
            <a:pPr lvl="2"/>
            <a:r>
              <a:rPr lang="cs-CZ" sz="1600" dirty="0" smtClean="0"/>
              <a:t>neznámá příčina, </a:t>
            </a:r>
            <a:r>
              <a:rPr lang="cs-CZ" sz="1600" dirty="0" err="1" smtClean="0"/>
              <a:t>indurovaná</a:t>
            </a:r>
            <a:r>
              <a:rPr lang="cs-CZ" sz="1600" dirty="0" smtClean="0"/>
              <a:t> léze, riziková lokalizace – možná malignita, zvl. karcinom, </a:t>
            </a:r>
            <a:r>
              <a:rPr lang="cs-CZ" sz="1600" dirty="0" err="1" smtClean="0"/>
              <a:t>ev</a:t>
            </a:r>
            <a:r>
              <a:rPr lang="cs-CZ" sz="1600" dirty="0" smtClean="0"/>
              <a:t>. chronické infekce - </a:t>
            </a:r>
            <a:r>
              <a:rPr lang="cs-CZ" sz="1600" smtClean="0"/>
              <a:t>tbc</a:t>
            </a:r>
            <a:endParaRPr lang="cs-CZ" sz="16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chronické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cs-CZ" sz="2400" dirty="0" smtClean="0"/>
              <a:t>erozivní </a:t>
            </a:r>
            <a:r>
              <a:rPr lang="cs-CZ" sz="2400" dirty="0" err="1" smtClean="0"/>
              <a:t>lichen</a:t>
            </a:r>
            <a:r>
              <a:rPr lang="cs-CZ" sz="2400" dirty="0" smtClean="0"/>
              <a:t> </a:t>
            </a:r>
            <a:r>
              <a:rPr lang="cs-CZ" sz="2400" dirty="0" err="1" smtClean="0"/>
              <a:t>planus</a:t>
            </a:r>
            <a:endParaRPr lang="cs-CZ" sz="2400" dirty="0" smtClean="0"/>
          </a:p>
          <a:p>
            <a:r>
              <a:rPr lang="cs-CZ" sz="2400" dirty="0" smtClean="0"/>
              <a:t>traumatický granulom /vřed</a:t>
            </a:r>
          </a:p>
          <a:p>
            <a:r>
              <a:rPr lang="cs-CZ" sz="2400" dirty="0" err="1" smtClean="0"/>
              <a:t>dlaždicobuněčný</a:t>
            </a:r>
            <a:r>
              <a:rPr lang="cs-CZ" sz="2400" dirty="0" smtClean="0"/>
              <a:t> karcinom</a:t>
            </a:r>
          </a:p>
          <a:p>
            <a:r>
              <a:rPr lang="cs-CZ" sz="2400" dirty="0" err="1" smtClean="0"/>
              <a:t>vezikulobulozní</a:t>
            </a:r>
            <a:r>
              <a:rPr lang="cs-CZ" sz="2400" dirty="0" smtClean="0"/>
              <a:t> léze (</a:t>
            </a:r>
            <a:r>
              <a:rPr lang="cs-CZ" sz="2400" dirty="0" err="1" smtClean="0"/>
              <a:t>pemfigoid</a:t>
            </a:r>
            <a:r>
              <a:rPr lang="cs-CZ" sz="2400" dirty="0" smtClean="0"/>
              <a:t>, vzácně pemfigus, </a:t>
            </a:r>
            <a:r>
              <a:rPr lang="cs-CZ" sz="2400" dirty="0" err="1" smtClean="0"/>
              <a:t>epidermolýza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systémový lupus </a:t>
            </a:r>
            <a:r>
              <a:rPr lang="cs-CZ" sz="2400" dirty="0" err="1" smtClean="0"/>
              <a:t>erythematosus</a:t>
            </a:r>
            <a:endParaRPr lang="cs-CZ" sz="2400" dirty="0" smtClean="0"/>
          </a:p>
          <a:p>
            <a:r>
              <a:rPr lang="cs-CZ" sz="2400" dirty="0" smtClean="0">
                <a:solidFill>
                  <a:srgbClr val="FF0000"/>
                </a:solidFill>
              </a:rPr>
              <a:t>sekundární a terciární syfilis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primární a sekundární </a:t>
            </a:r>
            <a:r>
              <a:rPr lang="cs-CZ" sz="2400" dirty="0" err="1" smtClean="0">
                <a:solidFill>
                  <a:srgbClr val="FF0000"/>
                </a:solidFill>
              </a:rPr>
              <a:t>tbc</a:t>
            </a:r>
            <a:r>
              <a:rPr lang="cs-CZ" sz="2400" dirty="0" smtClean="0">
                <a:solidFill>
                  <a:srgbClr val="FF0000"/>
                </a:solidFill>
              </a:rPr>
              <a:t> (nehojící se ulcerace zvl. na jazyku)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intersticiální (hluboké) mykózy</a:t>
            </a:r>
          </a:p>
          <a:p>
            <a:r>
              <a:rPr lang="cs-CZ" sz="2400" dirty="0" smtClean="0"/>
              <a:t>vaskulitidy (zvl. </a:t>
            </a:r>
            <a:r>
              <a:rPr lang="cs-CZ" sz="2400" dirty="0" err="1" smtClean="0"/>
              <a:t>granulomatóza</a:t>
            </a:r>
            <a:r>
              <a:rPr lang="cs-CZ" sz="2400" dirty="0" smtClean="0"/>
              <a:t> s </a:t>
            </a:r>
            <a:r>
              <a:rPr lang="cs-CZ" sz="2400" dirty="0" err="1" smtClean="0"/>
              <a:t>polyangiitidou</a:t>
            </a:r>
            <a:r>
              <a:rPr lang="cs-CZ" sz="2400" dirty="0" smtClean="0"/>
              <a:t> – </a:t>
            </a:r>
            <a:r>
              <a:rPr lang="cs-CZ" sz="2400" dirty="0" err="1" smtClean="0"/>
              <a:t>Wegener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jiné maligní tumory vč. lymfomů</a:t>
            </a:r>
          </a:p>
          <a:p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Fistulující léze (s tvorbou píštělí)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FF00"/>
                </a:solidFill>
              </a:rPr>
              <a:t>Skrofulóza (krční </a:t>
            </a:r>
            <a:r>
              <a:rPr lang="cs-CZ" sz="2800" dirty="0" err="1" smtClean="0">
                <a:solidFill>
                  <a:srgbClr val="FFFF00"/>
                </a:solidFill>
              </a:rPr>
              <a:t>tbc</a:t>
            </a:r>
            <a:r>
              <a:rPr lang="cs-CZ" sz="28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cs-CZ" sz="2800" dirty="0" smtClean="0">
                <a:solidFill>
                  <a:srgbClr val="FFFF00"/>
                </a:solidFill>
              </a:rPr>
              <a:t>Aktinomykóza</a:t>
            </a:r>
          </a:p>
          <a:p>
            <a:r>
              <a:rPr lang="cs-CZ" sz="2800" dirty="0" smtClean="0"/>
              <a:t>Nekrotizující záněty jiné</a:t>
            </a:r>
          </a:p>
          <a:p>
            <a:r>
              <a:rPr lang="cs-CZ" sz="2800" dirty="0" smtClean="0"/>
              <a:t>Krční cysty</a:t>
            </a:r>
          </a:p>
          <a:p>
            <a:pPr lvl="1"/>
            <a:r>
              <a:rPr lang="cs-CZ" sz="2400" dirty="0" smtClean="0"/>
              <a:t>mediální (</a:t>
            </a:r>
            <a:r>
              <a:rPr lang="cs-CZ" sz="2400" dirty="0" err="1" smtClean="0"/>
              <a:t>dct</a:t>
            </a:r>
            <a:r>
              <a:rPr lang="cs-CZ" sz="2400" dirty="0" smtClean="0"/>
              <a:t>. </a:t>
            </a:r>
            <a:r>
              <a:rPr lang="cs-CZ" sz="2400" dirty="0" err="1" smtClean="0"/>
              <a:t>thyreoglossus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laterální (</a:t>
            </a:r>
            <a:r>
              <a:rPr lang="cs-CZ" sz="2400" dirty="0" err="1" smtClean="0"/>
              <a:t>branchiogenní</a:t>
            </a:r>
            <a:r>
              <a:rPr lang="cs-CZ" sz="2400" dirty="0" smtClean="0"/>
              <a:t>)</a:t>
            </a:r>
          </a:p>
          <a:p>
            <a:r>
              <a:rPr lang="cs-CZ" sz="2800" dirty="0" smtClean="0"/>
              <a:t>Tumory</a:t>
            </a:r>
          </a:p>
          <a:p>
            <a:r>
              <a:rPr lang="cs-CZ" sz="2800" dirty="0" err="1" smtClean="0">
                <a:solidFill>
                  <a:srgbClr val="FFFF00"/>
                </a:solidFill>
              </a:rPr>
              <a:t>Iatrogenní</a:t>
            </a:r>
            <a:r>
              <a:rPr lang="cs-CZ" sz="2800" dirty="0" smtClean="0">
                <a:solidFill>
                  <a:srgbClr val="FFFF00"/>
                </a:solidFill>
              </a:rPr>
              <a:t> léze</a:t>
            </a:r>
          </a:p>
          <a:p>
            <a:r>
              <a:rPr lang="cs-CZ" sz="2800" dirty="0" smtClean="0"/>
              <a:t>Jiné léze</a:t>
            </a:r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Iatrogenní</a:t>
            </a:r>
            <a:r>
              <a:rPr lang="cs-CZ" sz="4000" dirty="0" smtClean="0"/>
              <a:t> léze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/>
              <a:t>oroantrální</a:t>
            </a:r>
            <a:r>
              <a:rPr lang="cs-CZ" sz="2800" dirty="0" smtClean="0"/>
              <a:t> píštěl při extrakci zubu</a:t>
            </a:r>
          </a:p>
          <a:p>
            <a:pPr lvl="1"/>
            <a:r>
              <a:rPr lang="cs-CZ" sz="2400" dirty="0" smtClean="0"/>
              <a:t>možné vniknutí zubu/kořene do sinusu</a:t>
            </a:r>
          </a:p>
          <a:p>
            <a:pPr lvl="1"/>
            <a:r>
              <a:rPr lang="cs-CZ" sz="2400" dirty="0" smtClean="0"/>
              <a:t>výrazné riziko infekce akutní i chronické</a:t>
            </a:r>
          </a:p>
          <a:p>
            <a:pPr lvl="1"/>
            <a:r>
              <a:rPr lang="cs-CZ" sz="2400" dirty="0" smtClean="0"/>
              <a:t>známky </a:t>
            </a:r>
            <a:r>
              <a:rPr lang="cs-CZ" sz="2400" dirty="0" err="1" smtClean="0"/>
              <a:t>oroantrální</a:t>
            </a:r>
            <a:r>
              <a:rPr lang="cs-CZ" sz="2400" dirty="0" smtClean="0"/>
              <a:t> komunikace</a:t>
            </a:r>
          </a:p>
          <a:p>
            <a:pPr lvl="1"/>
            <a:r>
              <a:rPr lang="cs-CZ" sz="2400" dirty="0" smtClean="0"/>
              <a:t>možnost transformace v chronickou </a:t>
            </a:r>
            <a:r>
              <a:rPr lang="cs-CZ" sz="2400" dirty="0" err="1" smtClean="0"/>
              <a:t>epitelizovanou</a:t>
            </a:r>
            <a:r>
              <a:rPr lang="cs-CZ" sz="2400" dirty="0" smtClean="0"/>
              <a:t> fistulu</a:t>
            </a:r>
          </a:p>
          <a:p>
            <a:pPr lvl="1"/>
            <a:r>
              <a:rPr lang="cs-CZ" sz="2400" dirty="0" smtClean="0"/>
              <a:t>nutné chirurgické řešení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Pseudomembranózní</a:t>
            </a:r>
            <a:r>
              <a:rPr lang="cs-CZ" dirty="0" smtClean="0"/>
              <a:t>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Streptokoková aj. tonzilitida (někdy)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Difterie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Spála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Mykózy, zvl. kandidóza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Infekční mononukleóza (EBV)</a:t>
            </a:r>
          </a:p>
          <a:p>
            <a:r>
              <a:rPr lang="cs-CZ" dirty="0" smtClean="0"/>
              <a:t>Jiné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 smtClean="0"/>
              <a:t>Granulomatózní</a:t>
            </a:r>
            <a:r>
              <a:rPr lang="cs-CZ" altLang="cs-CZ" sz="3600" dirty="0" smtClean="0"/>
              <a:t> záněty DÚ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 Bakteriální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syfilis (granulomy až ve 3. stadiu)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tuberkulóza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jiné (lepra aj.)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Mykózy, paraziti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Cizorodé, často anorganické substance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Imunitně podmíněné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vrozené </a:t>
            </a:r>
            <a:r>
              <a:rPr lang="cs-CZ" altLang="cs-CZ" sz="2400" dirty="0" err="1" smtClean="0"/>
              <a:t>imunodeficity</a:t>
            </a:r>
            <a:r>
              <a:rPr lang="cs-CZ" altLang="cs-CZ" sz="2400" dirty="0" smtClean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alergie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Crohnova choroba aj.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sarkoidóza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vaskulitidy aj.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Slizniční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Jen minoritně zcela typický makroskopický vzhled</a:t>
            </a:r>
          </a:p>
          <a:p>
            <a:r>
              <a:rPr lang="cs-CZ" sz="2800" dirty="0" smtClean="0"/>
              <a:t>Běžně procházejí různými fázemi/stadii – různá rychlost a stupeň progrese dle vyvolávající příčiny a možností reakce organismu</a:t>
            </a:r>
          </a:p>
          <a:p>
            <a:r>
              <a:rPr lang="cs-CZ" sz="2800" dirty="0" smtClean="0"/>
              <a:t>(Vezikula) → eroze → ulcerace → (rozsáhlá nekróza + fistula) → hojení jizvením</a:t>
            </a:r>
          </a:p>
          <a:p>
            <a:r>
              <a:rPr lang="cs-CZ" sz="2800" dirty="0" smtClean="0"/>
              <a:t>Pablána → při odtržení eroze/ulcerace</a:t>
            </a:r>
          </a:p>
          <a:p>
            <a:r>
              <a:rPr lang="cs-CZ" sz="2800" dirty="0" smtClean="0"/>
              <a:t>Nekróza (ischemická, chemická) → demarkace a odloučení nekrotické tkáně → ulcerace /</a:t>
            </a:r>
            <a:r>
              <a:rPr lang="cs-CZ" sz="2800" dirty="0" err="1" smtClean="0"/>
              <a:t>fistulace</a:t>
            </a:r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Syfilis – primární léze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>
                <a:solidFill>
                  <a:schemeClr val="tx2"/>
                </a:solidFill>
              </a:rPr>
              <a:t>Tvrdý vřed</a:t>
            </a:r>
            <a:r>
              <a:rPr lang="cs-CZ" altLang="cs-CZ" sz="2800" dirty="0" smtClean="0"/>
              <a:t>: </a:t>
            </a:r>
            <a:r>
              <a:rPr lang="en-US" altLang="cs-CZ" sz="2800" dirty="0" smtClean="0"/>
              <a:t>prim</a:t>
            </a:r>
            <a:r>
              <a:rPr lang="cs-CZ" altLang="cs-CZ" sz="2800" dirty="0" smtClean="0"/>
              <a:t>á</a:t>
            </a:r>
            <a:r>
              <a:rPr lang="en-US" altLang="cs-CZ" sz="2800" dirty="0" smtClean="0"/>
              <a:t>r</a:t>
            </a:r>
            <a:r>
              <a:rPr lang="cs-CZ" altLang="cs-CZ" sz="2800" dirty="0" smtClean="0"/>
              <a:t>ní</a:t>
            </a:r>
            <a:r>
              <a:rPr lang="en-US" altLang="cs-CZ" sz="2800" dirty="0" smtClean="0"/>
              <a:t> l</a:t>
            </a:r>
            <a:r>
              <a:rPr lang="cs-CZ" altLang="cs-CZ" sz="2800" dirty="0" err="1" smtClean="0"/>
              <a:t>éze</a:t>
            </a:r>
            <a:r>
              <a:rPr lang="cs-CZ" altLang="cs-CZ" sz="2800" dirty="0" smtClean="0"/>
              <a:t>,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tužší vyvýšená nebolestivá ulcerace.</a:t>
            </a:r>
          </a:p>
          <a:p>
            <a:pPr eaLnBrk="1" hangingPunct="1">
              <a:defRPr/>
            </a:pPr>
            <a:r>
              <a:rPr lang="cs-CZ" altLang="cs-CZ" sz="2800" dirty="0" smtClean="0"/>
              <a:t>Primární komplex: tvrdý vřed + regionální lymfadenopatie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mikro</a:t>
            </a:r>
            <a:r>
              <a:rPr lang="cs-CZ" altLang="cs-CZ" sz="2800" dirty="0" smtClean="0"/>
              <a:t>: nespecifická granulační tkáň + mononukleární, převážně </a:t>
            </a:r>
            <a:r>
              <a:rPr lang="cs-CZ" altLang="cs-CZ" sz="2800" dirty="0" err="1" smtClean="0"/>
              <a:t>plazmocytární</a:t>
            </a:r>
            <a:r>
              <a:rPr lang="cs-CZ" altLang="cs-CZ" sz="2800" dirty="0" smtClean="0"/>
              <a:t> infiltrát</a:t>
            </a:r>
          </a:p>
          <a:p>
            <a:pPr eaLnBrk="1" hangingPunct="1">
              <a:defRPr/>
            </a:pPr>
            <a:r>
              <a:rPr lang="cs-CZ" altLang="cs-CZ" sz="2800" dirty="0" smtClean="0"/>
              <a:t>rty, jazyk, patro, … ! vysoce infekční!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prům</a:t>
            </a:r>
            <a:r>
              <a:rPr lang="cs-CZ" altLang="cs-CZ" sz="2800" dirty="0" smtClean="0"/>
              <a:t>.</a:t>
            </a:r>
            <a:r>
              <a:rPr lang="en-US" altLang="cs-CZ" sz="2800" dirty="0" smtClean="0"/>
              <a:t> in</a:t>
            </a:r>
            <a:r>
              <a:rPr lang="cs-CZ" altLang="cs-CZ" sz="2800" dirty="0" smtClean="0"/>
              <a:t>k</a:t>
            </a:r>
            <a:r>
              <a:rPr lang="en-US" altLang="cs-CZ" sz="2800" dirty="0" err="1" smtClean="0"/>
              <a:t>uba</a:t>
            </a:r>
            <a:r>
              <a:rPr lang="cs-CZ" altLang="cs-CZ" sz="2800" dirty="0" err="1" smtClean="0"/>
              <a:t>ce</a:t>
            </a:r>
            <a:r>
              <a:rPr lang="en-US" altLang="cs-CZ" sz="2800" dirty="0" smtClean="0"/>
              <a:t>  20-30 d</a:t>
            </a:r>
            <a:r>
              <a:rPr lang="cs-CZ" altLang="cs-CZ" sz="2800" dirty="0" smtClean="0"/>
              <a:t>.</a:t>
            </a:r>
          </a:p>
          <a:p>
            <a:pPr eaLnBrk="1" hangingPunct="1">
              <a:defRPr/>
            </a:pPr>
            <a:r>
              <a:rPr lang="cs-CZ" altLang="cs-CZ" sz="2800" dirty="0" smtClean="0"/>
              <a:t>samovolné vyhojení během 3-6 týdnů</a:t>
            </a:r>
          </a:p>
          <a:p>
            <a:pPr eaLnBrk="1" hangingPunct="1">
              <a:defRPr/>
            </a:pPr>
            <a:endParaRPr lang="en-US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3"/>
          <p:cNvSpPr txBox="1">
            <a:spLocks noGrp="1"/>
          </p:cNvSpPr>
          <p:nvPr/>
        </p:nvSpPr>
        <p:spPr bwMode="auto">
          <a:xfrm>
            <a:off x="0" y="6534150"/>
            <a:ext cx="6629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r>
              <a:rPr lang="en-US" altLang="cs-CZ">
                <a:latin typeface="Arial" charset="0"/>
              </a:rPr>
              <a:t>.</a:t>
            </a:r>
            <a:endParaRPr lang="en-US" altLang="cs-CZ" sz="1400">
              <a:latin typeface="Arial" charset="0"/>
            </a:endParaRPr>
          </a:p>
        </p:txBody>
      </p:sp>
      <p:sp>
        <p:nvSpPr>
          <p:cNvPr id="6041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primární léze</a:t>
            </a:r>
            <a:endParaRPr lang="en-US" altLang="cs-CZ" dirty="0" smtClean="0"/>
          </a:p>
        </p:txBody>
      </p:sp>
      <p:pic>
        <p:nvPicPr>
          <p:cNvPr id="60421" name="Picture 5" descr="20-0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608138"/>
            <a:ext cx="5472112" cy="3633787"/>
          </a:xfrm>
          <a:noFill/>
        </p:spPr>
      </p:pic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6208713" y="4994275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Syfilis – II. stadium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časná generalizace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err="1" smtClean="0"/>
              <a:t>chřipkovité</a:t>
            </a:r>
            <a:r>
              <a:rPr lang="cs-CZ" altLang="cs-CZ" sz="2800" dirty="0" smtClean="0"/>
              <a:t> příznaky, bolest v krku, generalizovaná lymfadenopatie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kdykoliv v rozmezí cca</a:t>
            </a:r>
            <a:r>
              <a:rPr lang="en-US" altLang="cs-CZ" sz="2800" dirty="0" smtClean="0"/>
              <a:t> 2 </a:t>
            </a:r>
            <a:r>
              <a:rPr lang="cs-CZ" altLang="cs-CZ" sz="2800" dirty="0" smtClean="0"/>
              <a:t>týdnů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do</a:t>
            </a:r>
            <a:r>
              <a:rPr lang="en-US" altLang="cs-CZ" sz="2800" dirty="0" smtClean="0"/>
              <a:t> 6 </a:t>
            </a:r>
            <a:r>
              <a:rPr lang="cs-CZ" altLang="cs-CZ" sz="2800" dirty="0" smtClean="0"/>
              <a:t>měsíců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po vymizení tvrdého vředu, až u 75% neléčených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různé typy vyrážky, zvl. na dlaních a ploskách,</a:t>
            </a:r>
            <a:r>
              <a:rPr lang="en-US" altLang="cs-CZ" sz="2800" dirty="0" smtClean="0"/>
              <a:t> </a:t>
            </a:r>
            <a:r>
              <a:rPr lang="cs-CZ" altLang="cs-CZ" sz="2800" dirty="0" err="1" smtClean="0"/>
              <a:t>makulopapulární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pustulozní</a:t>
            </a:r>
            <a:r>
              <a:rPr lang="en-US" altLang="cs-CZ" sz="2800" dirty="0" smtClean="0"/>
              <a:t> 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slizniční léze až eroze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v DÚ;</a:t>
            </a:r>
            <a:r>
              <a:rPr lang="en-US" altLang="cs-CZ" sz="2800" dirty="0" smtClean="0"/>
              <a:t> 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ploché bradavičnaté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papul</a:t>
            </a:r>
            <a:r>
              <a:rPr lang="cs-CZ" altLang="cs-CZ" sz="2800" dirty="0" smtClean="0"/>
              <a:t>y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v ústních koutcích - </a:t>
            </a:r>
            <a:r>
              <a:rPr lang="cs-CZ" altLang="cs-CZ" sz="2800" dirty="0" err="1" smtClean="0">
                <a:solidFill>
                  <a:srgbClr val="FF0000"/>
                </a:solidFill>
              </a:rPr>
              <a:t>condylomata</a:t>
            </a:r>
            <a:r>
              <a:rPr lang="cs-CZ" altLang="cs-CZ" sz="2800" dirty="0" smtClean="0">
                <a:solidFill>
                  <a:srgbClr val="FF0000"/>
                </a:solidFill>
              </a:rPr>
              <a:t> lata</a:t>
            </a:r>
            <a:r>
              <a:rPr lang="cs-CZ" altLang="cs-CZ" sz="2800" dirty="0" smtClean="0"/>
              <a:t>; mnohočetné, infekční!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nespecifický histologický obraz, obdobný I. st., ↑ </a:t>
            </a:r>
            <a:r>
              <a:rPr lang="cs-CZ" altLang="cs-CZ" sz="2800" dirty="0" err="1" smtClean="0"/>
              <a:t>plazmocytů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vymizí za</a:t>
            </a:r>
            <a:r>
              <a:rPr lang="en-US" altLang="cs-CZ" sz="2800" dirty="0" smtClean="0"/>
              <a:t> 2-6 </a:t>
            </a:r>
            <a:r>
              <a:rPr lang="cs-CZ" altLang="cs-CZ" sz="2800" dirty="0" smtClean="0"/>
              <a:t>týdnů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0" dirty="0" smtClean="0"/>
              <a:t>Syfilis – II. stadium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8412" y="1600200"/>
            <a:ext cx="31871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0" dirty="0" smtClean="0"/>
              <a:t>Syfilis – II. stadium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9594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III. stadium</a:t>
            </a:r>
            <a:endParaRPr lang="cs-CZ" altLang="cs-CZ" dirty="0" smtClean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Ústní dutina: </a:t>
            </a:r>
          </a:p>
          <a:p>
            <a:pPr eaLnBrk="1" hangingPunct="1">
              <a:defRPr/>
            </a:pPr>
            <a:r>
              <a:rPr lang="cs-CZ" altLang="cs-CZ" sz="2800" dirty="0" smtClean="0"/>
              <a:t>ulcerace zvl. patra –  možná perforace do nosní dutiny</a:t>
            </a:r>
          </a:p>
          <a:p>
            <a:pPr eaLnBrk="1" hangingPunct="1">
              <a:defRPr/>
            </a:pPr>
            <a:r>
              <a:rPr lang="cs-CZ" altLang="cs-CZ" sz="2800" dirty="0" smtClean="0"/>
              <a:t>jazyk - </a:t>
            </a:r>
            <a:r>
              <a:rPr lang="cs-CZ" altLang="cs-CZ" sz="2800" i="1" dirty="0" smtClean="0"/>
              <a:t>atrofická luetická </a:t>
            </a:r>
            <a:r>
              <a:rPr lang="cs-CZ" altLang="cs-CZ" sz="2800" i="1" dirty="0" err="1" smtClean="0"/>
              <a:t>glossitis</a:t>
            </a:r>
            <a:r>
              <a:rPr lang="cs-CZ" altLang="cs-CZ" sz="2800" dirty="0" smtClean="0"/>
              <a:t> – difuzní atrofie, ztráta papil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    </a:t>
            </a:r>
            <a:r>
              <a:rPr lang="cs-CZ" altLang="cs-CZ" sz="2800" i="1" dirty="0" smtClean="0"/>
              <a:t>intersticiální </a:t>
            </a:r>
            <a:r>
              <a:rPr lang="cs-CZ" altLang="cs-CZ" sz="2800" i="1" dirty="0" err="1" smtClean="0"/>
              <a:t>glossitis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– nepravidelně zvětšený jazyk (gummata)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    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III. stadium</a:t>
            </a:r>
            <a:endParaRPr lang="cs-CZ" altLang="cs-CZ" dirty="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0" y="2184400"/>
          <a:ext cx="4787900" cy="3244850"/>
        </p:xfrm>
        <a:graphic>
          <a:graphicData uri="http://schemas.openxmlformats.org/presentationml/2006/ole">
            <p:oleObj spid="_x0000_s1026" name="Scanned Photo" r:id="rId3" imgW="2866667" imgH="1943371" progId="">
              <p:embed/>
            </p:oleObj>
          </a:graphicData>
        </a:graphic>
      </p:graphicFrame>
      <p:graphicFrame>
        <p:nvGraphicFramePr>
          <p:cNvPr id="3075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6053138" y="2876550"/>
          <a:ext cx="2481262" cy="3981450"/>
        </p:xfrm>
        <a:graphic>
          <a:graphicData uri="http://schemas.openxmlformats.org/presentationml/2006/ole">
            <p:oleObj spid="_x0000_s1027" name="Photo Editor Photo" r:id="rId4" imgW="1228571" imgH="1971950" progId="">
              <p:embed/>
            </p:oleObj>
          </a:graphicData>
        </a:graphic>
      </p:graphicFrame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107950" y="1341438"/>
            <a:ext cx="28777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/>
              <a:t>Gumma + </a:t>
            </a:r>
            <a:r>
              <a:rPr lang="cs-CZ" altLang="cs-CZ" sz="2800" dirty="0" smtClean="0"/>
              <a:t>ulcerace</a:t>
            </a:r>
            <a:endParaRPr lang="cs-CZ" altLang="cs-CZ" sz="2800" dirty="0"/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919788" y="1831975"/>
            <a:ext cx="31522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 smtClean="0"/>
              <a:t>Destrukce vč. skeletu</a:t>
            </a:r>
            <a:endParaRPr lang="cs-CZ" altLang="cs-CZ" sz="2800" dirty="0"/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4335463" y="5137150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8080375" y="6694488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Tuberkulóza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Mycobacterium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tuberculosis</a:t>
            </a:r>
            <a:r>
              <a:rPr lang="cs-CZ" altLang="cs-CZ" sz="2800" dirty="0" smtClean="0"/>
              <a:t>, M. </a:t>
            </a:r>
            <a:r>
              <a:rPr lang="cs-CZ" altLang="cs-CZ" sz="2800" dirty="0" err="1" smtClean="0"/>
              <a:t>bovis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Primární – většinou plicní; možná lokalizace na gingivě + cervikální LU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M. </a:t>
            </a:r>
            <a:r>
              <a:rPr lang="cs-CZ" altLang="cs-CZ" sz="2800" dirty="0" err="1" smtClean="0"/>
              <a:t>bovis</a:t>
            </a:r>
            <a:r>
              <a:rPr lang="cs-CZ" altLang="cs-CZ" sz="2800" dirty="0" smtClean="0"/>
              <a:t>: kontaminované mléko → skrofulóza (infekce </a:t>
            </a:r>
            <a:r>
              <a:rPr lang="cs-CZ" altLang="cs-CZ" sz="2800" dirty="0" err="1" smtClean="0"/>
              <a:t>orofaryngeální</a:t>
            </a:r>
            <a:r>
              <a:rPr lang="cs-CZ" altLang="cs-CZ" sz="2800" dirty="0" smtClean="0"/>
              <a:t> lymfatické tkáně + krčních LU → kazeózní nekróza → </a:t>
            </a:r>
            <a:r>
              <a:rPr lang="cs-CZ" altLang="cs-CZ" sz="2800" dirty="0" err="1" smtClean="0"/>
              <a:t>fistulace</a:t>
            </a:r>
            <a:r>
              <a:rPr lang="cs-CZ" altLang="cs-CZ" sz="2800" dirty="0" smtClean="0"/>
              <a:t> a jizvení kůže měkkých tkání krku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Sekundární </a:t>
            </a:r>
            <a:r>
              <a:rPr lang="cs-CZ" altLang="cs-CZ" sz="2800" dirty="0" err="1" smtClean="0"/>
              <a:t>tbc</a:t>
            </a:r>
            <a:r>
              <a:rPr lang="cs-CZ" altLang="cs-CZ" sz="2800" dirty="0" smtClean="0"/>
              <a:t> – nebolestivý vřed jazyka, patra, rtu; kůže – tzv. lupus </a:t>
            </a:r>
            <a:r>
              <a:rPr lang="cs-CZ" altLang="cs-CZ" sz="2800" dirty="0" err="1" smtClean="0"/>
              <a:t>vulgaris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mikroskopicky - typické granulomy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Orální </a:t>
            </a:r>
            <a:r>
              <a:rPr lang="cs-CZ" dirty="0" err="1" smtClean="0"/>
              <a:t>tbc</a:t>
            </a:r>
            <a:r>
              <a:rPr lang="cs-CZ" dirty="0" smtClean="0"/>
              <a:t> sekundární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60848"/>
            <a:ext cx="559742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Tuberkulóza</a:t>
            </a:r>
            <a:endParaRPr lang="cs-CZ" altLang="cs-CZ" dirty="0" smtClean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ph idx="1"/>
          </p:nvPr>
        </p:nvGraphicFramePr>
        <p:xfrm>
          <a:off x="611188" y="1331913"/>
          <a:ext cx="5832475" cy="3725862"/>
        </p:xfrm>
        <a:graphic>
          <a:graphicData uri="http://schemas.openxmlformats.org/presentationml/2006/ole">
            <p:oleObj spid="_x0000_s2050" name="Scanned Photo" r:id="rId3" imgW="2876190" imgH="1838095" progId="">
              <p:embed/>
            </p:oleObj>
          </a:graphicData>
        </a:graphic>
      </p:graphicFrame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592138" y="5480050"/>
            <a:ext cx="29222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400" b="1" dirty="0" smtClean="0"/>
              <a:t>Skrofulóza</a:t>
            </a:r>
            <a:r>
              <a:rPr lang="en-US" altLang="cs-CZ" sz="2400" b="1" dirty="0" smtClean="0"/>
              <a:t>.</a:t>
            </a:r>
            <a:endParaRPr lang="en-US" altLang="cs-CZ" sz="2400" b="1" dirty="0"/>
          </a:p>
          <a:p>
            <a:pPr eaLnBrk="1" hangingPunct="1"/>
            <a:r>
              <a:rPr lang="en-US" altLang="cs-CZ" sz="2400" b="1" dirty="0"/>
              <a:t>Photo by Dr. I. Small</a:t>
            </a:r>
            <a:endParaRPr lang="cs-CZ" altLang="cs-CZ" sz="2400" b="1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akutní neinfekční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traumatický vřed (viz </a:t>
            </a:r>
            <a:r>
              <a:rPr lang="cs-CZ" sz="2800" dirty="0" err="1" smtClean="0"/>
              <a:t>předn</a:t>
            </a:r>
            <a:r>
              <a:rPr lang="cs-CZ" sz="2800" dirty="0" smtClean="0"/>
              <a:t>.)</a:t>
            </a:r>
          </a:p>
          <a:p>
            <a:r>
              <a:rPr lang="cs-CZ" sz="2800" dirty="0" smtClean="0"/>
              <a:t>aftózní </a:t>
            </a:r>
            <a:r>
              <a:rPr lang="cs-CZ" sz="2800" dirty="0" err="1" smtClean="0"/>
              <a:t>stomatitis</a:t>
            </a:r>
            <a:endParaRPr lang="cs-CZ" sz="2800" dirty="0" smtClean="0"/>
          </a:p>
          <a:p>
            <a:r>
              <a:rPr lang="cs-CZ" sz="2800" dirty="0" smtClean="0"/>
              <a:t>chemické a termální léze (</a:t>
            </a:r>
            <a:r>
              <a:rPr lang="cs-CZ" sz="2800" dirty="0" err="1" smtClean="0"/>
              <a:t>poleptální</a:t>
            </a:r>
            <a:r>
              <a:rPr lang="cs-CZ" sz="2800" dirty="0" smtClean="0"/>
              <a:t>, popálení) (viz </a:t>
            </a:r>
            <a:r>
              <a:rPr lang="cs-CZ" sz="2800" dirty="0" err="1" smtClean="0"/>
              <a:t>předn</a:t>
            </a:r>
            <a:r>
              <a:rPr lang="cs-CZ" sz="2800" dirty="0" smtClean="0"/>
              <a:t>.)</a:t>
            </a:r>
          </a:p>
          <a:p>
            <a:r>
              <a:rPr lang="cs-CZ" sz="2800" dirty="0" err="1" smtClean="0"/>
              <a:t>toxoalergické</a:t>
            </a:r>
            <a:r>
              <a:rPr lang="cs-CZ" sz="2800" dirty="0" smtClean="0"/>
              <a:t> reakce </a:t>
            </a:r>
            <a:r>
              <a:rPr lang="cs-CZ" sz="2400" dirty="0" smtClean="0"/>
              <a:t>vč. léků, </a:t>
            </a:r>
            <a:r>
              <a:rPr lang="cs-CZ" sz="2400" dirty="0" err="1" smtClean="0"/>
              <a:t>lichenoidní</a:t>
            </a:r>
            <a:r>
              <a:rPr lang="cs-CZ" sz="2400" dirty="0" smtClean="0"/>
              <a:t> reakce</a:t>
            </a:r>
          </a:p>
          <a:p>
            <a:r>
              <a:rPr lang="cs-CZ" sz="2800" dirty="0" err="1" smtClean="0"/>
              <a:t>erythema</a:t>
            </a:r>
            <a:r>
              <a:rPr lang="cs-CZ" sz="2800" dirty="0" smtClean="0"/>
              <a:t> </a:t>
            </a:r>
            <a:r>
              <a:rPr lang="cs-CZ" sz="2800" dirty="0" err="1" smtClean="0"/>
              <a:t>multiforme</a:t>
            </a:r>
            <a:endParaRPr lang="cs-CZ" sz="2800" dirty="0" smtClean="0"/>
          </a:p>
          <a:p>
            <a:r>
              <a:rPr lang="cs-CZ" sz="2800" dirty="0" smtClean="0">
                <a:solidFill>
                  <a:srgbClr val="FFFF00"/>
                </a:solidFill>
              </a:rPr>
              <a:t>nekrotizující </a:t>
            </a:r>
            <a:r>
              <a:rPr lang="cs-CZ" sz="2800" dirty="0" err="1" smtClean="0">
                <a:solidFill>
                  <a:srgbClr val="FFFF00"/>
                </a:solidFill>
              </a:rPr>
              <a:t>sialometaplazie</a:t>
            </a:r>
            <a:endParaRPr lang="cs-CZ" sz="2800" dirty="0" smtClean="0">
              <a:solidFill>
                <a:srgbClr val="FFFF00"/>
              </a:solidFill>
            </a:endParaRPr>
          </a:p>
          <a:p>
            <a:r>
              <a:rPr lang="cs-CZ" sz="2800" dirty="0" smtClean="0">
                <a:solidFill>
                  <a:srgbClr val="FFFF00"/>
                </a:solidFill>
              </a:rPr>
              <a:t>anestetická nekróza</a:t>
            </a:r>
          </a:p>
          <a:p>
            <a:pPr lvl="1"/>
            <a:r>
              <a:rPr lang="cs-CZ" sz="2400" dirty="0" smtClean="0"/>
              <a:t>v místě injekce, </a:t>
            </a:r>
            <a:r>
              <a:rPr lang="cs-CZ" sz="2400" dirty="0" err="1" smtClean="0"/>
              <a:t>větš</a:t>
            </a:r>
            <a:r>
              <a:rPr lang="cs-CZ" sz="2400" dirty="0" smtClean="0"/>
              <a:t>. na tvrdém patře, ischemie?</a:t>
            </a:r>
          </a:p>
          <a:p>
            <a:r>
              <a:rPr lang="cs-CZ" sz="2800" dirty="0" err="1" smtClean="0">
                <a:solidFill>
                  <a:srgbClr val="FFFF00"/>
                </a:solidFill>
              </a:rPr>
              <a:t>Behçetova</a:t>
            </a:r>
            <a:r>
              <a:rPr lang="cs-CZ" sz="2800" dirty="0" smtClean="0">
                <a:solidFill>
                  <a:srgbClr val="FFFF00"/>
                </a:solidFill>
              </a:rPr>
              <a:t> choroba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Tbc</a:t>
            </a:r>
            <a:r>
              <a:rPr lang="cs-CZ" dirty="0" smtClean="0"/>
              <a:t> – lupus </a:t>
            </a:r>
            <a:r>
              <a:rPr lang="cs-CZ" dirty="0" err="1" smtClean="0"/>
              <a:t>vulgaris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43869"/>
            <a:ext cx="60960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Aktinomykóza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 err="1" smtClean="0"/>
              <a:t>Actinomyces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izraeli</a:t>
            </a:r>
            <a:r>
              <a:rPr lang="cs-CZ" altLang="cs-CZ" sz="2800" i="1" dirty="0" smtClean="0"/>
              <a:t>, </a:t>
            </a:r>
            <a:r>
              <a:rPr lang="cs-CZ" altLang="cs-CZ" sz="2800" dirty="0" err="1" smtClean="0"/>
              <a:t>ev</a:t>
            </a:r>
            <a:r>
              <a:rPr lang="cs-CZ" altLang="cs-CZ" sz="2800" dirty="0" smtClean="0"/>
              <a:t>. </a:t>
            </a:r>
            <a:r>
              <a:rPr lang="cs-CZ" altLang="cs-CZ" sz="2800" i="1" dirty="0" err="1" smtClean="0"/>
              <a:t>Nocardia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– vláknité bakterie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saprofyt v DÚ, lokální léze (extrakce, </a:t>
            </a:r>
            <a:r>
              <a:rPr lang="cs-CZ" altLang="cs-CZ" sz="2800" dirty="0" err="1" smtClean="0"/>
              <a:t>periapikální</a:t>
            </a:r>
            <a:r>
              <a:rPr lang="cs-CZ" altLang="cs-CZ" sz="2800" dirty="0" smtClean="0"/>
              <a:t> infekce, aj.) umožní prostup do tkáně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tuhý otok s reaktivní </a:t>
            </a:r>
            <a:r>
              <a:rPr lang="cs-CZ" altLang="cs-CZ" sz="2800" dirty="0" err="1" smtClean="0"/>
              <a:t>celulizací</a:t>
            </a:r>
            <a:r>
              <a:rPr lang="cs-CZ" altLang="cs-CZ" sz="2800" dirty="0" smtClean="0"/>
              <a:t> </a:t>
            </a:r>
            <a:r>
              <a:rPr lang="cs-CZ" altLang="cs-CZ" sz="2800" dirty="0" smtClean="0">
                <a:sym typeface="Symbol" panose="05050102010706020507" pitchFamily="18" charset="2"/>
              </a:rPr>
              <a:t> </a:t>
            </a:r>
            <a:r>
              <a:rPr lang="cs-CZ" altLang="cs-CZ" sz="2800" dirty="0" err="1" smtClean="0"/>
              <a:t>fistulace</a:t>
            </a:r>
            <a:r>
              <a:rPr lang="cs-CZ" altLang="cs-CZ" sz="2800" dirty="0" smtClean="0"/>
              <a:t>, makro žlutá „sírová granula“ – drúzy, hojení </a:t>
            </a:r>
            <a:r>
              <a:rPr lang="cs-CZ" altLang="cs-CZ" sz="2800" dirty="0" err="1" smtClean="0"/>
              <a:t>fibrotizací</a:t>
            </a:r>
            <a:r>
              <a:rPr lang="cs-CZ" altLang="cs-CZ" sz="2800" dirty="0" smtClean="0"/>
              <a:t> (jizva)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cervikofaciální</a:t>
            </a:r>
            <a:r>
              <a:rPr lang="cs-CZ" altLang="cs-CZ" sz="2800" dirty="0" smtClean="0"/>
              <a:t> forma nejčastější (</a:t>
            </a:r>
            <a:r>
              <a:rPr lang="cs-CZ" altLang="cs-CZ" sz="2800" dirty="0" err="1" smtClean="0"/>
              <a:t>submandibulární</a:t>
            </a:r>
            <a:r>
              <a:rPr lang="cs-CZ" altLang="cs-CZ" sz="2800" dirty="0" smtClean="0"/>
              <a:t>, krční)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err="1" smtClean="0"/>
              <a:t>mikro</a:t>
            </a:r>
            <a:r>
              <a:rPr lang="cs-CZ" altLang="cs-CZ" sz="2800" dirty="0" smtClean="0"/>
              <a:t>: kolonie vláknitých G+ PAS+ bakterií s reaktivní </a:t>
            </a:r>
            <a:r>
              <a:rPr lang="cs-CZ" altLang="cs-CZ" sz="2800" dirty="0" err="1" smtClean="0"/>
              <a:t>celulizací</a:t>
            </a:r>
            <a:r>
              <a:rPr lang="cs-CZ" altLang="cs-CZ" sz="2800" dirty="0" smtClean="0"/>
              <a:t> (</a:t>
            </a:r>
            <a:r>
              <a:rPr lang="cs-CZ" altLang="cs-CZ" sz="2800" dirty="0" err="1" smtClean="0"/>
              <a:t>neutrofily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granulomatozní</a:t>
            </a:r>
            <a:r>
              <a:rPr lang="cs-CZ" altLang="cs-CZ" sz="2800" dirty="0" smtClean="0"/>
              <a:t> reakce)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5400" dirty="0" smtClean="0"/>
              <a:t>Aktinomykóza</a:t>
            </a:r>
            <a:endParaRPr lang="en-US" altLang="cs-CZ" sz="5400" dirty="0" smtClean="0"/>
          </a:p>
        </p:txBody>
      </p:sp>
      <p:pic>
        <p:nvPicPr>
          <p:cNvPr id="768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564904"/>
            <a:ext cx="3167063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lick to see larger 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20888"/>
            <a:ext cx="4318264" cy="27363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950913" y="79375"/>
            <a:ext cx="53477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400" b="1" dirty="0" smtClean="0">
                <a:solidFill>
                  <a:schemeClr val="tx2"/>
                </a:solidFill>
              </a:rPr>
              <a:t>Kolonie</a:t>
            </a:r>
            <a:r>
              <a:rPr lang="cs-CZ" altLang="cs-CZ" sz="2400" dirty="0" smtClean="0">
                <a:solidFill>
                  <a:schemeClr val="tx2"/>
                </a:solidFill>
              </a:rPr>
              <a:t> 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aktinomycet v </a:t>
            </a:r>
            <a:r>
              <a:rPr lang="cs-CZ" altLang="cs-CZ" sz="2400" b="1" dirty="0" err="1" smtClean="0">
                <a:solidFill>
                  <a:schemeClr val="tx2"/>
                </a:solidFill>
              </a:rPr>
              <a:t>tonzilární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 kryptě</a:t>
            </a:r>
            <a:endParaRPr lang="cs-CZ" altLang="cs-CZ" sz="2400" b="1" dirty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Mykózy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podrobně v LS v rámci infekcí DÚ</a:t>
            </a:r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Kandidóza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superficiální kandidóza - nejčastější plísňová infekce DÚ</a:t>
            </a:r>
          </a:p>
          <a:p>
            <a:r>
              <a:rPr lang="cs-CZ" sz="2800" dirty="0" smtClean="0"/>
              <a:t>spíše lokální a/nebo mírné systémové rizikové faktory</a:t>
            </a:r>
          </a:p>
          <a:p>
            <a:pPr lvl="1"/>
            <a:r>
              <a:rPr lang="cs-CZ" sz="2400" dirty="0" smtClean="0"/>
              <a:t>orální hygiena</a:t>
            </a:r>
          </a:p>
          <a:p>
            <a:pPr lvl="1"/>
            <a:r>
              <a:rPr lang="cs-CZ" sz="2400" dirty="0" smtClean="0"/>
              <a:t>trauma vč. chronického (protézy aj.)</a:t>
            </a:r>
          </a:p>
          <a:p>
            <a:pPr lvl="1"/>
            <a:r>
              <a:rPr lang="cs-CZ" sz="2400" dirty="0" smtClean="0"/>
              <a:t>diabetes </a:t>
            </a:r>
            <a:r>
              <a:rPr lang="cs-CZ" sz="2400" dirty="0" err="1" smtClean="0"/>
              <a:t>mellitus</a:t>
            </a:r>
            <a:endParaRPr lang="cs-CZ" sz="2400" dirty="0" smtClean="0"/>
          </a:p>
          <a:p>
            <a:pPr lvl="1"/>
            <a:r>
              <a:rPr lang="cs-CZ" sz="2400" dirty="0" smtClean="0"/>
              <a:t>kouření</a:t>
            </a:r>
          </a:p>
          <a:p>
            <a:pPr lvl="1"/>
            <a:r>
              <a:rPr lang="cs-CZ" sz="2400" dirty="0" smtClean="0"/>
              <a:t>léky, zvl. širokospektrá antibiotika (</a:t>
            </a:r>
            <a:r>
              <a:rPr lang="cs-CZ" sz="2400" dirty="0" err="1" smtClean="0"/>
              <a:t>dysmikrobie</a:t>
            </a:r>
            <a:r>
              <a:rPr lang="cs-CZ" sz="2400" dirty="0" smtClean="0"/>
              <a:t>), kortikoidy</a:t>
            </a:r>
          </a:p>
          <a:p>
            <a:pPr lvl="1"/>
            <a:r>
              <a:rPr lang="cs-CZ" sz="2400" dirty="0" smtClean="0"/>
              <a:t>strava bohatá na sacharidy</a:t>
            </a:r>
          </a:p>
          <a:p>
            <a:pPr lvl="1"/>
            <a:r>
              <a:rPr lang="cs-CZ" sz="2400" dirty="0" smtClean="0"/>
              <a:t>xerostomie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Kandidóza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převážně povrchové léze</a:t>
            </a:r>
          </a:p>
          <a:p>
            <a:pPr lvl="1"/>
            <a:r>
              <a:rPr lang="cs-CZ" sz="2400" dirty="0" smtClean="0"/>
              <a:t>akutní </a:t>
            </a:r>
            <a:r>
              <a:rPr lang="cs-CZ" sz="2400" dirty="0" err="1" smtClean="0"/>
              <a:t>pseudomembranózní</a:t>
            </a:r>
            <a:r>
              <a:rPr lang="cs-CZ" sz="2400" dirty="0" smtClean="0"/>
              <a:t> k.</a:t>
            </a:r>
          </a:p>
          <a:p>
            <a:pPr lvl="1"/>
            <a:r>
              <a:rPr lang="cs-CZ" sz="2400" dirty="0" smtClean="0"/>
              <a:t>akutní </a:t>
            </a:r>
            <a:r>
              <a:rPr lang="cs-CZ" sz="2400" dirty="0" err="1" smtClean="0"/>
              <a:t>erytematózní</a:t>
            </a:r>
            <a:r>
              <a:rPr lang="cs-CZ" sz="2400" dirty="0" smtClean="0"/>
              <a:t> k.  </a:t>
            </a:r>
          </a:p>
          <a:p>
            <a:pPr lvl="1"/>
            <a:r>
              <a:rPr lang="cs-CZ" sz="2400" dirty="0" smtClean="0"/>
              <a:t>chronická hyperplastická k.</a:t>
            </a:r>
          </a:p>
          <a:p>
            <a:pPr lvl="1"/>
            <a:r>
              <a:rPr lang="cs-CZ" sz="2400" dirty="0" smtClean="0"/>
              <a:t>chronická atrofická</a:t>
            </a:r>
          </a:p>
          <a:p>
            <a:r>
              <a:rPr lang="cs-CZ" sz="2800" dirty="0" smtClean="0"/>
              <a:t>výrazná imunodeficience →  progrese do sekundární hluboké/systémové formy</a:t>
            </a:r>
            <a:endParaRPr lang="cs-CZ" sz="2400" dirty="0" smtClean="0"/>
          </a:p>
          <a:p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228600"/>
            <a:ext cx="7696200" cy="13716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cs-CZ" altLang="cs-CZ" sz="3600" b="0" dirty="0" smtClean="0"/>
              <a:t>Kandidóza </a:t>
            </a:r>
            <a:r>
              <a:rPr lang="cs-CZ" altLang="cs-CZ" sz="3600" b="0" dirty="0" err="1" smtClean="0"/>
              <a:t>ak</a:t>
            </a:r>
            <a:r>
              <a:rPr lang="en-US" altLang="cs-CZ" sz="3600" b="0" dirty="0" err="1" smtClean="0"/>
              <a:t>ut</a:t>
            </a:r>
            <a:r>
              <a:rPr lang="cs-CZ" altLang="cs-CZ" sz="3600" b="0" dirty="0" smtClean="0"/>
              <a:t>ní</a:t>
            </a:r>
            <a:r>
              <a:rPr lang="en-US" altLang="cs-CZ" sz="3600" b="0" dirty="0" smtClean="0"/>
              <a:t> </a:t>
            </a:r>
            <a:r>
              <a:rPr lang="cs-CZ" altLang="cs-CZ" sz="3600" b="0" dirty="0" smtClean="0"/>
              <a:t>p</a:t>
            </a:r>
            <a:r>
              <a:rPr lang="en-US" altLang="cs-CZ" sz="3600" b="0" dirty="0" err="1" smtClean="0"/>
              <a:t>seudomembran</a:t>
            </a:r>
            <a:r>
              <a:rPr lang="cs-CZ" altLang="cs-CZ" sz="3600" b="0" dirty="0" err="1" smtClean="0"/>
              <a:t>ózní</a:t>
            </a:r>
            <a:endParaRPr lang="en-US" altLang="cs-CZ" sz="3600" b="0" dirty="0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458200" cy="457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Hyperemická sliznice s nepravidelnými bělavými pablánami – („sražené mléko“); pocit pálení, pachuti</a:t>
            </a:r>
          </a:p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Po odtržení/sloupnutí </a:t>
            </a:r>
            <a:r>
              <a:rPr lang="cs-CZ" altLang="cs-CZ" sz="2800" dirty="0" err="1" smtClean="0">
                <a:effectLst/>
              </a:rPr>
              <a:t>pablán</a:t>
            </a:r>
            <a:r>
              <a:rPr lang="cs-CZ" altLang="cs-CZ" sz="2800" dirty="0" smtClean="0">
                <a:effectLst/>
              </a:rPr>
              <a:t> možná povrchová eroze, mírné hemoragie</a:t>
            </a:r>
          </a:p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Mikroskopicky buněčný detritus + kvasinkové formy i hyfy + reaktivní elementy zvl. </a:t>
            </a:r>
            <a:r>
              <a:rPr lang="cs-CZ" altLang="cs-CZ" sz="2800" dirty="0" err="1" smtClean="0">
                <a:effectLst/>
              </a:rPr>
              <a:t>neutrofily</a:t>
            </a:r>
            <a:endParaRPr lang="cs-CZ" altLang="cs-CZ" sz="2800" dirty="0" smtClean="0">
              <a:effectLst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oter Placeholder 3"/>
          <p:cNvSpPr txBox="1">
            <a:spLocks noGrp="1"/>
          </p:cNvSpPr>
          <p:nvPr/>
        </p:nvSpPr>
        <p:spPr bwMode="auto">
          <a:xfrm>
            <a:off x="0" y="6534150"/>
            <a:ext cx="6629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10137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12902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Kandidóza </a:t>
            </a:r>
            <a:r>
              <a:rPr lang="cs-CZ" altLang="cs-CZ" b="0" dirty="0" err="1" smtClean="0"/>
              <a:t>ak</a:t>
            </a:r>
            <a:r>
              <a:rPr lang="en-US" altLang="cs-CZ" b="0" dirty="0" err="1" smtClean="0"/>
              <a:t>ut</a:t>
            </a:r>
            <a:r>
              <a:rPr lang="cs-CZ" altLang="cs-CZ" b="0" dirty="0" smtClean="0"/>
              <a:t>ní</a:t>
            </a:r>
            <a:r>
              <a:rPr lang="en-US" altLang="cs-CZ" b="0" dirty="0" smtClean="0"/>
              <a:t> </a:t>
            </a:r>
            <a:r>
              <a:rPr lang="cs-CZ" altLang="cs-CZ" b="0" dirty="0" smtClean="0"/>
              <a:t>p</a:t>
            </a:r>
            <a:r>
              <a:rPr lang="en-US" altLang="cs-CZ" b="0" dirty="0" err="1" smtClean="0"/>
              <a:t>seudomembran</a:t>
            </a:r>
            <a:r>
              <a:rPr lang="cs-CZ" altLang="cs-CZ" b="0" dirty="0" err="1" smtClean="0"/>
              <a:t>ózní</a:t>
            </a:r>
            <a:endParaRPr lang="en-US" altLang="cs-CZ" dirty="0" smtClean="0"/>
          </a:p>
        </p:txBody>
      </p:sp>
      <p:pic>
        <p:nvPicPr>
          <p:cNvPr id="10138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252788"/>
            <a:ext cx="424815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2" descr="C:\Users\Gleinser\Desktop\Oral Thrush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7950" y="2997200"/>
            <a:ext cx="3956050" cy="3651250"/>
          </a:xfrm>
          <a:noFill/>
        </p:spPr>
      </p:pic>
      <p:sp>
        <p:nvSpPr>
          <p:cNvPr id="101383" name="Text Box 8"/>
          <p:cNvSpPr txBox="1">
            <a:spLocks noChangeArrowheads="1"/>
          </p:cNvSpPr>
          <p:nvPr/>
        </p:nvSpPr>
        <p:spPr bwMode="auto">
          <a:xfrm>
            <a:off x="4048125" y="6073775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Hluboké mykózy - invazivní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sekundární hluboké mykózy – </a:t>
            </a:r>
            <a:r>
              <a:rPr lang="cs-CZ" sz="2800" dirty="0" err="1" smtClean="0"/>
              <a:t>saprofyti</a:t>
            </a:r>
            <a:r>
              <a:rPr lang="cs-CZ" sz="2800" dirty="0" smtClean="0"/>
              <a:t>, oportunní, </a:t>
            </a:r>
            <a:r>
              <a:rPr lang="cs-CZ" sz="2800" dirty="0" err="1" smtClean="0"/>
              <a:t>ubikvitní</a:t>
            </a:r>
            <a:endParaRPr lang="cs-CZ" sz="2800" dirty="0" smtClean="0"/>
          </a:p>
          <a:p>
            <a:pPr lvl="1"/>
            <a:r>
              <a:rPr lang="cs-CZ" sz="2400" dirty="0" err="1" smtClean="0"/>
              <a:t>Candida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</a:t>
            </a:r>
          </a:p>
          <a:p>
            <a:pPr lvl="1"/>
            <a:r>
              <a:rPr lang="cs-CZ" sz="2400" dirty="0" err="1" smtClean="0"/>
              <a:t>Aspergillus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</a:t>
            </a:r>
          </a:p>
          <a:p>
            <a:pPr lvl="1"/>
            <a:r>
              <a:rPr lang="cs-CZ" sz="2400" dirty="0" err="1" smtClean="0"/>
              <a:t>Cryptococcus</a:t>
            </a:r>
            <a:endParaRPr lang="cs-CZ" sz="2400" dirty="0" smtClean="0"/>
          </a:p>
          <a:p>
            <a:pPr lvl="1"/>
            <a:r>
              <a:rPr lang="cs-CZ" sz="2400" dirty="0" err="1" smtClean="0"/>
              <a:t>Zygomycety</a:t>
            </a:r>
            <a:r>
              <a:rPr lang="cs-CZ" sz="2400" dirty="0" smtClean="0"/>
              <a:t> (</a:t>
            </a:r>
            <a:r>
              <a:rPr lang="cs-CZ" sz="2400" dirty="0" err="1" smtClean="0"/>
              <a:t>mukormykóza</a:t>
            </a:r>
            <a:r>
              <a:rPr lang="cs-CZ" sz="2400" dirty="0" smtClean="0"/>
              <a:t>, velmi agresivní)</a:t>
            </a:r>
          </a:p>
          <a:p>
            <a:r>
              <a:rPr lang="cs-CZ" sz="2800" dirty="0" smtClean="0"/>
              <a:t>systémové mykózy, často geograficky omezené</a:t>
            </a:r>
          </a:p>
          <a:p>
            <a:pPr lvl="1"/>
            <a:r>
              <a:rPr lang="cs-CZ" sz="2400" dirty="0" err="1" smtClean="0"/>
              <a:t>Histoplasma</a:t>
            </a:r>
            <a:r>
              <a:rPr lang="cs-CZ" sz="2400" dirty="0" smtClean="0"/>
              <a:t> </a:t>
            </a:r>
            <a:r>
              <a:rPr lang="cs-CZ" sz="2400" dirty="0" err="1" smtClean="0"/>
              <a:t>capsulatum</a:t>
            </a:r>
            <a:r>
              <a:rPr lang="cs-CZ" sz="2400" dirty="0" smtClean="0"/>
              <a:t> (častá v USA, u nás vzácně)</a:t>
            </a:r>
          </a:p>
          <a:p>
            <a:pPr lvl="1"/>
            <a:r>
              <a:rPr lang="cs-CZ" sz="2400" dirty="0" err="1" smtClean="0"/>
              <a:t>Blastomyces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 (častější v Americe, u nás vzácně)</a:t>
            </a:r>
          </a:p>
          <a:p>
            <a:pPr lvl="1"/>
            <a:r>
              <a:rPr lang="cs-CZ" sz="2400" dirty="0" err="1" smtClean="0"/>
              <a:t>Coccidioides</a:t>
            </a:r>
            <a:r>
              <a:rPr lang="cs-CZ" sz="2400" dirty="0" smtClean="0"/>
              <a:t> </a:t>
            </a:r>
            <a:r>
              <a:rPr lang="cs-CZ" sz="2400" dirty="0" err="1" smtClean="0"/>
              <a:t>immitis</a:t>
            </a:r>
            <a:r>
              <a:rPr lang="cs-CZ" sz="2400" dirty="0" smtClean="0"/>
              <a:t> (častější v Americe, u nás vzácně)</a:t>
            </a:r>
          </a:p>
          <a:p>
            <a:pPr lvl="1"/>
            <a:r>
              <a:rPr lang="cs-CZ" sz="2400" dirty="0" smtClean="0"/>
              <a:t>jiné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Toxoalergické</a:t>
            </a:r>
            <a:r>
              <a:rPr lang="cs-CZ" sz="4000" dirty="0" smtClean="0"/>
              <a:t> reakce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Často polékové, </a:t>
            </a:r>
            <a:r>
              <a:rPr lang="cs-CZ" sz="2800" dirty="0" err="1" smtClean="0"/>
              <a:t>ev</a:t>
            </a:r>
            <a:r>
              <a:rPr lang="cs-CZ" sz="2800" dirty="0" smtClean="0"/>
              <a:t>. součást potravin, kosmetiky</a:t>
            </a:r>
          </a:p>
          <a:p>
            <a:pPr lvl="1"/>
            <a:r>
              <a:rPr lang="cs-CZ" sz="2400" dirty="0" smtClean="0"/>
              <a:t>ulcerace u některých </a:t>
            </a:r>
            <a:r>
              <a:rPr lang="cs-CZ" sz="2400" dirty="0" err="1" smtClean="0"/>
              <a:t>vazodilatancií</a:t>
            </a:r>
            <a:r>
              <a:rPr lang="cs-CZ" sz="2400" dirty="0" smtClean="0"/>
              <a:t> užívaných na ICHS</a:t>
            </a:r>
          </a:p>
          <a:p>
            <a:pPr lvl="1"/>
            <a:r>
              <a:rPr lang="cs-CZ" sz="2400" dirty="0" err="1" smtClean="0"/>
              <a:t>lichenoidní</a:t>
            </a:r>
            <a:r>
              <a:rPr lang="cs-CZ" sz="2400" dirty="0" smtClean="0"/>
              <a:t> reakce (mj. skořice!- gingivitida)</a:t>
            </a:r>
          </a:p>
          <a:p>
            <a:pPr lvl="2"/>
            <a:r>
              <a:rPr lang="cs-CZ" sz="2000" dirty="0" smtClean="0"/>
              <a:t>NSAID, </a:t>
            </a:r>
            <a:r>
              <a:rPr lang="cs-CZ" sz="2000" dirty="0" err="1" smtClean="0"/>
              <a:t>p.o</a:t>
            </a:r>
            <a:r>
              <a:rPr lang="cs-CZ" sz="2000" dirty="0" smtClean="0"/>
              <a:t>. </a:t>
            </a:r>
            <a:r>
              <a:rPr lang="cs-CZ" sz="2000" dirty="0" err="1" smtClean="0"/>
              <a:t>antidiabetika</a:t>
            </a:r>
            <a:r>
              <a:rPr lang="cs-CZ" sz="2000" dirty="0" smtClean="0"/>
              <a:t>, </a:t>
            </a:r>
            <a:r>
              <a:rPr lang="cs-CZ" sz="2000" dirty="0" err="1" smtClean="0"/>
              <a:t>betablokátory</a:t>
            </a:r>
            <a:r>
              <a:rPr lang="cs-CZ" sz="2000" dirty="0" smtClean="0"/>
              <a:t>, amalgám, aj.</a:t>
            </a:r>
          </a:p>
          <a:p>
            <a:pPr lvl="1"/>
            <a:r>
              <a:rPr lang="cs-CZ" sz="2400" dirty="0" smtClean="0"/>
              <a:t>deskvamace epitelu jako reakce na detergenty v zubní pastě</a:t>
            </a:r>
          </a:p>
          <a:p>
            <a:r>
              <a:rPr lang="cs-CZ" sz="2800" dirty="0" err="1" smtClean="0"/>
              <a:t>Stevens</a:t>
            </a:r>
            <a:r>
              <a:rPr lang="cs-CZ" sz="2800" dirty="0" smtClean="0"/>
              <a:t>-</a:t>
            </a:r>
            <a:r>
              <a:rPr lang="cs-CZ" sz="2800" dirty="0" err="1" smtClean="0"/>
              <a:t>Johnsonův</a:t>
            </a:r>
            <a:r>
              <a:rPr lang="cs-CZ" sz="2800" dirty="0" smtClean="0"/>
              <a:t> syndrom</a:t>
            </a:r>
          </a:p>
          <a:p>
            <a:pPr lvl="1"/>
            <a:r>
              <a:rPr lang="cs-CZ" sz="2400" dirty="0" smtClean="0"/>
              <a:t>masivní hypersenzitivní reakce na některé léky (sulfonamidy, </a:t>
            </a:r>
            <a:r>
              <a:rPr lang="cs-CZ" sz="2400" dirty="0" err="1" smtClean="0"/>
              <a:t>allopurinol</a:t>
            </a:r>
            <a:r>
              <a:rPr lang="cs-CZ" sz="2400" dirty="0" smtClean="0"/>
              <a:t>, </a:t>
            </a:r>
            <a:r>
              <a:rPr lang="cs-CZ" sz="2400" dirty="0" err="1" smtClean="0"/>
              <a:t>antiepileptika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erytém – buly – vředy, rozsáhlá deskvamace nekrotického epitelu vč. orálního</a:t>
            </a:r>
          </a:p>
          <a:p>
            <a:pPr lvl="1"/>
            <a:r>
              <a:rPr lang="cs-CZ" sz="2400" dirty="0" smtClean="0"/>
              <a:t>při masivním postižení letální</a:t>
            </a:r>
            <a:endParaRPr lang="cs-CZ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Hluboké mykózy - invazivní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Situace – výrazné oslabení organismu vč. imunity</a:t>
            </a:r>
          </a:p>
          <a:p>
            <a:pPr lvl="1"/>
            <a:r>
              <a:rPr lang="cs-CZ" sz="2400" dirty="0" smtClean="0"/>
              <a:t>HIV/AIDS</a:t>
            </a:r>
          </a:p>
          <a:p>
            <a:pPr lvl="1"/>
            <a:r>
              <a:rPr lang="cs-CZ" sz="2400" dirty="0" err="1" smtClean="0"/>
              <a:t>diseminované</a:t>
            </a:r>
            <a:r>
              <a:rPr lang="cs-CZ" sz="2400" dirty="0" smtClean="0"/>
              <a:t> malignity vč. hematologických</a:t>
            </a:r>
          </a:p>
          <a:p>
            <a:pPr lvl="1"/>
            <a:r>
              <a:rPr lang="cs-CZ" sz="2400" dirty="0" smtClean="0"/>
              <a:t>věkový faktor (staří pacienti, nedonošené děti)</a:t>
            </a:r>
          </a:p>
          <a:p>
            <a:pPr lvl="1"/>
            <a:r>
              <a:rPr lang="cs-CZ" sz="2400" dirty="0" smtClean="0"/>
              <a:t>těžké vrozené imunodeficience (SCID)</a:t>
            </a:r>
          </a:p>
          <a:p>
            <a:pPr lvl="1"/>
            <a:r>
              <a:rPr lang="cs-CZ" sz="2400" dirty="0" smtClean="0"/>
              <a:t>stav výživy</a:t>
            </a:r>
          </a:p>
          <a:p>
            <a:pPr lvl="1"/>
            <a:r>
              <a:rPr lang="cs-CZ" sz="2400" dirty="0" smtClean="0"/>
              <a:t>často </a:t>
            </a:r>
            <a:r>
              <a:rPr lang="cs-CZ" sz="2400" dirty="0" err="1" smtClean="0"/>
              <a:t>iatrogenní</a:t>
            </a:r>
            <a:r>
              <a:rPr lang="cs-CZ" sz="2400" dirty="0" smtClean="0"/>
              <a:t> léze</a:t>
            </a:r>
          </a:p>
          <a:p>
            <a:pPr lvl="2"/>
            <a:r>
              <a:rPr lang="cs-CZ" sz="2000" dirty="0" smtClean="0"/>
              <a:t>silná imunosuprese (systémové autoimunitní choroby, transplantace)</a:t>
            </a:r>
          </a:p>
          <a:p>
            <a:pPr lvl="2"/>
            <a:r>
              <a:rPr lang="cs-CZ" sz="2000" dirty="0" smtClean="0"/>
              <a:t>nespecifická </a:t>
            </a:r>
            <a:r>
              <a:rPr lang="cs-CZ" sz="2000" dirty="0" err="1" smtClean="0"/>
              <a:t>protinádorová</a:t>
            </a:r>
            <a:r>
              <a:rPr lang="cs-CZ" sz="2000" dirty="0" smtClean="0"/>
              <a:t> terapie (poškození kostní dřeně → </a:t>
            </a:r>
            <a:r>
              <a:rPr lang="cs-CZ" sz="2000" dirty="0" err="1" smtClean="0"/>
              <a:t>neutropenie</a:t>
            </a:r>
            <a:endParaRPr lang="cs-CZ" sz="2000" dirty="0" smtClean="0"/>
          </a:p>
          <a:p>
            <a:pPr lvl="1"/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 smtClean="0"/>
              <a:t>Hluboké mykózy - invazivní</a:t>
            </a:r>
            <a:endParaRPr lang="en-US" altLang="cs-CZ" sz="3600" dirty="0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None/>
              <a:defRPr/>
            </a:pPr>
            <a:r>
              <a:rPr lang="en-GB" altLang="cs-CZ" dirty="0" err="1" smtClean="0"/>
              <a:t>Diagn</a:t>
            </a:r>
            <a:r>
              <a:rPr lang="cs-CZ" altLang="cs-CZ" dirty="0" err="1" smtClean="0"/>
              <a:t>óza</a:t>
            </a:r>
            <a:r>
              <a:rPr lang="cs-CZ" altLang="cs-CZ" dirty="0" smtClean="0"/>
              <a:t>:</a:t>
            </a:r>
          </a:p>
          <a:p>
            <a:pPr lvl="1">
              <a:defRPr/>
            </a:pPr>
            <a:r>
              <a:rPr lang="cs-CZ" altLang="cs-CZ" dirty="0" smtClean="0"/>
              <a:t>Makro- a mikroskopický vzhled 	</a:t>
            </a:r>
            <a:endParaRPr lang="en-GB" altLang="cs-CZ" dirty="0" smtClean="0"/>
          </a:p>
          <a:p>
            <a:pPr lvl="1">
              <a:defRPr/>
            </a:pPr>
            <a:r>
              <a:rPr lang="cs-CZ" altLang="cs-CZ" dirty="0" smtClean="0"/>
              <a:t>Laboratorní metody vč. m</a:t>
            </a:r>
            <a:r>
              <a:rPr lang="en-GB" altLang="cs-CZ" dirty="0" err="1" smtClean="0"/>
              <a:t>i</a:t>
            </a:r>
            <a:r>
              <a:rPr lang="cs-CZ" altLang="cs-CZ" dirty="0" err="1" smtClean="0"/>
              <a:t>krobiologie</a:t>
            </a:r>
            <a:r>
              <a:rPr lang="cs-CZ" altLang="cs-CZ" dirty="0" smtClean="0"/>
              <a:t> </a:t>
            </a:r>
            <a:endParaRPr lang="en-GB" altLang="cs-CZ" dirty="0" smtClean="0"/>
          </a:p>
          <a:p>
            <a:pPr lvl="3" eaLnBrk="1" hangingPunct="1">
              <a:defRPr/>
            </a:pPr>
            <a:r>
              <a:rPr lang="cs-CZ" altLang="cs-CZ" sz="2400" dirty="0" smtClean="0"/>
              <a:t>PCR, kultivace, </a:t>
            </a:r>
            <a:r>
              <a:rPr lang="cs-CZ" altLang="cs-CZ" sz="2400" dirty="0" err="1" smtClean="0"/>
              <a:t>serologie</a:t>
            </a:r>
            <a:endParaRPr lang="en-GB" altLang="cs-CZ" sz="2400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b="0" dirty="0" smtClean="0"/>
              <a:t>I</a:t>
            </a:r>
            <a:r>
              <a:rPr lang="cs-CZ" altLang="cs-CZ" b="0" dirty="0" err="1" smtClean="0"/>
              <a:t>nvazivní</a:t>
            </a:r>
            <a:r>
              <a:rPr lang="cs-CZ" altLang="cs-CZ" b="0" dirty="0" smtClean="0"/>
              <a:t> kandidóza</a:t>
            </a:r>
            <a:endParaRPr lang="en-US" altLang="cs-CZ" b="0" dirty="0" smtClean="0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48768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Většinou začíná diseminací krevní cestou (k</a:t>
            </a:r>
            <a:r>
              <a:rPr lang="en-US" altLang="cs-CZ" sz="2800" dirty="0" err="1" smtClean="0">
                <a:solidFill>
                  <a:srgbClr val="FFFF00"/>
                </a:solidFill>
              </a:rPr>
              <a:t>andid</a:t>
            </a:r>
            <a:r>
              <a:rPr lang="cs-CZ" altLang="cs-CZ" sz="2800" dirty="0" smtClean="0">
                <a:solidFill>
                  <a:srgbClr val="FFFF00"/>
                </a:solidFill>
              </a:rPr>
              <a:t>é</a:t>
            </a:r>
            <a:r>
              <a:rPr lang="en-US" altLang="cs-CZ" sz="2800" dirty="0" smtClean="0">
                <a:solidFill>
                  <a:srgbClr val="FFFF00"/>
                </a:solidFill>
              </a:rPr>
              <a:t>mi</a:t>
            </a:r>
            <a:r>
              <a:rPr lang="cs-CZ" altLang="cs-CZ" sz="2800" dirty="0" smtClean="0">
                <a:solidFill>
                  <a:srgbClr val="FFFF00"/>
                </a:solidFill>
              </a:rPr>
              <a:t>e</a:t>
            </a:r>
            <a:r>
              <a:rPr lang="en-US" altLang="cs-CZ" sz="2800" dirty="0" smtClean="0">
                <a:solidFill>
                  <a:srgbClr val="FFFF00"/>
                </a:solidFill>
              </a:rPr>
              <a:t>)</a:t>
            </a:r>
            <a:r>
              <a:rPr lang="cs-CZ" altLang="cs-CZ" sz="2800" dirty="0" smtClean="0">
                <a:solidFill>
                  <a:srgbClr val="FFFF00"/>
                </a:solidFill>
              </a:rPr>
              <a:t>. Funkční fagocytární systém zastaví infekci v tomto stadiu.</a:t>
            </a:r>
            <a:endParaRPr lang="en-US" altLang="cs-CZ" sz="28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Progrese – sekundární hluboká viscerální kandidóza</a:t>
            </a:r>
          </a:p>
          <a:p>
            <a:pPr eaLnBrk="1" hangingPunct="1">
              <a:defRPr/>
            </a:pPr>
            <a:endParaRPr lang="en-US" altLang="cs-CZ" dirty="0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600" dirty="0" smtClean="0"/>
              <a:t>Aspergilóza</a:t>
            </a:r>
            <a:endParaRPr lang="en-US" altLang="cs-CZ" sz="3600" dirty="0" smtClean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cs-CZ" sz="2800" i="1" dirty="0" err="1" smtClean="0"/>
              <a:t>Aspergillus</a:t>
            </a:r>
            <a:r>
              <a:rPr lang="en-GB" altLang="cs-CZ" sz="2800" dirty="0" smtClean="0"/>
              <a:t> sp</a:t>
            </a:r>
            <a:r>
              <a:rPr lang="cs-CZ" altLang="cs-CZ" sz="2800" dirty="0" smtClean="0"/>
              <a:t>.</a:t>
            </a:r>
            <a:r>
              <a:rPr lang="en-GB" altLang="cs-CZ" sz="2800" dirty="0" smtClean="0"/>
              <a:t> (</a:t>
            </a:r>
            <a:r>
              <a:rPr lang="cs-CZ" altLang="cs-CZ" sz="2800" dirty="0" err="1" smtClean="0"/>
              <a:t>zvl</a:t>
            </a:r>
            <a:r>
              <a:rPr lang="en-GB" altLang="cs-CZ" sz="2800" dirty="0" smtClean="0"/>
              <a:t>. </a:t>
            </a:r>
            <a:r>
              <a:rPr lang="en-GB" altLang="cs-CZ" sz="2800" i="1" dirty="0" smtClean="0"/>
              <a:t>A. </a:t>
            </a:r>
            <a:r>
              <a:rPr lang="en-GB" altLang="cs-CZ" sz="2800" i="1" dirty="0" err="1" smtClean="0"/>
              <a:t>fumigatus</a:t>
            </a:r>
            <a:r>
              <a:rPr lang="cs-CZ" altLang="cs-CZ" sz="2800" i="1" dirty="0" smtClean="0"/>
              <a:t>, A. </a:t>
            </a:r>
            <a:r>
              <a:rPr lang="cs-CZ" altLang="cs-CZ" sz="2800" i="1" dirty="0" err="1" smtClean="0"/>
              <a:t>flavus</a:t>
            </a:r>
            <a:r>
              <a:rPr lang="en-GB" altLang="cs-CZ" sz="2800" dirty="0" smtClean="0"/>
              <a:t>)</a:t>
            </a:r>
            <a:endParaRPr lang="cs-CZ" altLang="cs-CZ" sz="2800" dirty="0" smtClean="0"/>
          </a:p>
          <a:p>
            <a:pPr lvl="1">
              <a:defRPr/>
            </a:pPr>
            <a:r>
              <a:rPr lang="cs-CZ" altLang="cs-CZ" sz="2400" dirty="0" err="1" smtClean="0"/>
              <a:t>ubikvitní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spóry</a:t>
            </a:r>
            <a:r>
              <a:rPr lang="cs-CZ" altLang="cs-CZ" sz="2400" dirty="0" smtClean="0"/>
              <a:t> v půdě </a:t>
            </a:r>
            <a:r>
              <a:rPr lang="cs-CZ" sz="2400" dirty="0" smtClean="0"/>
              <a:t>→ vzduchu (staveniště!)</a:t>
            </a:r>
            <a:endParaRPr lang="en-GB" altLang="cs-CZ" sz="24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Klinika:</a:t>
            </a:r>
            <a:endParaRPr lang="en-GB" altLang="cs-CZ" sz="2400" dirty="0" smtClean="0"/>
          </a:p>
          <a:p>
            <a:pPr lvl="2">
              <a:defRPr/>
            </a:pPr>
            <a:r>
              <a:rPr lang="cs-CZ" altLang="cs-CZ" dirty="0" err="1" smtClean="0"/>
              <a:t>Aspergilom</a:t>
            </a:r>
            <a:r>
              <a:rPr lang="cs-CZ" altLang="cs-CZ" dirty="0" smtClean="0"/>
              <a:t> (mycetom)</a:t>
            </a:r>
            <a:r>
              <a:rPr lang="en-GB" altLang="cs-CZ" dirty="0" smtClean="0"/>
              <a:t> – </a:t>
            </a:r>
            <a:r>
              <a:rPr lang="cs-CZ" altLang="cs-CZ" dirty="0" smtClean="0"/>
              <a:t>rozsáhlá neinvazivní kolonie v preformovaných dutinách</a:t>
            </a:r>
            <a:r>
              <a:rPr lang="en-GB" altLang="cs-CZ" dirty="0" smtClean="0"/>
              <a:t>(</a:t>
            </a:r>
            <a:r>
              <a:rPr lang="cs-CZ" altLang="cs-CZ" dirty="0" err="1" smtClean="0"/>
              <a:t>paranazální</a:t>
            </a:r>
            <a:r>
              <a:rPr lang="cs-CZ" altLang="cs-CZ" dirty="0" smtClean="0"/>
              <a:t> s</a:t>
            </a:r>
            <a:r>
              <a:rPr lang="en-GB" altLang="cs-CZ" dirty="0" err="1" smtClean="0"/>
              <a:t>inus</a:t>
            </a:r>
            <a:r>
              <a:rPr lang="cs-CZ" altLang="cs-CZ" dirty="0" smtClean="0"/>
              <a:t>y, bronchy</a:t>
            </a:r>
            <a:r>
              <a:rPr lang="en-GB" altLang="cs-CZ" dirty="0" smtClean="0"/>
              <a:t>).</a:t>
            </a:r>
            <a:endParaRPr lang="cs-CZ" altLang="cs-CZ" dirty="0" smtClean="0"/>
          </a:p>
          <a:p>
            <a:pPr lvl="2">
              <a:defRPr/>
            </a:pPr>
            <a:r>
              <a:rPr lang="cs-CZ" altLang="cs-CZ" dirty="0" smtClean="0"/>
              <a:t>Gingivální ulcerace s edémem</a:t>
            </a:r>
            <a:endParaRPr lang="en-GB" altLang="cs-CZ" dirty="0" smtClean="0"/>
          </a:p>
          <a:p>
            <a:pPr lvl="2" eaLnBrk="1" hangingPunct="1">
              <a:defRPr/>
            </a:pPr>
            <a:r>
              <a:rPr lang="en-GB" altLang="cs-CZ" dirty="0" err="1" smtClean="0"/>
              <a:t>Alergic</a:t>
            </a:r>
            <a:r>
              <a:rPr lang="cs-CZ" altLang="cs-CZ" dirty="0" err="1" smtClean="0"/>
              <a:t>ká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bronchopulmon</a:t>
            </a:r>
            <a:r>
              <a:rPr lang="cs-CZ" altLang="cs-CZ" dirty="0" err="1" smtClean="0"/>
              <a:t>ární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aspergil</a:t>
            </a:r>
            <a:r>
              <a:rPr lang="cs-CZ" altLang="cs-CZ" dirty="0" err="1" smtClean="0"/>
              <a:t>óza</a:t>
            </a:r>
            <a:r>
              <a:rPr lang="en-GB" altLang="cs-CZ" dirty="0" smtClean="0"/>
              <a:t> </a:t>
            </a:r>
            <a:r>
              <a:rPr lang="cs-CZ" altLang="cs-CZ" dirty="0" smtClean="0"/>
              <a:t>– reaktivní léze, symptomy mohou připomínat astma</a:t>
            </a:r>
            <a:endParaRPr lang="en-GB" altLang="cs-CZ" dirty="0" smtClean="0"/>
          </a:p>
          <a:p>
            <a:pPr lvl="2" eaLnBrk="1" hangingPunct="1">
              <a:defRPr/>
            </a:pPr>
            <a:r>
              <a:rPr lang="en-GB" altLang="cs-CZ" dirty="0" err="1" smtClean="0"/>
              <a:t>Inva</a:t>
            </a:r>
            <a:r>
              <a:rPr lang="cs-CZ" altLang="cs-CZ" dirty="0" smtClean="0"/>
              <a:t>z</a:t>
            </a:r>
            <a:r>
              <a:rPr lang="en-GB" altLang="cs-CZ" dirty="0" smtClean="0"/>
              <a:t>iv</a:t>
            </a:r>
            <a:r>
              <a:rPr lang="cs-CZ" altLang="cs-CZ" dirty="0" smtClean="0"/>
              <a:t>ní</a:t>
            </a:r>
            <a:r>
              <a:rPr lang="en-GB" altLang="cs-CZ" dirty="0" smtClean="0"/>
              <a:t> </a:t>
            </a:r>
            <a:r>
              <a:rPr lang="cs-CZ" altLang="cs-CZ" dirty="0" smtClean="0"/>
              <a:t>aspergilóza</a:t>
            </a:r>
            <a:r>
              <a:rPr lang="en-GB" altLang="cs-CZ" dirty="0" smtClean="0"/>
              <a:t> – </a:t>
            </a:r>
            <a:r>
              <a:rPr lang="cs-CZ" altLang="cs-CZ" dirty="0" smtClean="0"/>
              <a:t>destruktivní, lze v sinusech</a:t>
            </a:r>
            <a:r>
              <a:rPr lang="en-GB" altLang="cs-CZ" dirty="0" smtClean="0"/>
              <a:t>, </a:t>
            </a:r>
            <a:r>
              <a:rPr lang="cs-CZ" altLang="cs-CZ" dirty="0" err="1" smtClean="0"/>
              <a:t>angioinvazivní</a:t>
            </a:r>
            <a:r>
              <a:rPr lang="cs-CZ" altLang="cs-CZ" dirty="0" smtClean="0"/>
              <a:t>, často jako nekrotizující </a:t>
            </a:r>
            <a:r>
              <a:rPr lang="en-GB" altLang="cs-CZ" dirty="0" err="1" smtClean="0"/>
              <a:t>pneumoni</a:t>
            </a:r>
            <a:r>
              <a:rPr lang="cs-CZ" altLang="cs-CZ" dirty="0" smtClean="0"/>
              <a:t>e, později diseminace (CNS, GIT, aj.)</a:t>
            </a:r>
            <a:r>
              <a:rPr lang="en-GB" altLang="cs-CZ" dirty="0" smtClean="0"/>
              <a:t>.</a:t>
            </a:r>
            <a:endParaRPr lang="en-US" altLang="cs-CZ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Aspergillus</a:t>
            </a:r>
            <a:r>
              <a:rPr lang="cs-CZ" dirty="0" smtClean="0"/>
              <a:t> - kolonie</a:t>
            </a:r>
            <a:endParaRPr lang="cs-CZ" dirty="0"/>
          </a:p>
        </p:txBody>
      </p:sp>
      <p:pic>
        <p:nvPicPr>
          <p:cNvPr id="4" name="Picture 2" descr="HIV-mycosis-colony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2245512"/>
            <a:ext cx="5229075" cy="355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Aspergillus</a:t>
            </a:r>
            <a:r>
              <a:rPr lang="cs-CZ" dirty="0" smtClean="0"/>
              <a:t> - </a:t>
            </a:r>
            <a:r>
              <a:rPr lang="cs-CZ" dirty="0" err="1" smtClean="0"/>
              <a:t>angioinvaze</a:t>
            </a:r>
            <a:endParaRPr lang="cs-CZ" dirty="0"/>
          </a:p>
        </p:txBody>
      </p:sp>
      <p:pic>
        <p:nvPicPr>
          <p:cNvPr id="4" name="Picture 4" descr="HIV-fungal-pneu-m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0" y="2275681"/>
            <a:ext cx="4445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Kryptokokóza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smtClean="0"/>
              <a:t>Typicky </a:t>
            </a:r>
            <a:r>
              <a:rPr lang="cs-CZ" sz="2800" dirty="0" err="1" smtClean="0"/>
              <a:t>imunosuprimovaní</a:t>
            </a:r>
            <a:r>
              <a:rPr lang="cs-CZ" sz="2800" dirty="0" smtClean="0"/>
              <a:t> pacienti</a:t>
            </a:r>
          </a:p>
          <a:p>
            <a:pPr>
              <a:defRPr/>
            </a:pPr>
            <a:r>
              <a:rPr lang="cs-CZ" sz="2800" dirty="0" smtClean="0"/>
              <a:t>Primární infekce v plicích (vdechnutí </a:t>
            </a:r>
            <a:r>
              <a:rPr lang="cs-CZ" sz="2800" dirty="0" err="1" smtClean="0"/>
              <a:t>spór</a:t>
            </a:r>
            <a:r>
              <a:rPr lang="cs-CZ" sz="2800" dirty="0" smtClean="0"/>
              <a:t> – holubí trus)</a:t>
            </a:r>
          </a:p>
          <a:p>
            <a:pPr>
              <a:defRPr/>
            </a:pPr>
            <a:r>
              <a:rPr lang="cs-CZ" sz="2800" dirty="0" smtClean="0"/>
              <a:t>Sekundární diseminace (meningy, kůže, kosti)</a:t>
            </a:r>
          </a:p>
          <a:p>
            <a:pPr>
              <a:defRPr/>
            </a:pPr>
            <a:r>
              <a:rPr lang="cs-CZ" sz="2800" dirty="0" smtClean="0"/>
              <a:t>Orální léze – nehojící se kráterovité ulcerace</a:t>
            </a:r>
          </a:p>
          <a:p>
            <a:pPr>
              <a:defRPr/>
            </a:pPr>
            <a:r>
              <a:rPr lang="cs-CZ" sz="2800" dirty="0" smtClean="0"/>
              <a:t>Dg. – biopsie – kvasinkové formy se silnou </a:t>
            </a:r>
            <a:r>
              <a:rPr lang="cs-CZ" sz="2800" dirty="0" err="1" smtClean="0"/>
              <a:t>mukoidní</a:t>
            </a:r>
            <a:r>
              <a:rPr lang="cs-CZ" sz="2800" dirty="0" smtClean="0"/>
              <a:t> kapsulou</a:t>
            </a:r>
            <a:endParaRPr lang="cs-CZ" sz="2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Kryptokokóza v kůži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6613" y="1600200"/>
            <a:ext cx="6790774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br>
              <a:rPr lang="cs-CZ" alt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Invazivní mykóza, až fulminantní průběh</a:t>
            </a:r>
          </a:p>
          <a:p>
            <a:r>
              <a:rPr lang="cs-CZ" sz="2800" dirty="0" smtClean="0"/>
              <a:t>Většinou oportunní infekce (celkové oslabení, </a:t>
            </a:r>
            <a:r>
              <a:rPr lang="cs-CZ" sz="2800" dirty="0" err="1" smtClean="0"/>
              <a:t>imunodeficit</a:t>
            </a:r>
            <a:r>
              <a:rPr lang="cs-CZ" sz="2800" dirty="0" smtClean="0"/>
              <a:t>)</a:t>
            </a:r>
          </a:p>
          <a:p>
            <a:r>
              <a:rPr lang="cs-CZ" sz="2800" dirty="0" err="1" smtClean="0"/>
              <a:t>Spóry</a:t>
            </a:r>
            <a:r>
              <a:rPr lang="cs-CZ" sz="2800" dirty="0" smtClean="0"/>
              <a:t> se šíří vzduchem (inhalace </a:t>
            </a:r>
            <a:r>
              <a:rPr lang="en-US" altLang="cs-CZ" sz="2800" dirty="0" smtClean="0">
                <a:cs typeface="Times New Roman" panose="02020603050405020304" pitchFamily="18" charset="0"/>
              </a:rPr>
              <a:t>→</a:t>
            </a:r>
            <a:r>
              <a:rPr lang="cs-CZ" sz="2800" dirty="0" smtClean="0"/>
              <a:t> vyklíčení </a:t>
            </a:r>
            <a:r>
              <a:rPr lang="en-US" altLang="cs-CZ" sz="2800" dirty="0" smtClean="0">
                <a:cs typeface="Times New Roman" panose="02020603050405020304" pitchFamily="18" charset="0"/>
              </a:rPr>
              <a:t>→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hyfy lokálně </a:t>
            </a:r>
            <a:r>
              <a:rPr lang="cs-CZ" altLang="cs-CZ" sz="2800" dirty="0" err="1" smtClean="0">
                <a:cs typeface="Times New Roman" panose="02020603050405020304" pitchFamily="18" charset="0"/>
              </a:rPr>
              <a:t>invadují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tkáň vč. nosní sliznice, </a:t>
            </a:r>
            <a:r>
              <a:rPr lang="cs-CZ" altLang="cs-CZ" sz="2800" dirty="0" err="1" smtClean="0">
                <a:cs typeface="Times New Roman" panose="02020603050405020304" pitchFamily="18" charset="0"/>
              </a:rPr>
              <a:t>paranazálních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dutin, patra</a:t>
            </a:r>
          </a:p>
          <a:p>
            <a:r>
              <a:rPr lang="cs-CZ" sz="2800" dirty="0" smtClean="0">
                <a:cs typeface="Times New Roman" panose="02020603050405020304" pitchFamily="18" charset="0"/>
              </a:rPr>
              <a:t>Další šíření i krevní cestou – </a:t>
            </a:r>
            <a:r>
              <a:rPr lang="cs-CZ" sz="2800" dirty="0" err="1" smtClean="0">
                <a:cs typeface="Times New Roman" panose="02020603050405020304" pitchFamily="18" charset="0"/>
              </a:rPr>
              <a:t>angioinvaze</a:t>
            </a:r>
            <a:r>
              <a:rPr lang="cs-CZ" sz="2800" dirty="0" smtClean="0">
                <a:cs typeface="Times New Roman" panose="02020603050405020304" pitchFamily="18" charset="0"/>
              </a:rPr>
              <a:t> do orbity, mozku</a:t>
            </a:r>
          </a:p>
          <a:p>
            <a:r>
              <a:rPr lang="cs-CZ" sz="2800" dirty="0" smtClean="0"/>
              <a:t>Ischemie, nekróza, abscesy</a:t>
            </a:r>
          </a:p>
          <a:p>
            <a:r>
              <a:rPr lang="cs-CZ" sz="2800" dirty="0" smtClean="0"/>
              <a:t>Různé klinické formy</a:t>
            </a:r>
            <a:endParaRPr lang="cs-CZ" sz="2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br>
              <a:rPr lang="cs-CZ" alt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Různé klinické formy</a:t>
            </a:r>
          </a:p>
          <a:p>
            <a:pPr lvl="1"/>
            <a:r>
              <a:rPr lang="cs-CZ" dirty="0" err="1" smtClean="0"/>
              <a:t>rhino</a:t>
            </a:r>
            <a:r>
              <a:rPr lang="cs-CZ" dirty="0" smtClean="0"/>
              <a:t>-orbito-cerebrální (s destrukcí, na zobrazovacích metodách imituje velmi agresivní rychle se šířící nádor!)</a:t>
            </a:r>
          </a:p>
          <a:p>
            <a:pPr lvl="1"/>
            <a:r>
              <a:rPr lang="cs-CZ" dirty="0" smtClean="0"/>
              <a:t>plicní</a:t>
            </a:r>
          </a:p>
          <a:p>
            <a:pPr lvl="1"/>
            <a:r>
              <a:rPr lang="cs-CZ" dirty="0" smtClean="0"/>
              <a:t>jiné (kožní, GIT, </a:t>
            </a:r>
            <a:r>
              <a:rPr lang="cs-CZ" dirty="0" err="1" smtClean="0"/>
              <a:t>diseminovaná</a:t>
            </a:r>
            <a:r>
              <a:rPr lang="cs-CZ" dirty="0" smtClean="0"/>
              <a:t>)</a:t>
            </a:r>
          </a:p>
          <a:p>
            <a:r>
              <a:rPr lang="cs-CZ" sz="2800" dirty="0" smtClean="0"/>
              <a:t>Horečka, bolest hlavy, krvácení z nosu, poruchy zraku, aj.</a:t>
            </a:r>
          </a:p>
          <a:p>
            <a:r>
              <a:rPr lang="cs-CZ" sz="2800" dirty="0" smtClean="0"/>
              <a:t>Biopsie: nestejnoměrně silné větvené hyfy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Nekrotizující </a:t>
            </a:r>
            <a:r>
              <a:rPr lang="cs-CZ" sz="4000" dirty="0" err="1" smtClean="0"/>
              <a:t>sialometaplazie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nekróza drobných slinných </a:t>
            </a:r>
            <a:r>
              <a:rPr lang="cs-CZ" sz="2400" dirty="0" err="1" smtClean="0"/>
              <a:t>žlazek</a:t>
            </a:r>
            <a:r>
              <a:rPr lang="cs-CZ" sz="2400" dirty="0" smtClean="0"/>
              <a:t> na patře, zvl. tvrdém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susp</a:t>
            </a:r>
            <a:r>
              <a:rPr lang="cs-CZ" sz="2400" dirty="0" smtClean="0"/>
              <a:t>. traumatizace n. kouření v terénu ischemie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nejprve nebolestivé vyklenutí (koagulační nekróza)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cca za 2 týdny sekvestrace nekrotické tkáně („vypadl mi kousek patra“)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ulcerace – kráterovitý defekt na patře, průměr i několik cm 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hojení s jizvením, </a:t>
            </a:r>
            <a:r>
              <a:rPr lang="cs-CZ" sz="2400" dirty="0" err="1" smtClean="0"/>
              <a:t>celk</a:t>
            </a:r>
            <a:r>
              <a:rPr lang="cs-CZ" sz="2400" dirty="0" smtClean="0"/>
              <a:t>. trvání až 2 měsíce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dlaždicobuněčná</a:t>
            </a:r>
            <a:r>
              <a:rPr lang="cs-CZ" sz="2400" dirty="0" smtClean="0"/>
              <a:t> metaplazie + </a:t>
            </a:r>
            <a:r>
              <a:rPr lang="cs-CZ" sz="2400" dirty="0" err="1" smtClean="0"/>
              <a:t>pseudoepiteliomatozní</a:t>
            </a:r>
            <a:r>
              <a:rPr lang="cs-CZ" sz="2400" dirty="0" smtClean="0"/>
              <a:t> hyperplazie epitelu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dif</a:t>
            </a:r>
            <a:r>
              <a:rPr lang="cs-CZ" sz="2400" dirty="0" smtClean="0"/>
              <a:t>. dg. makro i </a:t>
            </a:r>
            <a:r>
              <a:rPr lang="cs-CZ" sz="2400" dirty="0" err="1" smtClean="0"/>
              <a:t>mikro</a:t>
            </a:r>
            <a:r>
              <a:rPr lang="cs-CZ" sz="2400" dirty="0" smtClean="0"/>
              <a:t>! x </a:t>
            </a:r>
            <a:r>
              <a:rPr lang="cs-CZ" sz="2400" dirty="0" err="1" smtClean="0"/>
              <a:t>dlaždicobuněčný</a:t>
            </a:r>
            <a:r>
              <a:rPr lang="cs-CZ" sz="2400" dirty="0" smtClean="0"/>
              <a:t> karcinom</a:t>
            </a:r>
          </a:p>
          <a:p>
            <a:pPr marL="342900" lvl="1" indent="-342900">
              <a:buClr>
                <a:schemeClr val="hlink"/>
              </a:buClr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endParaRPr lang="cs-CZ" dirty="0"/>
          </a:p>
        </p:txBody>
      </p:sp>
      <p:pic>
        <p:nvPicPr>
          <p:cNvPr id="4" name="Picture 4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33051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603head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933056"/>
            <a:ext cx="2525712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2602biops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060575"/>
            <a:ext cx="25384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endParaRPr lang="cs-CZ" dirty="0"/>
          </a:p>
        </p:txBody>
      </p:sp>
      <p:pic>
        <p:nvPicPr>
          <p:cNvPr id="4" name="Picture 6" descr="DSC0589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24288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029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988840"/>
            <a:ext cx="17605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Histoplazmóza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smtClean="0"/>
              <a:t>Pacienti bez </a:t>
            </a:r>
            <a:r>
              <a:rPr lang="cs-CZ" sz="2800" dirty="0" err="1" smtClean="0"/>
              <a:t>imunodeficitu</a:t>
            </a:r>
            <a:r>
              <a:rPr lang="cs-CZ" sz="2800" dirty="0" smtClean="0"/>
              <a:t>: mírná plicní léze, </a:t>
            </a:r>
            <a:r>
              <a:rPr lang="cs-CZ" sz="2800" dirty="0" err="1" smtClean="0"/>
              <a:t>chřipkovité</a:t>
            </a:r>
            <a:r>
              <a:rPr lang="cs-CZ" sz="2800" dirty="0" smtClean="0"/>
              <a:t> příznaky, samovolně odezní během 1-2 týdnů (specifická imunita T-</a:t>
            </a:r>
            <a:r>
              <a:rPr lang="cs-CZ" sz="2800" dirty="0" err="1" smtClean="0"/>
              <a:t>ly</a:t>
            </a:r>
            <a:r>
              <a:rPr lang="cs-CZ" sz="2800" dirty="0" smtClean="0"/>
              <a:t>)</a:t>
            </a:r>
          </a:p>
          <a:p>
            <a:pPr>
              <a:defRPr/>
            </a:pPr>
            <a:r>
              <a:rPr lang="cs-CZ" sz="2800" dirty="0" err="1" smtClean="0"/>
              <a:t>Imunosuprimovaní</a:t>
            </a:r>
            <a:r>
              <a:rPr lang="cs-CZ" sz="2800" dirty="0" smtClean="0"/>
              <a:t>: chronické léze; diseminace vč. orálních lézí – ulcerace (</a:t>
            </a:r>
            <a:r>
              <a:rPr lang="cs-CZ" sz="2800" dirty="0" err="1" smtClean="0"/>
              <a:t>dif</a:t>
            </a:r>
            <a:r>
              <a:rPr lang="cs-CZ" sz="2800" dirty="0" smtClean="0"/>
              <a:t>. dg. x ca!, biopsie)</a:t>
            </a:r>
          </a:p>
          <a:p>
            <a:pPr>
              <a:defRPr/>
            </a:pPr>
            <a:r>
              <a:rPr lang="cs-CZ" sz="2800" dirty="0" smtClean="0"/>
              <a:t>Mikroskopicky – </a:t>
            </a:r>
            <a:r>
              <a:rPr lang="cs-CZ" sz="2800" dirty="0" err="1" smtClean="0"/>
              <a:t>makrofagická</a:t>
            </a:r>
            <a:r>
              <a:rPr lang="cs-CZ" sz="2800" dirty="0" smtClean="0"/>
              <a:t> reakce +/- granulomy, přítomnost </a:t>
            </a:r>
            <a:r>
              <a:rPr lang="cs-CZ" sz="2800" dirty="0" err="1" smtClean="0"/>
              <a:t>kvasinkovitých</a:t>
            </a:r>
            <a:r>
              <a:rPr lang="cs-CZ" sz="2800" dirty="0" smtClean="0"/>
              <a:t> forem vč. fagocytovaných v makrofázích</a:t>
            </a:r>
            <a:endParaRPr lang="cs-CZ" sz="28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Histoplazmóza</a:t>
            </a:r>
            <a:endParaRPr lang="cs-CZ" dirty="0"/>
          </a:p>
        </p:txBody>
      </p:sp>
      <p:pic>
        <p:nvPicPr>
          <p:cNvPr id="4" name="Picture 4" descr="Histo cli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557" y="2636912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Histoplazmóza (plicní)</a:t>
            </a:r>
            <a:endParaRPr lang="cs-CZ" dirty="0"/>
          </a:p>
        </p:txBody>
      </p:sp>
      <p:pic>
        <p:nvPicPr>
          <p:cNvPr id="4" name="Picture 2" descr="HIV-histoplasma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9853" y="1844824"/>
            <a:ext cx="444385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Nekrotizující </a:t>
            </a:r>
            <a:r>
              <a:rPr lang="cs-CZ" dirty="0" err="1" smtClean="0"/>
              <a:t>sialometaplazie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Behçetova</a:t>
            </a:r>
            <a:r>
              <a:rPr lang="cs-CZ" sz="4000" dirty="0" smtClean="0"/>
              <a:t> choroba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systémová vaskulitida malých cév</a:t>
            </a:r>
          </a:p>
          <a:p>
            <a:r>
              <a:rPr lang="cs-CZ" sz="2800" dirty="0" smtClean="0"/>
              <a:t>často mladí muži 20-40 let</a:t>
            </a:r>
          </a:p>
          <a:p>
            <a:r>
              <a:rPr lang="cs-CZ" sz="2800" dirty="0" smtClean="0"/>
              <a:t>původně triáda lézí</a:t>
            </a:r>
          </a:p>
          <a:p>
            <a:pPr lvl="1"/>
            <a:r>
              <a:rPr lang="cs-CZ" sz="2400" dirty="0" err="1" smtClean="0"/>
              <a:t>aftozní</a:t>
            </a:r>
            <a:r>
              <a:rPr lang="cs-CZ" sz="2400" dirty="0" smtClean="0"/>
              <a:t> </a:t>
            </a:r>
            <a:r>
              <a:rPr lang="cs-CZ" sz="2400" dirty="0" err="1" smtClean="0"/>
              <a:t>stomatitis</a:t>
            </a:r>
            <a:endParaRPr lang="cs-CZ" sz="2400" dirty="0" smtClean="0"/>
          </a:p>
          <a:p>
            <a:pPr lvl="1"/>
            <a:r>
              <a:rPr lang="cs-CZ" sz="2400" dirty="0" smtClean="0"/>
              <a:t>genitální ulcerace</a:t>
            </a:r>
          </a:p>
          <a:p>
            <a:pPr lvl="1"/>
            <a:r>
              <a:rPr lang="cs-CZ" sz="2400" dirty="0" err="1" smtClean="0"/>
              <a:t>uveitis</a:t>
            </a:r>
            <a:endParaRPr lang="cs-CZ" sz="2400" dirty="0" smtClean="0"/>
          </a:p>
          <a:p>
            <a:r>
              <a:rPr lang="cs-CZ" sz="2800" dirty="0" smtClean="0"/>
              <a:t>i jiné léze vč. kožních (</a:t>
            </a:r>
            <a:r>
              <a:rPr lang="cs-CZ" sz="2800" dirty="0" err="1" smtClean="0"/>
              <a:t>erythema</a:t>
            </a:r>
            <a:r>
              <a:rPr lang="cs-CZ" sz="2800" dirty="0" smtClean="0"/>
              <a:t> </a:t>
            </a:r>
            <a:r>
              <a:rPr lang="cs-CZ" sz="2800" dirty="0" err="1" smtClean="0"/>
              <a:t>nodosum</a:t>
            </a:r>
            <a:r>
              <a:rPr lang="cs-CZ" sz="2800" dirty="0" smtClean="0"/>
              <a:t>), cévních (</a:t>
            </a:r>
            <a:r>
              <a:rPr lang="cs-CZ" sz="2800" dirty="0" err="1" smtClean="0"/>
              <a:t>tromboflebitis</a:t>
            </a:r>
            <a:r>
              <a:rPr lang="cs-CZ" sz="2800" dirty="0" smtClean="0"/>
              <a:t>), kloubních (artritida)</a:t>
            </a:r>
          </a:p>
          <a:p>
            <a:r>
              <a:rPr lang="cs-CZ" sz="2800" dirty="0" smtClean="0"/>
              <a:t>riziko trombózy, slepoty, lézí CNS</a:t>
            </a:r>
          </a:p>
          <a:p>
            <a:endParaRPr lang="cs-CZ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akutní infekční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>
              <a:buNone/>
            </a:pPr>
            <a:r>
              <a:rPr lang="cs-CZ" sz="1800" dirty="0" smtClean="0"/>
              <a:t>přednášky – infekce ústní dutiny, ZS i LS</a:t>
            </a:r>
          </a:p>
          <a:p>
            <a:r>
              <a:rPr lang="cs-CZ" sz="2000" dirty="0" smtClean="0"/>
              <a:t>primární herpetická </a:t>
            </a:r>
            <a:r>
              <a:rPr lang="cs-CZ" sz="2000" dirty="0" err="1" smtClean="0"/>
              <a:t>gingivostomatitida</a:t>
            </a:r>
            <a:endParaRPr lang="cs-CZ" sz="2000" dirty="0" smtClean="0"/>
          </a:p>
          <a:p>
            <a:r>
              <a:rPr lang="cs-CZ" sz="2000" dirty="0" smtClean="0"/>
              <a:t>rekurentní herpes simplex (labiální, </a:t>
            </a:r>
            <a:r>
              <a:rPr lang="cs-CZ" sz="2000" dirty="0" err="1" smtClean="0"/>
              <a:t>intraorální</a:t>
            </a:r>
            <a:r>
              <a:rPr lang="cs-CZ" sz="2000" dirty="0" smtClean="0"/>
              <a:t>)</a:t>
            </a:r>
          </a:p>
          <a:p>
            <a:r>
              <a:rPr lang="cs-CZ" sz="2000" dirty="0" err="1" smtClean="0"/>
              <a:t>varicella</a:t>
            </a:r>
            <a:r>
              <a:rPr lang="cs-CZ" sz="2000" dirty="0" smtClean="0"/>
              <a:t> - herpes </a:t>
            </a:r>
            <a:r>
              <a:rPr lang="cs-CZ" sz="2000" dirty="0" err="1" smtClean="0"/>
              <a:t>zoster</a:t>
            </a:r>
            <a:endParaRPr lang="cs-CZ" sz="2000" dirty="0" smtClean="0"/>
          </a:p>
          <a:p>
            <a:r>
              <a:rPr lang="cs-CZ" sz="2000" dirty="0" err="1" smtClean="0"/>
              <a:t>herpangína</a:t>
            </a:r>
            <a:r>
              <a:rPr lang="cs-CZ" sz="2000" dirty="0" smtClean="0"/>
              <a:t> aj. virové </a:t>
            </a:r>
            <a:r>
              <a:rPr lang="cs-CZ" sz="2000" dirty="0" err="1" smtClean="0"/>
              <a:t>vezikuloerozivní</a:t>
            </a:r>
            <a:r>
              <a:rPr lang="cs-CZ" sz="2000" dirty="0" smtClean="0"/>
              <a:t> léze</a:t>
            </a:r>
          </a:p>
          <a:p>
            <a:r>
              <a:rPr lang="cs-CZ" sz="2000" dirty="0" smtClean="0"/>
              <a:t>CMV u </a:t>
            </a:r>
            <a:r>
              <a:rPr lang="cs-CZ" sz="2000" dirty="0" err="1" smtClean="0"/>
              <a:t>imunodeficitů</a:t>
            </a:r>
            <a:r>
              <a:rPr lang="cs-CZ" sz="2000" dirty="0" smtClean="0"/>
              <a:t> – bolestivé nehojící se ulcerace na patře</a:t>
            </a:r>
          </a:p>
          <a:p>
            <a:r>
              <a:rPr lang="cs-CZ" sz="2000" dirty="0" smtClean="0"/>
              <a:t>gonorea (kapavka) – bolestivé zarudnutí a/nebo vřed DÚ</a:t>
            </a:r>
          </a:p>
          <a:p>
            <a:r>
              <a:rPr lang="cs-CZ" sz="2000" dirty="0" smtClean="0"/>
              <a:t>streptokoková </a:t>
            </a:r>
            <a:r>
              <a:rPr lang="cs-CZ" sz="2000" dirty="0" err="1" smtClean="0"/>
              <a:t>gingivostomatitida</a:t>
            </a:r>
            <a:endParaRPr lang="cs-CZ" sz="2000" dirty="0" smtClean="0"/>
          </a:p>
          <a:p>
            <a:r>
              <a:rPr lang="cs-CZ" sz="2000" dirty="0" smtClean="0">
                <a:solidFill>
                  <a:srgbClr val="FF0000"/>
                </a:solidFill>
              </a:rPr>
              <a:t>nekrotizující ulcerózní </a:t>
            </a:r>
            <a:r>
              <a:rPr lang="cs-CZ" sz="2000" dirty="0" err="1" smtClean="0">
                <a:solidFill>
                  <a:srgbClr val="FF0000"/>
                </a:solidFill>
              </a:rPr>
              <a:t>gingivostomatitida</a:t>
            </a:r>
            <a:endParaRPr lang="cs-CZ" sz="2000" dirty="0" smtClean="0">
              <a:solidFill>
                <a:srgbClr val="FF0000"/>
              </a:solidFill>
            </a:endParaRPr>
          </a:p>
          <a:p>
            <a:r>
              <a:rPr lang="cs-CZ" sz="2000" dirty="0" smtClean="0">
                <a:solidFill>
                  <a:srgbClr val="FFFF00"/>
                </a:solidFill>
              </a:rPr>
              <a:t>primární syfilis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lepra (JV Asie, Indie, J. Amerika) – orální </a:t>
            </a:r>
            <a:r>
              <a:rPr lang="cs-CZ" sz="2000" dirty="0" err="1" smtClean="0">
                <a:solidFill>
                  <a:srgbClr val="FFFF00"/>
                </a:solidFill>
              </a:rPr>
              <a:t>noduly</a:t>
            </a:r>
            <a:r>
              <a:rPr lang="cs-CZ" sz="2000" dirty="0" smtClean="0">
                <a:solidFill>
                  <a:srgbClr val="FFFF00"/>
                </a:solidFill>
              </a:rPr>
              <a:t> až </a:t>
            </a:r>
            <a:r>
              <a:rPr lang="cs-CZ" sz="2000" dirty="0" smtClean="0">
                <a:solidFill>
                  <a:srgbClr val="FFFF00"/>
                </a:solidFill>
              </a:rPr>
              <a:t>vředy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mykózy vč. oportunních</a:t>
            </a:r>
            <a:endParaRPr lang="cs-CZ" sz="20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610600" cy="1600200"/>
          </a:xfrm>
        </p:spPr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en-US" altLang="cs-CZ" sz="3600" dirty="0" smtClean="0"/>
              <a:t>(Vincent</a:t>
            </a:r>
            <a:r>
              <a:rPr lang="cs-CZ" altLang="cs-CZ" sz="3600" dirty="0" err="1" smtClean="0"/>
              <a:t>ova</a:t>
            </a:r>
            <a:r>
              <a:rPr lang="en-US" altLang="cs-CZ" sz="3600" dirty="0" smtClean="0"/>
              <a:t> </a:t>
            </a:r>
            <a:r>
              <a:rPr lang="cs-CZ" altLang="cs-CZ" sz="3600" dirty="0" smtClean="0"/>
              <a:t>choroba</a:t>
            </a:r>
            <a:r>
              <a:rPr lang="en-US" altLang="cs-CZ" sz="3600" dirty="0" smtClean="0"/>
              <a:t>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95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nekrotizující </a:t>
            </a:r>
            <a:r>
              <a:rPr lang="cs-CZ" altLang="cs-CZ" sz="2800" dirty="0" err="1" smtClean="0"/>
              <a:t>parodontální</a:t>
            </a:r>
            <a:r>
              <a:rPr lang="cs-CZ" altLang="cs-CZ" sz="2800" dirty="0" smtClean="0"/>
              <a:t> choroba</a:t>
            </a:r>
          </a:p>
          <a:p>
            <a:pPr eaLnBrk="1" hangingPunct="1">
              <a:defRPr/>
            </a:pPr>
            <a:r>
              <a:rPr lang="cs-CZ" altLang="cs-CZ" sz="2800" dirty="0" smtClean="0"/>
              <a:t>ostře ohraničené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ulcera</a:t>
            </a:r>
            <a:r>
              <a:rPr lang="cs-CZ" altLang="cs-CZ" sz="2800" dirty="0" err="1" smtClean="0"/>
              <a:t>ce</a:t>
            </a:r>
            <a:r>
              <a:rPr lang="cs-CZ" altLang="cs-CZ" sz="2800" dirty="0" smtClean="0"/>
              <a:t> + nekróza</a:t>
            </a:r>
            <a:r>
              <a:rPr lang="en-US" altLang="cs-CZ" sz="2800" dirty="0" smtClean="0"/>
              <a:t>, </a:t>
            </a:r>
            <a:r>
              <a:rPr lang="cs-CZ" altLang="cs-CZ" sz="2800" dirty="0" smtClean="0"/>
              <a:t>bolestivé léze s </a:t>
            </a:r>
            <a:r>
              <a:rPr lang="en-US" altLang="cs-CZ" sz="2800" dirty="0" smtClean="0"/>
              <a:t>r</a:t>
            </a:r>
            <a:r>
              <a:rPr lang="cs-CZ" altLang="cs-CZ" sz="2800" dirty="0" err="1" smtClean="0"/>
              <a:t>ychlým</a:t>
            </a:r>
            <a:r>
              <a:rPr lang="cs-CZ" altLang="cs-CZ" sz="2800" dirty="0" smtClean="0"/>
              <a:t> nástupem</a:t>
            </a:r>
            <a:r>
              <a:rPr lang="en-US" altLang="cs-CZ" sz="2800" dirty="0" smtClean="0"/>
              <a:t>, </a:t>
            </a:r>
            <a:r>
              <a:rPr lang="cs-CZ" altLang="cs-CZ" sz="2800" dirty="0" smtClean="0"/>
              <a:t>hemoragie, zápach až hnilobný, možná horečka, lymfadenopatie</a:t>
            </a:r>
          </a:p>
          <a:p>
            <a:pPr eaLnBrk="1" hangingPunct="1">
              <a:defRPr/>
            </a:pPr>
            <a:r>
              <a:rPr lang="cs-CZ" altLang="cs-CZ" sz="2800" dirty="0" smtClean="0"/>
              <a:t>začíná v </a:t>
            </a:r>
            <a:r>
              <a:rPr lang="cs-CZ" altLang="cs-CZ" sz="2800" dirty="0" err="1" smtClean="0"/>
              <a:t>interdentalních</a:t>
            </a:r>
            <a:r>
              <a:rPr lang="cs-CZ" altLang="cs-CZ" sz="2800" dirty="0" smtClean="0"/>
              <a:t> papilách, → </a:t>
            </a:r>
            <a:r>
              <a:rPr lang="cs-CZ" altLang="cs-CZ" sz="2800" dirty="0" err="1" smtClean="0"/>
              <a:t>stomatitis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mukositis</a:t>
            </a:r>
            <a:r>
              <a:rPr lang="cs-CZ" altLang="cs-CZ" sz="2800" dirty="0" smtClean="0"/>
              <a:t>, šedavé pablány</a:t>
            </a:r>
          </a:p>
          <a:p>
            <a:pPr eaLnBrk="1" hangingPunct="1">
              <a:defRPr/>
            </a:pPr>
            <a:r>
              <a:rPr lang="cs-CZ" altLang="cs-CZ" sz="2800" dirty="0" smtClean="0"/>
              <a:t>progrese do kosti i kůže  – </a:t>
            </a:r>
            <a:r>
              <a:rPr lang="cs-CZ" altLang="cs-CZ" sz="2800" dirty="0" err="1" smtClean="0"/>
              <a:t>noma</a:t>
            </a:r>
            <a:r>
              <a:rPr lang="cs-CZ" altLang="cs-CZ" sz="2800" dirty="0" smtClean="0"/>
              <a:t> (podvyživené děti</a:t>
            </a:r>
            <a:r>
              <a:rPr lang="cs-CZ" altLang="cs-CZ" sz="2800" dirty="0" smtClean="0">
                <a:effectLst/>
              </a:rPr>
              <a:t>, často fatální)</a:t>
            </a:r>
            <a:endParaRPr lang="cs-CZ" altLang="cs-CZ" sz="2800" dirty="0" smtClean="0"/>
          </a:p>
          <a:p>
            <a:pPr eaLnBrk="1" hangingPunct="1">
              <a:defRPr/>
            </a:pPr>
            <a:r>
              <a:rPr lang="cs-CZ" altLang="cs-CZ" sz="2800" i="1" dirty="0" smtClean="0"/>
              <a:t>F</a:t>
            </a:r>
            <a:r>
              <a:rPr lang="en-US" altLang="cs-CZ" sz="2800" i="1" dirty="0" smtClean="0"/>
              <a:t>us</a:t>
            </a:r>
            <a:r>
              <a:rPr lang="cs-CZ" altLang="cs-CZ" sz="2800" i="1" dirty="0" err="1" smtClean="0"/>
              <a:t>obacterium</a:t>
            </a:r>
            <a:r>
              <a:rPr lang="en-US" altLang="cs-CZ" sz="2800" i="1" dirty="0" smtClean="0"/>
              <a:t> </a:t>
            </a:r>
            <a:r>
              <a:rPr lang="cs-CZ" altLang="cs-CZ" sz="2800" i="1" dirty="0" smtClean="0"/>
              <a:t>+ </a:t>
            </a:r>
            <a:r>
              <a:rPr lang="en-US" altLang="cs-CZ" sz="2800" i="1" dirty="0" err="1" smtClean="0"/>
              <a:t>Borrelia</a:t>
            </a:r>
            <a:r>
              <a:rPr lang="en-US" altLang="cs-CZ" sz="2800" i="1" dirty="0" smtClean="0"/>
              <a:t> </a:t>
            </a:r>
            <a:r>
              <a:rPr lang="en-US" altLang="cs-CZ" sz="2800" i="1" dirty="0" err="1" smtClean="0"/>
              <a:t>vincentii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fusospirochetální</a:t>
            </a:r>
            <a:r>
              <a:rPr lang="cs-CZ" altLang="cs-CZ" sz="2800" dirty="0" smtClean="0"/>
              <a:t> komplex)</a:t>
            </a:r>
            <a:r>
              <a:rPr lang="cs-CZ" altLang="cs-CZ" sz="2800" i="1" dirty="0" smtClean="0"/>
              <a:t>, </a:t>
            </a:r>
            <a:r>
              <a:rPr lang="cs-CZ" altLang="cs-CZ" sz="2800" dirty="0" err="1" smtClean="0"/>
              <a:t>polymikrobiální</a:t>
            </a:r>
            <a:r>
              <a:rPr lang="cs-CZ" altLang="cs-CZ" sz="2800" dirty="0" smtClean="0"/>
              <a:t>, endogenní, není nakažlivá </a:t>
            </a:r>
            <a:endParaRPr lang="en-US" altLang="cs-CZ" sz="2800" dirty="0" smtClean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ntální patologie17">
  <a:themeElements>
    <a:clrScheme name="Proudění 10">
      <a:dk1>
        <a:srgbClr val="000514"/>
      </a:dk1>
      <a:lt1>
        <a:srgbClr val="CCCC00"/>
      </a:lt1>
      <a:dk2>
        <a:srgbClr val="003399"/>
      </a:dk2>
      <a:lt2>
        <a:srgbClr val="CC0000"/>
      </a:lt2>
      <a:accent1>
        <a:srgbClr val="0099CC"/>
      </a:accent1>
      <a:accent2>
        <a:srgbClr val="A886E0"/>
      </a:accent2>
      <a:accent3>
        <a:srgbClr val="AAADCA"/>
      </a:accent3>
      <a:accent4>
        <a:srgbClr val="AEAE00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10">
        <a:dk1>
          <a:srgbClr val="000514"/>
        </a:dk1>
        <a:lt1>
          <a:srgbClr val="CCCC00"/>
        </a:lt1>
        <a:dk2>
          <a:srgbClr val="003399"/>
        </a:dk2>
        <a:lt2>
          <a:srgbClr val="CC0000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AEAE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Dentální patologie17</Template>
  <TotalTime>799</TotalTime>
  <Words>1939</Words>
  <Application>Microsoft Office PowerPoint</Application>
  <PresentationFormat>Předvádění na obrazovce (4:3)</PresentationFormat>
  <Paragraphs>288</Paragraphs>
  <Slides>54</Slides>
  <Notes>2</Notes>
  <HiddenSlides>1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54</vt:i4>
      </vt:variant>
    </vt:vector>
  </HeadingPairs>
  <TitlesOfParts>
    <vt:vector size="57" baseType="lpstr">
      <vt:lpstr>Dentální patologie17</vt:lpstr>
      <vt:lpstr>Scanned Photo</vt:lpstr>
      <vt:lpstr>Photo Editor Photo</vt:lpstr>
      <vt:lpstr>Slizniční léze ulcerózní, pablánové, fistulující</vt:lpstr>
      <vt:lpstr>Slizniční léze</vt:lpstr>
      <vt:lpstr>Ulcerativní a vezikuloerozivní léze akutní neinfekční</vt:lpstr>
      <vt:lpstr>Toxoalergické reakce</vt:lpstr>
      <vt:lpstr>Nekrotizující sialometaplazie </vt:lpstr>
      <vt:lpstr>Nekrotizující sialometaplazie</vt:lpstr>
      <vt:lpstr>Behçetova choroba</vt:lpstr>
      <vt:lpstr>Ulcerativní a vezikuloerozivní léze akutní infekční</vt:lpstr>
      <vt:lpstr>Nekrotizující ulcerózní gingivostomatitis (Vincentova choroba)</vt:lpstr>
      <vt:lpstr>Nekrotizující ulcerózní gingivostomatitis</vt:lpstr>
      <vt:lpstr>Nekrotizující ulcerózní gingivostomatitis</vt:lpstr>
      <vt:lpstr>Nekrotizující ulcerózní gingivostomatitis</vt:lpstr>
      <vt:lpstr>Nekrotizující ulcerózní gingivostomatitis</vt:lpstr>
      <vt:lpstr>Ulcerativní a vezikuloerozivní léze chronické</vt:lpstr>
      <vt:lpstr>Ulcerativní a vezikuloerozivní léze chronické</vt:lpstr>
      <vt:lpstr>Fistulující léze (s tvorbou píštělí)</vt:lpstr>
      <vt:lpstr>Iatrogenní léze</vt:lpstr>
      <vt:lpstr>Pseudomembranózní léze</vt:lpstr>
      <vt:lpstr>Granulomatózní záněty DÚ</vt:lpstr>
      <vt:lpstr>Syfilis – primární léze</vt:lpstr>
      <vt:lpstr>Syfilis – primární léze</vt:lpstr>
      <vt:lpstr>Syfilis – II. stadium</vt:lpstr>
      <vt:lpstr>Syfilis – II. stadium</vt:lpstr>
      <vt:lpstr>Syfilis – II. stadium</vt:lpstr>
      <vt:lpstr>Syfilis – III. stadium</vt:lpstr>
      <vt:lpstr>Syfilis – III. stadium</vt:lpstr>
      <vt:lpstr>Tuberkulóza</vt:lpstr>
      <vt:lpstr>Orální tbc sekundární</vt:lpstr>
      <vt:lpstr>Tuberkulóza</vt:lpstr>
      <vt:lpstr>Tbc – lupus vulgaris</vt:lpstr>
      <vt:lpstr>Aktinomykóza</vt:lpstr>
      <vt:lpstr>Aktinomykóza</vt:lpstr>
      <vt:lpstr>Snímek 33</vt:lpstr>
      <vt:lpstr>Mykózy</vt:lpstr>
      <vt:lpstr> Kandidóza </vt:lpstr>
      <vt:lpstr>Kandidóza </vt:lpstr>
      <vt:lpstr>Kandidóza akutní pseudomembranózní</vt:lpstr>
      <vt:lpstr>Kandidóza akutní pseudomembranózní</vt:lpstr>
      <vt:lpstr>Hluboké mykózy - invazivní</vt:lpstr>
      <vt:lpstr>Hluboké mykózy - invazivní</vt:lpstr>
      <vt:lpstr>Hluboké mykózy - invazivní</vt:lpstr>
      <vt:lpstr>Invazivní kandidóza</vt:lpstr>
      <vt:lpstr>Aspergilóza</vt:lpstr>
      <vt:lpstr>Aspergillus - kolonie</vt:lpstr>
      <vt:lpstr>Aspergillus - angioinvaze</vt:lpstr>
      <vt:lpstr>Kryptokokóza</vt:lpstr>
      <vt:lpstr>Kryptokokóza v kůži</vt:lpstr>
      <vt:lpstr>Zygomykóza (mukormykóza) </vt:lpstr>
      <vt:lpstr>Zygomykóza (mukormykóza) </vt:lpstr>
      <vt:lpstr>Zygomykóza (mukormykóza)</vt:lpstr>
      <vt:lpstr>Zygomykóza (mukormykóza)</vt:lpstr>
      <vt:lpstr>Histoplazmóza</vt:lpstr>
      <vt:lpstr>Histoplazmóza</vt:lpstr>
      <vt:lpstr>Histoplazmóza (plicní)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Dentální patologie</dc:title>
  <dc:creator>admin</dc:creator>
  <cp:lastModifiedBy>admin</cp:lastModifiedBy>
  <cp:revision>109</cp:revision>
  <dcterms:created xsi:type="dcterms:W3CDTF">2017-11-29T12:30:30Z</dcterms:created>
  <dcterms:modified xsi:type="dcterms:W3CDTF">2021-11-10T12:25:38Z</dcterms:modified>
</cp:coreProperties>
</file>