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61" r:id="rId4"/>
    <p:sldId id="262" r:id="rId5"/>
    <p:sldId id="364" r:id="rId6"/>
    <p:sldId id="368" r:id="rId7"/>
    <p:sldId id="263" r:id="rId8"/>
    <p:sldId id="264" r:id="rId9"/>
    <p:sldId id="365" r:id="rId10"/>
    <p:sldId id="366" r:id="rId11"/>
    <p:sldId id="265" r:id="rId12"/>
    <p:sldId id="267" r:id="rId13"/>
    <p:sldId id="268" r:id="rId14"/>
    <p:sldId id="274" r:id="rId15"/>
    <p:sldId id="269" r:id="rId16"/>
    <p:sldId id="270" r:id="rId17"/>
    <p:sldId id="313" r:id="rId18"/>
    <p:sldId id="314" r:id="rId19"/>
    <p:sldId id="315" r:id="rId20"/>
    <p:sldId id="362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271" r:id="rId29"/>
    <p:sldId id="323" r:id="rId30"/>
    <p:sldId id="324" r:id="rId31"/>
    <p:sldId id="325" r:id="rId32"/>
    <p:sldId id="272" r:id="rId33"/>
    <p:sldId id="326" r:id="rId34"/>
    <p:sldId id="363" r:id="rId35"/>
    <p:sldId id="327" r:id="rId36"/>
    <p:sldId id="273" r:id="rId37"/>
    <p:sldId id="275" r:id="rId38"/>
    <p:sldId id="276" r:id="rId39"/>
    <p:sldId id="277" r:id="rId40"/>
    <p:sldId id="278" r:id="rId41"/>
    <p:sldId id="282" r:id="rId42"/>
    <p:sldId id="279" r:id="rId43"/>
    <p:sldId id="328" r:id="rId44"/>
    <p:sldId id="329" r:id="rId45"/>
    <p:sldId id="280" r:id="rId46"/>
    <p:sldId id="281" r:id="rId47"/>
    <p:sldId id="330" r:id="rId48"/>
    <p:sldId id="283" r:id="rId49"/>
    <p:sldId id="331" r:id="rId50"/>
    <p:sldId id="284" r:id="rId51"/>
    <p:sldId id="332" r:id="rId52"/>
    <p:sldId id="285" r:id="rId53"/>
    <p:sldId id="286" r:id="rId54"/>
    <p:sldId id="333" r:id="rId55"/>
    <p:sldId id="334" r:id="rId56"/>
    <p:sldId id="287" r:id="rId57"/>
    <p:sldId id="335" r:id="rId58"/>
    <p:sldId id="336" r:id="rId59"/>
    <p:sldId id="288" r:id="rId60"/>
    <p:sldId id="289" r:id="rId61"/>
    <p:sldId id="290" r:id="rId62"/>
    <p:sldId id="292" r:id="rId63"/>
    <p:sldId id="310" r:id="rId64"/>
    <p:sldId id="293" r:id="rId65"/>
    <p:sldId id="337" r:id="rId66"/>
    <p:sldId id="338" r:id="rId67"/>
    <p:sldId id="339" r:id="rId68"/>
    <p:sldId id="294" r:id="rId69"/>
    <p:sldId id="295" r:id="rId70"/>
    <p:sldId id="340" r:id="rId71"/>
    <p:sldId id="341" r:id="rId72"/>
    <p:sldId id="296" r:id="rId73"/>
    <p:sldId id="343" r:id="rId74"/>
    <p:sldId id="344" r:id="rId75"/>
    <p:sldId id="345" r:id="rId76"/>
    <p:sldId id="346" r:id="rId77"/>
    <p:sldId id="297" r:id="rId78"/>
    <p:sldId id="298" r:id="rId79"/>
    <p:sldId id="348" r:id="rId80"/>
    <p:sldId id="349" r:id="rId81"/>
    <p:sldId id="299" r:id="rId82"/>
    <p:sldId id="350" r:id="rId83"/>
    <p:sldId id="300" r:id="rId84"/>
    <p:sldId id="347" r:id="rId85"/>
    <p:sldId id="301" r:id="rId86"/>
    <p:sldId id="302" r:id="rId87"/>
    <p:sldId id="312" r:id="rId88"/>
    <p:sldId id="303" r:id="rId89"/>
    <p:sldId id="351" r:id="rId90"/>
    <p:sldId id="352" r:id="rId91"/>
    <p:sldId id="353" r:id="rId92"/>
    <p:sldId id="354" r:id="rId93"/>
    <p:sldId id="304" r:id="rId94"/>
    <p:sldId id="355" r:id="rId95"/>
    <p:sldId id="356" r:id="rId96"/>
    <p:sldId id="305" r:id="rId97"/>
    <p:sldId id="357" r:id="rId98"/>
    <p:sldId id="306" r:id="rId99"/>
    <p:sldId id="358" r:id="rId100"/>
    <p:sldId id="359" r:id="rId101"/>
    <p:sldId id="309" r:id="rId102"/>
    <p:sldId id="307" r:id="rId103"/>
    <p:sldId id="360" r:id="rId104"/>
    <p:sldId id="361" r:id="rId105"/>
    <p:sldId id="308" r:id="rId10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Velecký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85D1"/>
    <a:srgbClr val="3A95EC"/>
    <a:srgbClr val="D12F46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9" autoAdjust="0"/>
    <p:restoredTop sz="96208"/>
  </p:normalViewPr>
  <p:slideViewPr>
    <p:cSldViewPr snapToGrid="0" snapToObjects="1">
      <p:cViewPr varScale="1">
        <p:scale>
          <a:sx n="91" d="100"/>
          <a:sy n="91" d="100"/>
        </p:scale>
        <p:origin x="-114" y="-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81BB4B30-1123-BB4E-A034-2C4CE8658132}" type="presOf" srcId="{4E82E2FE-C003-4FD8-BF4D-1200B3ABD8DA}" destId="{7CB47C61-3D76-C14A-A781-E97EECF2CC5A}" srcOrd="0" destOrd="0" presId="urn:microsoft.com/office/officeart/2005/8/layout/vList2"/>
    <dgm:cxn modelId="{56B01CFF-FC63-B041-9F76-DE6D096DC98B}" type="presOf" srcId="{9EAED293-AD10-450E-B819-DE266B56487C}" destId="{26821D7F-074B-D340-B7CB-93255C037AEE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A2E355FD-FAF8-8441-9CC6-8B321BB214A5}" type="presParOf" srcId="{75A304FA-5FD6-8143-80EA-DCF4131BE612}" destId="{26821D7F-074B-D340-B7CB-93255C037AEE}" srcOrd="2" destOrd="0" presId="urn:microsoft.com/office/officeart/2005/8/layout/vList2"/>
    <dgm:cxn modelId="{577C2727-D278-3D49-B389-81470230EE7E}" type="presParOf" srcId="{75A304FA-5FD6-8143-80EA-DCF4131BE612}" destId="{09DA7684-1D79-A344-B41E-198E765C60AB}" srcOrd="3" destOrd="0" presId="urn:microsoft.com/office/officeart/2005/8/layout/vList2"/>
    <dgm:cxn modelId="{08268AAB-4A93-4B40-BAA9-61E99EBAB5EE}" type="presParOf" srcId="{75A304FA-5FD6-8143-80EA-DCF4131BE612}" destId="{DEDB9FAB-E204-8547-8A2C-E2C175D0FF8F}" srcOrd="4" destOrd="0" presId="urn:microsoft.com/office/officeart/2005/8/layout/vList2"/>
    <dgm:cxn modelId="{23908B99-B299-E04D-911E-6ADC018C9BF8}" type="presParOf" srcId="{75A304FA-5FD6-8143-80EA-DCF4131BE612}" destId="{662C27F7-E314-9D47-8014-569458C9919B}" srcOrd="5" destOrd="0" presId="urn:microsoft.com/office/officeart/2005/8/layout/vList2"/>
    <dgm:cxn modelId="{C7CAAABC-FC78-E74D-B1C3-EA17A6065E2F}" type="presParOf" srcId="{75A304FA-5FD6-8143-80EA-DCF4131BE612}" destId="{76026EEC-7B08-B94B-A730-9B4207B9B01B}" srcOrd="6" destOrd="0" presId="urn:microsoft.com/office/officeart/2005/8/layout/vList2"/>
    <dgm:cxn modelId="{137AAF7D-BB6B-6146-8408-930FA81A12A4}" type="presParOf" srcId="{75A304FA-5FD6-8143-80EA-DCF4131BE612}" destId="{6110CD03-FEE5-7E45-9B1C-B11F5FD734A8}" srcOrd="7" destOrd="0" presId="urn:microsoft.com/office/officeart/2005/8/layout/vList2"/>
    <dgm:cxn modelId="{C1B49173-3E52-CE41-A9F4-5699AD01F464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9B7C1-55CF-BF4E-9FA8-14A82A3400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D11461-505E-4F4B-A092-95B42D5403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Snížení oxidativní fosforylace v důsledku nedostatečných energetických zásob buněk</a:t>
          </a:r>
        </a:p>
      </dgm:t>
    </dgm:pt>
    <dgm:pt modelId="{929C6EA5-B1EB-EA40-894A-7D4E77DB95A3}" type="parTrans" cxnId="{D9EC83D6-86C1-4745-B73F-71D127DB807B}">
      <dgm:prSet/>
      <dgm:spPr/>
      <dgm:t>
        <a:bodyPr/>
        <a:lstStyle/>
        <a:p>
          <a:endParaRPr lang="cs-CZ"/>
        </a:p>
      </dgm:t>
    </dgm:pt>
    <dgm:pt modelId="{9D7F2A1D-1C37-C445-A86A-AE565C2B8946}" type="sibTrans" cxnId="{D9EC83D6-86C1-4745-B73F-71D127DB807B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342ED85-E003-174B-B867-7DC437F184A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Dochází k přesunu iontů mezi intra- a extracelulárním prostorem</a:t>
          </a:r>
        </a:p>
      </dgm:t>
    </dgm:pt>
    <dgm:pt modelId="{55077E67-758B-C344-8E4B-FBA91F0F35EF}" type="parTrans" cxnId="{E5CB3018-941F-8847-81CD-13221D8A64C1}">
      <dgm:prSet/>
      <dgm:spPr/>
      <dgm:t>
        <a:bodyPr/>
        <a:lstStyle/>
        <a:p>
          <a:endParaRPr lang="cs-CZ"/>
        </a:p>
      </dgm:t>
    </dgm:pt>
    <dgm:pt modelId="{F2AFCC67-14A4-1341-A57F-8F61F622101D}" type="sibTrans" cxnId="{E5CB3018-941F-8847-81CD-13221D8A64C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80490D6-0DFC-6641-A6BB-CBE9FE18FF11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Do buňky vstupuje více vody –&gt; buněčný edém, dochází ke zduření organel, porušení integrity membrán</a:t>
          </a:r>
        </a:p>
      </dgm:t>
    </dgm:pt>
    <dgm:pt modelId="{4CA75A19-1F90-8449-9036-EE282CCB5000}" type="parTrans" cxnId="{A558BBF4-C760-DF41-92BD-1EC2DC37784E}">
      <dgm:prSet/>
      <dgm:spPr/>
      <dgm:t>
        <a:bodyPr/>
        <a:lstStyle/>
        <a:p>
          <a:endParaRPr lang="cs-CZ"/>
        </a:p>
      </dgm:t>
    </dgm:pt>
    <dgm:pt modelId="{CC9018EC-30CE-4345-A751-75534CCD62BC}" type="sibTrans" cxnId="{A558BBF4-C760-DF41-92BD-1EC2DC37784E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DAA38FC-6A45-A143-9702-5BA8193A54C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Při progresu stavu rozvoj ireverzibilního poškození</a:t>
          </a:r>
        </a:p>
      </dgm:t>
    </dgm:pt>
    <dgm:pt modelId="{9C6A330F-5A71-6446-8C88-CA4029AE60E1}" type="parTrans" cxnId="{37EA365A-38B2-B24E-9F64-B0997A146250}">
      <dgm:prSet/>
      <dgm:spPr/>
      <dgm:t>
        <a:bodyPr/>
        <a:lstStyle/>
        <a:p>
          <a:endParaRPr lang="cs-CZ"/>
        </a:p>
      </dgm:t>
    </dgm:pt>
    <dgm:pt modelId="{97157667-DE62-8B44-BF3A-2DF196F576B9}" type="sibTrans" cxnId="{37EA365A-38B2-B24E-9F64-B0997A146250}">
      <dgm:prSet/>
      <dgm:spPr/>
      <dgm:t>
        <a:bodyPr/>
        <a:lstStyle/>
        <a:p>
          <a:endParaRPr lang="cs-CZ"/>
        </a:p>
      </dgm:t>
    </dgm:pt>
    <dgm:pt modelId="{93CE9E62-5660-F846-9800-8ED9DCE6E9CC}" type="pres">
      <dgm:prSet presAssocID="{12D9B7C1-55CF-BF4E-9FA8-14A82A3400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F629C85-CE06-6F45-BD48-77BC5987C38C}" type="pres">
      <dgm:prSet presAssocID="{AFD11461-505E-4F4B-A092-95B42D5403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3D437F-EC47-5044-9CB4-EE642E2BFDC5}" type="pres">
      <dgm:prSet presAssocID="{9D7F2A1D-1C37-C445-A86A-AE565C2B8946}" presName="sibTrans" presStyleLbl="sibTrans2D1" presStyleIdx="0" presStyleCnt="3"/>
      <dgm:spPr/>
      <dgm:t>
        <a:bodyPr/>
        <a:lstStyle/>
        <a:p>
          <a:endParaRPr lang="cs-CZ"/>
        </a:p>
      </dgm:t>
    </dgm:pt>
    <dgm:pt modelId="{A9AD8964-37C0-FD49-9E17-A6F763C348E0}" type="pres">
      <dgm:prSet presAssocID="{9D7F2A1D-1C37-C445-A86A-AE565C2B8946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1EB986D9-3658-8542-9FE1-C00A97AC39D5}" type="pres">
      <dgm:prSet presAssocID="{8342ED85-E003-174B-B867-7DC437F184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5081FB-8A0A-4542-A55B-08879608603C}" type="pres">
      <dgm:prSet presAssocID="{F2AFCC67-14A4-1341-A57F-8F61F622101D}" presName="sibTrans" presStyleLbl="sibTrans2D1" presStyleIdx="1" presStyleCnt="3"/>
      <dgm:spPr/>
      <dgm:t>
        <a:bodyPr/>
        <a:lstStyle/>
        <a:p>
          <a:endParaRPr lang="cs-CZ"/>
        </a:p>
      </dgm:t>
    </dgm:pt>
    <dgm:pt modelId="{F7D77C89-8813-EB4F-90F4-3076D403B25B}" type="pres">
      <dgm:prSet presAssocID="{F2AFCC67-14A4-1341-A57F-8F61F622101D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1E929AB2-3AAE-EE48-A325-8EADBF633271}" type="pres">
      <dgm:prSet presAssocID="{680490D6-0DFC-6641-A6BB-CBE9FE18FF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14A8D3-1C98-AC4D-AFE4-331D145D4D28}" type="pres">
      <dgm:prSet presAssocID="{CC9018EC-30CE-4345-A751-75534CCD62BC}" presName="sibTrans" presStyleLbl="sibTrans2D1" presStyleIdx="2" presStyleCnt="3"/>
      <dgm:spPr/>
      <dgm:t>
        <a:bodyPr/>
        <a:lstStyle/>
        <a:p>
          <a:endParaRPr lang="cs-CZ"/>
        </a:p>
      </dgm:t>
    </dgm:pt>
    <dgm:pt modelId="{A8397DAF-D8E6-7D49-8419-48FDFF17D608}" type="pres">
      <dgm:prSet presAssocID="{CC9018EC-30CE-4345-A751-75534CCD62BC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4AA85279-9006-8A4E-BF65-30FCD87D8953}" type="pres">
      <dgm:prSet presAssocID="{6DAA38FC-6A45-A143-9702-5BA8193A54C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0BD8194-1F66-1848-872D-DB6F2BE84686}" type="presOf" srcId="{AFD11461-505E-4F4B-A092-95B42D5403F4}" destId="{3F629C85-CE06-6F45-BD48-77BC5987C38C}" srcOrd="0" destOrd="0" presId="urn:microsoft.com/office/officeart/2005/8/layout/process1"/>
    <dgm:cxn modelId="{7212D855-A31A-1642-8D78-E0D5F60EB0C1}" type="presOf" srcId="{680490D6-0DFC-6641-A6BB-CBE9FE18FF11}" destId="{1E929AB2-3AAE-EE48-A325-8EADBF633271}" srcOrd="0" destOrd="0" presId="urn:microsoft.com/office/officeart/2005/8/layout/process1"/>
    <dgm:cxn modelId="{43383EB1-11AD-3E43-B3B6-2805467A5AA1}" type="presOf" srcId="{9D7F2A1D-1C37-C445-A86A-AE565C2B8946}" destId="{493D437F-EC47-5044-9CB4-EE642E2BFDC5}" srcOrd="0" destOrd="0" presId="urn:microsoft.com/office/officeart/2005/8/layout/process1"/>
    <dgm:cxn modelId="{B19181FA-09EC-6E4E-B743-F2BCE15F5E1E}" type="presOf" srcId="{12D9B7C1-55CF-BF4E-9FA8-14A82A34007A}" destId="{93CE9E62-5660-F846-9800-8ED9DCE6E9CC}" srcOrd="0" destOrd="0" presId="urn:microsoft.com/office/officeart/2005/8/layout/process1"/>
    <dgm:cxn modelId="{D9EC83D6-86C1-4745-B73F-71D127DB807B}" srcId="{12D9B7C1-55CF-BF4E-9FA8-14A82A34007A}" destId="{AFD11461-505E-4F4B-A092-95B42D5403F4}" srcOrd="0" destOrd="0" parTransId="{929C6EA5-B1EB-EA40-894A-7D4E77DB95A3}" sibTransId="{9D7F2A1D-1C37-C445-A86A-AE565C2B8946}"/>
    <dgm:cxn modelId="{37EA365A-38B2-B24E-9F64-B0997A146250}" srcId="{12D9B7C1-55CF-BF4E-9FA8-14A82A34007A}" destId="{6DAA38FC-6A45-A143-9702-5BA8193A54CB}" srcOrd="3" destOrd="0" parTransId="{9C6A330F-5A71-6446-8C88-CA4029AE60E1}" sibTransId="{97157667-DE62-8B44-BF3A-2DF196F576B9}"/>
    <dgm:cxn modelId="{191E356F-EE35-B44F-AB21-B22AEF18BCB7}" type="presOf" srcId="{8342ED85-E003-174B-B867-7DC437F184AF}" destId="{1EB986D9-3658-8542-9FE1-C00A97AC39D5}" srcOrd="0" destOrd="0" presId="urn:microsoft.com/office/officeart/2005/8/layout/process1"/>
    <dgm:cxn modelId="{B8941BFE-9077-054F-AB69-6AECD7364845}" type="presOf" srcId="{F2AFCC67-14A4-1341-A57F-8F61F622101D}" destId="{6C5081FB-8A0A-4542-A55B-08879608603C}" srcOrd="0" destOrd="0" presId="urn:microsoft.com/office/officeart/2005/8/layout/process1"/>
    <dgm:cxn modelId="{A558BBF4-C760-DF41-92BD-1EC2DC37784E}" srcId="{12D9B7C1-55CF-BF4E-9FA8-14A82A34007A}" destId="{680490D6-0DFC-6641-A6BB-CBE9FE18FF11}" srcOrd="2" destOrd="0" parTransId="{4CA75A19-1F90-8449-9036-EE282CCB5000}" sibTransId="{CC9018EC-30CE-4345-A751-75534CCD62BC}"/>
    <dgm:cxn modelId="{C361E106-81B0-2043-804D-5C10C2C7A4DD}" type="presOf" srcId="{CC9018EC-30CE-4345-A751-75534CCD62BC}" destId="{B514A8D3-1C98-AC4D-AFE4-331D145D4D28}" srcOrd="0" destOrd="0" presId="urn:microsoft.com/office/officeart/2005/8/layout/process1"/>
    <dgm:cxn modelId="{2E21C3EB-0F2F-A843-9FC9-88FE50487C12}" type="presOf" srcId="{6DAA38FC-6A45-A143-9702-5BA8193A54CB}" destId="{4AA85279-9006-8A4E-BF65-30FCD87D8953}" srcOrd="0" destOrd="0" presId="urn:microsoft.com/office/officeart/2005/8/layout/process1"/>
    <dgm:cxn modelId="{E5CB3018-941F-8847-81CD-13221D8A64C1}" srcId="{12D9B7C1-55CF-BF4E-9FA8-14A82A34007A}" destId="{8342ED85-E003-174B-B867-7DC437F184AF}" srcOrd="1" destOrd="0" parTransId="{55077E67-758B-C344-8E4B-FBA91F0F35EF}" sibTransId="{F2AFCC67-14A4-1341-A57F-8F61F622101D}"/>
    <dgm:cxn modelId="{2DCC4361-F453-D642-817C-0867DF41052B}" type="presOf" srcId="{9D7F2A1D-1C37-C445-A86A-AE565C2B8946}" destId="{A9AD8964-37C0-FD49-9E17-A6F763C348E0}" srcOrd="1" destOrd="0" presId="urn:microsoft.com/office/officeart/2005/8/layout/process1"/>
    <dgm:cxn modelId="{68F47758-A1DB-3C41-BB4B-F2E3B8EF7DDA}" type="presOf" srcId="{F2AFCC67-14A4-1341-A57F-8F61F622101D}" destId="{F7D77C89-8813-EB4F-90F4-3076D403B25B}" srcOrd="1" destOrd="0" presId="urn:microsoft.com/office/officeart/2005/8/layout/process1"/>
    <dgm:cxn modelId="{41D410BC-D992-2F46-9143-0B2EB433FD6E}" type="presOf" srcId="{CC9018EC-30CE-4345-A751-75534CCD62BC}" destId="{A8397DAF-D8E6-7D49-8419-48FDFF17D608}" srcOrd="1" destOrd="0" presId="urn:microsoft.com/office/officeart/2005/8/layout/process1"/>
    <dgm:cxn modelId="{5A80774D-E2D4-8F42-8A84-A8C53754623D}" type="presParOf" srcId="{93CE9E62-5660-F846-9800-8ED9DCE6E9CC}" destId="{3F629C85-CE06-6F45-BD48-77BC5987C38C}" srcOrd="0" destOrd="0" presId="urn:microsoft.com/office/officeart/2005/8/layout/process1"/>
    <dgm:cxn modelId="{95BA2B41-2DCF-DD4F-A9D5-38EB14FC3A04}" type="presParOf" srcId="{93CE9E62-5660-F846-9800-8ED9DCE6E9CC}" destId="{493D437F-EC47-5044-9CB4-EE642E2BFDC5}" srcOrd="1" destOrd="0" presId="urn:microsoft.com/office/officeart/2005/8/layout/process1"/>
    <dgm:cxn modelId="{C6B281BA-96BF-0F48-921D-F4699B3D285A}" type="presParOf" srcId="{493D437F-EC47-5044-9CB4-EE642E2BFDC5}" destId="{A9AD8964-37C0-FD49-9E17-A6F763C348E0}" srcOrd="0" destOrd="0" presId="urn:microsoft.com/office/officeart/2005/8/layout/process1"/>
    <dgm:cxn modelId="{A2562D0A-B8FB-034E-9BB9-9701D7B99746}" type="presParOf" srcId="{93CE9E62-5660-F846-9800-8ED9DCE6E9CC}" destId="{1EB986D9-3658-8542-9FE1-C00A97AC39D5}" srcOrd="2" destOrd="0" presId="urn:microsoft.com/office/officeart/2005/8/layout/process1"/>
    <dgm:cxn modelId="{72E0803E-EE69-A04E-A9FE-9892F0C4C7E8}" type="presParOf" srcId="{93CE9E62-5660-F846-9800-8ED9DCE6E9CC}" destId="{6C5081FB-8A0A-4542-A55B-08879608603C}" srcOrd="3" destOrd="0" presId="urn:microsoft.com/office/officeart/2005/8/layout/process1"/>
    <dgm:cxn modelId="{C666C7B6-8AA0-4A41-8535-A53D5417CF4D}" type="presParOf" srcId="{6C5081FB-8A0A-4542-A55B-08879608603C}" destId="{F7D77C89-8813-EB4F-90F4-3076D403B25B}" srcOrd="0" destOrd="0" presId="urn:microsoft.com/office/officeart/2005/8/layout/process1"/>
    <dgm:cxn modelId="{FC9D6C69-25EE-A342-8CB5-A2A214AC2707}" type="presParOf" srcId="{93CE9E62-5660-F846-9800-8ED9DCE6E9CC}" destId="{1E929AB2-3AAE-EE48-A325-8EADBF633271}" srcOrd="4" destOrd="0" presId="urn:microsoft.com/office/officeart/2005/8/layout/process1"/>
    <dgm:cxn modelId="{4D7307C9-8ED0-084D-A297-E94880FBEB6B}" type="presParOf" srcId="{93CE9E62-5660-F846-9800-8ED9DCE6E9CC}" destId="{B514A8D3-1C98-AC4D-AFE4-331D145D4D28}" srcOrd="5" destOrd="0" presId="urn:microsoft.com/office/officeart/2005/8/layout/process1"/>
    <dgm:cxn modelId="{527CD0D2-3D55-6E4F-97BD-6918097A349F}" type="presParOf" srcId="{B514A8D3-1C98-AC4D-AFE4-331D145D4D28}" destId="{A8397DAF-D8E6-7D49-8419-48FDFF17D608}" srcOrd="0" destOrd="0" presId="urn:microsoft.com/office/officeart/2005/8/layout/process1"/>
    <dgm:cxn modelId="{8D2A724A-B80F-7A4B-B660-4B3213DDCBB6}" type="presParOf" srcId="{93CE9E62-5660-F846-9800-8ED9DCE6E9CC}" destId="{4AA85279-9006-8A4E-BF65-30FCD87D8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0" y="51913"/>
        <a:ext cx="5233988" cy="1029600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0" y="1256242"/>
        <a:ext cx="5233988" cy="1029600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427913"/>
        <a:ext cx="5233988" cy="1029600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0" y="3615913"/>
        <a:ext cx="5233988" cy="1029600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0" y="4803913"/>
        <a:ext cx="5233988" cy="10296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629C85-CE06-6F45-BD48-77BC5987C38C}">
      <dsp:nvSpPr>
        <dsp:cNvPr id="0" name=""/>
        <dsp:cNvSpPr/>
      </dsp:nvSpPr>
      <dsp:spPr>
        <a:xfrm>
          <a:off x="4621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Snížení oxidativní fosforylace v důsledku nedostatečných energetických zásob buněk</a:t>
          </a:r>
        </a:p>
      </dsp:txBody>
      <dsp:txXfrm>
        <a:off x="4621" y="561752"/>
        <a:ext cx="2020453" cy="1780524"/>
      </dsp:txXfrm>
    </dsp:sp>
    <dsp:sp modelId="{493D437F-EC47-5044-9CB4-EE642E2BFDC5}">
      <dsp:nvSpPr>
        <dsp:cNvPr id="0" name=""/>
        <dsp:cNvSpPr/>
      </dsp:nvSpPr>
      <dsp:spPr>
        <a:xfrm>
          <a:off x="222711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2227119" y="1201478"/>
        <a:ext cx="428336" cy="501072"/>
      </dsp:txXfrm>
    </dsp:sp>
    <dsp:sp modelId="{1EB986D9-3658-8542-9FE1-C00A97AC39D5}">
      <dsp:nvSpPr>
        <dsp:cNvPr id="0" name=""/>
        <dsp:cNvSpPr/>
      </dsp:nvSpPr>
      <dsp:spPr>
        <a:xfrm>
          <a:off x="283325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Dochází k přesunu iontů mezi intra- a extracelulárním prostorem</a:t>
          </a:r>
        </a:p>
      </dsp:txBody>
      <dsp:txXfrm>
        <a:off x="2833255" y="561752"/>
        <a:ext cx="2020453" cy="1780524"/>
      </dsp:txXfrm>
    </dsp:sp>
    <dsp:sp modelId="{6C5081FB-8A0A-4542-A55B-08879608603C}">
      <dsp:nvSpPr>
        <dsp:cNvPr id="0" name=""/>
        <dsp:cNvSpPr/>
      </dsp:nvSpPr>
      <dsp:spPr>
        <a:xfrm>
          <a:off x="5055754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5055754" y="1201478"/>
        <a:ext cx="428336" cy="501072"/>
      </dsp:txXfrm>
    </dsp:sp>
    <dsp:sp modelId="{1E929AB2-3AAE-EE48-A325-8EADBF633271}">
      <dsp:nvSpPr>
        <dsp:cNvPr id="0" name=""/>
        <dsp:cNvSpPr/>
      </dsp:nvSpPr>
      <dsp:spPr>
        <a:xfrm>
          <a:off x="5661890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Do buňky vstupuje více vody –&gt; buněčný edém, dochází ke zduření organel, porušení integrity membrán</a:t>
          </a:r>
        </a:p>
      </dsp:txBody>
      <dsp:txXfrm>
        <a:off x="5661890" y="561752"/>
        <a:ext cx="2020453" cy="1780524"/>
      </dsp:txXfrm>
    </dsp:sp>
    <dsp:sp modelId="{B514A8D3-1C98-AC4D-AFE4-331D145D4D28}">
      <dsp:nvSpPr>
        <dsp:cNvPr id="0" name=""/>
        <dsp:cNvSpPr/>
      </dsp:nvSpPr>
      <dsp:spPr>
        <a:xfrm>
          <a:off x="788438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7884389" y="1201478"/>
        <a:ext cx="428336" cy="501072"/>
      </dsp:txXfrm>
    </dsp:sp>
    <dsp:sp modelId="{4AA85279-9006-8A4E-BF65-30FCD87D8953}">
      <dsp:nvSpPr>
        <dsp:cNvPr id="0" name=""/>
        <dsp:cNvSpPr/>
      </dsp:nvSpPr>
      <dsp:spPr>
        <a:xfrm>
          <a:off x="849052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Při progresu stavu rozvoj ireverzibilního poškození</a:t>
          </a:r>
        </a:p>
      </dsp:txBody>
      <dsp:txXfrm>
        <a:off x="8490525" y="561752"/>
        <a:ext cx="2020453" cy="1780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=""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=""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15102483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Nekroptóza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kombinuje rysy nekrózy i </a:t>
            </a:r>
            <a:r>
              <a:rPr lang="cs-CZ" sz="2200" dirty="0" err="1"/>
              <a:t>apoptózy</a:t>
            </a:r>
            <a:endParaRPr lang="cs-CZ" sz="2200" dirty="0"/>
          </a:p>
          <a:p>
            <a:pPr>
              <a:defRPr/>
            </a:pPr>
            <a:r>
              <a:rPr lang="cs-CZ" sz="2000" dirty="0"/>
              <a:t>morfologicky a biochemicky se podobá nekróze</a:t>
            </a:r>
          </a:p>
          <a:p>
            <a:pPr>
              <a:defRPr/>
            </a:pPr>
            <a:r>
              <a:rPr lang="cs-CZ" sz="2000" dirty="0"/>
              <a:t>nastává při zduření buňky včetně organel, s následnou ztrátou integrity membrán</a:t>
            </a:r>
          </a:p>
          <a:p>
            <a:pPr>
              <a:defRPr/>
            </a:pPr>
            <a:r>
              <a:rPr lang="cs-CZ" sz="2000" dirty="0"/>
              <a:t>na rozdíl od </a:t>
            </a:r>
            <a:r>
              <a:rPr lang="cs-CZ" sz="2000" dirty="0" err="1"/>
              <a:t>apoptózy</a:t>
            </a:r>
            <a:r>
              <a:rPr lang="cs-CZ" sz="2000" dirty="0"/>
              <a:t> se neuplatňují </a:t>
            </a:r>
            <a:r>
              <a:rPr lang="cs-CZ" sz="2000" dirty="0" err="1"/>
              <a:t>kaspázy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uplatnění ve fyziologických i patologických případech: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při tvorbě a odbourávání růstové chrupavky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zánik </a:t>
            </a:r>
            <a:r>
              <a:rPr lang="cs-CZ" sz="2000" dirty="0" err="1"/>
              <a:t>hepatocytů</a:t>
            </a:r>
            <a:r>
              <a:rPr lang="cs-CZ" sz="2000" dirty="0"/>
              <a:t> při </a:t>
            </a:r>
            <a:r>
              <a:rPr lang="cs-CZ" sz="2000" dirty="0" err="1"/>
              <a:t>steatohepatitidě</a:t>
            </a:r>
            <a:r>
              <a:rPr lang="cs-CZ" sz="2000" dirty="0"/>
              <a:t>, aj. </a:t>
            </a:r>
          </a:p>
        </p:txBody>
      </p:sp>
    </p:spTree>
    <p:extLst>
      <p:ext uri="{BB962C8B-B14F-4D97-AF65-F5344CB8AC3E}">
        <p14:creationId xmlns:p14="http://schemas.microsoft.com/office/powerpoint/2010/main" xmlns="" val="36349470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Tetováž</a:t>
            </a:r>
            <a:r>
              <a:rPr lang="cs-CZ" b="1" dirty="0"/>
              <a:t> – černý pigment v koriu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00408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70544" y="1825625"/>
            <a:ext cx="724751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27322" y="5428407"/>
            <a:ext cx="319073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epidermis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papilární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3 - retikulární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4 - černý pigment v histiocytech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9809" y="22476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026879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01451" y="40682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74530" y="45915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26939628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Nekolagenní pneumokoniózy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5588" lvl="1" indent="-255588">
              <a:defRPr/>
            </a:pPr>
            <a:r>
              <a:rPr lang="cs-CZ" sz="2200" b="1" dirty="0" err="1"/>
              <a:t>anthracosis</a:t>
            </a:r>
            <a:r>
              <a:rPr lang="cs-CZ" sz="2200" b="1" dirty="0"/>
              <a:t> simplex </a:t>
            </a:r>
          </a:p>
          <a:p>
            <a:pPr>
              <a:buNone/>
              <a:defRPr/>
            </a:pPr>
            <a:r>
              <a:rPr lang="cs-CZ" sz="2200" dirty="0"/>
              <a:t>	- černá pigmentace dýchacích cest bez okolní </a:t>
            </a:r>
            <a:r>
              <a:rPr lang="cs-CZ" sz="2200" dirty="0" err="1"/>
              <a:t>fibrotizace</a:t>
            </a:r>
            <a:r>
              <a:rPr lang="cs-CZ" sz="2200" dirty="0"/>
              <a:t> (nepoškozuje funkci!)</a:t>
            </a:r>
          </a:p>
          <a:p>
            <a:pPr marL="404813" indent="-180975">
              <a:buNone/>
              <a:defRPr/>
            </a:pPr>
            <a:r>
              <a:rPr lang="cs-CZ" sz="2200" dirty="0"/>
              <a:t>- běžná změna patrná u každého člověka</a:t>
            </a:r>
          </a:p>
          <a:p>
            <a:pPr marL="223838" indent="0">
              <a:buNone/>
              <a:defRPr/>
            </a:pPr>
            <a:r>
              <a:rPr lang="cs-CZ" sz="2200" dirty="0"/>
              <a:t>- makroskopicky má podobu sítě na povrchu plic 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pPr marL="223838" lvl="1" indent="-171450">
              <a:defRPr/>
            </a:pPr>
            <a:r>
              <a:rPr lang="cs-CZ" sz="2200" b="1" dirty="0" err="1"/>
              <a:t>tabakóza</a:t>
            </a:r>
            <a:r>
              <a:rPr lang="cs-CZ" sz="2200" dirty="0"/>
              <a:t> – pracovníci v tabákovém průmyslu, hnědá pigmentace tabákovým prachem</a:t>
            </a:r>
          </a:p>
          <a:p>
            <a:pPr marL="342900" lvl="1" indent="-342900">
              <a:defRPr/>
            </a:pPr>
            <a:endParaRPr lang="cs-CZ" sz="2200" dirty="0"/>
          </a:p>
          <a:p>
            <a:pPr marL="223838" lvl="1" indent="-223838">
              <a:defRPr/>
            </a:pPr>
            <a:r>
              <a:rPr lang="cs-CZ" sz="2200" b="1" dirty="0" err="1"/>
              <a:t>stannóza</a:t>
            </a:r>
            <a:r>
              <a:rPr lang="cs-CZ" sz="2200" dirty="0"/>
              <a:t> (oxid </a:t>
            </a:r>
            <a:r>
              <a:rPr lang="cs-CZ" sz="2200" dirty="0" err="1"/>
              <a:t>ciničitý</a:t>
            </a:r>
            <a:r>
              <a:rPr lang="cs-CZ" sz="2200" dirty="0"/>
              <a:t>) nebo </a:t>
            </a:r>
            <a:r>
              <a:rPr lang="cs-CZ" sz="2200" b="1" dirty="0"/>
              <a:t>sideróza</a:t>
            </a:r>
            <a:r>
              <a:rPr lang="cs-CZ" sz="2200" dirty="0"/>
              <a:t> (oxid železitý) - elektrosvářeči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679627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Koniofibrózy</a:t>
            </a:r>
            <a:r>
              <a:rPr lang="cs-CZ" b="1" dirty="0"/>
              <a:t> (kolagenní pneumokoniózy)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3050" indent="-273050">
              <a:buFont typeface="Arial" charset="0"/>
              <a:buChar char="•"/>
              <a:defRPr/>
            </a:pPr>
            <a:r>
              <a:rPr lang="cs-CZ" sz="2400" b="1" dirty="0"/>
              <a:t>SILIKÓZA - SiO2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dirty="0"/>
              <a:t>rozpad makrofágů → uvolnění chemicky aktivních látek (enzymy, volné radikály) → </a:t>
            </a:r>
            <a:r>
              <a:rPr lang="cs-CZ" dirty="0" err="1"/>
              <a:t>fibroproliferace</a:t>
            </a:r>
            <a:r>
              <a:rPr lang="cs-CZ" dirty="0"/>
              <a:t> → fibróza plíce (intersticiální zánět) → plicní hypertenze →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endParaRPr lang="cs-CZ" dirty="0"/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dirty="0">
                <a:solidFill>
                  <a:srgbClr val="FF0000"/>
                </a:solidFill>
              </a:rPr>
              <a:t>proces je ireversibilní !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u="sng" dirty="0"/>
              <a:t>3 stádia:</a:t>
            </a:r>
            <a:r>
              <a:rPr lang="cs-CZ" dirty="0"/>
              <a:t>	1) mírná retikulární fibróza</a:t>
            </a:r>
          </a:p>
          <a:p>
            <a:pPr marL="712788" lvl="1" indent="-261938">
              <a:buNone/>
              <a:defRPr/>
            </a:pPr>
            <a:r>
              <a:rPr lang="cs-CZ" dirty="0"/>
              <a:t>			2) </a:t>
            </a:r>
            <a:r>
              <a:rPr lang="cs-CZ" dirty="0" err="1"/>
              <a:t>silikotické</a:t>
            </a:r>
            <a:r>
              <a:rPr lang="cs-CZ" dirty="0"/>
              <a:t> uzly</a:t>
            </a:r>
          </a:p>
          <a:p>
            <a:pPr marL="712788" lvl="1" indent="-261938">
              <a:buNone/>
              <a:defRPr/>
            </a:pPr>
            <a:r>
              <a:rPr lang="cs-CZ" dirty="0"/>
              <a:t>			3) kompaktní fibróza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266700" lvl="1" indent="-257175">
              <a:defRPr/>
            </a:pPr>
            <a:r>
              <a:rPr lang="cs-CZ" b="1" dirty="0"/>
              <a:t>PNEUMOKONIÓZA UHLOKOPŮ </a:t>
            </a:r>
            <a:r>
              <a:rPr lang="cs-CZ" dirty="0"/>
              <a:t>(</a:t>
            </a:r>
            <a:r>
              <a:rPr lang="cs-CZ" dirty="0" err="1"/>
              <a:t>antrakosilikóza</a:t>
            </a:r>
            <a:r>
              <a:rPr lang="cs-CZ" dirty="0"/>
              <a:t>)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9525" lvl="1" indent="257175">
              <a:buFont typeface="Arial" charset="0"/>
              <a:buChar char="•"/>
              <a:defRPr/>
            </a:pPr>
            <a:r>
              <a:rPr lang="cs-CZ" b="1" dirty="0"/>
              <a:t>AZBESTÓZA</a:t>
            </a:r>
            <a:r>
              <a:rPr lang="cs-CZ" dirty="0"/>
              <a:t> - azbestová tělíska (</a:t>
            </a:r>
            <a:r>
              <a:rPr lang="cs-CZ" b="1" dirty="0">
                <a:solidFill>
                  <a:srgbClr val="FF0000"/>
                </a:solidFill>
              </a:rPr>
              <a:t>karcinogenní</a:t>
            </a:r>
            <a:r>
              <a:rPr lang="cs-CZ" dirty="0"/>
              <a:t>!)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/>
              <a:t> difúzní plicní fibróza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/>
              <a:t> maligní </a:t>
            </a:r>
            <a:r>
              <a:rPr lang="cs-CZ" dirty="0" err="1"/>
              <a:t>mesoteliom</a:t>
            </a:r>
            <a:endParaRPr lang="cs-CZ" dirty="0"/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/>
              <a:t> karcinom plic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746535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Silikotický</a:t>
            </a:r>
            <a:r>
              <a:rPr lang="cs-CZ" b="1" dirty="0"/>
              <a:t> uzel - plíce	</a:t>
            </a:r>
          </a:p>
        </p:txBody>
      </p:sp>
      <p:pic>
        <p:nvPicPr>
          <p:cNvPr id="4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93785" y="1828824"/>
            <a:ext cx="7126042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4689347" y="5924049"/>
            <a:ext cx="4830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vazivové centrum uzlíku</a:t>
            </a:r>
          </a:p>
          <a:p>
            <a:pPr eaLnBrk="0" hangingPunct="0">
              <a:defRPr/>
            </a:pPr>
            <a:r>
              <a:rPr lang="cs-CZ" sz="1600" dirty="0"/>
              <a:t>2 - splývání alveolů (</a:t>
            </a:r>
            <a:r>
              <a:rPr lang="cs-CZ" sz="1600" dirty="0" err="1"/>
              <a:t>perifokální</a:t>
            </a:r>
            <a:r>
              <a:rPr lang="cs-CZ" sz="1600" dirty="0"/>
              <a:t> „kopretinový“ emfyzém)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89347" y="28109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82494" y="569321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42258149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Azbestóza, azbestová tělíska (barvení </a:t>
            </a:r>
            <a:r>
              <a:rPr lang="cs-CZ" b="1" dirty="0" err="1"/>
              <a:t>Pearls</a:t>
            </a:r>
            <a:r>
              <a:rPr lang="cs-CZ" b="1" dirty="0"/>
              <a:t>)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azbestoza plí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50448" y="1825625"/>
            <a:ext cx="710671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8354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Koniotoxikózy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>
              <a:defRPr/>
            </a:pPr>
            <a:r>
              <a:rPr lang="cs-CZ" sz="2200" b="1" dirty="0"/>
              <a:t>FARMÁŘSKÁ PLÍCE </a:t>
            </a:r>
            <a:r>
              <a:rPr lang="cs-CZ" sz="2200" dirty="0"/>
              <a:t>= hypersenzitivní reakce</a:t>
            </a:r>
          </a:p>
          <a:p>
            <a:pPr lvl="1">
              <a:buNone/>
              <a:defRPr/>
            </a:pPr>
            <a:r>
              <a:rPr lang="cs-CZ" sz="2200" dirty="0"/>
              <a:t>→ vdechování prachu z navlhlého sena obsahujícího </a:t>
            </a:r>
            <a:r>
              <a:rPr lang="cs-CZ" sz="2200" dirty="0" err="1"/>
              <a:t>Micropolyspora</a:t>
            </a:r>
            <a:r>
              <a:rPr lang="cs-CZ" sz="2200" dirty="0"/>
              <a:t> </a:t>
            </a:r>
            <a:r>
              <a:rPr lang="cs-CZ" sz="2200" dirty="0" err="1"/>
              <a:t>faeni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pneumonitida (intersticiální zánět)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200" dirty="0"/>
          </a:p>
          <a:p>
            <a:pPr marL="92075" lvl="1">
              <a:buNone/>
              <a:defRPr/>
            </a:pPr>
            <a:r>
              <a:rPr lang="cs-CZ" sz="2200" dirty="0"/>
              <a:t>pozn.: plíce chovatelů holubů, sběračů hub, česáčů bavlny….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153249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D4DBE5-0761-1648-ADD7-607191F64B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D2A6F2A-4910-DF41-AAA6-C076A8A8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intravitální odumření tkáně (nevratný proces!!!) → vždy doprovázena vitální reakcí (= zánětem !!!)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proces může být náhlý (smrt z plného zdraví) </a:t>
            </a:r>
            <a:r>
              <a:rPr lang="cs-CZ" sz="2200" dirty="0" err="1"/>
              <a:t>x</a:t>
            </a:r>
            <a:r>
              <a:rPr lang="cs-CZ" sz="2200" dirty="0"/>
              <a:t> nekróza vzniká postupně přes tzv. reverzibilní fázi, kdy je možné spontánně či léčebně odumření buňky/tkáně odvrátit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příčiny:  ischémie, radiace, toxiny…</a:t>
            </a:r>
          </a:p>
          <a:p>
            <a:pPr marL="0" indent="0">
              <a:buNone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xmlns="" val="218732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="" xmlns:a16="http://schemas.microsoft.com/office/drawing/2014/main" id="{38D65BA8-F591-6D42-900F-A3904D98E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95478198"/>
              </p:ext>
            </p:extLst>
          </p:nvPr>
        </p:nvGraphicFramePr>
        <p:xfrm>
          <a:off x="838200" y="1825625"/>
          <a:ext cx="10515600" cy="290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="" xmlns:a16="http://schemas.microsoft.com/office/drawing/2014/main" id="{D1B09DE5-E507-4F42-988E-1DE45A9EE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Reverzibilní fáze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0DACAC6C-6DAC-944D-AC37-065C7C1B21E4}"/>
              </a:ext>
            </a:extLst>
          </p:cNvPr>
          <p:cNvSpPr/>
          <p:nvPr/>
        </p:nvSpPr>
        <p:spPr>
          <a:xfrm>
            <a:off x="838200" y="4864592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podstatou je porucha integrity membrán buněk/organel, nastává enzymatické natrávení buněk a uvolnění enzymů do EC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v </a:t>
            </a:r>
            <a:r>
              <a:rPr lang="cs-CZ" dirty="0"/>
              <a:t>praxi lze stanovit hodnoty </a:t>
            </a:r>
            <a:r>
              <a:rPr lang="cs-CZ" dirty="0" err="1"/>
              <a:t>aminotransferáz</a:t>
            </a:r>
            <a:r>
              <a:rPr lang="cs-CZ" dirty="0"/>
              <a:t> (ALT, AST), </a:t>
            </a:r>
            <a:r>
              <a:rPr lang="cs-CZ" dirty="0" err="1"/>
              <a:t>laktátdehydrogenáz</a:t>
            </a:r>
            <a:r>
              <a:rPr lang="cs-CZ" dirty="0"/>
              <a:t> (LDH), troponiny. </a:t>
            </a:r>
          </a:p>
        </p:txBody>
      </p:sp>
    </p:spTree>
    <p:extLst>
      <p:ext uri="{BB962C8B-B14F-4D97-AF65-F5344CB8AC3E}">
        <p14:creationId xmlns:p14="http://schemas.microsoft.com/office/powerpoint/2010/main" xmlns="" val="2102608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4757CF8-4EB8-6443-9C41-5C7A37A0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b="1" dirty="0"/>
              <a:t>mikroskopicky</a:t>
            </a:r>
            <a:r>
              <a:rPr lang="cs-CZ" sz="2200" dirty="0"/>
              <a:t> (4-12 hodin), </a:t>
            </a:r>
            <a:r>
              <a:rPr lang="cs-CZ" sz="2200" b="1" dirty="0"/>
              <a:t>makroskopicky</a:t>
            </a:r>
            <a:r>
              <a:rPr lang="cs-CZ" sz="2200" dirty="0"/>
              <a:t> (od 24 hodin)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na jádře: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karyolýza (ztráta barvitelnosti jádra)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 err="1"/>
              <a:t>karyorhexe</a:t>
            </a:r>
            <a:r>
              <a:rPr lang="cs-CZ" sz="2200" dirty="0"/>
              <a:t> (rozpad)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pyknóza (kondenzace chromatinu, zmenšení jádra a rozpad)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v cytoplazmě: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</a:t>
            </a:r>
            <a:r>
              <a:rPr lang="cs-CZ" sz="2200" dirty="0" err="1"/>
              <a:t>hypereozinofilie</a:t>
            </a:r>
            <a:r>
              <a:rPr lang="cs-CZ" sz="2200" dirty="0"/>
              <a:t> (rozpad bazofilních substancí buněk – ribozomů)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rozpad organel a membrán </a:t>
            </a:r>
          </a:p>
          <a:p>
            <a:pPr marL="228600" lvl="2">
              <a:spcBef>
                <a:spcPts val="1000"/>
              </a:spcBef>
              <a:buFont typeface="Arial" charset="0"/>
              <a:buChar char="•"/>
              <a:defRPr/>
            </a:pPr>
            <a:r>
              <a:rPr lang="cs-CZ" sz="2200" b="1" dirty="0"/>
              <a:t>změny v okolí nekrózy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zánětlivá odpověď - demarkační lem / absces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</p:spTree>
    <p:extLst>
      <p:ext uri="{BB962C8B-B14F-4D97-AF65-F5344CB8AC3E}">
        <p14:creationId xmlns:p14="http://schemas.microsoft.com/office/powerpoint/2010/main" xmlns="" val="1383290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83D10F8-E5D9-EF47-8478-1BAAD581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u="sng" dirty="0"/>
              <a:t>ischemické poškození</a:t>
            </a:r>
          </a:p>
          <a:p>
            <a:r>
              <a:rPr lang="cs-CZ" sz="2400" b="1" u="sng" dirty="0"/>
              <a:t>fyzikální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mechanické trauma, působení tepla (popálení, opaření, omrznutí), elektrický proud, ionizující záření (nehoda x léčebný efekt)</a:t>
            </a:r>
          </a:p>
          <a:p>
            <a:r>
              <a:rPr lang="cs-CZ" sz="2400" b="1" u="sng" dirty="0"/>
              <a:t>chemické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poleptání kyselinami (koagulační n.) či zásadami (koagulační n.)</a:t>
            </a:r>
          </a:p>
          <a:p>
            <a:pPr indent="41275">
              <a:buFontTx/>
              <a:buChar char="-"/>
            </a:pPr>
            <a:r>
              <a:rPr lang="cs-CZ" sz="2200" dirty="0"/>
              <a:t> VCHGD, otravy houbami</a:t>
            </a:r>
          </a:p>
          <a:p>
            <a:pPr indent="41275">
              <a:buFontTx/>
              <a:buChar char="-"/>
            </a:pPr>
            <a:r>
              <a:rPr lang="cs-CZ" sz="2200" dirty="0"/>
              <a:t> </a:t>
            </a:r>
            <a:r>
              <a:rPr lang="cs-CZ" sz="2200" dirty="0" err="1"/>
              <a:t>reperfuzní</a:t>
            </a:r>
            <a:r>
              <a:rPr lang="cs-CZ" sz="2200" dirty="0"/>
              <a:t> poškození – vysoká toxicita kyslíku</a:t>
            </a:r>
          </a:p>
          <a:p>
            <a:r>
              <a:rPr lang="cs-CZ" sz="2400" b="1" u="sng" dirty="0"/>
              <a:t>biologické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endotoxiny či exotoxiny mikroorganismů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C3E86543-BEBF-9C4D-AF96-90EDAE4BF7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příčiny</a:t>
            </a:r>
          </a:p>
        </p:txBody>
      </p:sp>
    </p:spTree>
    <p:extLst>
      <p:ext uri="{BB962C8B-B14F-4D97-AF65-F5344CB8AC3E}">
        <p14:creationId xmlns:p14="http://schemas.microsoft.com/office/powerpoint/2010/main" xmlns="" val="1073349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1AF33AF-6A60-6343-91EA-977E93D41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6BB1E0D-48B4-194E-9BC3-5652190C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rgbClr val="FF0000"/>
                </a:solidFill>
              </a:rPr>
              <a:t>Prostá nekróza </a:t>
            </a:r>
          </a:p>
          <a:p>
            <a:pPr>
              <a:buFontTx/>
              <a:buChar char="-"/>
            </a:pPr>
            <a:r>
              <a:rPr lang="cs-CZ" sz="2200" dirty="0"/>
              <a:t>nekróza části tkáně - např. epidermis při mírnějším popálení</a:t>
            </a:r>
          </a:p>
          <a:p>
            <a:pPr>
              <a:buFontTx/>
              <a:buChar char="-"/>
            </a:pPr>
            <a:r>
              <a:rPr lang="cs-CZ" sz="2200" b="1" dirty="0"/>
              <a:t>makro</a:t>
            </a:r>
            <a:r>
              <a:rPr lang="cs-CZ" sz="2200" dirty="0"/>
              <a:t>: epidermis je zarudlá, barva se mění exsudací krevních tekutin, fibrinu, erytrocytů -&gt; červenočerný „strup“</a:t>
            </a:r>
          </a:p>
          <a:p>
            <a:pPr>
              <a:buFontTx/>
              <a:buChar char="-"/>
            </a:pPr>
            <a:r>
              <a:rPr lang="cs-CZ" sz="2200" b="1" dirty="0"/>
              <a:t>mikro</a:t>
            </a:r>
            <a:r>
              <a:rPr lang="cs-CZ" sz="2200" dirty="0"/>
              <a:t>: nekrotická epidermis se ztrátou barvitelnosti jader, edém, </a:t>
            </a:r>
            <a:r>
              <a:rPr lang="cs-CZ" sz="2200" dirty="0" err="1"/>
              <a:t>intraepidermální</a:t>
            </a:r>
            <a:r>
              <a:rPr lang="cs-CZ" sz="2200" dirty="0"/>
              <a:t> puchýřek</a:t>
            </a:r>
          </a:p>
          <a:p>
            <a:pPr>
              <a:buFontTx/>
              <a:buChar char="-"/>
            </a:pPr>
            <a:r>
              <a:rPr lang="cs-CZ" sz="2200" dirty="0"/>
              <a:t>může být předstupeň jiných typů nekrózy (při silnějším působením noxy) </a:t>
            </a:r>
          </a:p>
        </p:txBody>
      </p:sp>
    </p:spTree>
    <p:extLst>
      <p:ext uri="{BB962C8B-B14F-4D97-AF65-F5344CB8AC3E}">
        <p14:creationId xmlns:p14="http://schemas.microsoft.com/office/powerpoint/2010/main" xmlns="" val="36543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u="sng" dirty="0">
                <a:solidFill>
                  <a:srgbClr val="FF0000"/>
                </a:solidFill>
              </a:rPr>
              <a:t>Koagulační nekróza</a:t>
            </a:r>
          </a:p>
          <a:p>
            <a:pPr>
              <a:buFontTx/>
              <a:buChar char="-"/>
            </a:pPr>
            <a:r>
              <a:rPr lang="cs-CZ" sz="2200" dirty="0"/>
              <a:t>tkáně bohaté na proteiny -&gt; koagulace -&gt; solidní masa</a:t>
            </a:r>
          </a:p>
          <a:p>
            <a:pPr>
              <a:buFontTx/>
              <a:buChar char="-"/>
            </a:pPr>
            <a:r>
              <a:rPr lang="cs-CZ" sz="2200" dirty="0"/>
              <a:t>makro: demarkační lem s překrvením, po čase okrové barvy</a:t>
            </a:r>
          </a:p>
          <a:p>
            <a:pPr>
              <a:buFontTx/>
              <a:buChar char="-"/>
            </a:pPr>
            <a:r>
              <a:rPr lang="cs-CZ" sz="2200" b="1" dirty="0">
                <a:solidFill>
                  <a:schemeClr val="accent1"/>
                </a:solidFill>
              </a:rPr>
              <a:t>ischemická forma </a:t>
            </a:r>
            <a:r>
              <a:rPr lang="cs-CZ" sz="2200" dirty="0"/>
              <a:t>= infarkt</a:t>
            </a:r>
          </a:p>
          <a:p>
            <a:pPr>
              <a:buFontTx/>
              <a:buChar char="-"/>
            </a:pPr>
            <a:r>
              <a:rPr lang="cs-CZ" sz="2200" b="1" dirty="0">
                <a:solidFill>
                  <a:srgbClr val="FF0000"/>
                </a:solidFill>
              </a:rPr>
              <a:t>hemoragická nekróza (sekundárně </a:t>
            </a:r>
            <a:r>
              <a:rPr lang="cs-CZ" sz="2200" b="1" dirty="0" err="1">
                <a:solidFill>
                  <a:srgbClr val="FF0000"/>
                </a:solidFill>
              </a:rPr>
              <a:t>prokrvácená</a:t>
            </a:r>
            <a:r>
              <a:rPr lang="cs-CZ" sz="2200" b="1" dirty="0">
                <a:solidFill>
                  <a:srgbClr val="FF0000"/>
                </a:solidFill>
              </a:rPr>
              <a:t>) </a:t>
            </a:r>
            <a:r>
              <a:rPr lang="cs-CZ" sz="2200" dirty="0"/>
              <a:t>= hemoragický infarkt (plíce), hemoragická </a:t>
            </a:r>
            <a:r>
              <a:rPr lang="cs-CZ" sz="2200" dirty="0" err="1"/>
              <a:t>infarzace</a:t>
            </a:r>
            <a:r>
              <a:rPr lang="cs-CZ" sz="2200" dirty="0"/>
              <a:t> (střevo) – při blokádě žilního odtoku, tkáň je </a:t>
            </a:r>
            <a:r>
              <a:rPr lang="cs-CZ" sz="2200" dirty="0" err="1"/>
              <a:t>prokrvácená</a:t>
            </a:r>
            <a:r>
              <a:rPr lang="cs-CZ" sz="2200" dirty="0"/>
              <a:t> celá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chemeClr val="accent1"/>
                </a:solidFill>
              </a:rPr>
              <a:t>kaseifikační</a:t>
            </a:r>
            <a:r>
              <a:rPr lang="cs-CZ" sz="2200" b="1" dirty="0">
                <a:solidFill>
                  <a:schemeClr val="accent1"/>
                </a:solidFill>
              </a:rPr>
              <a:t> (kaseózní/poprašková)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= modifikovaný typ nekrózy (u TBC)</a:t>
            </a:r>
          </a:p>
          <a:p>
            <a:pPr>
              <a:buFontTx/>
              <a:buChar char="-"/>
            </a:pPr>
            <a:r>
              <a:rPr lang="cs-CZ" sz="2200" b="1" dirty="0" err="1" smtClean="0">
                <a:solidFill>
                  <a:srgbClr val="FF0000"/>
                </a:solidFill>
              </a:rPr>
              <a:t>Zenkerova</a:t>
            </a:r>
            <a:r>
              <a:rPr lang="cs-CZ" sz="2200" b="1" dirty="0" smtClean="0">
                <a:solidFill>
                  <a:srgbClr val="FF0000"/>
                </a:solidFill>
              </a:rPr>
              <a:t> </a:t>
            </a:r>
            <a:r>
              <a:rPr lang="cs-CZ" sz="2200" b="1" dirty="0">
                <a:solidFill>
                  <a:srgbClr val="FF0000"/>
                </a:solidFill>
              </a:rPr>
              <a:t>vosková nekróza </a:t>
            </a:r>
            <a:r>
              <a:rPr lang="cs-CZ" sz="2200" dirty="0"/>
              <a:t>- v kosterní svalovině, makroskopicky „povařený vzhled“ (např. u tetanu, těžké chřipky)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sz="22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68252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34154" y="1783601"/>
            <a:ext cx="7147637" cy="4680000"/>
          </a:xfrm>
        </p:spPr>
      </p:pic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</p:spTree>
    <p:extLst>
      <p:ext uri="{BB962C8B-B14F-4D97-AF65-F5344CB8AC3E}">
        <p14:creationId xmlns:p14="http://schemas.microsoft.com/office/powerpoint/2010/main" xmlns="" val="1913581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Kardiomyocyty</a:t>
            </a:r>
            <a:r>
              <a:rPr lang="cs-CZ" b="1" dirty="0"/>
              <a:t> - norma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7" descr="1 IM norma HE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70198" y="1825625"/>
            <a:ext cx="7636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656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6764" y="1825625"/>
            <a:ext cx="7954102" cy="4738688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059040" y="573246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1 - koagulační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2 - parciální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3 - granulační tkáň, zánět. infiltrát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75489" y="191923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63130" y="3302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47279" y="45175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6000" y="464233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33150" y="39333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92580" y="21808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05114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="" xmlns:a16="http://schemas.microsoft.com/office/drawing/2014/main" id="{579ADB07-A987-DE4D-ACD7-7990A246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3012662"/>
              </p:ext>
            </p:extLst>
          </p:nvPr>
        </p:nvGraphicFramePr>
        <p:xfrm>
          <a:off x="283780" y="719666"/>
          <a:ext cx="1139321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68">
                  <a:extLst>
                    <a:ext uri="{9D8B030D-6E8A-4147-A177-3AD203B41FA5}">
                      <a16:colId xmlns="" xmlns:a16="http://schemas.microsoft.com/office/drawing/2014/main" val="979402576"/>
                    </a:ext>
                  </a:extLst>
                </a:gridCol>
                <a:gridCol w="3615559">
                  <a:extLst>
                    <a:ext uri="{9D8B030D-6E8A-4147-A177-3AD203B41FA5}">
                      <a16:colId xmlns="" xmlns:a16="http://schemas.microsoft.com/office/drawing/2014/main" val="1374311214"/>
                    </a:ext>
                  </a:extLst>
                </a:gridCol>
                <a:gridCol w="4151587">
                  <a:extLst>
                    <a:ext uri="{9D8B030D-6E8A-4147-A177-3AD203B41FA5}">
                      <a16:colId xmlns="" xmlns:a16="http://schemas.microsoft.com/office/drawing/2014/main" val="222959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REGRESIVNÍ ZMĚNY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PROGRESIVNÍ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505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APOPTÓZA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smrt buňky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HYPERPLAZIE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080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NEKRÓZA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smrt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HYPERTROFIE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336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GANGRÉNA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 smrt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REGENERACE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6075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REPARACE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62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dirty="0"/>
                        <a:t>-&gt; alterace vzhledu /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METAPLAZIE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60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DYSTROFIE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/>
                        <a:t>-&gt; alterace vzhledu /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DYSPLAZIE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40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NEOPLAZIE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3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2045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7" descr="3 IM koagulační 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17370" y="1788450"/>
            <a:ext cx="7557259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Koagulační nekróza – infarkt myokardu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52803" y="5636582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nekrotické </a:t>
            </a:r>
            <a:r>
              <a:rPr lang="cs-CZ" sz="1600" dirty="0" err="1"/>
              <a:t>kardiomyocyty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jaderné fragmenty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interstitium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7411" y="341815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7428" y="47830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135875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ledviny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Renal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59406" y="1825625"/>
            <a:ext cx="72176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4579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- přehled</a:t>
            </a:r>
          </a:p>
        </p:txBody>
      </p:sp>
      <p:pic>
        <p:nvPicPr>
          <p:cNvPr id="5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19372" y="1825625"/>
            <a:ext cx="8361575" cy="4680000"/>
          </a:xfr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59121" y="5428407"/>
            <a:ext cx="292182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koagulační nekróza</a:t>
            </a:r>
          </a:p>
          <a:p>
            <a:pPr eaLnBrk="0" hangingPunct="0">
              <a:defRPr/>
            </a:pPr>
            <a:r>
              <a:rPr lang="cs-CZ" sz="1600" dirty="0"/>
              <a:t>2 - zóna periferního překrvení</a:t>
            </a:r>
          </a:p>
          <a:p>
            <a:pPr eaLnBrk="0" hangingPunct="0">
              <a:defRPr/>
            </a:pPr>
            <a:r>
              <a:rPr lang="cs-CZ" sz="1600" dirty="0"/>
              <a:t>3 - arteriosklerotická céva</a:t>
            </a:r>
          </a:p>
          <a:p>
            <a:pPr eaLnBrk="0" hangingPunct="0">
              <a:defRPr/>
            </a:pPr>
            <a:r>
              <a:rPr lang="cs-CZ" sz="1600" dirty="0"/>
              <a:t>4 - norma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95693" y="295491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87331" y="336540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4418" y="22917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0783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65984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– detail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05516" y="1825625"/>
            <a:ext cx="7690816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874506" y="5674628"/>
            <a:ext cx="29218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nekrotický glomerulus</a:t>
            </a:r>
          </a:p>
          <a:p>
            <a:pPr eaLnBrk="0" hangingPunct="0">
              <a:defRPr/>
            </a:pPr>
            <a:r>
              <a:rPr lang="cs-CZ" sz="1600" dirty="0"/>
              <a:t>2 - nekrotické tubuly</a:t>
            </a:r>
          </a:p>
          <a:p>
            <a:pPr eaLnBrk="0" hangingPunct="0"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intersticium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83345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13" y="59153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06803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8" descr="Lung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38199" y="1766101"/>
            <a:ext cx="4912151" cy="4680000"/>
          </a:xfrm>
          <a:prstGeom prst="rect">
            <a:avLst/>
          </a:prstGeom>
        </p:spPr>
      </p:pic>
      <p:pic>
        <p:nvPicPr>
          <p:cNvPr id="7" name="Picture 12" descr="Lung embo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96000" y="1766101"/>
            <a:ext cx="5248970" cy="4680000"/>
          </a:xfrm>
        </p:spPr>
      </p:pic>
    </p:spTree>
    <p:extLst>
      <p:ext uri="{BB962C8B-B14F-4D97-AF65-F5344CB8AC3E}">
        <p14:creationId xmlns:p14="http://schemas.microsoft.com/office/powerpoint/2010/main" xmlns="" val="2194717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7" descr="Nekros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25384" y="1730374"/>
            <a:ext cx="7886451" cy="4680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683815" y="564150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kompletní nekróza</a:t>
            </a:r>
          </a:p>
          <a:p>
            <a:pPr eaLnBrk="0" hangingPunct="0">
              <a:defRPr/>
            </a:pPr>
            <a:r>
              <a:rPr lang="cs-CZ" sz="1600" dirty="0"/>
              <a:t>2 - zóna </a:t>
            </a:r>
            <a:r>
              <a:rPr lang="cs-CZ" sz="1600" dirty="0" err="1"/>
              <a:t>prokrvácení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periferní zánětlivý infiltrát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94270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9913" y="493507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6118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418786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nekros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06539" y="1825625"/>
            <a:ext cx="7106131" cy="4680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204343" y="5920850"/>
            <a:ext cx="320832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nekrotická septa</a:t>
            </a:r>
          </a:p>
          <a:p>
            <a:pPr eaLnBrk="0" hangingPunct="0">
              <a:defRPr/>
            </a:pPr>
            <a:r>
              <a:rPr lang="cs-CZ" sz="1600" dirty="0"/>
              <a:t>2 - lumen alveolu (</a:t>
            </a:r>
            <a:r>
              <a:rPr lang="cs-CZ" sz="1600" dirty="0" err="1"/>
              <a:t>hemolyzované</a:t>
            </a:r>
            <a:r>
              <a:rPr lang="cs-CZ" sz="1600" dirty="0"/>
              <a:t> </a:t>
            </a:r>
            <a:r>
              <a:rPr lang="cs-CZ" sz="1600" dirty="0" err="1"/>
              <a:t>erc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9604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39098" y="376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46996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Kaseózní nekróza, TBC uzlík</a:t>
            </a:r>
          </a:p>
        </p:txBody>
      </p:sp>
      <p:pic>
        <p:nvPicPr>
          <p:cNvPr id="5" name="Picture 14" descr="LungT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695334" cy="4680000"/>
          </a:xfrm>
          <a:prstGeom prst="rect">
            <a:avLst/>
          </a:prstGeom>
        </p:spPr>
      </p:pic>
      <p:pic>
        <p:nvPicPr>
          <p:cNvPr id="8" name="Content Placeholder 7" descr="Uzlík 10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52008" y="1825625"/>
            <a:ext cx="5301792" cy="4680000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145472" y="5421986"/>
            <a:ext cx="320832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centrální kazeózní nekróza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epiteloidní buňky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</a:t>
            </a:r>
            <a:r>
              <a:rPr lang="cs-CZ" sz="1600" dirty="0" err="1"/>
              <a:t>Langhansova</a:t>
            </a:r>
            <a:r>
              <a:rPr lang="cs-CZ" sz="1600" dirty="0"/>
              <a:t> buňka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4 periferní lymfocytární 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45473" y="355134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61009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77638" y="246276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13815" y="201870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4195242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rgbClr val="FF0000"/>
                </a:solidFill>
              </a:rPr>
              <a:t>Kolikvační nekróza</a:t>
            </a:r>
          </a:p>
          <a:p>
            <a:pPr>
              <a:buFontTx/>
              <a:buChar char="-"/>
            </a:pPr>
            <a:r>
              <a:rPr lang="cs-CZ" sz="2200" dirty="0"/>
              <a:t>orgány bohaté na tuky</a:t>
            </a:r>
          </a:p>
          <a:p>
            <a:pPr>
              <a:buFontTx/>
              <a:buChar char="-"/>
            </a:pPr>
            <a:r>
              <a:rPr lang="cs-CZ" sz="2200" dirty="0"/>
              <a:t>natrávení a zkapalnění nekrotické tkáně</a:t>
            </a:r>
          </a:p>
          <a:p>
            <a:pPr>
              <a:buFontTx/>
              <a:buChar char="-"/>
            </a:pPr>
            <a:r>
              <a:rPr lang="cs-CZ" sz="2200" dirty="0"/>
              <a:t>typicky mozková malacie, nekrózy pankreatu </a:t>
            </a:r>
            <a:r>
              <a:rPr lang="cs-CZ" sz="2200" dirty="0" smtClean="0"/>
              <a:t>při </a:t>
            </a:r>
            <a:r>
              <a:rPr lang="cs-CZ" sz="2200" dirty="0"/>
              <a:t>akutní </a:t>
            </a:r>
            <a:r>
              <a:rPr lang="cs-CZ" sz="2200" dirty="0" smtClean="0"/>
              <a:t>pankreatitidě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xmlns="" val="839916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Kolikvační nekróza – mozkový infarkt, </a:t>
            </a:r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Obrázek1.jpg">
            <a:extLst>
              <a:ext uri="{FF2B5EF4-FFF2-40B4-BE49-F238E27FC236}">
                <a16:creationId xmlns="" xmlns:a16="http://schemas.microsoft.com/office/drawing/2014/main" id="{E8D21898-9B75-F64F-9289-ADA6C2CA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57842" y="1825625"/>
            <a:ext cx="74975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800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4900" b="1" dirty="0" err="1"/>
              <a:t>Apoptóza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= programovaná smrt, aktivní proces (spotřeba energie ve formě ATP)</a:t>
            </a:r>
          </a:p>
          <a:p>
            <a:pPr marL="269875" indent="-269875">
              <a:defRPr/>
            </a:pPr>
            <a:r>
              <a:rPr lang="cs-CZ" sz="2400" b="1" dirty="0">
                <a:solidFill>
                  <a:srgbClr val="FF0000"/>
                </a:solidFill>
              </a:rPr>
              <a:t>!! nevyvolává zánětlivou reakci!!</a:t>
            </a:r>
          </a:p>
          <a:p>
            <a:pPr marL="269875" indent="-269875">
              <a:defRPr/>
            </a:pPr>
            <a:r>
              <a:rPr lang="cs-CZ" sz="2400" b="1" dirty="0"/>
              <a:t>zachování buněčných membrán -&gt; rozpad -&gt; </a:t>
            </a:r>
            <a:r>
              <a:rPr lang="cs-CZ" sz="2400" b="1" dirty="0" err="1"/>
              <a:t>apoptotická</a:t>
            </a:r>
            <a:r>
              <a:rPr lang="cs-CZ" sz="2400" b="1" dirty="0"/>
              <a:t> tělíska</a:t>
            </a:r>
          </a:p>
          <a:p>
            <a:pPr marL="269875" indent="-269875">
              <a:defRPr/>
            </a:pPr>
            <a:endParaRPr lang="cs-CZ" sz="2400" b="1" dirty="0"/>
          </a:p>
          <a:p>
            <a:pPr marL="269875" indent="-269875">
              <a:defRPr/>
            </a:pPr>
            <a:r>
              <a:rPr lang="cs-CZ" sz="2400" b="1" dirty="0"/>
              <a:t>fáze: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b="1" dirty="0">
                <a:solidFill>
                  <a:srgbClr val="FF0000"/>
                </a:solidFill>
              </a:rPr>
              <a:t> indukce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lvl="1">
              <a:buClr>
                <a:schemeClr val="bg1"/>
              </a:buClr>
              <a:buNone/>
              <a:tabLst>
                <a:tab pos="541338" algn="l"/>
              </a:tabLst>
              <a:defRPr/>
            </a:pPr>
            <a:r>
              <a:rPr lang="cs-CZ" dirty="0"/>
              <a:t>		(trauma; nedostatek GF; interakce CD8</a:t>
            </a:r>
            <a:r>
              <a:rPr lang="cs-CZ" baseline="30000" dirty="0"/>
              <a:t> +</a:t>
            </a:r>
            <a:r>
              <a:rPr lang="cs-CZ" dirty="0"/>
              <a:t> T-lymfocytů s cílovými </a:t>
            </a:r>
            <a:r>
              <a:rPr lang="cs-CZ" dirty="0" err="1"/>
              <a:t>bb</a:t>
            </a:r>
            <a:r>
              <a:rPr lang="cs-CZ" dirty="0"/>
              <a:t>.; vazba ligandu na receptor – např. Fas, TNF)</a:t>
            </a:r>
          </a:p>
          <a:p>
            <a:pPr lvl="1">
              <a:buClr>
                <a:schemeClr val="bg1"/>
              </a:buClr>
              <a:buNone/>
              <a:defRPr/>
            </a:pPr>
            <a:endParaRPr lang="cs-CZ" dirty="0"/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aktivace efektorů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541338" lvl="1" indent="-179388">
              <a:buClr>
                <a:schemeClr val="bg1"/>
              </a:buClr>
              <a:buNone/>
              <a:tabLst>
                <a:tab pos="719138" algn="l"/>
              </a:tabLst>
              <a:defRPr/>
            </a:pPr>
            <a:r>
              <a:rPr lang="cs-CZ" dirty="0"/>
              <a:t>		</a:t>
            </a:r>
            <a:r>
              <a:rPr lang="cs-CZ" dirty="0">
                <a:cs typeface="Arial" pitchFamily="34" charset="0"/>
              </a:rPr>
              <a:t>(p53; mitochondriální regulátory – např. Bcl-2 X </a:t>
            </a:r>
            <a:r>
              <a:rPr lang="cs-CZ" dirty="0" err="1">
                <a:cs typeface="Arial" pitchFamily="34" charset="0"/>
              </a:rPr>
              <a:t>Bax</a:t>
            </a:r>
            <a:r>
              <a:rPr lang="cs-CZ" dirty="0">
                <a:cs typeface="Arial" pitchFamily="34" charset="0"/>
              </a:rPr>
              <a:t>; iniciátory </a:t>
            </a:r>
            <a:r>
              <a:rPr lang="cs-CZ" dirty="0" err="1">
                <a:cs typeface="Arial" pitchFamily="34" charset="0"/>
              </a:rPr>
              <a:t>kaspáz</a:t>
            </a:r>
            <a:r>
              <a:rPr lang="cs-CZ" dirty="0">
                <a:cs typeface="Arial" pitchFamily="34" charset="0"/>
              </a:rPr>
              <a:t>; </a:t>
            </a:r>
            <a:r>
              <a:rPr lang="cs-CZ" dirty="0" err="1">
                <a:cs typeface="Arial" pitchFamily="34" charset="0"/>
              </a:rPr>
              <a:t>granzym</a:t>
            </a:r>
            <a:r>
              <a:rPr lang="cs-CZ" dirty="0">
                <a:cs typeface="Arial" pitchFamily="34" charset="0"/>
              </a:rPr>
              <a:t> B)</a:t>
            </a:r>
          </a:p>
          <a:p>
            <a:pPr lvl="1">
              <a:buClr>
                <a:schemeClr val="bg1"/>
              </a:buClr>
              <a:buNone/>
              <a:defRPr/>
            </a:pPr>
            <a:endParaRPr lang="cs-CZ" dirty="0"/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b="1" dirty="0">
                <a:solidFill>
                  <a:srgbClr val="FF0000"/>
                </a:solidFill>
              </a:rPr>
              <a:t> fáze degradace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4202668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mikro</a:t>
            </a:r>
          </a:p>
        </p:txBody>
      </p:sp>
      <p:pic>
        <p:nvPicPr>
          <p:cNvPr id="4" name="Picture 7" descr="postmalatická pseudocysta 20x">
            <a:extLst>
              <a:ext uri="{FF2B5EF4-FFF2-40B4-BE49-F238E27FC236}">
                <a16:creationId xmlns="" xmlns:a16="http://schemas.microsoft.com/office/drawing/2014/main" id="{C638D15F-FF6E-DB44-813F-E00B2E859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83921" y="1771837"/>
            <a:ext cx="6264063" cy="4680000"/>
          </a:xfr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351905" y="5616464"/>
            <a:ext cx="20960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dutina </a:t>
            </a:r>
            <a:r>
              <a:rPr lang="cs-CZ" sz="1600" dirty="0" err="1"/>
              <a:t>pseudocysty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vrstva makrofágů</a:t>
            </a:r>
          </a:p>
          <a:p>
            <a:pPr eaLnBrk="0" hangingPunct="0">
              <a:defRPr/>
            </a:pPr>
            <a:r>
              <a:rPr lang="cs-CZ" sz="1600" dirty="0"/>
              <a:t>3 - mozková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54774" y="293391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64123" y="45472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4987" y="24327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468332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=""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detail</a:t>
            </a:r>
          </a:p>
        </p:txBody>
      </p:sp>
      <p:pic>
        <p:nvPicPr>
          <p:cNvPr id="4" name="Zástupný symbol pro obsah 14" descr="encefalomalacie starší-ostrý.jpg">
            <a:extLst>
              <a:ext uri="{FF2B5EF4-FFF2-40B4-BE49-F238E27FC236}">
                <a16:creationId xmlns="" xmlns:a16="http://schemas.microsoft.com/office/drawing/2014/main" id="{2C0FDB6C-B5B5-2448-B017-64BBABCF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11500" y="1812875"/>
            <a:ext cx="6227265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95472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436237" y="5908100"/>
            <a:ext cx="39025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makrofágy (zrnéčkové buňky)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hemosiderin</a:t>
            </a:r>
            <a:r>
              <a:rPr lang="cs-CZ" sz="1600" dirty="0"/>
              <a:t> v cytoplasmě úklidové 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32185" y="470238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311596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74127DC-02CF-6740-BA8D-77C08289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>
                <a:solidFill>
                  <a:srgbClr val="FF0000"/>
                </a:solidFill>
              </a:rPr>
              <a:t>Fibrinoidní</a:t>
            </a:r>
            <a:r>
              <a:rPr lang="cs-CZ" u="sng" dirty="0">
                <a:solidFill>
                  <a:srgbClr val="FF0000"/>
                </a:solidFill>
              </a:rPr>
              <a:t> nekróza</a:t>
            </a:r>
          </a:p>
          <a:p>
            <a:pPr>
              <a:buFontTx/>
              <a:buChar char="-"/>
            </a:pPr>
            <a:r>
              <a:rPr lang="cs-CZ" sz="2200" dirty="0"/>
              <a:t>speciální typ nekrózy patrný mikroskopicky</a:t>
            </a:r>
          </a:p>
          <a:p>
            <a:pPr>
              <a:buFontTx/>
              <a:buChar char="-"/>
            </a:pPr>
            <a:r>
              <a:rPr lang="cs-CZ" sz="2200" dirty="0"/>
              <a:t>na podkladě postižení cévní stěny arterií/arteriol</a:t>
            </a:r>
          </a:p>
          <a:p>
            <a:pPr>
              <a:buFontTx/>
              <a:buChar char="-"/>
            </a:pPr>
            <a:r>
              <a:rPr lang="cs-CZ" sz="2200" dirty="0"/>
              <a:t>ve stěně se deponují </a:t>
            </a:r>
            <a:r>
              <a:rPr lang="cs-CZ" sz="2200" dirty="0" err="1"/>
              <a:t>imunokomplexy</a:t>
            </a:r>
            <a:r>
              <a:rPr lang="cs-CZ" sz="2200" dirty="0"/>
              <a:t> -&gt; narušení integrity cév -&gt; cévní stěna je prostoupena amorfními hmotami (směs IK, fibrinu a nekrotických částí cévní stěny)</a:t>
            </a:r>
          </a:p>
          <a:p>
            <a:pPr>
              <a:buFontTx/>
              <a:buChar char="-"/>
            </a:pPr>
            <a:r>
              <a:rPr lang="cs-CZ" sz="2200" dirty="0"/>
              <a:t>vaskulitidy, spodina vředu, uzel při revmatoidní </a:t>
            </a:r>
            <a:r>
              <a:rPr lang="cs-CZ" sz="2200" dirty="0" smtClean="0"/>
              <a:t>artritidě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xmlns="" val="1614119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4" name="Picture 4" descr="revmat_uzlik_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29292" y="1816558"/>
            <a:ext cx="7097697" cy="4680000"/>
          </a:xfrm>
        </p:spPr>
      </p:pic>
      <p:sp>
        <p:nvSpPr>
          <p:cNvPr id="9" name="TextovéPole 8"/>
          <p:cNvSpPr txBox="1"/>
          <p:nvPr/>
        </p:nvSpPr>
        <p:spPr>
          <a:xfrm>
            <a:off x="5582933" y="32110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8293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65952" y="19346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7109579" y="5671723"/>
            <a:ext cx="261741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2 - Lem z epiteloidních buněk</a:t>
            </a:r>
          </a:p>
          <a:p>
            <a:pPr eaLnBrk="0" hangingPunct="0">
              <a:defRPr/>
            </a:pPr>
            <a:r>
              <a:rPr lang="cs-CZ" sz="1600" dirty="0"/>
              <a:t>3 - Vazivo</a:t>
            </a:r>
          </a:p>
        </p:txBody>
      </p:sp>
    </p:spTree>
    <p:extLst>
      <p:ext uri="{BB962C8B-B14F-4D97-AF65-F5344CB8AC3E}">
        <p14:creationId xmlns:p14="http://schemas.microsoft.com/office/powerpoint/2010/main" xmlns="" val="3306707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vmat_uzlik_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20756" y="1816558"/>
            <a:ext cx="7492401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649207" y="5917945"/>
            <a:ext cx="25639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Lem z epiteloidních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073953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b="1" dirty="0" err="1"/>
              <a:t>Fibrinoidní</a:t>
            </a:r>
            <a:r>
              <a:rPr lang="cs-CZ" sz="2800" b="1" dirty="0"/>
              <a:t> nekróza arterioly ledviny, speciální barvení </a:t>
            </a:r>
            <a:r>
              <a:rPr lang="cs-CZ" sz="2800" b="1" dirty="0" err="1"/>
              <a:t>Malloryho</a:t>
            </a:r>
            <a:r>
              <a:rPr lang="cs-CZ" sz="2800" b="1" dirty="0"/>
              <a:t> </a:t>
            </a:r>
            <a:r>
              <a:rPr lang="cs-CZ" sz="2800" b="1" dirty="0" err="1"/>
              <a:t>trichrom</a:t>
            </a:r>
            <a:r>
              <a:rPr lang="cs-CZ" sz="2800" b="1" dirty="0"/>
              <a:t> – </a:t>
            </a:r>
            <a:r>
              <a:rPr lang="cs-CZ" sz="2800" b="1" dirty="0">
                <a:solidFill>
                  <a:schemeClr val="accent1"/>
                </a:solidFill>
              </a:rPr>
              <a:t>zdravé vazivo modře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fibrin červeně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 descr="ledvin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49317" y="1825625"/>
            <a:ext cx="7106935" cy="4680000"/>
          </a:xfrm>
          <a:prstGeom prst="rect">
            <a:avLst/>
          </a:prstGeom>
        </p:spPr>
      </p:pic>
      <p:pic>
        <p:nvPicPr>
          <p:cNvPr id="8" name="Picture 4" descr="ledvina 2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42036" y="1825625"/>
            <a:ext cx="7107927" cy="46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32553" y="5426401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celé arterioly</a:t>
            </a:r>
          </a:p>
          <a:p>
            <a:pPr eaLnBrk="0" hangingPunct="0">
              <a:defRPr/>
            </a:pPr>
            <a:r>
              <a:rPr lang="cs-CZ" sz="1600" dirty="0"/>
              <a:t>2 - Parciální </a:t>
            </a:r>
            <a:r>
              <a:rPr lang="cs-CZ" sz="1600" dirty="0" err="1"/>
              <a:t>fibrinoidní</a:t>
            </a:r>
            <a:r>
              <a:rPr lang="cs-CZ" sz="1600" dirty="0"/>
              <a:t> nekróza stěny větší cévy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420104" y="47939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5999" y="307224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1832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F2D5C30-8503-1643-8408-AFC33A51B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hojení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1E331B7-E321-3C4F-8A8E-82F94AB74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zánětlivě reparativní procesy</a:t>
            </a:r>
          </a:p>
          <a:p>
            <a:r>
              <a:rPr lang="cs-CZ" sz="2200" dirty="0"/>
              <a:t>eliminace nekrotické tkáně - </a:t>
            </a:r>
            <a:r>
              <a:rPr lang="cs-CZ" sz="2200" dirty="0" err="1"/>
              <a:t>polymorfonukleáry</a:t>
            </a:r>
            <a:r>
              <a:rPr lang="cs-CZ" sz="2200" dirty="0"/>
              <a:t>, makrofágy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u koagulační nekrózy následně tvorba nespecifické granulační tkáně (fibroblasty, </a:t>
            </a:r>
            <a:r>
              <a:rPr lang="cs-CZ" sz="2200" dirty="0" err="1"/>
              <a:t>neokapiláry</a:t>
            </a:r>
            <a:r>
              <a:rPr lang="cs-CZ" sz="2200" dirty="0"/>
              <a:t>) -&gt; produkce vaziva -&gt; maturace -&gt; jizevnatá tkáň (cca 6 týdnů), možnost dystrofických změn (kalcifikace)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u kolikvační nekrózy ohraničení zkapalněného ložiska granulační tkání (absces) či gliovou tkání se zrnéčkovými </a:t>
            </a:r>
            <a:r>
              <a:rPr lang="cs-CZ" sz="2200" dirty="0" err="1"/>
              <a:t>bb</a:t>
            </a:r>
            <a:r>
              <a:rPr lang="cs-CZ" sz="2200" dirty="0"/>
              <a:t>. (mozková malacie) -&gt; vznikají </a:t>
            </a:r>
            <a:r>
              <a:rPr lang="cs-CZ" sz="2200" dirty="0" err="1"/>
              <a:t>pseudocysty</a:t>
            </a:r>
            <a:r>
              <a:rPr lang="cs-CZ" sz="2200" dirty="0"/>
              <a:t>.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194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633EF33-4935-0F4C-AECC-1FEC8DFBCD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Gangréna</a:t>
            </a:r>
            <a:endParaRPr lang="cs-CZ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17FDB84-0D90-5E4F-B833-A1DDE38F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= Nekróza tkáně modifikovaná sekundárními změnami – vysycháním a infekcí anaerobními hnilobnými bakteriemi či anaerobními bakteriemi produkujícími plyn</a:t>
            </a:r>
          </a:p>
          <a:p>
            <a:r>
              <a:rPr lang="cs-CZ" sz="2200" b="1" dirty="0"/>
              <a:t>Suchá gangréna </a:t>
            </a:r>
            <a:r>
              <a:rPr lang="cs-CZ" sz="2200" dirty="0"/>
              <a:t>- mumifikace, tkáň vysychá</a:t>
            </a:r>
          </a:p>
          <a:p>
            <a:pPr indent="38100">
              <a:buFontTx/>
              <a:buChar char="-"/>
            </a:pPr>
            <a:r>
              <a:rPr lang="cs-CZ" sz="2000" dirty="0"/>
              <a:t>  arteriální uzávěr při ICHDKK</a:t>
            </a:r>
          </a:p>
          <a:p>
            <a:r>
              <a:rPr lang="cs-CZ" sz="2200" b="1" dirty="0"/>
              <a:t>Vlhká gangréna - </a:t>
            </a:r>
            <a:r>
              <a:rPr lang="cs-CZ" sz="2200" dirty="0"/>
              <a:t>účast hnilobných bakterií, tkáň je kašovitá, zapáchá, nazelenalá </a:t>
            </a:r>
          </a:p>
          <a:p>
            <a:pPr marL="0" indent="223838">
              <a:buNone/>
            </a:pPr>
            <a:r>
              <a:rPr lang="cs-CZ" sz="2000" dirty="0"/>
              <a:t>- gangrenózní apendicitida</a:t>
            </a:r>
          </a:p>
          <a:p>
            <a:r>
              <a:rPr lang="cs-CZ" sz="2200" b="1" dirty="0"/>
              <a:t>Plynatá gangréna </a:t>
            </a:r>
          </a:p>
          <a:p>
            <a:pPr marL="361950" indent="-138113">
              <a:buNone/>
            </a:pPr>
            <a:r>
              <a:rPr lang="cs-CZ" sz="2000" dirty="0"/>
              <a:t>- komplikace hlubokých ran s průnikem infekčních anaerobních bakterií – tzv. </a:t>
            </a:r>
            <a:r>
              <a:rPr lang="cs-CZ" sz="2000" b="1" dirty="0"/>
              <a:t>plynatá sněť </a:t>
            </a:r>
            <a:r>
              <a:rPr lang="cs-CZ" sz="2000" dirty="0"/>
              <a:t>(zejména Clostridium </a:t>
            </a:r>
            <a:r>
              <a:rPr lang="cs-CZ" sz="2000" dirty="0" err="1"/>
              <a:t>perfringens</a:t>
            </a:r>
            <a:r>
              <a:rPr lang="cs-CZ" sz="2000" dirty="0"/>
              <a:t> typu A,…). </a:t>
            </a:r>
          </a:p>
          <a:p>
            <a:pPr indent="-4763">
              <a:buFontTx/>
              <a:buChar char="-"/>
            </a:pPr>
            <a:r>
              <a:rPr lang="cs-CZ" sz="2000" dirty="0"/>
              <a:t> netraumatická plynatá sněť u pacientů s aterosklerózou, diabetici s </a:t>
            </a:r>
            <a:r>
              <a:rPr lang="cs-CZ" sz="2000" dirty="0" err="1"/>
              <a:t>mikroangiopatií</a:t>
            </a:r>
            <a:r>
              <a:rPr lang="cs-CZ" sz="2000" dirty="0"/>
              <a:t>, alkoholici. </a:t>
            </a:r>
          </a:p>
          <a:p>
            <a:pPr marL="0" indent="223838">
              <a:buNone/>
            </a:pPr>
            <a:r>
              <a:rPr lang="cs-CZ" sz="2000" dirty="0"/>
              <a:t>- kromě lokální destrukce tkáně i závažná toxémie !!!</a:t>
            </a:r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67549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= Patologické zmenšení </a:t>
            </a:r>
            <a:r>
              <a:rPr lang="cs-CZ" sz="2200" dirty="0">
                <a:solidFill>
                  <a:srgbClr val="FF0000"/>
                </a:solidFill>
              </a:rPr>
              <a:t>normálně</a:t>
            </a:r>
            <a:r>
              <a:rPr lang="cs-CZ" sz="2200" dirty="0"/>
              <a:t> vyvinutého orgánu (na rozdíl od hypoplazie či aplazie)</a:t>
            </a:r>
          </a:p>
          <a:p>
            <a:r>
              <a:rPr lang="cs-CZ" sz="2200" b="1" dirty="0"/>
              <a:t>Varianty: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prostá</a:t>
            </a:r>
            <a:r>
              <a:rPr lang="cs-CZ" sz="2000" dirty="0"/>
              <a:t> (zmenšení buněk) – hlavně orgány s pomalou /žádnou obnovou buněk (CNS, srdce)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numerická</a:t>
            </a:r>
            <a:r>
              <a:rPr lang="cs-CZ" sz="2000" dirty="0"/>
              <a:t> (zmenšení počtu buněk) – orgány s rychlou buněčnou obnovou (kostní dřeň)</a:t>
            </a:r>
          </a:p>
          <a:p>
            <a:pPr marL="266700" indent="0">
              <a:buNone/>
            </a:pPr>
            <a:r>
              <a:rPr lang="cs-CZ" sz="2000" dirty="0"/>
              <a:t>- oba typy se často kombinují (stárnoucí myokard, ovarium, </a:t>
            </a:r>
            <a:r>
              <a:rPr lang="cs-CZ" sz="2000" dirty="0" err="1"/>
              <a:t>atd</a:t>
            </a:r>
            <a:r>
              <a:rPr lang="cs-CZ" sz="2000" dirty="0"/>
              <a:t>).</a:t>
            </a:r>
          </a:p>
          <a:p>
            <a:r>
              <a:rPr lang="cs-CZ" sz="2200" b="1" dirty="0"/>
              <a:t>Dle rozsahu: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ložisková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difúzní</a:t>
            </a:r>
          </a:p>
        </p:txBody>
      </p:sp>
    </p:spTree>
    <p:extLst>
      <p:ext uri="{BB962C8B-B14F-4D97-AF65-F5344CB8AC3E}">
        <p14:creationId xmlns:p14="http://schemas.microsoft.com/office/powerpoint/2010/main" xmlns="" val="3192088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r>
              <a:rPr lang="cs-CZ" dirty="0"/>
              <a:t>Dle etiologie:</a:t>
            </a:r>
          </a:p>
          <a:p>
            <a:pPr marL="0" lvl="2" eaLnBrk="0" hangingPunct="0">
              <a:defRPr/>
            </a:pPr>
            <a:r>
              <a:rPr lang="cs-CZ" dirty="0"/>
              <a:t> involuční (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  <a:p>
            <a:pPr marL="0" lvl="2" eaLnBrk="0" hangingPunct="0">
              <a:defRPr/>
            </a:pPr>
            <a:r>
              <a:rPr lang="cs-CZ" dirty="0"/>
              <a:t> senilní (hnědá)</a:t>
            </a:r>
          </a:p>
          <a:p>
            <a:pPr marL="0" lvl="2" eaLnBrk="0" hangingPunct="0">
              <a:defRPr/>
            </a:pPr>
            <a:r>
              <a:rPr lang="cs-CZ" dirty="0"/>
              <a:t> fyziologická atrofie (stárnutí organismu) </a:t>
            </a:r>
          </a:p>
          <a:p>
            <a:pPr marL="0" lvl="2" eaLnBrk="0" hangingPunct="0">
              <a:defRPr/>
            </a:pPr>
            <a:r>
              <a:rPr lang="cs-CZ" dirty="0"/>
              <a:t> alimentační -&gt;&gt; kachexie</a:t>
            </a:r>
          </a:p>
          <a:p>
            <a:pPr marL="0" lvl="2" eaLnBrk="0" hangingPunct="0">
              <a:defRPr/>
            </a:pPr>
            <a:r>
              <a:rPr lang="cs-CZ" dirty="0"/>
              <a:t> tlaková (mj. </a:t>
            </a:r>
            <a:r>
              <a:rPr lang="cs-CZ" dirty="0" err="1"/>
              <a:t>hydronefróza</a:t>
            </a:r>
            <a:r>
              <a:rPr lang="cs-CZ" dirty="0"/>
              <a:t>)</a:t>
            </a:r>
          </a:p>
          <a:p>
            <a:pPr marL="0" lvl="2" eaLnBrk="0" hangingPunct="0">
              <a:defRPr/>
            </a:pPr>
            <a:r>
              <a:rPr lang="cs-CZ" dirty="0"/>
              <a:t> z </a:t>
            </a:r>
            <a:r>
              <a:rPr lang="cs-CZ" dirty="0" err="1"/>
              <a:t>inaktivity</a:t>
            </a:r>
            <a:endParaRPr lang="cs-CZ" dirty="0"/>
          </a:p>
          <a:p>
            <a:pPr marL="0" lvl="2" eaLnBrk="0" hangingPunct="0">
              <a:defRPr/>
            </a:pPr>
            <a:r>
              <a:rPr lang="cs-CZ" dirty="0"/>
              <a:t> vaskulární (role aterosklerózy, mj. postižení ledvin)</a:t>
            </a:r>
          </a:p>
          <a:p>
            <a:pPr marL="0" lvl="2" eaLnBrk="0" hangingPunct="0">
              <a:defRPr/>
            </a:pPr>
            <a:r>
              <a:rPr lang="cs-CZ" dirty="0"/>
              <a:t> neurogenní</a:t>
            </a:r>
          </a:p>
          <a:p>
            <a:pPr marL="0" lvl="2" eaLnBrk="0" hangingPunct="0">
              <a:defRPr/>
            </a:pPr>
            <a:r>
              <a:rPr lang="cs-CZ" dirty="0"/>
              <a:t> ze záření</a:t>
            </a:r>
          </a:p>
          <a:p>
            <a:pPr marL="0" lvl="2" eaLnBrk="0" hangingPunct="0">
              <a:defRPr/>
            </a:pPr>
            <a:r>
              <a:rPr lang="cs-CZ" dirty="0"/>
              <a:t> endokrinní</a:t>
            </a:r>
          </a:p>
          <a:p>
            <a:pPr marL="0" lvl="2" eaLnBrk="0" hangingPunct="0">
              <a:defRPr/>
            </a:pPr>
            <a:r>
              <a:rPr lang="cs-CZ" dirty="0"/>
              <a:t> tuková (lipomatóza – např. myokard,..)</a:t>
            </a:r>
          </a:p>
          <a:p>
            <a:pPr marL="0" lvl="2" eaLnBrk="0" hangingPunct="0">
              <a:defRPr/>
            </a:pPr>
            <a:r>
              <a:rPr lang="cs-CZ" dirty="0"/>
              <a:t> idiopatická (např. myopatie)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188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ve </a:t>
            </a:r>
            <a:r>
              <a:rPr lang="cs-CZ" b="1" u="sng" dirty="0"/>
              <a:t>fyziologických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odumření „opotřebovaných buněk“</a:t>
            </a:r>
          </a:p>
          <a:p>
            <a:pPr marL="177800" indent="-177800">
              <a:defRPr/>
            </a:pPr>
            <a:endParaRPr lang="cs-CZ" sz="2600" b="1" dirty="0"/>
          </a:p>
          <a:p>
            <a:pPr marL="177800" indent="-177800">
              <a:defRPr/>
            </a:pPr>
            <a:r>
              <a:rPr lang="cs-CZ" sz="2200" b="1" dirty="0"/>
              <a:t>obnova buněk </a:t>
            </a:r>
          </a:p>
          <a:p>
            <a:pPr marL="635000" lvl="1" indent="-177800">
              <a:defRPr/>
            </a:pPr>
            <a:r>
              <a:rPr lang="cs-CZ" sz="2000" dirty="0"/>
              <a:t>epitel střevní sliznice</a:t>
            </a:r>
          </a:p>
          <a:p>
            <a:pPr marL="635000" lvl="1" indent="-177800">
              <a:defRPr/>
            </a:pPr>
            <a:r>
              <a:rPr lang="cs-CZ" sz="2000" dirty="0"/>
              <a:t>buňky krvetvorby v kostní dřeni</a:t>
            </a:r>
          </a:p>
          <a:p>
            <a:pPr marL="635000" lvl="1" indent="-177800">
              <a:defRPr/>
            </a:pPr>
            <a:r>
              <a:rPr lang="cs-CZ" sz="2000" dirty="0"/>
              <a:t>selekce buněk imunitního systému v zárodečných centrech lymfatických </a:t>
            </a:r>
            <a:r>
              <a:rPr lang="cs-CZ" sz="2000" dirty="0" err="1"/>
              <a:t>foliklů</a:t>
            </a:r>
            <a:endParaRPr lang="cs-CZ" sz="2000" dirty="0"/>
          </a:p>
          <a:p>
            <a:pPr marL="635000" lvl="1" indent="-177800">
              <a:defRPr/>
            </a:pPr>
            <a:r>
              <a:rPr lang="cs-CZ" sz="2000" dirty="0"/>
              <a:t>zánik hormonálně řízených tkání – např. endometrium během menstruačního cyklu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91289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266700" algn="l"/>
                <a:tab pos="444500" algn="l"/>
              </a:tabLst>
              <a:defRPr/>
            </a:pPr>
            <a:r>
              <a:rPr lang="cs-CZ" sz="2200" dirty="0"/>
              <a:t>= mírný stupeň regrese v důsledku patologického buněčného metabolismu</a:t>
            </a:r>
          </a:p>
          <a:p>
            <a:pPr>
              <a:defRPr/>
            </a:pPr>
            <a:r>
              <a:rPr lang="cs-CZ" sz="2200" dirty="0"/>
              <a:t> </a:t>
            </a:r>
            <a:r>
              <a:rPr lang="cs-CZ" sz="2200" b="1" dirty="0"/>
              <a:t>klasifikace: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1. vody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2. bílkovin 	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3. tuků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(intracelulární/extracelulární steatózy)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4. cukrů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</a:t>
            </a:r>
            <a:r>
              <a:rPr lang="cs-CZ" sz="2200" dirty="0" err="1"/>
              <a:t>glykogenózy</a:t>
            </a:r>
            <a:r>
              <a:rPr lang="cs-CZ" sz="2200" dirty="0"/>
              <a:t>, v nádorech, při DM)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5. minerálů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(krystaly; konkrementy; kalcifikace dystrofická/metastatická)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97973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Poruchy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6700" indent="-266700">
              <a:lnSpc>
                <a:spcPct val="95000"/>
              </a:lnSpc>
              <a:defRPr/>
            </a:pPr>
            <a:r>
              <a:rPr lang="cs-CZ" sz="2200" dirty="0"/>
              <a:t>souvisí s distribucí elektrolytů: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extracelulárních</a:t>
            </a:r>
            <a:r>
              <a:rPr lang="cs-CZ" sz="2200" dirty="0"/>
              <a:t>: Na+, Cl-, HCO3-, Mg2+, sulfáty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Intracelulárních</a:t>
            </a:r>
            <a:r>
              <a:rPr lang="cs-CZ" sz="2200" dirty="0"/>
              <a:t>:  K+, fosfáty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r>
              <a:rPr lang="cs-CZ" dirty="0"/>
              <a:t>1/ </a:t>
            </a:r>
            <a:r>
              <a:rPr lang="cs-CZ" b="1" u="sng" dirty="0"/>
              <a:t>extracelulární změny:</a:t>
            </a:r>
          </a:p>
          <a:p>
            <a:pPr marL="450850" lvl="1" indent="530225">
              <a:lnSpc>
                <a:spcPct val="95000"/>
              </a:lnSpc>
              <a:buNone/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→ dehydratace</a:t>
            </a:r>
          </a:p>
          <a:p>
            <a:pPr marL="450850" lvl="1" indent="-450850">
              <a:lnSpc>
                <a:spcPct val="95000"/>
              </a:lnSpc>
              <a:buNone/>
              <a:tabLst>
                <a:tab pos="985838" algn="l"/>
                <a:tab pos="1252538" algn="l"/>
              </a:tabLst>
              <a:defRPr/>
            </a:pPr>
            <a:r>
              <a:rPr lang="cs-CZ" dirty="0"/>
              <a:t>		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+ </a:t>
            </a:r>
            <a:r>
              <a:rPr lang="cs-CZ" dirty="0"/>
              <a:t>→ </a:t>
            </a:r>
            <a:r>
              <a:rPr lang="cs-CZ" dirty="0" err="1"/>
              <a:t>hyperhydratace</a:t>
            </a:r>
            <a:r>
              <a:rPr lang="cs-CZ" dirty="0"/>
              <a:t>, edém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hydrostatický (venostatický)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lymfostatický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hypoalbuminotický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cytotoxický</a:t>
            </a:r>
          </a:p>
          <a:p>
            <a:pPr marL="269875" lvl="3">
              <a:defRPr/>
            </a:pPr>
            <a:r>
              <a:rPr lang="cs-CZ" dirty="0"/>
              <a:t>pozn.: anasarka = edém pojiva 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23487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Porucha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lnSpc>
                <a:spcPct val="95000"/>
              </a:lnSpc>
              <a:buNone/>
              <a:defRPr/>
            </a:pPr>
            <a:r>
              <a:rPr lang="cs-CZ" dirty="0"/>
              <a:t>2/ </a:t>
            </a:r>
            <a:r>
              <a:rPr lang="cs-CZ" b="1" u="sng" dirty="0"/>
              <a:t>intracelulární změny: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při ischémii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 err="1"/>
              <a:t>hyperaldosteronismu</a:t>
            </a:r>
            <a:endParaRPr lang="cs-CZ" dirty="0"/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virózách</a:t>
            </a:r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toxických inzultech</a:t>
            </a:r>
          </a:p>
          <a:p>
            <a:pPr marL="981075" lvl="3" indent="-176213">
              <a:lnSpc>
                <a:spcPct val="95000"/>
              </a:lnSpc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akutní zduření </a:t>
            </a:r>
          </a:p>
          <a:p>
            <a:pPr marL="630238" lvl="1" indent="-630238">
              <a:buNone/>
              <a:defRPr/>
            </a:pPr>
            <a:r>
              <a:rPr lang="cs-CZ" dirty="0"/>
              <a:t>	- „IC edém“, zrnění cytoplazmy</a:t>
            </a:r>
          </a:p>
          <a:p>
            <a:pPr marL="457200" lvl="1" indent="-457200">
              <a:buFont typeface="Arial" charset="0"/>
              <a:buChar char="•"/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vakuolární dystrofie </a:t>
            </a:r>
          </a:p>
          <a:p>
            <a:pPr marL="630238" lvl="1" indent="-630238">
              <a:buNone/>
              <a:defRPr/>
            </a:pPr>
            <a:r>
              <a:rPr lang="cs-CZ" dirty="0"/>
              <a:t>	- cytoplazmatické vakuoly obsahující vodu → pěnitý vzhled</a:t>
            </a:r>
          </a:p>
          <a:p>
            <a:pPr marL="630238" lvl="1" indent="-630238">
              <a:buNone/>
              <a:defRPr/>
            </a:pPr>
            <a:r>
              <a:rPr lang="cs-CZ" dirty="0"/>
              <a:t>	- akutní </a:t>
            </a:r>
            <a:r>
              <a:rPr lang="cs-CZ" dirty="0" err="1"/>
              <a:t>x</a:t>
            </a:r>
            <a:r>
              <a:rPr lang="cs-CZ" dirty="0"/>
              <a:t> chronická (balónová degenerace)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61856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Akutní zduření – tubuly ledviny</a:t>
            </a:r>
          </a:p>
        </p:txBody>
      </p:sp>
      <p:pic>
        <p:nvPicPr>
          <p:cNvPr id="4" name="Picture 4" descr="ledvina_parenchymová dystrofie 400x">
            <a:extLst>
              <a:ext uri="{FF2B5EF4-FFF2-40B4-BE49-F238E27FC236}">
                <a16:creationId xmlns="" xmlns:a16="http://schemas.microsoft.com/office/drawing/2014/main" id="{8A68C7F2-C0D5-0440-88EB-D9A8430C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61331" y="1812875"/>
            <a:ext cx="74132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330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Vakuolární dystrofie - ledviny (200x)</a:t>
            </a:r>
          </a:p>
        </p:txBody>
      </p:sp>
      <p:pic>
        <p:nvPicPr>
          <p:cNvPr id="5" name="Picture 4" descr="ledvina vakuolární dystrofie HE 200x">
            <a:extLst>
              <a:ext uri="{FF2B5EF4-FFF2-40B4-BE49-F238E27FC236}">
                <a16:creationId xmlns="" xmlns:a16="http://schemas.microsoft.com/office/drawing/2014/main" id="{F2B6193C-DF76-6342-84FC-8C6D01DA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93257" y="1812875"/>
            <a:ext cx="7279527" cy="4680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144007" y="5659029"/>
            <a:ext cx="342877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proximálního tubulu</a:t>
            </a:r>
          </a:p>
          <a:p>
            <a:pPr eaLnBrk="0" hangingPunct="0"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epitelie</a:t>
            </a:r>
            <a:r>
              <a:rPr lang="cs-CZ" sz="1600" dirty="0"/>
              <a:t> proximálního tubulu</a:t>
            </a:r>
          </a:p>
          <a:p>
            <a:pPr eaLnBrk="0" hangingPunct="0">
              <a:defRPr/>
            </a:pPr>
            <a:r>
              <a:rPr lang="cs-CZ" sz="1600" dirty="0"/>
              <a:t>3 - zduřelá cytoplasma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61566" y="30287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63594" y="4555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302063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bílkovin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2200" b="1" dirty="0"/>
              <a:t>hyalinní </a:t>
            </a:r>
            <a:r>
              <a:rPr lang="cs-CZ" sz="2200" b="1" dirty="0" err="1"/>
              <a:t>zkapénkovatění</a:t>
            </a:r>
            <a:r>
              <a:rPr lang="cs-CZ" sz="2200" b="1" dirty="0"/>
              <a:t>, hyalinní dystrofie 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inkluze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hlenové dystrofie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amyloidóza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dna</a:t>
            </a:r>
          </a:p>
          <a:p>
            <a:pPr marL="457200" indent="-457200">
              <a:buFont typeface="+mj-lt"/>
              <a:buAutoNum type="arabicParenR" startAt="2"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/>
              <a:t> = extra- i intracelulární homogenní eosinofilní hmota různého chemického složení a ultrastruktury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9928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</a:t>
            </a:r>
            <a:r>
              <a:rPr lang="cs-CZ" b="1" dirty="0" err="1"/>
              <a:t>zkapénkovatění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Intracelulární akumulace </a:t>
            </a:r>
            <a:r>
              <a:rPr lang="cs-CZ" sz="2200" dirty="0" err="1"/>
              <a:t>hyalinu</a:t>
            </a:r>
            <a:endParaRPr lang="cs-CZ" sz="2200" dirty="0"/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Malloryho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   – v </a:t>
            </a:r>
            <a:r>
              <a:rPr lang="cs-CZ" sz="2200" dirty="0" err="1"/>
              <a:t>hepatocytech</a:t>
            </a:r>
            <a:r>
              <a:rPr lang="cs-CZ" sz="2200" dirty="0"/>
              <a:t> u alkoholiků (</a:t>
            </a:r>
            <a:r>
              <a:rPr lang="cs-CZ" sz="2200" dirty="0" err="1"/>
              <a:t>cytokeratinová</a:t>
            </a:r>
            <a:r>
              <a:rPr lang="cs-CZ" sz="2200" dirty="0"/>
              <a:t> </a:t>
            </a:r>
            <a:r>
              <a:rPr lang="cs-CZ" sz="2200" dirty="0" err="1"/>
              <a:t>filamenta</a:t>
            </a:r>
            <a:r>
              <a:rPr lang="cs-CZ" sz="2200" dirty="0"/>
              <a:t>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>
                <a:solidFill>
                  <a:srgbClr val="FF0000"/>
                </a:solidFill>
              </a:rPr>
              <a:t>Alfa 1 antitrypsin </a:t>
            </a:r>
          </a:p>
          <a:p>
            <a:pPr>
              <a:buNone/>
              <a:defRPr/>
            </a:pPr>
            <a:r>
              <a:rPr lang="cs-CZ" sz="2200" dirty="0"/>
              <a:t> 	– v </a:t>
            </a:r>
            <a:r>
              <a:rPr lang="cs-CZ" sz="2200" dirty="0" err="1"/>
              <a:t>hepatocytech</a:t>
            </a:r>
            <a:r>
              <a:rPr lang="cs-CZ" sz="2200" dirty="0"/>
              <a:t> při jeho defektu (PAS+ globule)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Russelova</a:t>
            </a:r>
            <a:r>
              <a:rPr lang="cs-CZ" sz="2200" dirty="0">
                <a:solidFill>
                  <a:srgbClr val="FF0000"/>
                </a:solidFill>
              </a:rPr>
              <a:t> tělíska </a:t>
            </a:r>
          </a:p>
          <a:p>
            <a:pPr>
              <a:buNone/>
              <a:defRPr/>
            </a:pPr>
            <a:r>
              <a:rPr lang="cs-CZ" sz="2200" dirty="0"/>
              <a:t>	– imunoglobuliny v </a:t>
            </a:r>
            <a:r>
              <a:rPr lang="cs-CZ" sz="2200" dirty="0" err="1" smtClean="0"/>
              <a:t>plazmocytech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xmlns="" val="3225895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Hepatocyty</a:t>
            </a:r>
            <a:r>
              <a:rPr lang="cs-CZ" b="1" dirty="0"/>
              <a:t> - </a:t>
            </a:r>
            <a:r>
              <a:rPr lang="cs-CZ" b="1" dirty="0" err="1"/>
              <a:t>Malloryho</a:t>
            </a:r>
            <a:r>
              <a:rPr lang="cs-CZ" b="1" dirty="0"/>
              <a:t> </a:t>
            </a:r>
            <a:r>
              <a:rPr lang="cs-CZ" b="1" dirty="0" err="1"/>
              <a:t>hyalin</a:t>
            </a:r>
            <a:endParaRPr lang="cs-CZ" b="1" dirty="0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5C4A11A9-EF30-5A41-975C-AC3BA5CD1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812875"/>
            <a:ext cx="7102312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732092" y="6154321"/>
            <a:ext cx="20245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</a:t>
            </a:r>
            <a:r>
              <a:rPr lang="cs-CZ" sz="1600" dirty="0" err="1"/>
              <a:t>Malloryho</a:t>
            </a:r>
            <a:r>
              <a:rPr lang="cs-CZ" sz="1600" dirty="0"/>
              <a:t> </a:t>
            </a:r>
            <a:r>
              <a:rPr lang="cs-CZ" sz="1600" dirty="0" err="1"/>
              <a:t>hyalin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30315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extracelulární akumulace </a:t>
            </a:r>
            <a:r>
              <a:rPr lang="cs-CZ" sz="2200" dirty="0" err="1"/>
              <a:t>hyalinu</a:t>
            </a:r>
            <a:r>
              <a:rPr lang="cs-CZ" sz="2200" dirty="0"/>
              <a:t> (vzniká z vaziva), připomíná chrupavku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/>
              <a:t>sklon ke kalcifikaci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 err="1"/>
              <a:t>dif.dg</a:t>
            </a:r>
            <a:r>
              <a:rPr lang="cs-CZ" sz="2200" dirty="0"/>
              <a:t>.: amyloid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příklady: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Hyalinizace</a:t>
            </a:r>
            <a:r>
              <a:rPr lang="cs-CZ" sz="2200" dirty="0">
                <a:solidFill>
                  <a:srgbClr val="FF0000"/>
                </a:solidFill>
              </a:rPr>
              <a:t> jizev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na </a:t>
            </a:r>
            <a:r>
              <a:rPr lang="cs-CZ" sz="2200" dirty="0" err="1">
                <a:solidFill>
                  <a:srgbClr val="FF0000"/>
                </a:solidFill>
              </a:rPr>
              <a:t>serozních</a:t>
            </a:r>
            <a:r>
              <a:rPr lang="cs-CZ" sz="2200" dirty="0">
                <a:solidFill>
                  <a:srgbClr val="FF0000"/>
                </a:solidFill>
              </a:rPr>
              <a:t> blanách </a:t>
            </a:r>
            <a:r>
              <a:rPr lang="cs-CZ" sz="2200" dirty="0"/>
              <a:t>– tzv. </a:t>
            </a:r>
            <a:r>
              <a:rPr lang="cs-CZ" sz="2200" dirty="0" err="1"/>
              <a:t>polevové</a:t>
            </a:r>
            <a:r>
              <a:rPr lang="cs-CZ" sz="2200" dirty="0"/>
              <a:t> orgány (m. </a:t>
            </a:r>
            <a:r>
              <a:rPr lang="cs-CZ" sz="2200" dirty="0" err="1"/>
              <a:t>Curshman</a:t>
            </a:r>
            <a:r>
              <a:rPr lang="cs-CZ" sz="22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83869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 - </a:t>
            </a:r>
            <a:r>
              <a:rPr lang="cs-CZ" b="1" dirty="0" err="1"/>
              <a:t>perisplenitis</a:t>
            </a:r>
            <a:r>
              <a:rPr lang="cs-CZ" b="1" dirty="0"/>
              <a:t> </a:t>
            </a:r>
            <a:r>
              <a:rPr lang="cs-CZ" b="1" dirty="0" err="1"/>
              <a:t>cartilaginea</a:t>
            </a:r>
            <a:endParaRPr lang="cs-CZ" b="1" dirty="0"/>
          </a:p>
        </p:txBody>
      </p:sp>
      <p:pic>
        <p:nvPicPr>
          <p:cNvPr id="4" name="Picture 9" descr="zdroj www.sciencephoto.com&#10;">
            <a:extLst>
              <a:ext uri="{FF2B5EF4-FFF2-40B4-BE49-F238E27FC236}">
                <a16:creationId xmlns="" xmlns:a16="http://schemas.microsoft.com/office/drawing/2014/main" id="{8ABA1F34-85A8-B44F-BA5A-34945988451E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89737" y="1825625"/>
            <a:ext cx="6264063" cy="4680000"/>
          </a:xfrm>
        </p:spPr>
      </p:pic>
      <p:pic>
        <p:nvPicPr>
          <p:cNvPr id="6" name="Obrázek 5" descr="Zdroj - www.sciencephoto.com">
            <a:extLst>
              <a:ext uri="{FF2B5EF4-FFF2-40B4-BE49-F238E27FC236}">
                <a16:creationId xmlns="" xmlns:a16="http://schemas.microsoft.com/office/drawing/2014/main" id="{AE23F390-927C-C549-B562-5898635F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076700" cy="3530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91835BE9-3595-EC44-9764-FE6A50D04AC0}"/>
              </a:ext>
            </a:extLst>
          </p:cNvPr>
          <p:cNvSpPr txBox="1"/>
          <p:nvPr/>
        </p:nvSpPr>
        <p:spPr>
          <a:xfrm>
            <a:off x="838200" y="5356679"/>
            <a:ext cx="212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www.sciencephoto.com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988982" y="5920850"/>
            <a:ext cx="261741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Hyalinně ztluštělá kapsula</a:t>
            </a:r>
          </a:p>
          <a:p>
            <a:pPr eaLnBrk="0" hangingPunct="0">
              <a:defRPr/>
            </a:pPr>
            <a:r>
              <a:rPr lang="cs-CZ" sz="1600" dirty="0"/>
              <a:t>2 – Pulpa sleziny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33866" y="5126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9635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ztráta působení růstových faktorů (aktivace </a:t>
            </a:r>
            <a:r>
              <a:rPr lang="cs-CZ" sz="2200" b="1" dirty="0" err="1"/>
              <a:t>intrinsické</a:t>
            </a:r>
            <a:r>
              <a:rPr lang="cs-CZ" sz="2200" b="1" dirty="0"/>
              <a:t> cesty</a:t>
            </a:r>
            <a:r>
              <a:rPr lang="cs-CZ" sz="2400" b="1" dirty="0"/>
              <a:t>)</a:t>
            </a:r>
          </a:p>
          <a:p>
            <a:pPr marL="635000" lvl="1" indent="-177800">
              <a:defRPr/>
            </a:pPr>
            <a:r>
              <a:rPr lang="cs-CZ" sz="2000" dirty="0"/>
              <a:t>zánik </a:t>
            </a:r>
            <a:r>
              <a:rPr lang="cs-CZ" sz="2000" dirty="0" smtClean="0"/>
              <a:t>lymfocytů, </a:t>
            </a:r>
            <a:r>
              <a:rPr lang="cs-CZ" sz="2000" dirty="0"/>
              <a:t>jejichž životaschopnost zabezpečují </a:t>
            </a:r>
            <a:r>
              <a:rPr lang="cs-CZ" sz="2000" dirty="0" err="1"/>
              <a:t>cytokiny</a:t>
            </a:r>
            <a:r>
              <a:rPr lang="cs-CZ" sz="2000" dirty="0"/>
              <a:t> a antigeny</a:t>
            </a:r>
          </a:p>
          <a:p>
            <a:pPr marL="635000" lvl="1" indent="-177800">
              <a:defRPr/>
            </a:pPr>
            <a:r>
              <a:rPr lang="cs-CZ" sz="2000" dirty="0"/>
              <a:t>hormonálně dependentní buňky (např. kastrace)</a:t>
            </a:r>
          </a:p>
          <a:p>
            <a:pPr marL="457200" lvl="1" indent="0">
              <a:buNone/>
              <a:defRPr/>
            </a:pPr>
            <a:endParaRPr lang="cs-CZ" sz="2000" b="1" dirty="0"/>
          </a:p>
          <a:p>
            <a:pPr marL="177800" lvl="1" indent="-177800">
              <a:spcBef>
                <a:spcPts val="1000"/>
              </a:spcBef>
              <a:defRPr/>
            </a:pPr>
            <a:r>
              <a:rPr lang="cs-CZ" sz="2200" b="1" dirty="0"/>
              <a:t>poškození DNA (aktivace </a:t>
            </a:r>
            <a:r>
              <a:rPr lang="cs-CZ" sz="2200" b="1" dirty="0" err="1"/>
              <a:t>extrinzické</a:t>
            </a:r>
            <a:r>
              <a:rPr lang="cs-CZ" sz="2200" b="1" dirty="0"/>
              <a:t> cesty)</a:t>
            </a:r>
          </a:p>
          <a:p>
            <a:pPr marL="635000" lvl="2" indent="-177800">
              <a:spcBef>
                <a:spcPts val="1000"/>
              </a:spcBef>
              <a:defRPr/>
            </a:pPr>
            <a:r>
              <a:rPr lang="cs-CZ" dirty="0"/>
              <a:t>hypoxie, radiace, chemikálie, léky (vč. cytostatik) --</a:t>
            </a:r>
            <a:r>
              <a:rPr lang="cs-CZ" dirty="0">
                <a:sym typeface="Wingdings" panose="05000000000000000000" pitchFamily="2" charset="2"/>
              </a:rPr>
              <a:t> tzv. genotoxický stres</a:t>
            </a:r>
          </a:p>
          <a:p>
            <a:pPr marL="635000" lvl="2" indent="-177800">
              <a:spcBef>
                <a:spcPts val="1000"/>
              </a:spcBef>
              <a:defRPr/>
            </a:pPr>
            <a:endParaRPr lang="cs-CZ" b="1" dirty="0">
              <a:sym typeface="Wingdings" panose="05000000000000000000" pitchFamily="2" charset="2"/>
            </a:endParaRPr>
          </a:p>
          <a:p>
            <a:pPr marL="457200" lvl="2" indent="0">
              <a:spcBef>
                <a:spcPts val="1000"/>
              </a:spcBef>
              <a:buNone/>
              <a:defRPr/>
            </a:pPr>
            <a:r>
              <a:rPr lang="cs-CZ" b="1" dirty="0">
                <a:sym typeface="Wingdings" panose="05000000000000000000" pitchFamily="2" charset="2"/>
              </a:rPr>
              <a:t>Aktivace genu </a:t>
            </a:r>
            <a:r>
              <a:rPr lang="cs-CZ" b="1" i="1" dirty="0">
                <a:sym typeface="Wingdings" panose="05000000000000000000" pitchFamily="2" charset="2"/>
              </a:rPr>
              <a:t>TP53</a:t>
            </a:r>
            <a:r>
              <a:rPr lang="cs-CZ" b="1" dirty="0">
                <a:sym typeface="Wingdings" panose="05000000000000000000" pitchFamily="2" charset="2"/>
              </a:rPr>
              <a:t> – protein p53 zablokuje při poškození DNA buněčný cyklus v G1 fázi a buňka může poškozenou DNA reparovat. V případě velkého poškození protein p53 </a:t>
            </a:r>
            <a:r>
              <a:rPr lang="cs-CZ" b="1" dirty="0" smtClean="0">
                <a:sym typeface="Wingdings" panose="05000000000000000000" pitchFamily="2" charset="2"/>
              </a:rPr>
              <a:t>spustí </a:t>
            </a:r>
            <a:r>
              <a:rPr lang="cs-CZ" b="1" dirty="0" err="1">
                <a:sym typeface="Wingdings" panose="05000000000000000000" pitchFamily="2" charset="2"/>
              </a:rPr>
              <a:t>apoptotický</a:t>
            </a:r>
            <a:r>
              <a:rPr lang="cs-CZ" b="1" dirty="0">
                <a:sym typeface="Wingdings" panose="05000000000000000000" pitchFamily="2" charset="2"/>
              </a:rPr>
              <a:t> rozpad. Při mutaci genu </a:t>
            </a:r>
            <a:r>
              <a:rPr lang="cs-CZ" b="1" i="1" dirty="0">
                <a:sym typeface="Wingdings" panose="05000000000000000000" pitchFamily="2" charset="2"/>
              </a:rPr>
              <a:t>TP53</a:t>
            </a:r>
            <a:r>
              <a:rPr lang="cs-CZ" b="1" dirty="0">
                <a:sym typeface="Wingdings" panose="05000000000000000000" pitchFamily="2" charset="2"/>
              </a:rPr>
              <a:t> buňka přežije, navazující mutace mohou vyvolat až transformaci do nádorové buňky</a:t>
            </a:r>
            <a:endParaRPr lang="cs-CZ" b="1" dirty="0"/>
          </a:p>
          <a:p>
            <a:pPr marL="177800" indent="-177800">
              <a:defRPr/>
            </a:pPr>
            <a:endParaRPr lang="cs-CZ" sz="26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454107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Inkluze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patologické intracelulární partikule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/>
              <a:t>cytoplasmatické / jaderné</a:t>
            </a:r>
          </a:p>
          <a:p>
            <a:pPr>
              <a:defRPr/>
            </a:pPr>
            <a:r>
              <a:rPr lang="cs-CZ" sz="2200" dirty="0"/>
              <a:t>rozdílná velikost</a:t>
            </a:r>
          </a:p>
          <a:p>
            <a:pPr>
              <a:defRPr/>
            </a:pPr>
            <a:r>
              <a:rPr lang="cs-CZ" sz="2200" dirty="0"/>
              <a:t>eosinofilní i bazofilní </a:t>
            </a:r>
          </a:p>
          <a:p>
            <a:pPr>
              <a:defRPr/>
            </a:pPr>
            <a:r>
              <a:rPr lang="cs-CZ" sz="2200" dirty="0"/>
              <a:t>charakteristické u některých virových infekcí</a:t>
            </a:r>
          </a:p>
          <a:p>
            <a:pPr>
              <a:buNone/>
              <a:defRPr/>
            </a:pPr>
            <a:r>
              <a:rPr lang="cs-CZ" sz="2200" dirty="0"/>
              <a:t>	- virové částice: herpes, CMV, vzteklina - </a:t>
            </a:r>
            <a:r>
              <a:rPr lang="cs-CZ" sz="2200" dirty="0" err="1"/>
              <a:t>Negriho</a:t>
            </a:r>
            <a:r>
              <a:rPr lang="cs-CZ" sz="2200" dirty="0"/>
              <a:t> tělíska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diagnostika</a:t>
            </a:r>
            <a:r>
              <a:rPr lang="cs-CZ" sz="2200" dirty="0"/>
              <a:t>: - speciální barvení, IHC, in </a:t>
            </a:r>
            <a:r>
              <a:rPr lang="cs-CZ" sz="2200" dirty="0" err="1"/>
              <a:t>situ</a:t>
            </a:r>
            <a:r>
              <a:rPr lang="cs-CZ" sz="2200" dirty="0"/>
              <a:t> hybridizace, ELM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117198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CMV kolitida</a:t>
            </a:r>
          </a:p>
        </p:txBody>
      </p:sp>
      <p:pic>
        <p:nvPicPr>
          <p:cNvPr id="4" name="Picture 8" descr="HIV-CMV-colitis202">
            <a:extLst>
              <a:ext uri="{FF2B5EF4-FFF2-40B4-BE49-F238E27FC236}">
                <a16:creationId xmlns="" xmlns:a16="http://schemas.microsoft.com/office/drawing/2014/main" id="{C282E200-D236-E944-9C98-0C8B0326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71499" y="1825625"/>
            <a:ext cx="6990159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58501" y="333148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16981" y="6146931"/>
            <a:ext cx="2444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CMV inkluze v jádře</a:t>
            </a:r>
          </a:p>
        </p:txBody>
      </p:sp>
    </p:spTree>
    <p:extLst>
      <p:ext uri="{BB962C8B-B14F-4D97-AF65-F5344CB8AC3E}">
        <p14:creationId xmlns:p14="http://schemas.microsoft.com/office/powerpoint/2010/main" xmlns="" val="2816258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1. </a:t>
            </a:r>
            <a:r>
              <a:rPr lang="cs-CZ" sz="2200" b="1" dirty="0" err="1"/>
              <a:t>mukosubstancí</a:t>
            </a:r>
            <a:r>
              <a:rPr lang="cs-CZ" sz="2200" b="1" dirty="0"/>
              <a:t> epitelu 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dirty="0"/>
              <a:t>	- chybí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endParaRPr lang="cs-CZ" sz="2200" dirty="0"/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2. </a:t>
            </a:r>
            <a:r>
              <a:rPr lang="cs-CZ" sz="2200" b="1" dirty="0" err="1"/>
              <a:t>mukosubstancí</a:t>
            </a:r>
            <a:r>
              <a:rPr lang="cs-CZ" sz="2200" b="1" dirty="0"/>
              <a:t> pojiva </a:t>
            </a:r>
          </a:p>
          <a:p>
            <a:pPr marL="355600" indent="-355600">
              <a:buClr>
                <a:srgbClr val="FF0000"/>
              </a:buClr>
              <a:buNone/>
              <a:tabLst>
                <a:tab pos="177800" algn="l"/>
                <a:tab pos="355600" algn="l"/>
              </a:tabLst>
              <a:defRPr/>
            </a:pPr>
            <a:r>
              <a:rPr lang="cs-CZ" sz="2200" dirty="0"/>
              <a:t> 		- </a:t>
            </a:r>
            <a:r>
              <a:rPr lang="cs-CZ" sz="2200" dirty="0" err="1"/>
              <a:t>glykosaminoglykany</a:t>
            </a:r>
            <a:r>
              <a:rPr lang="cs-CZ" sz="2200" dirty="0"/>
              <a:t> syntetizovány fibroblasty, přítomna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None/>
              <a:defRPr/>
            </a:pPr>
            <a:endParaRPr lang="cs-CZ" sz="2200" dirty="0"/>
          </a:p>
          <a:p>
            <a:pPr marL="457200" indent="-457200">
              <a:buNone/>
              <a:defRPr/>
            </a:pPr>
            <a:r>
              <a:rPr lang="cs-CZ" sz="2200" b="1" dirty="0"/>
              <a:t>diagnostika:</a:t>
            </a:r>
          </a:p>
          <a:p>
            <a:pPr marL="266700" indent="-266700">
              <a:defRPr/>
            </a:pPr>
            <a:r>
              <a:rPr lang="cs-CZ" sz="2200" b="1" dirty="0">
                <a:solidFill>
                  <a:srgbClr val="FF0000"/>
                </a:solidFill>
              </a:rPr>
              <a:t>PAS</a:t>
            </a:r>
            <a:r>
              <a:rPr lang="cs-CZ" sz="2200" dirty="0"/>
              <a:t> (neutrální </a:t>
            </a:r>
            <a:r>
              <a:rPr lang="cs-CZ" sz="2200" dirty="0" err="1"/>
              <a:t>mukopolysacharadidy</a:t>
            </a:r>
            <a:r>
              <a:rPr lang="cs-CZ" sz="2200" dirty="0"/>
              <a:t>)</a:t>
            </a:r>
          </a:p>
          <a:p>
            <a:pPr marL="266700" indent="-26670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Alciánová</a:t>
            </a:r>
            <a:r>
              <a:rPr lang="cs-CZ" sz="2200" b="1" dirty="0">
                <a:solidFill>
                  <a:srgbClr val="00B0F0"/>
                </a:solidFill>
              </a:rPr>
              <a:t> modř </a:t>
            </a:r>
            <a:r>
              <a:rPr lang="cs-CZ" sz="2200" dirty="0"/>
              <a:t>(kyselé mukopolysacharidy)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51818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epitelové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 err="1"/>
              <a:t>mukoviscidóza</a:t>
            </a:r>
            <a:r>
              <a:rPr lang="cs-CZ" sz="2200" b="1" dirty="0"/>
              <a:t>, cystická (</a:t>
            </a:r>
            <a:r>
              <a:rPr lang="cs-CZ" sz="2200" b="1" dirty="0" err="1"/>
              <a:t>pankreato</a:t>
            </a:r>
            <a:r>
              <a:rPr lang="cs-CZ" sz="2200" b="1" dirty="0"/>
              <a:t>)fibróza </a:t>
            </a:r>
          </a:p>
          <a:p>
            <a:pPr>
              <a:buNone/>
              <a:tabLst>
                <a:tab pos="266700" algn="l"/>
                <a:tab pos="355600" algn="l"/>
              </a:tabLst>
              <a:defRPr/>
            </a:pPr>
            <a:r>
              <a:rPr lang="cs-CZ" sz="2200" dirty="0"/>
              <a:t>  	- AR (7.chromozom – tzv. CFTR gen) → defektní transport Cl- →  vazký hlen ucpává dýchací cesty a vývody </a:t>
            </a:r>
            <a:r>
              <a:rPr lang="cs-CZ" sz="2200" dirty="0" smtClean="0"/>
              <a:t>exokrinních </a:t>
            </a:r>
            <a:r>
              <a:rPr lang="cs-CZ" sz="2200" dirty="0"/>
              <a:t>žláz (vč. pankreatu) → → bronchiektázie (+ recidivující těžké pneumonie), dilatace vývodů (→ </a:t>
            </a:r>
            <a:r>
              <a:rPr lang="cs-CZ" sz="2200" dirty="0" smtClean="0"/>
              <a:t>atrofie žlázových struktur a fibróza </a:t>
            </a:r>
            <a:r>
              <a:rPr lang="cs-CZ" sz="2200" dirty="0"/>
              <a:t>pankreatu)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/>
              <a:t>alopecia</a:t>
            </a:r>
            <a:r>
              <a:rPr lang="cs-CZ" sz="2200" b="1" dirty="0"/>
              <a:t> </a:t>
            </a:r>
            <a:r>
              <a:rPr lang="cs-CZ" sz="2200" b="1" dirty="0" err="1"/>
              <a:t>mucinosa</a:t>
            </a:r>
            <a:endParaRPr lang="cs-CZ" sz="2200" b="1" dirty="0"/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vakuolární degenerace vlasových folikulů → plešatost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35825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yst_fibr_pankr_lehka">
            <a:extLst>
              <a:ext uri="{FF2B5EF4-FFF2-40B4-BE49-F238E27FC236}">
                <a16:creationId xmlns="" xmlns:a16="http://schemas.microsoft.com/office/drawing/2014/main" id="{15877199-6DAD-1B4C-B364-C482C7FB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81678" y="1812875"/>
            <a:ext cx="7108236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="" xmlns:a16="http://schemas.microsoft.com/office/drawing/2014/main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Mukoviscidóza</a:t>
            </a:r>
            <a:r>
              <a:rPr lang="cs-CZ" b="1" dirty="0"/>
              <a:t> – počáteční stádium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90013" y="5661878"/>
            <a:ext cx="50999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retence hustého hlenu v </a:t>
            </a:r>
            <a:r>
              <a:rPr lang="cs-CZ" sz="1600" dirty="0" err="1"/>
              <a:t>luminech</a:t>
            </a:r>
            <a:r>
              <a:rPr lang="cs-CZ" sz="1600" dirty="0"/>
              <a:t> acinů a vývodů</a:t>
            </a:r>
          </a:p>
          <a:p>
            <a:pPr eaLnBrk="0" hangingPunct="0">
              <a:defRPr/>
            </a:pPr>
            <a:r>
              <a:rPr lang="cs-CZ" sz="1600" dirty="0"/>
              <a:t>2 - lehce zmnožené </a:t>
            </a:r>
            <a:r>
              <a:rPr lang="cs-CZ" sz="1600" dirty="0" err="1"/>
              <a:t>intersticium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nepostižené aciny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4989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17830" y="247554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37616" y="23456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373843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="" xmlns:a16="http://schemas.microsoft.com/office/drawing/2014/main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pokročilé stádium s atrofií parenchymu</a:t>
            </a:r>
          </a:p>
        </p:txBody>
      </p:sp>
      <p:pic>
        <p:nvPicPr>
          <p:cNvPr id="5" name="Picture 4" descr="cyst_fibr_pankr_tezka">
            <a:extLst>
              <a:ext uri="{FF2B5EF4-FFF2-40B4-BE49-F238E27FC236}">
                <a16:creationId xmlns="" xmlns:a16="http://schemas.microsoft.com/office/drawing/2014/main" id="{49208A6E-34D4-5541-9F3D-3FDF2B83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68085" y="1812875"/>
            <a:ext cx="7105453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62747" y="5899160"/>
            <a:ext cx="4710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Zmnožené vazivo  s chronickou zánětlivou infiltrací</a:t>
            </a:r>
          </a:p>
          <a:p>
            <a:pPr eaLnBrk="0" hangingPunct="0">
              <a:defRPr/>
            </a:pPr>
            <a:r>
              <a:rPr lang="cs-CZ" sz="1600" dirty="0"/>
              <a:t>2 - Perzistující Langerhansovy ostrůvky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49021" y="3031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94935" y="27450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724318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mezenchymové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/>
              <a:t>ganglion</a:t>
            </a:r>
            <a:r>
              <a:rPr lang="cs-CZ" sz="2200" dirty="0"/>
              <a:t>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</a:t>
            </a:r>
            <a:r>
              <a:rPr lang="cs-CZ" sz="2200" dirty="0" err="1"/>
              <a:t>pseudocystická</a:t>
            </a:r>
            <a:r>
              <a:rPr lang="cs-CZ" sz="2200" dirty="0"/>
              <a:t>, </a:t>
            </a:r>
            <a:r>
              <a:rPr lang="cs-CZ" sz="2200" dirty="0" err="1"/>
              <a:t>myxoidní</a:t>
            </a:r>
            <a:r>
              <a:rPr lang="cs-CZ" sz="2200" dirty="0"/>
              <a:t> degenerace pojiva v oblasti úponů šlach)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myxedém</a:t>
            </a:r>
            <a:r>
              <a:rPr lang="cs-CZ" sz="2200" dirty="0"/>
              <a:t> </a:t>
            </a:r>
          </a:p>
          <a:p>
            <a:pPr>
              <a:buNone/>
              <a:defRPr/>
            </a:pPr>
            <a:r>
              <a:rPr lang="cs-CZ" sz="2200" dirty="0"/>
              <a:t>	- hromadění hlenu ve škáře při </a:t>
            </a:r>
            <a:r>
              <a:rPr lang="cs-CZ" sz="2200" dirty="0" err="1"/>
              <a:t>hypothyreóze</a:t>
            </a:r>
            <a:endParaRPr lang="cs-CZ" sz="2200" dirty="0"/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m. </a:t>
            </a:r>
            <a:r>
              <a:rPr lang="cs-CZ" sz="2200" b="1" dirty="0" err="1"/>
              <a:t>Erdheim</a:t>
            </a:r>
            <a:r>
              <a:rPr lang="cs-CZ" sz="2200" b="1" dirty="0"/>
              <a:t> (cystická </a:t>
            </a:r>
            <a:r>
              <a:rPr lang="cs-CZ" sz="2200" b="1" dirty="0" err="1"/>
              <a:t>medionekróza</a:t>
            </a:r>
            <a:r>
              <a:rPr lang="cs-CZ" sz="2200" b="1" dirty="0"/>
              <a:t>)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hromadění kyselých </a:t>
            </a:r>
            <a:r>
              <a:rPr lang="cs-CZ" sz="2200" dirty="0" err="1"/>
              <a:t>mukosubstancí</a:t>
            </a:r>
            <a:r>
              <a:rPr lang="cs-CZ" sz="2200" dirty="0"/>
              <a:t> v médii  cév → aneurysma → ruptura)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50768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Pretibiální</a:t>
            </a:r>
            <a:r>
              <a:rPr lang="cs-CZ" b="1" dirty="0"/>
              <a:t> myxedém</a:t>
            </a:r>
          </a:p>
        </p:txBody>
      </p:sp>
      <p:pic>
        <p:nvPicPr>
          <p:cNvPr id="3" name="Picture 4" descr="Pretibialni myxedem HE 5x">
            <a:extLst>
              <a:ext uri="{FF2B5EF4-FFF2-40B4-BE49-F238E27FC236}">
                <a16:creationId xmlns="" xmlns:a16="http://schemas.microsoft.com/office/drawing/2014/main" id="{252884BB-2DC8-5141-B8B6-F6061AA1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83064" y="1812875"/>
            <a:ext cx="710704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8049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Depozita hlenu v rámci koria (</a:t>
            </a:r>
            <a:r>
              <a:rPr lang="cs-CZ" b="1" dirty="0" err="1"/>
              <a:t>alciánová</a:t>
            </a:r>
            <a:r>
              <a:rPr lang="cs-CZ" b="1" dirty="0"/>
              <a:t> modř)</a:t>
            </a:r>
          </a:p>
        </p:txBody>
      </p:sp>
      <p:pic>
        <p:nvPicPr>
          <p:cNvPr id="4" name="Picture 4" descr="Pretibialni myxedem alc m 5x">
            <a:extLst>
              <a:ext uri="{FF2B5EF4-FFF2-40B4-BE49-F238E27FC236}">
                <a16:creationId xmlns="" xmlns:a16="http://schemas.microsoft.com/office/drawing/2014/main" id="{45B0C56E-7D1B-634B-B69C-E521F6A1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74825" y="1812875"/>
            <a:ext cx="807415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099123" y="36566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80114" y="5917520"/>
            <a:ext cx="48688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1 - rohová vrstva epidermis</a:t>
            </a:r>
          </a:p>
          <a:p>
            <a:pPr eaLnBrk="0" hangingPunct="0"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2 - hromadění mezenchymového hlenu (modré zbarvení)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471709" y="25715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398305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buNone/>
              <a:defRPr/>
            </a:pPr>
            <a:r>
              <a:rPr lang="cs-CZ" sz="2200" dirty="0"/>
              <a:t>= skupina chorob, pro které je charakteristické extracelulární ukládání amyloidu v tkáních jednoho/více orgánů, na podkladě poruchy struktury proteinů vznikají nerozpustné a téměř nedegradovatelné proteinové substance -&gt;</a:t>
            </a:r>
          </a:p>
          <a:p>
            <a:pPr marL="273050" indent="-273050">
              <a:buFont typeface="Wingdings" pitchFamily="2" charset="2"/>
              <a:buChar char=""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amyloid = proteinová substance tvořená z:</a:t>
            </a:r>
          </a:p>
          <a:p>
            <a:pPr marL="273050" indent="-273050">
              <a:defRPr/>
            </a:pPr>
            <a:endParaRPr lang="cs-CZ" sz="2200" dirty="0"/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/>
              <a:t>fibrilárního proteinu </a:t>
            </a:r>
            <a:r>
              <a:rPr lang="cs-CZ" sz="2200" dirty="0"/>
              <a:t>(95%)</a:t>
            </a:r>
          </a:p>
          <a:p>
            <a:pPr lvl="1" indent="-273050">
              <a:buNone/>
              <a:defRPr/>
            </a:pPr>
            <a:r>
              <a:rPr lang="cs-CZ" sz="2200" dirty="0"/>
              <a:t>	- struktura </a:t>
            </a:r>
            <a:r>
              <a:rPr lang="el-GR" sz="2200" dirty="0"/>
              <a:t>β</a:t>
            </a:r>
            <a:r>
              <a:rPr lang="cs-CZ" sz="2200" dirty="0"/>
              <a:t> skládaného listu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/>
              <a:t>P-proteinu </a:t>
            </a:r>
          </a:p>
          <a:p>
            <a:pPr lvl="1" indent="-273050">
              <a:buNone/>
              <a:defRPr/>
            </a:pPr>
            <a:r>
              <a:rPr lang="cs-CZ" sz="2200" dirty="0"/>
              <a:t>	- pentagonálně uspořádaný glykoprotein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 err="1"/>
              <a:t>hypersulfatovaného</a:t>
            </a:r>
            <a:r>
              <a:rPr lang="cs-CZ" sz="2200" b="1" dirty="0"/>
              <a:t> </a:t>
            </a:r>
            <a:r>
              <a:rPr lang="cs-CZ" sz="2200" b="1" dirty="0" err="1"/>
              <a:t>glykosaminoglykanu</a:t>
            </a:r>
            <a:r>
              <a:rPr lang="cs-CZ" sz="2200" b="1" dirty="0"/>
              <a:t> </a:t>
            </a:r>
          </a:p>
          <a:p>
            <a:pPr lvl="1" indent="-273050">
              <a:buNone/>
              <a:defRPr/>
            </a:pPr>
            <a:r>
              <a:rPr lang="cs-CZ" sz="2200" dirty="0"/>
              <a:t>	- složka pojivové tkáně</a:t>
            </a:r>
          </a:p>
          <a:p>
            <a:pPr marL="9525" lvl="1" indent="0">
              <a:buNone/>
              <a:defRPr/>
            </a:pPr>
            <a:endParaRPr lang="cs-CZ" sz="2200" dirty="0"/>
          </a:p>
          <a:p>
            <a:pPr marL="9525" lvl="1" indent="0">
              <a:buNone/>
              <a:defRPr/>
            </a:pPr>
            <a:r>
              <a:rPr lang="cs-CZ" sz="2200" b="1" u="sng" dirty="0"/>
              <a:t>Pozn. amyloid je odolný vůči proteolýze, nerozpustný ve vodě a neimunogenní 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47012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="" xmlns:a16="http://schemas.microsoft.com/office/drawing/2014/main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="" xmlns:a16="http://schemas.microsoft.com/office/drawing/2014/main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="" xmlns:a16="http://schemas.microsoft.com/office/drawing/2014/main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</p:spTree>
    <p:extLst>
      <p:ext uri="{BB962C8B-B14F-4D97-AF65-F5344CB8AC3E}">
        <p14:creationId xmlns:p14="http://schemas.microsoft.com/office/powerpoint/2010/main" xmlns="" val="1095312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33425" lvl="1" indent="-533400">
              <a:buFont typeface="Arial" charset="0"/>
              <a:buChar char="•"/>
              <a:defRPr/>
            </a:pPr>
            <a:endParaRPr lang="cs-CZ" sz="2200" b="1" dirty="0"/>
          </a:p>
          <a:p>
            <a:pPr marL="444500" lvl="1" indent="-244475">
              <a:buFont typeface="Arial" charset="0"/>
              <a:buAutoNum type="arabicParenR"/>
              <a:defRPr/>
            </a:pPr>
            <a:r>
              <a:rPr lang="cs-CZ" sz="2200" b="1" dirty="0"/>
              <a:t> dle rozsahu:</a:t>
            </a:r>
          </a:p>
          <a:p>
            <a:pPr marL="444500" lvl="1" indent="-244475">
              <a:buNone/>
              <a:defRPr/>
            </a:pPr>
            <a:endParaRPr lang="cs-CZ" sz="2200" dirty="0"/>
          </a:p>
          <a:p>
            <a:pPr marL="444500" lvl="1" indent="-244475">
              <a:buFontTx/>
              <a:buChar char="-"/>
              <a:defRPr/>
            </a:pPr>
            <a:r>
              <a:rPr lang="cs-CZ" sz="2200" dirty="0"/>
              <a:t>systémová – amyloid se ukládá do více orgánů současně</a:t>
            </a:r>
          </a:p>
          <a:p>
            <a:pPr marL="733425" lvl="1" indent="-533400">
              <a:buFontTx/>
              <a:buChar char="-"/>
              <a:defRPr/>
            </a:pPr>
            <a:endParaRPr lang="cs-CZ" sz="2200" dirty="0"/>
          </a:p>
          <a:p>
            <a:pPr marL="444500" lvl="1" indent="-244475">
              <a:buFontTx/>
              <a:buChar char="-"/>
              <a:defRPr/>
            </a:pPr>
            <a:r>
              <a:rPr lang="cs-CZ" sz="2200" dirty="0"/>
              <a:t>lokalizovaná – amyloid se ukládá predilekčně do jednoho orgánu </a:t>
            </a:r>
          </a:p>
          <a:p>
            <a:pPr marL="444500" lvl="1" indent="-244475">
              <a:buFont typeface="Arial" charset="0"/>
              <a:buAutoNum type="arabicParenR"/>
              <a:defRPr/>
            </a:pPr>
            <a:endParaRPr lang="cs-CZ" sz="2200" dirty="0"/>
          </a:p>
          <a:p>
            <a:pPr marL="444500" lvl="1" indent="-244475">
              <a:buNone/>
              <a:defRPr/>
            </a:pPr>
            <a:r>
              <a:rPr lang="cs-CZ" sz="2200" b="1" dirty="0"/>
              <a:t>2) dle etiopatogeneze: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200" dirty="0"/>
              <a:t>vrozená:  </a:t>
            </a:r>
            <a:r>
              <a:rPr lang="cs-CZ" sz="2200" dirty="0" err="1"/>
              <a:t>transthyretin</a:t>
            </a:r>
            <a:r>
              <a:rPr lang="cs-CZ" sz="2200" dirty="0"/>
              <a:t>, aj. 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200" dirty="0"/>
              <a:t>získaná:  AL, AA, aj.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890197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>
              <a:buFont typeface="Arial" charset="0"/>
              <a:buChar char="•"/>
              <a:defRPr/>
            </a:pPr>
            <a:r>
              <a:rPr lang="cs-CZ" sz="2200" b="1" dirty="0"/>
              <a:t> </a:t>
            </a:r>
            <a:r>
              <a:rPr lang="cs-CZ" sz="2200" b="1" dirty="0" err="1"/>
              <a:t>prekurzorové</a:t>
            </a:r>
            <a:r>
              <a:rPr lang="cs-CZ" sz="2200" b="1" dirty="0"/>
              <a:t> proteiny fibrilární složky amyloidu:</a:t>
            </a:r>
          </a:p>
          <a:p>
            <a:pPr marL="285750" lvl="1">
              <a:buFont typeface="Arial" charset="0"/>
              <a:buChar char="•"/>
              <a:defRPr/>
            </a:pPr>
            <a:endParaRPr lang="cs-CZ" sz="2200" dirty="0"/>
          </a:p>
          <a:p>
            <a:pPr marL="585788" lvl="2" indent="-182563">
              <a:defRPr/>
            </a:pPr>
            <a:r>
              <a:rPr lang="cs-CZ" sz="2200" dirty="0"/>
              <a:t> lehké řetězce </a:t>
            </a:r>
            <a:r>
              <a:rPr lang="cs-CZ" sz="2200" dirty="0" err="1"/>
              <a:t>Ig</a:t>
            </a:r>
            <a:r>
              <a:rPr lang="cs-CZ" sz="2200" dirty="0"/>
              <a:t> </a:t>
            </a:r>
            <a:r>
              <a:rPr lang="el-GR" sz="2200" dirty="0"/>
              <a:t>λ</a:t>
            </a:r>
            <a:r>
              <a:rPr lang="cs-CZ" sz="2200" dirty="0"/>
              <a:t>/</a:t>
            </a:r>
            <a:r>
              <a:rPr lang="el-GR" sz="2200" dirty="0"/>
              <a:t>κ</a:t>
            </a:r>
            <a:r>
              <a:rPr lang="cs-CZ" sz="2200" dirty="0"/>
              <a:t>(→ AL amyloid)</a:t>
            </a:r>
          </a:p>
          <a:p>
            <a:pPr marL="585788" lvl="2" indent="-182563">
              <a:defRPr/>
            </a:pPr>
            <a:r>
              <a:rPr lang="cs-CZ" sz="2200" dirty="0"/>
              <a:t> SAA protein (→ AA amyloid)</a:t>
            </a:r>
          </a:p>
          <a:p>
            <a:pPr marL="585788" lvl="2" indent="-182563">
              <a:defRPr/>
            </a:pPr>
            <a:r>
              <a:rPr lang="cs-CZ" sz="2200" dirty="0"/>
              <a:t> </a:t>
            </a:r>
            <a:r>
              <a:rPr lang="el-GR" sz="2200" dirty="0"/>
              <a:t>β</a:t>
            </a:r>
            <a:r>
              <a:rPr lang="cs-CZ" sz="2200" dirty="0"/>
              <a:t> 2-mikroglobulin </a:t>
            </a:r>
          </a:p>
          <a:p>
            <a:pPr marL="631825" lvl="2">
              <a:buNone/>
              <a:defRPr/>
            </a:pPr>
            <a:r>
              <a:rPr lang="cs-CZ" sz="2200" dirty="0"/>
              <a:t>   - normální složka krevní plazmy → AH /A</a:t>
            </a:r>
            <a:r>
              <a:rPr lang="el-GR" sz="2200" dirty="0"/>
              <a:t>β</a:t>
            </a:r>
            <a:r>
              <a:rPr lang="cs-CZ" sz="2200" dirty="0"/>
              <a:t>2m-amyloid</a:t>
            </a:r>
          </a:p>
          <a:p>
            <a:pPr marL="585788" lvl="2" indent="-182563">
              <a:defRPr/>
            </a:pPr>
            <a:r>
              <a:rPr lang="cs-CZ" sz="2200" dirty="0"/>
              <a:t> </a:t>
            </a:r>
            <a:r>
              <a:rPr lang="cs-CZ" sz="2200" dirty="0" err="1"/>
              <a:t>transthyretin</a:t>
            </a:r>
            <a:r>
              <a:rPr lang="cs-CZ" sz="2200" dirty="0"/>
              <a:t> </a:t>
            </a:r>
          </a:p>
          <a:p>
            <a:pPr marL="631825" lvl="2">
              <a:buNone/>
              <a:defRPr/>
            </a:pPr>
            <a:r>
              <a:rPr lang="cs-CZ" sz="2200" dirty="0"/>
              <a:t>   - přenašeč </a:t>
            </a:r>
            <a:r>
              <a:rPr lang="cs-CZ" sz="2200" dirty="0" err="1"/>
              <a:t>thyroxinu</a:t>
            </a:r>
            <a:r>
              <a:rPr lang="cs-CZ" sz="2200" dirty="0"/>
              <a:t> a retinolu → ATTR amyloid</a:t>
            </a:r>
          </a:p>
          <a:p>
            <a:pPr marL="533400" lvl="2" indent="-130175">
              <a:defRPr/>
            </a:pPr>
            <a:r>
              <a:rPr lang="cs-CZ" sz="2200" dirty="0"/>
              <a:t> amyloid </a:t>
            </a:r>
            <a:r>
              <a:rPr lang="cs-CZ" sz="2200" dirty="0" err="1"/>
              <a:t>prekurzorový</a:t>
            </a:r>
            <a:r>
              <a:rPr lang="cs-CZ" sz="2200" dirty="0"/>
              <a:t> protein </a:t>
            </a:r>
          </a:p>
          <a:p>
            <a:pPr marL="631825" lvl="2">
              <a:buNone/>
              <a:defRPr/>
            </a:pPr>
            <a:r>
              <a:rPr lang="cs-CZ" sz="2200" dirty="0"/>
              <a:t>  - A</a:t>
            </a:r>
            <a:r>
              <a:rPr lang="el-GR" sz="2200" dirty="0"/>
              <a:t>β</a:t>
            </a:r>
            <a:r>
              <a:rPr lang="cs-CZ" sz="2200" dirty="0"/>
              <a:t> amyloid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74257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="" xmlns:a16="http://schemas.microsoft.com/office/drawing/2014/main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2269077"/>
              </p:ext>
            </p:extLst>
          </p:nvPr>
        </p:nvGraphicFramePr>
        <p:xfrm>
          <a:off x="838201" y="1758423"/>
          <a:ext cx="10515601" cy="5002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="" xmlns:a16="http://schemas.microsoft.com/office/drawing/2014/main" val="1317644442"/>
                    </a:ext>
                  </a:extLst>
                </a:gridCol>
                <a:gridCol w="2130014">
                  <a:extLst>
                    <a:ext uri="{9D8B030D-6E8A-4147-A177-3AD203B41FA5}">
                      <a16:colId xmlns="" xmlns:a16="http://schemas.microsoft.com/office/drawing/2014/main" val="18049110"/>
                    </a:ext>
                  </a:extLst>
                </a:gridCol>
                <a:gridCol w="2537708">
                  <a:extLst>
                    <a:ext uri="{9D8B030D-6E8A-4147-A177-3AD203B41FA5}">
                      <a16:colId xmlns="" xmlns:a16="http://schemas.microsoft.com/office/drawing/2014/main" val="766201946"/>
                    </a:ext>
                  </a:extLst>
                </a:gridCol>
                <a:gridCol w="2048933">
                  <a:extLst>
                    <a:ext uri="{9D8B030D-6E8A-4147-A177-3AD203B41FA5}">
                      <a16:colId xmlns="" xmlns:a16="http://schemas.microsoft.com/office/drawing/2014/main" val="772269369"/>
                    </a:ext>
                  </a:extLst>
                </a:gridCol>
                <a:gridCol w="3098802">
                  <a:extLst>
                    <a:ext uri="{9D8B030D-6E8A-4147-A177-3AD203B41FA5}">
                      <a16:colId xmlns="" xmlns:a16="http://schemas.microsoft.com/office/drawing/2014/main" val="1475730953"/>
                    </a:ext>
                  </a:extLst>
                </a:gridCol>
              </a:tblGrid>
              <a:tr h="442911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SYSTÉMOVÁ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3596722"/>
                  </a:ext>
                </a:extLst>
              </a:tr>
              <a:tr h="908737">
                <a:tc gridSpan="2">
                  <a:txBody>
                    <a:bodyPr/>
                    <a:lstStyle/>
                    <a:p>
                      <a:r>
                        <a:rPr lang="cs-CZ" b="1" dirty="0"/>
                        <a:t>Primární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Monoklonální proliferace </a:t>
                      </a:r>
                      <a:r>
                        <a:rPr lang="cs-CZ" sz="1600" dirty="0" err="1"/>
                        <a:t>plazmocytů</a:t>
                      </a:r>
                      <a:r>
                        <a:rPr lang="cs-CZ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ledviny,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srdce, játra, GIT, </a:t>
                      </a:r>
                      <a:r>
                        <a:rPr lang="cs-CZ" u="none" dirty="0" smtClean="0">
                          <a:solidFill>
                            <a:schemeClr val="tx1"/>
                          </a:solidFill>
                        </a:rPr>
                        <a:t>jazyk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, šlachy, kůže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0944204"/>
                  </a:ext>
                </a:extLst>
              </a:tr>
              <a:tr h="810838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Sekundární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Chronický zánět (RA, IBD, dříve TBC či osteomyelitida)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ledviny, srdce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játra, slezina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76504580"/>
                  </a:ext>
                </a:extLst>
              </a:tr>
              <a:tr h="636116">
                <a:tc gridSpan="2">
                  <a:txBody>
                    <a:bodyPr/>
                    <a:lstStyle/>
                    <a:p>
                      <a:r>
                        <a:rPr lang="cs-CZ" b="1" dirty="0"/>
                        <a:t>Asociovaná s hemodialýzou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Chronická renální insuficience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A</a:t>
                      </a:r>
                      <a:r>
                        <a:rPr lang="el-GR" sz="1800" dirty="0"/>
                        <a:t>β</a:t>
                      </a:r>
                      <a:r>
                        <a:rPr lang="cs-CZ" sz="1800" baseline="-25000" dirty="0"/>
                        <a:t>2 mikroglobulin</a:t>
                      </a:r>
                      <a:endParaRPr lang="cs-CZ" sz="1800" dirty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38022013"/>
                  </a:ext>
                </a:extLst>
              </a:tr>
              <a:tr h="908737">
                <a:tc rowSpan="2">
                  <a:txBody>
                    <a:bodyPr/>
                    <a:lstStyle/>
                    <a:p>
                      <a:r>
                        <a:rPr lang="cs-CZ" b="1" dirty="0"/>
                        <a:t>   Hereditární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Famil</a:t>
                      </a:r>
                      <a:r>
                        <a:rPr lang="cs-CZ" b="1" dirty="0"/>
                        <a:t>. středomořská horečka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projevy jako náhlá příhoda břišní – peritonitida, artritida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, záněty serózních blan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725636"/>
                  </a:ext>
                </a:extLst>
              </a:tr>
              <a:tr h="90873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Hereditární </a:t>
                      </a:r>
                      <a:r>
                        <a:rPr lang="cs-CZ" b="1" dirty="0" err="1"/>
                        <a:t>transthyretinová</a:t>
                      </a:r>
                      <a:r>
                        <a:rPr lang="cs-CZ" b="1" dirty="0"/>
                        <a:t>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>
                          <a:solidFill>
                            <a:schemeClr val="tx1"/>
                          </a:solidFill>
                        </a:rPr>
                        <a:t>axonální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 senzorická neuropatie, postižení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myokardu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61020270"/>
                  </a:ext>
                </a:extLst>
              </a:tr>
              <a:tr h="363495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 aj.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760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1199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="" xmlns:a16="http://schemas.microsoft.com/office/drawing/2014/main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32141708"/>
              </p:ext>
            </p:extLst>
          </p:nvPr>
        </p:nvGraphicFramePr>
        <p:xfrm>
          <a:off x="838199" y="1793352"/>
          <a:ext cx="10515601" cy="214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="" xmlns:a16="http://schemas.microsoft.com/office/drawing/2014/main" val="1317644442"/>
                    </a:ext>
                  </a:extLst>
                </a:gridCol>
                <a:gridCol w="2237591">
                  <a:extLst>
                    <a:ext uri="{9D8B030D-6E8A-4147-A177-3AD203B41FA5}">
                      <a16:colId xmlns="" xmlns:a16="http://schemas.microsoft.com/office/drawing/2014/main" val="18049110"/>
                    </a:ext>
                  </a:extLst>
                </a:gridCol>
                <a:gridCol w="2560320">
                  <a:extLst>
                    <a:ext uri="{9D8B030D-6E8A-4147-A177-3AD203B41FA5}">
                      <a16:colId xmlns="" xmlns:a16="http://schemas.microsoft.com/office/drawing/2014/main" val="766201946"/>
                    </a:ext>
                  </a:extLst>
                </a:gridCol>
                <a:gridCol w="2086984">
                  <a:extLst>
                    <a:ext uri="{9D8B030D-6E8A-4147-A177-3AD203B41FA5}">
                      <a16:colId xmlns="" xmlns:a16="http://schemas.microsoft.com/office/drawing/2014/main" val="772269369"/>
                    </a:ext>
                  </a:extLst>
                </a:gridCol>
                <a:gridCol w="2930562">
                  <a:extLst>
                    <a:ext uri="{9D8B030D-6E8A-4147-A177-3AD203B41FA5}">
                      <a16:colId xmlns="" xmlns:a16="http://schemas.microsoft.com/office/drawing/2014/main" val="14757309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SYSTÉMOVÁ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35967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 mozková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Alzheimerova choroba, senilní demence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β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mozek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09442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cs-CZ" b="1" dirty="0"/>
                        <a:t>Endokrinní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Medulární CA štítnice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štítná žláza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725636"/>
                  </a:ext>
                </a:extLst>
              </a:tr>
              <a:tr h="760074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Izolovaná atriální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AANF (atriální </a:t>
                      </a: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natriuretický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faktor)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61020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740542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- průkaz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/>
              <a:t>makro:  </a:t>
            </a:r>
            <a:r>
              <a:rPr lang="cs-CZ" sz="2200" dirty="0"/>
              <a:t>poloprůsvitná, matná, pružná hmota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mikro:  </a:t>
            </a:r>
            <a:r>
              <a:rPr lang="cs-CZ" sz="2200" dirty="0"/>
              <a:t>homogenní, eosinofilní (</a:t>
            </a:r>
            <a:r>
              <a:rPr lang="cs-CZ" sz="2200" dirty="0" err="1"/>
              <a:t>hyalinu</a:t>
            </a:r>
            <a:r>
              <a:rPr lang="cs-CZ" sz="2200" dirty="0"/>
              <a:t> podobná) hmota → tlaková atrofie + toxicita -&gt; destrukce parenchymu → poškození </a:t>
            </a:r>
            <a:r>
              <a:rPr lang="cs-CZ" sz="2200" dirty="0" err="1"/>
              <a:t>fce</a:t>
            </a:r>
            <a:r>
              <a:rPr lang="cs-CZ" sz="2200" dirty="0"/>
              <a:t> orgánu</a:t>
            </a:r>
          </a:p>
          <a:p>
            <a:pPr>
              <a:buNone/>
              <a:defRPr/>
            </a:pPr>
            <a:endParaRPr lang="cs-CZ" sz="2200" dirty="0"/>
          </a:p>
          <a:p>
            <a:pPr marL="585788" lvl="1" indent="-128588">
              <a:defRPr/>
            </a:pPr>
            <a:r>
              <a:rPr lang="cs-CZ" sz="2200" dirty="0"/>
              <a:t> při barvení Kongo červení </a:t>
            </a:r>
            <a:r>
              <a:rPr lang="cs-CZ" sz="2200" dirty="0" err="1"/>
              <a:t>růžovooranžové</a:t>
            </a:r>
            <a:r>
              <a:rPr lang="cs-CZ" sz="2200" dirty="0"/>
              <a:t> zbarvení → </a:t>
            </a:r>
          </a:p>
          <a:p>
            <a:pPr marL="671513" lvl="1" indent="-214313">
              <a:defRPr/>
            </a:pPr>
            <a:r>
              <a:rPr lang="cs-CZ" sz="2200" dirty="0"/>
              <a:t>v polarizovaném světle zelený dichroismus</a:t>
            </a:r>
          </a:p>
          <a:p>
            <a:pPr marL="671513" lvl="1" indent="-214313">
              <a:defRPr/>
            </a:pPr>
            <a:r>
              <a:rPr lang="cs-CZ" sz="2200" dirty="0"/>
              <a:t>Typizace </a:t>
            </a:r>
            <a:r>
              <a:rPr lang="cs-CZ" sz="2200" dirty="0" err="1"/>
              <a:t>imunohistochemicky</a:t>
            </a:r>
            <a:r>
              <a:rPr lang="cs-CZ" sz="2200" dirty="0"/>
              <a:t>, imunofluorescenčně (nativní tkáň)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ELMI</a:t>
            </a:r>
            <a:r>
              <a:rPr lang="cs-CZ" sz="2200" dirty="0"/>
              <a:t> – spleť jemných fibril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586939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</a:t>
            </a:r>
          </a:p>
        </p:txBody>
      </p:sp>
      <p:pic>
        <p:nvPicPr>
          <p:cNvPr id="4" name="Picture 4" descr="jatra 40x">
            <a:extLst>
              <a:ext uri="{FF2B5EF4-FFF2-40B4-BE49-F238E27FC236}">
                <a16:creationId xmlns="" xmlns:a16="http://schemas.microsoft.com/office/drawing/2014/main" id="{51EAD9AC-DFE3-5741-A001-BB28F6FE9D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83951" y="1825625"/>
            <a:ext cx="6263999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617256" y="5428407"/>
            <a:ext cx="38306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portobilium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centrální část lalůčku – zachovalé trámce</a:t>
            </a:r>
          </a:p>
          <a:p>
            <a:pPr eaLnBrk="0" hangingPunct="0">
              <a:defRPr/>
            </a:pPr>
            <a:r>
              <a:rPr lang="cs-CZ" sz="1600" dirty="0"/>
              <a:t>3 - atrofický zbytek trámce</a:t>
            </a:r>
          </a:p>
          <a:p>
            <a:pPr eaLnBrk="0" hangingPunct="0">
              <a:defRPr/>
            </a:pPr>
            <a:r>
              <a:rPr lang="cs-CZ" sz="1600" dirty="0"/>
              <a:t>4 - růžové masy amyloidu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83951" y="36842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09566" y="290079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68444" y="20108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196654" y="317304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47575" y="207630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60813" y="40602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2281540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 - detail</a:t>
            </a:r>
          </a:p>
        </p:txBody>
      </p:sp>
      <p:pic>
        <p:nvPicPr>
          <p:cNvPr id="6" name="Picture 4" descr="jatra 200x">
            <a:extLst>
              <a:ext uri="{FF2B5EF4-FFF2-40B4-BE49-F238E27FC236}">
                <a16:creationId xmlns="" xmlns:a16="http://schemas.microsoft.com/office/drawing/2014/main" id="{014DFA99-B3E0-CB4F-8470-B25EDA9B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26771" y="1825625"/>
            <a:ext cx="7415588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46342" y="5428407"/>
            <a:ext cx="499601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endotelie sinusů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Kupfferovy</a:t>
            </a:r>
            <a:r>
              <a:rPr lang="cs-CZ" sz="1600" dirty="0"/>
              <a:t> buňky</a:t>
            </a:r>
          </a:p>
          <a:p>
            <a:pPr eaLnBrk="0" hangingPunct="0">
              <a:defRPr/>
            </a:pPr>
            <a:r>
              <a:rPr lang="cs-CZ" sz="1600" dirty="0"/>
              <a:t>3 - růžové masy amyloidu v </a:t>
            </a:r>
            <a:r>
              <a:rPr lang="cs-CZ" sz="1600" dirty="0" err="1"/>
              <a:t>perisinusoidálních</a:t>
            </a:r>
            <a:r>
              <a:rPr lang="cs-CZ" sz="1600" dirty="0"/>
              <a:t> prostorech</a:t>
            </a:r>
          </a:p>
          <a:p>
            <a:pPr eaLnBrk="0" hangingPunct="0">
              <a:defRPr/>
            </a:pPr>
            <a:r>
              <a:rPr lang="cs-CZ" sz="1600" dirty="0"/>
              <a:t>4 - atrofické (utlačené) trámce </a:t>
            </a:r>
            <a:r>
              <a:rPr lang="cs-CZ" sz="1600" dirty="0" err="1"/>
              <a:t>hepatocytů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11407" y="264205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46342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33659" y="290366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41973" y="45908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6473029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dirty="0">
                <a:latin typeface="+mn-lt"/>
              </a:rPr>
              <a:t>Amyloidóza jater – kongo červeň</a:t>
            </a:r>
          </a:p>
        </p:txBody>
      </p:sp>
      <p:pic>
        <p:nvPicPr>
          <p:cNvPr id="7" name="Picture 4" descr="jatra kongo 40x">
            <a:extLst>
              <a:ext uri="{FF2B5EF4-FFF2-40B4-BE49-F238E27FC236}">
                <a16:creationId xmlns="" xmlns:a16="http://schemas.microsoft.com/office/drawing/2014/main" id="{FB6E59C3-D372-7F48-9D6F-7CED846E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12067" y="1812875"/>
            <a:ext cx="7223784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04673" y="5912863"/>
            <a:ext cx="45311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centrální části lalůčků</a:t>
            </a:r>
          </a:p>
          <a:p>
            <a:pPr eaLnBrk="0" hangingPunct="0">
              <a:defRPr/>
            </a:pPr>
            <a:r>
              <a:rPr lang="cs-CZ" sz="1600" dirty="0"/>
              <a:t>2 - cihlově červené zbarvení amyloidu Kongo červení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5" y="44690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03230" y="30232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886930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sz="2200" dirty="0"/>
              <a:t>= charakterizována </a:t>
            </a:r>
            <a:r>
              <a:rPr lang="cs-CZ" sz="2200" dirty="0" err="1"/>
              <a:t>hyperurikémií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 </a:t>
            </a:r>
            <a:r>
              <a:rPr lang="cs-CZ" sz="2200" b="1" dirty="0"/>
              <a:t>primární </a:t>
            </a:r>
          </a:p>
          <a:p>
            <a:pPr lvl="2">
              <a:defRPr/>
            </a:pPr>
            <a:r>
              <a:rPr lang="cs-CZ" sz="2200" dirty="0"/>
              <a:t> 80%, enzymatické defekty</a:t>
            </a:r>
          </a:p>
          <a:p>
            <a:pPr lvl="1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200" dirty="0"/>
              <a:t>  </a:t>
            </a:r>
            <a:r>
              <a:rPr lang="cs-CZ" sz="2200" b="1" dirty="0"/>
              <a:t>sekundární </a:t>
            </a:r>
          </a:p>
          <a:p>
            <a:pPr lvl="2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200" dirty="0"/>
              <a:t> při rozpadu tkání, u leukémií, chronických renálních onemocnění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dirty="0"/>
              <a:t>→ </a:t>
            </a:r>
            <a:r>
              <a:rPr lang="cs-CZ" sz="2200" b="1" dirty="0"/>
              <a:t>ukládání krystalů urátů do tkání: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/>
              <a:t> akutní forma</a:t>
            </a:r>
          </a:p>
          <a:p>
            <a:pPr lvl="1">
              <a:defRPr/>
            </a:pPr>
            <a:r>
              <a:rPr lang="cs-CZ" sz="2200" dirty="0"/>
              <a:t> chronická forma</a:t>
            </a:r>
          </a:p>
          <a:p>
            <a:pPr lvl="1">
              <a:defRPr/>
            </a:pPr>
            <a:r>
              <a:rPr lang="cs-CZ" sz="2200" dirty="0"/>
              <a:t> </a:t>
            </a:r>
            <a:r>
              <a:rPr lang="cs-CZ" sz="2200" dirty="0" err="1"/>
              <a:t>acidurický</a:t>
            </a:r>
            <a:r>
              <a:rPr lang="cs-CZ" sz="2200" dirty="0"/>
              <a:t> infarkt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55379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u="sng" dirty="0">
                <a:cs typeface="Arial" pitchFamily="34" charset="0"/>
              </a:rPr>
              <a:t>akutní forma</a:t>
            </a:r>
            <a:r>
              <a:rPr lang="cs-CZ" sz="2200" b="1" dirty="0">
                <a:cs typeface="Arial" pitchFamily="34" charset="0"/>
              </a:rPr>
              <a:t>: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 dnavé artritidy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 dnavé </a:t>
            </a:r>
            <a:r>
              <a:rPr lang="cs-CZ" sz="2200" dirty="0" err="1">
                <a:solidFill>
                  <a:srgbClr val="FF0000"/>
                </a:solidFill>
                <a:cs typeface="Arial" pitchFamily="34" charset="0"/>
              </a:rPr>
              <a:t>tofy</a:t>
            </a: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: podagra</a:t>
            </a:r>
            <a:r>
              <a:rPr lang="cs-CZ" sz="2200" dirty="0">
                <a:cs typeface="Arial" pitchFamily="34" charset="0"/>
              </a:rPr>
              <a:t> (palec u nohy)</a:t>
            </a:r>
          </a:p>
          <a:p>
            <a:pPr>
              <a:buNone/>
              <a:defRPr/>
            </a:pPr>
            <a:endParaRPr lang="cs-CZ" sz="2200" b="1" dirty="0"/>
          </a:p>
          <a:p>
            <a:pPr>
              <a:defRPr/>
            </a:pPr>
            <a:r>
              <a:rPr lang="cs-CZ" sz="2200" b="1" u="sng" dirty="0"/>
              <a:t>chronická forma: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</a:rPr>
              <a:t> dnavá artritida </a:t>
            </a:r>
            <a:r>
              <a:rPr lang="cs-CZ" sz="2200" dirty="0"/>
              <a:t>(recidivující)		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>
                <a:solidFill>
                  <a:srgbClr val="FF0000"/>
                </a:solidFill>
              </a:rPr>
              <a:t> dnavá ledvina </a:t>
            </a:r>
            <a:r>
              <a:rPr lang="cs-CZ" sz="2200" dirty="0"/>
              <a:t>(v </a:t>
            </a:r>
            <a:r>
              <a:rPr lang="cs-CZ" sz="2200" dirty="0" err="1"/>
              <a:t>intersticiu</a:t>
            </a:r>
            <a:r>
              <a:rPr lang="cs-CZ" sz="2200" dirty="0"/>
              <a:t> dřeně depozita krystalů s okolní </a:t>
            </a:r>
            <a:r>
              <a:rPr lang="cs-CZ" sz="2200" dirty="0" err="1"/>
              <a:t>granulomatózní</a:t>
            </a:r>
            <a:r>
              <a:rPr lang="cs-CZ" sz="2200" dirty="0"/>
              <a:t> reakcí, vysrážené urátové soli v </a:t>
            </a:r>
            <a:r>
              <a:rPr lang="cs-CZ" sz="2200" dirty="0" err="1"/>
              <a:t>luminech</a:t>
            </a:r>
            <a:r>
              <a:rPr lang="cs-CZ" sz="2200" dirty="0"/>
              <a:t> kanálků, kameny v pánvičce) </a:t>
            </a:r>
          </a:p>
          <a:p>
            <a:pPr lvl="1">
              <a:buNone/>
              <a:tabLst>
                <a:tab pos="630238" algn="l"/>
              </a:tabLst>
              <a:defRPr/>
            </a:pPr>
            <a:endParaRPr lang="cs-CZ" sz="2200" dirty="0"/>
          </a:p>
          <a:p>
            <a:pPr lvl="1">
              <a:buNone/>
              <a:tabLst>
                <a:tab pos="630238" algn="l"/>
              </a:tabLst>
              <a:defRPr/>
            </a:pPr>
            <a:r>
              <a:rPr lang="cs-CZ" sz="2200" dirty="0"/>
              <a:t>pozn.  </a:t>
            </a:r>
            <a:r>
              <a:rPr lang="cs-CZ" sz="2200" dirty="0" err="1"/>
              <a:t>acidurický</a:t>
            </a:r>
            <a:r>
              <a:rPr lang="cs-CZ" sz="2200" dirty="0"/>
              <a:t> infarkt: </a:t>
            </a:r>
            <a:r>
              <a:rPr lang="cs-CZ" sz="2200" dirty="0">
                <a:cs typeface="Arial" charset="0"/>
              </a:rPr>
              <a:t>← l</a:t>
            </a:r>
            <a:r>
              <a:rPr lang="cs-CZ" sz="2200" dirty="0"/>
              <a:t>éčba cytostatiky/novorozenci 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/>
              <a:t> krystalky urátů ve sběrných kanálcích </a:t>
            </a:r>
            <a:r>
              <a:rPr lang="cs-CZ" sz="2200" dirty="0">
                <a:cs typeface="Arial" charset="0"/>
              </a:rPr>
              <a:t>→</a:t>
            </a:r>
            <a:r>
              <a:rPr lang="cs-CZ" sz="2200" dirty="0"/>
              <a:t> bělavé proužky v papilách ledvin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9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D3ECEB4-BBCE-864A-8CA9-37D9DEAFA2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AEF3D3C-C85A-D545-A5B2-15788505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/>
              <a:t>patologická inhibice </a:t>
            </a:r>
            <a:r>
              <a:rPr lang="cs-CZ" sz="2200" b="1" dirty="0" err="1"/>
              <a:t>apoptózy</a:t>
            </a:r>
            <a:endParaRPr lang="cs-CZ" sz="2200" b="1" dirty="0"/>
          </a:p>
          <a:p>
            <a:pPr marL="457200" indent="-457200">
              <a:buFont typeface="Arial" charset="0"/>
              <a:buChar char="•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nádory</a:t>
            </a:r>
          </a:p>
          <a:p>
            <a:pPr marL="808038" lvl="2" indent="-53975">
              <a:buNone/>
              <a:defRPr/>
            </a:pPr>
            <a:r>
              <a:rPr lang="cs-CZ" sz="2200" dirty="0"/>
              <a:t>(folikulární lymfom; hormonálně dependentní nádory např.  některé tumory </a:t>
            </a:r>
            <a:r>
              <a:rPr lang="cs-CZ" sz="2200" dirty="0" err="1"/>
              <a:t>mammy</a:t>
            </a:r>
            <a:r>
              <a:rPr lang="cs-CZ" sz="2200" dirty="0"/>
              <a:t>, prostaty, ovarií; karcinomy s mutací genu p53)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autoimunitní choroby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(SLE, glomerulonefritidy)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 infekce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(HSV, </a:t>
            </a:r>
            <a:r>
              <a:rPr lang="cs-CZ" sz="2200" dirty="0" err="1"/>
              <a:t>poxviry</a:t>
            </a:r>
            <a:r>
              <a:rPr lang="cs-CZ" sz="2200" dirty="0"/>
              <a:t>, TBC)</a:t>
            </a:r>
          </a:p>
          <a:p>
            <a:pPr marL="857250" lvl="1" indent="-457200">
              <a:buNone/>
              <a:defRPr/>
            </a:pP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93015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Dnavý </a:t>
            </a:r>
            <a:r>
              <a:rPr lang="cs-CZ" b="1" dirty="0" err="1"/>
              <a:t>tofus</a:t>
            </a:r>
            <a:endParaRPr lang="cs-CZ" b="1" dirty="0"/>
          </a:p>
        </p:txBody>
      </p:sp>
      <p:pic>
        <p:nvPicPr>
          <p:cNvPr id="4" name="Picture 5" descr="23">
            <a:extLst>
              <a:ext uri="{FF2B5EF4-FFF2-40B4-BE49-F238E27FC236}">
                <a16:creationId xmlns="" xmlns:a16="http://schemas.microsoft.com/office/drawing/2014/main" id="{D1EE7E48-F31F-DC4D-8B11-57A2ACF1F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216"/>
          <a:stretch>
            <a:fillRect/>
          </a:stretch>
        </p:blipFill>
        <p:spPr bwMode="auto">
          <a:xfrm>
            <a:off x="838200" y="1812875"/>
            <a:ext cx="3936365" cy="4680000"/>
          </a:xfrm>
          <a:prstGeom prst="rect">
            <a:avLst/>
          </a:prstGeom>
          <a:noFill/>
          <a:ln w="38100">
            <a:solidFill>
              <a:srgbClr val="F5F1A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Kopie - urát, 200x.jpg">
            <a:extLst>
              <a:ext uri="{FF2B5EF4-FFF2-40B4-BE49-F238E27FC236}">
                <a16:creationId xmlns="" xmlns:a16="http://schemas.microsoft.com/office/drawing/2014/main" id="{4AEA3B8F-CA1C-C844-BF1A-C17137D5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6020" y="1812875"/>
            <a:ext cx="45477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na1, přehled40x.jpg">
            <a:extLst>
              <a:ext uri="{FF2B5EF4-FFF2-40B4-BE49-F238E27FC236}">
                <a16:creationId xmlns="" xmlns:a16="http://schemas.microsoft.com/office/drawing/2014/main" id="{7B64F3D8-26AC-2E49-B7BC-62804280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85030" y="1812875"/>
            <a:ext cx="529024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9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 (HE, polarizace)</a:t>
            </a:r>
          </a:p>
        </p:txBody>
      </p:sp>
      <p:pic>
        <p:nvPicPr>
          <p:cNvPr id="7" name="Zástupný symbol pro obsah 3" descr="0037_07.jpg">
            <a:extLst>
              <a:ext uri="{FF2B5EF4-FFF2-40B4-BE49-F238E27FC236}">
                <a16:creationId xmlns="" xmlns:a16="http://schemas.microsoft.com/office/drawing/2014/main" id="{E177F5BC-1E04-C147-BD23-D1B883A60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86726" y="1825624"/>
            <a:ext cx="4309274" cy="468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935314A-A45A-8748-99E8-28F5A6E5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2743" y="1825624"/>
            <a:ext cx="3429000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3060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tuků - steatóza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cs-CZ" sz="5500" dirty="0"/>
              <a:t>= </a:t>
            </a:r>
            <a:r>
              <a:rPr lang="cs-CZ" sz="8000" dirty="0"/>
              <a:t>ukládání tuků v IC i v </a:t>
            </a:r>
            <a:r>
              <a:rPr lang="cs-CZ" sz="8000" dirty="0" err="1"/>
              <a:t>intersticiu</a:t>
            </a:r>
            <a:r>
              <a:rPr lang="cs-CZ" sz="8000" dirty="0"/>
              <a:t> v nefyziologické podobě, např. vakuoly v srdečním svalu, játrech</a:t>
            </a:r>
          </a:p>
          <a:p>
            <a:pPr marL="0" indent="0">
              <a:buNone/>
              <a:defRPr/>
            </a:pPr>
            <a:endParaRPr lang="cs-CZ" sz="5500" b="1" dirty="0"/>
          </a:p>
          <a:p>
            <a:pPr marL="138113" indent="-138113">
              <a:buFont typeface="+mj-lt"/>
              <a:buAutoNum type="arabicParenR"/>
              <a:defRPr/>
            </a:pPr>
            <a:r>
              <a:rPr lang="cs-CZ" sz="8000" b="1" dirty="0"/>
              <a:t> </a:t>
            </a:r>
            <a:r>
              <a:rPr lang="cs-CZ" sz="8000" b="1" u="sng" dirty="0"/>
              <a:t>Steatóza ze zvýšené nabídky lipidů (</a:t>
            </a:r>
            <a:r>
              <a:rPr lang="cs-CZ" sz="8000" b="1" u="sng" dirty="0" smtClean="0"/>
              <a:t>resorpční </a:t>
            </a:r>
            <a:r>
              <a:rPr lang="cs-CZ" sz="8000" b="1" u="sng" dirty="0"/>
              <a:t>steatóza)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 err="1"/>
              <a:t>pozánětlivý</a:t>
            </a:r>
            <a:r>
              <a:rPr lang="cs-CZ" sz="5500" dirty="0"/>
              <a:t> </a:t>
            </a:r>
            <a:r>
              <a:rPr lang="cs-CZ" sz="5500" dirty="0" err="1"/>
              <a:t>pseudoxantom</a:t>
            </a:r>
            <a:r>
              <a:rPr lang="cs-CZ" sz="5500" dirty="0"/>
              <a:t>, xantomy kůže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 err="1"/>
              <a:t>cholesterolóza</a:t>
            </a:r>
            <a:r>
              <a:rPr lang="cs-CZ" sz="5500" dirty="0"/>
              <a:t> sliznice žlučníku (jahodový žlučník)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/>
              <a:t>rozvoj aterosklerózy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/>
              <a:t>nealkoholická steatóza jater (NAFLD), riziko vzniku cirhózy</a:t>
            </a:r>
          </a:p>
          <a:p>
            <a:pPr>
              <a:buFontTx/>
              <a:buChar char="-"/>
              <a:defRPr/>
            </a:pPr>
            <a:endParaRPr lang="cs-CZ" sz="5500" dirty="0"/>
          </a:p>
          <a:p>
            <a:pPr marL="0" indent="0">
              <a:buNone/>
              <a:defRPr/>
            </a:pPr>
            <a:r>
              <a:rPr lang="cs-CZ" sz="8000" dirty="0"/>
              <a:t>2) </a:t>
            </a:r>
            <a:r>
              <a:rPr lang="cs-CZ" sz="8000" b="1" u="sng" dirty="0"/>
              <a:t>Steatóza z poruchy metabolismu buňky (retenční steatóza)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hypoxie </a:t>
            </a:r>
            <a:r>
              <a:rPr lang="cs-CZ" sz="5500" dirty="0" err="1"/>
              <a:t>hepatocytů</a:t>
            </a:r>
            <a:r>
              <a:rPr lang="cs-CZ" sz="5500" dirty="0"/>
              <a:t> při venostáza (muškátová játra)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ischemie myokardu (tygrované srdce)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nadměrná konzumace alkoholu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intoxikace (otrava houbami, léky,…)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nežádoucí účinky léků</a:t>
            </a:r>
          </a:p>
          <a:p>
            <a:pPr marL="404813" indent="-180975">
              <a:buNone/>
              <a:defRPr/>
            </a:pPr>
            <a:r>
              <a:rPr lang="cs-CZ" sz="5500" dirty="0"/>
              <a:t>-   genetický podklad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115535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</a:t>
            </a:r>
          </a:p>
        </p:txBody>
      </p:sp>
      <p:pic>
        <p:nvPicPr>
          <p:cNvPr id="4" name="Content Placeholder 3" descr="sejmout0003">
            <a:extLst>
              <a:ext uri="{FF2B5EF4-FFF2-40B4-BE49-F238E27FC236}">
                <a16:creationId xmlns="" xmlns:a16="http://schemas.microsoft.com/office/drawing/2014/main" id="{8FB619A3-21A8-BA47-962E-E5D2D2A00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38200" y="1810803"/>
            <a:ext cx="5694241" cy="4680000"/>
          </a:xfrm>
        </p:spPr>
      </p:pic>
      <p:pic>
        <p:nvPicPr>
          <p:cNvPr id="5" name="Picture 4" descr="sejmout0004">
            <a:extLst>
              <a:ext uri="{FF2B5EF4-FFF2-40B4-BE49-F238E27FC236}">
                <a16:creationId xmlns="" xmlns:a16="http://schemas.microsoft.com/office/drawing/2014/main" id="{7C4FE1EC-373D-A744-BCC9-A5B522F5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66858" y="1810803"/>
            <a:ext cx="4238172" cy="46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74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A44F844B-5BBF-5E42-9F34-B2B7032EA5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2367" y="1812875"/>
            <a:ext cx="6548209" cy="49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555851" y="6364743"/>
            <a:ext cx="2968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makrovezikulární</a:t>
            </a:r>
            <a:r>
              <a:rPr lang="cs-CZ" dirty="0"/>
              <a:t> steatóza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66266" y="3782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4047" y="51432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70743" y="19108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1180898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5" name="Picture 4" descr="jatra 200x">
            <a:extLst>
              <a:ext uri="{FF2B5EF4-FFF2-40B4-BE49-F238E27FC236}">
                <a16:creationId xmlns="" xmlns:a16="http://schemas.microsoft.com/office/drawing/2014/main" id="{33AC22CF-9635-2840-B356-95F9AB5A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47257" y="1747410"/>
            <a:ext cx="6829429" cy="49200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54501" y="5836461"/>
            <a:ext cx="38221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tuková vakuola v cytoplasmě </a:t>
            </a:r>
            <a:r>
              <a:rPr lang="cs-CZ" sz="1600" dirty="0" err="1"/>
              <a:t>hepatocytu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hepatocytu</a:t>
            </a:r>
            <a:r>
              <a:rPr lang="cs-CZ" sz="1600" dirty="0"/>
              <a:t> posunuté periferně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nepoškozený trámec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56022" y="35784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49644" y="19428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24758" y="384004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1279589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b="1" dirty="0" err="1"/>
              <a:t>Mikrovakuolární</a:t>
            </a:r>
            <a:r>
              <a:rPr lang="cs-CZ" sz="3200" b="1" dirty="0"/>
              <a:t> steatóza jater</a:t>
            </a:r>
            <a:r>
              <a:rPr lang="cs-CZ" sz="3200" dirty="0"/>
              <a:t>, </a:t>
            </a:r>
            <a:r>
              <a:rPr lang="cs-CZ" sz="3200" b="1" dirty="0">
                <a:solidFill>
                  <a:srgbClr val="FF0000"/>
                </a:solidFill>
              </a:rPr>
              <a:t>olejová červeň</a:t>
            </a:r>
            <a:r>
              <a:rPr lang="cs-CZ" sz="3200" dirty="0"/>
              <a:t>, </a:t>
            </a:r>
            <a:r>
              <a:rPr lang="cs-CZ" sz="3200" b="1" dirty="0"/>
              <a:t>zmražený řez (jádra </a:t>
            </a:r>
            <a:r>
              <a:rPr lang="cs-CZ" sz="3200" b="1" dirty="0" err="1"/>
              <a:t>hepatocytů</a:t>
            </a:r>
            <a:r>
              <a:rPr lang="cs-CZ" sz="3200" b="1" dirty="0"/>
              <a:t> neznázorněna).</a:t>
            </a:r>
          </a:p>
        </p:txBody>
      </p:sp>
      <p:pic>
        <p:nvPicPr>
          <p:cNvPr id="6" name="Picture 4" descr="jatra olejovka 400x">
            <a:extLst>
              <a:ext uri="{FF2B5EF4-FFF2-40B4-BE49-F238E27FC236}">
                <a16:creationId xmlns="" xmlns:a16="http://schemas.microsoft.com/office/drawing/2014/main" id="{F641CDC6-44F3-E24F-8559-BC6CAD21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73029" y="1812875"/>
            <a:ext cx="724594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07583" y="6146931"/>
            <a:ext cx="3511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tukové vakuoly v </a:t>
            </a:r>
            <a:r>
              <a:rPr lang="cs-CZ" dirty="0" err="1"/>
              <a:t>hepatocytech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32866" y="55106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33366" y="19836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42702679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tuků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1688" lvl="2" indent="-92075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/>
              <a:t>lipomatóza</a:t>
            </a:r>
            <a:r>
              <a:rPr lang="cs-CZ" sz="2400" dirty="0"/>
              <a:t>  =  </a:t>
            </a:r>
            <a:r>
              <a:rPr lang="cs-CZ" sz="2400" dirty="0" err="1"/>
              <a:t>vakátní</a:t>
            </a:r>
            <a:r>
              <a:rPr lang="cs-CZ" sz="2400" dirty="0"/>
              <a:t> zmnožení tukové tkáně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</a:tabLst>
              <a:defRPr/>
            </a:pPr>
            <a:r>
              <a:rPr lang="cs-CZ" sz="2400" dirty="0"/>
              <a:t>	- </a:t>
            </a:r>
            <a:r>
              <a:rPr lang="cs-CZ" sz="2400" dirty="0" err="1"/>
              <a:t>lipomatózní</a:t>
            </a:r>
            <a:r>
              <a:rPr lang="cs-CZ" sz="2400" dirty="0"/>
              <a:t> atrofie (srdce, hilus ledviny, pankreas)</a:t>
            </a:r>
          </a:p>
          <a:p>
            <a:pPr marL="182563" indent="-182563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û"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 err="1"/>
              <a:t>lipidóza</a:t>
            </a:r>
            <a:r>
              <a:rPr lang="cs-CZ" sz="2400" b="1" u="sng" dirty="0"/>
              <a:t> </a:t>
            </a:r>
            <a:r>
              <a:rPr lang="cs-CZ" sz="2400" dirty="0"/>
              <a:t>= vrozená vada lipidového metabolismu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  <a:tab pos="1077913" algn="l"/>
              </a:tabLst>
              <a:defRPr/>
            </a:pPr>
            <a:r>
              <a:rPr lang="cs-CZ" sz="2400" dirty="0"/>
              <a:t>	- na podkladě enzymatického </a:t>
            </a:r>
            <a:r>
              <a:rPr lang="cs-CZ" sz="2400" dirty="0" smtClean="0"/>
              <a:t>defektu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11286471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cukrů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defRPr/>
            </a:pPr>
            <a:r>
              <a:rPr lang="cs-CZ" sz="2200" dirty="0"/>
              <a:t> </a:t>
            </a:r>
            <a:r>
              <a:rPr lang="cs-CZ" sz="2200" b="1" u="sng" dirty="0" err="1"/>
              <a:t>glykogenózy</a:t>
            </a:r>
            <a:r>
              <a:rPr lang="cs-CZ" sz="2200" b="1" dirty="0"/>
              <a:t> </a:t>
            </a:r>
            <a:r>
              <a:rPr lang="cs-CZ" sz="2000" dirty="0"/>
              <a:t>= vrozené vady metabolismu </a:t>
            </a:r>
            <a:r>
              <a:rPr lang="cs-CZ" sz="2000" dirty="0" smtClean="0"/>
              <a:t>glycidů, střádání glykogenu (játra, svaly), AR</a:t>
            </a:r>
            <a:endParaRPr lang="cs-CZ" sz="2000" dirty="0"/>
          </a:p>
          <a:p>
            <a:pPr>
              <a:defRPr/>
            </a:pPr>
            <a:endParaRPr lang="cs-CZ" sz="2200" b="1" dirty="0"/>
          </a:p>
          <a:p>
            <a:pPr>
              <a:buNone/>
              <a:defRPr/>
            </a:pPr>
            <a:endParaRPr lang="cs-CZ" sz="2200" dirty="0"/>
          </a:p>
          <a:p>
            <a:pPr marL="179388" indent="-179388">
              <a:defRPr/>
            </a:pPr>
            <a:r>
              <a:rPr lang="cs-CZ" sz="2200" dirty="0"/>
              <a:t> </a:t>
            </a:r>
            <a:r>
              <a:rPr lang="cs-CZ" sz="2200" b="1" u="sng" dirty="0"/>
              <a:t>↑ ukládání glykogenu:</a:t>
            </a:r>
          </a:p>
          <a:p>
            <a:pPr lvl="1">
              <a:defRPr/>
            </a:pPr>
            <a:r>
              <a:rPr lang="cs-CZ" sz="2200" dirty="0"/>
              <a:t>  v nádorech </a:t>
            </a:r>
          </a:p>
          <a:p>
            <a:pPr lvl="1">
              <a:buNone/>
              <a:tabLst>
                <a:tab pos="808038" algn="l"/>
              </a:tabLst>
              <a:defRPr/>
            </a:pPr>
            <a:r>
              <a:rPr lang="cs-CZ" sz="2200" dirty="0"/>
              <a:t>		- např. </a:t>
            </a:r>
            <a:r>
              <a:rPr lang="cs-CZ" sz="2200" dirty="0" err="1"/>
              <a:t>světlobuněčný</a:t>
            </a:r>
            <a:r>
              <a:rPr lang="cs-CZ" sz="2200" dirty="0"/>
              <a:t> CA </a:t>
            </a:r>
            <a:r>
              <a:rPr lang="cs-CZ" sz="2200" dirty="0" smtClean="0"/>
              <a:t>ledviny, </a:t>
            </a:r>
            <a:r>
              <a:rPr lang="cs-CZ" sz="2200" dirty="0" err="1" smtClean="0"/>
              <a:t>seminom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 u diabetes </a:t>
            </a:r>
            <a:r>
              <a:rPr lang="cs-CZ" sz="2200" dirty="0" err="1"/>
              <a:t>mellitus</a:t>
            </a:r>
            <a:endParaRPr lang="cs-CZ" sz="2200" dirty="0"/>
          </a:p>
          <a:p>
            <a:pPr lvl="1"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dirty="0"/>
              <a:t>	 	– tzv. </a:t>
            </a:r>
            <a:r>
              <a:rPr lang="cs-CZ" sz="2200" dirty="0" err="1"/>
              <a:t>Armaniho</a:t>
            </a:r>
            <a:r>
              <a:rPr lang="cs-CZ" sz="2200" dirty="0"/>
              <a:t> zóna (</a:t>
            </a:r>
            <a:r>
              <a:rPr lang="cs-CZ" sz="2200" dirty="0" err="1"/>
              <a:t>Armaniho</a:t>
            </a:r>
            <a:r>
              <a:rPr lang="cs-CZ" sz="2200" dirty="0"/>
              <a:t> buňky) v </a:t>
            </a:r>
            <a:r>
              <a:rPr lang="cs-CZ" sz="2200" dirty="0" err="1"/>
              <a:t>pars</a:t>
            </a:r>
            <a:r>
              <a:rPr lang="cs-CZ" sz="2200" dirty="0"/>
              <a:t> </a:t>
            </a:r>
            <a:r>
              <a:rPr lang="cs-CZ" sz="2200" dirty="0" err="1"/>
              <a:t>proximalis</a:t>
            </a:r>
            <a:r>
              <a:rPr lang="cs-CZ" sz="2200" dirty="0"/>
              <a:t> </a:t>
            </a:r>
            <a:r>
              <a:rPr lang="cs-CZ" sz="2200" dirty="0" err="1"/>
              <a:t>Henleyovy</a:t>
            </a:r>
            <a:r>
              <a:rPr lang="cs-CZ" sz="2200" dirty="0"/>
              <a:t> kličky</a:t>
            </a:r>
          </a:p>
          <a:p>
            <a:pPr lvl="1">
              <a:buNone/>
              <a:defRPr/>
            </a:pPr>
            <a:endParaRPr lang="cs-CZ" sz="2200" dirty="0"/>
          </a:p>
          <a:p>
            <a:pPr marL="177800" lvl="1" indent="184150">
              <a:buNone/>
              <a:defRPr/>
            </a:pPr>
            <a:r>
              <a:rPr lang="cs-CZ" sz="2200" b="1" dirty="0"/>
              <a:t>Pozn. průkaz glykogenu: </a:t>
            </a:r>
          </a:p>
          <a:p>
            <a:pPr lvl="1">
              <a:buNone/>
              <a:defRPr/>
            </a:pPr>
            <a:r>
              <a:rPr lang="cs-CZ" sz="2200" dirty="0"/>
              <a:t>PAS+ mizí po natrávení diastázou (amylázou) </a:t>
            </a:r>
            <a:r>
              <a:rPr lang="cs-CZ" sz="2200" dirty="0" err="1"/>
              <a:t>x</a:t>
            </a:r>
            <a:r>
              <a:rPr lang="cs-CZ" sz="2200" dirty="0"/>
              <a:t> hlen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590057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Glykogenóza</a:t>
            </a:r>
            <a:r>
              <a:rPr lang="cs-CZ" b="1" dirty="0"/>
              <a:t> jater</a:t>
            </a:r>
          </a:p>
        </p:txBody>
      </p:sp>
      <p:pic>
        <p:nvPicPr>
          <p:cNvPr id="4" name="Picture 6" descr="jatra 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92475" y="1825625"/>
            <a:ext cx="6656920" cy="4680000"/>
          </a:xfrm>
        </p:spPr>
      </p:pic>
      <p:pic>
        <p:nvPicPr>
          <p:cNvPr id="5" name="Picture 4" descr="jatra PAS 4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73800" y="2320609"/>
            <a:ext cx="4680000" cy="41850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92475" y="5674628"/>
            <a:ext cx="40813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portální véna</a:t>
            </a:r>
          </a:p>
          <a:p>
            <a:pPr eaLnBrk="0" hangingPunct="0">
              <a:defRPr/>
            </a:pPr>
            <a:r>
              <a:rPr lang="cs-CZ" sz="1600" dirty="0"/>
              <a:t>2  - </a:t>
            </a:r>
            <a:r>
              <a:rPr lang="cs-CZ" sz="1600" dirty="0" err="1"/>
              <a:t>hepatocyty</a:t>
            </a:r>
            <a:r>
              <a:rPr lang="cs-CZ" sz="1600" dirty="0"/>
              <a:t> s vakuolami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23565" y="23206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43457" y="497128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2393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/>
              <a:t>patologická indukce </a:t>
            </a:r>
            <a:r>
              <a:rPr lang="cs-CZ" sz="2200" b="1" dirty="0" err="1"/>
              <a:t>apoptózy</a:t>
            </a:r>
            <a:endParaRPr lang="cs-CZ" sz="2200" b="1" dirty="0"/>
          </a:p>
          <a:p>
            <a:pPr marL="457200" indent="-457200">
              <a:buFont typeface="Arial" charset="0"/>
              <a:buChar char="•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AIDS, virové hepatitidy</a:t>
            </a:r>
          </a:p>
          <a:p>
            <a:pPr marL="630238" lvl="1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 err="1"/>
              <a:t>neurodegenerativní</a:t>
            </a:r>
            <a:r>
              <a:rPr lang="cs-CZ" sz="2200" dirty="0"/>
              <a:t> ch.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(m. Alzheimer, m. Parkinson, ALS)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 err="1"/>
              <a:t>myelodysplastický</a:t>
            </a:r>
            <a:r>
              <a:rPr lang="cs-CZ" sz="2200" dirty="0"/>
              <a:t> syndrom</a:t>
            </a:r>
          </a:p>
          <a:p>
            <a:pPr marL="984250" lvl="2" indent="-354013">
              <a:buNone/>
              <a:tabLst>
                <a:tab pos="896938" algn="l"/>
              </a:tabLst>
              <a:defRPr/>
            </a:pPr>
            <a:r>
              <a:rPr lang="cs-CZ" sz="2200" dirty="0"/>
              <a:t>(aplastická anémie)</a:t>
            </a:r>
          </a:p>
          <a:p>
            <a:pPr marL="1211263" lvl="2" indent="-457200">
              <a:buNone/>
              <a:tabLst>
                <a:tab pos="896938" algn="l"/>
              </a:tabLst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ischemické poškození 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(AIM)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38726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Karcinom ledviny z jasných buněk</a:t>
            </a:r>
          </a:p>
        </p:txBody>
      </p:sp>
      <p:pic>
        <p:nvPicPr>
          <p:cNvPr id="6" name="Picture 4" descr="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73482" y="1825625"/>
            <a:ext cx="7732718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88092" y="6154319"/>
            <a:ext cx="3818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vakuoly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186708" y="256333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12680" y="57991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42156432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200" b="1" u="sng" dirty="0"/>
              <a:t>dystrofická</a:t>
            </a:r>
            <a:r>
              <a:rPr lang="cs-CZ" sz="2200" dirty="0"/>
              <a:t> - do tkání, které jsou již předem patologicky změněné (např. nekrózou, novotvořené vazivo po zánětech, degenerativní procesy cév, benigní nádory - </a:t>
            </a:r>
            <a:r>
              <a:rPr lang="cs-CZ" sz="2200" dirty="0" err="1"/>
              <a:t>leiomyom</a:t>
            </a:r>
            <a:r>
              <a:rPr lang="cs-CZ" sz="2200" dirty="0"/>
              <a:t>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u="sng" dirty="0"/>
              <a:t>metastatická</a:t>
            </a:r>
            <a:r>
              <a:rPr lang="cs-CZ" sz="2200" dirty="0"/>
              <a:t> – při ↑ sérové hladině Ca2+</a:t>
            </a:r>
          </a:p>
          <a:p>
            <a:pPr>
              <a:buNone/>
              <a:defRPr/>
            </a:pPr>
            <a:r>
              <a:rPr lang="cs-CZ" sz="2200" dirty="0"/>
              <a:t>	- </a:t>
            </a:r>
            <a:r>
              <a:rPr lang="cs-CZ" sz="2200" dirty="0" err="1"/>
              <a:t>hyperparathyroidismus</a:t>
            </a:r>
            <a:r>
              <a:rPr lang="cs-CZ" sz="2200" dirty="0"/>
              <a:t>, chronické renální choroby</a:t>
            </a:r>
          </a:p>
          <a:p>
            <a:pPr marL="352425">
              <a:buNone/>
              <a:tabLst>
                <a:tab pos="355600" algn="l"/>
              </a:tabLst>
              <a:defRPr/>
            </a:pPr>
            <a:r>
              <a:rPr lang="cs-CZ" sz="2200" dirty="0"/>
              <a:t>- postiženy plíce (pemzová plíce), žaludek, ledviny, vnitřní</a:t>
            </a:r>
          </a:p>
          <a:p>
            <a:pPr marL="352425" indent="-85725">
              <a:buNone/>
              <a:tabLst>
                <a:tab pos="355600" algn="l"/>
              </a:tabLst>
              <a:defRPr/>
            </a:pPr>
            <a:r>
              <a:rPr lang="cs-CZ" sz="2200" dirty="0"/>
              <a:t>elastika tepen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průkaz</a:t>
            </a:r>
            <a:r>
              <a:rPr lang="cs-CZ" sz="2200" dirty="0"/>
              <a:t>: impregnace dle </a:t>
            </a:r>
            <a:r>
              <a:rPr lang="cs-CZ" sz="2200" dirty="0" err="1"/>
              <a:t>Kossy</a:t>
            </a:r>
            <a:r>
              <a:rPr lang="cs-CZ" sz="2200" dirty="0"/>
              <a:t> (černé zbarvení)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423495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pic>
        <p:nvPicPr>
          <p:cNvPr id="4" name="Picture 4" descr="ceva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89090" y="1825625"/>
            <a:ext cx="7817618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6435608" y="1804065"/>
            <a:ext cx="32711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cévy s koagulovanou krví</a:t>
            </a:r>
          </a:p>
          <a:p>
            <a:pPr eaLnBrk="0" hangingPunct="0">
              <a:defRPr/>
            </a:pPr>
            <a:r>
              <a:rPr lang="cs-CZ" sz="1600" dirty="0"/>
              <a:t>2 - amorfní kalcifikace v ateromovém plátu</a:t>
            </a:r>
          </a:p>
          <a:p>
            <a:pPr eaLnBrk="0" hangingPunct="0">
              <a:defRPr/>
            </a:pPr>
            <a:r>
              <a:rPr lang="cs-CZ" sz="1600" dirty="0"/>
              <a:t>3 - vrstevnatá kalcifikace ateromového plátu</a:t>
            </a:r>
          </a:p>
          <a:p>
            <a:pPr eaLnBrk="0" hangingPunct="0">
              <a:defRPr/>
            </a:pPr>
            <a:r>
              <a:rPr lang="cs-CZ" sz="1600" dirty="0"/>
              <a:t>4 - intima   5 - </a:t>
            </a:r>
            <a:r>
              <a:rPr lang="cs-CZ" sz="1600" dirty="0" err="1"/>
              <a:t>medie</a:t>
            </a:r>
            <a:r>
              <a:rPr lang="cs-CZ" sz="1600" dirty="0"/>
              <a:t>    6 - </a:t>
            </a:r>
            <a:r>
              <a:rPr lang="cs-CZ" sz="1600" dirty="0" err="1"/>
              <a:t>adventicie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60230" y="454736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889090" y="26368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89090" y="34178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13122" y="33498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08322" y="52575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89090" y="18308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1680515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urátové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→ </a:t>
            </a:r>
            <a:r>
              <a:rPr lang="cs-CZ" sz="2400" dirty="0" smtClean="0"/>
              <a:t>dna (</a:t>
            </a:r>
            <a:r>
              <a:rPr lang="cs-CZ" sz="2400" dirty="0"/>
              <a:t>arthritis </a:t>
            </a:r>
            <a:r>
              <a:rPr lang="cs-CZ" sz="2400" dirty="0" err="1"/>
              <a:t>uratica</a:t>
            </a:r>
            <a:r>
              <a:rPr lang="cs-CZ" sz="2400" dirty="0"/>
              <a:t>), viz. výše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/>
              <a:t>oxalátů</a:t>
            </a:r>
            <a:r>
              <a:rPr lang="cs-CZ" sz="2400" dirty="0"/>
              <a:t> – bezbarvé světlolomné drúzy v tubulech ledvin nebo </a:t>
            </a:r>
            <a:r>
              <a:rPr lang="cs-CZ" sz="2400" dirty="0" err="1"/>
              <a:t>intersticiu</a:t>
            </a:r>
            <a:r>
              <a:rPr lang="cs-CZ" sz="2400" dirty="0"/>
              <a:t> myokardu při </a:t>
            </a:r>
            <a:r>
              <a:rPr lang="cs-CZ" sz="2400" dirty="0" err="1"/>
              <a:t>oxalóze</a:t>
            </a:r>
            <a:r>
              <a:rPr lang="cs-CZ" sz="2400" dirty="0"/>
              <a:t> (vrozená metabolická porucha nebo otrava - etylenglykol)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cholesterolu</a:t>
            </a:r>
            <a:r>
              <a:rPr lang="cs-CZ" sz="2400" dirty="0"/>
              <a:t> – </a:t>
            </a:r>
            <a:r>
              <a:rPr lang="cs-CZ" sz="2400" dirty="0" err="1"/>
              <a:t>vřetenité</a:t>
            </a:r>
            <a:r>
              <a:rPr lang="cs-CZ" sz="2400" dirty="0"/>
              <a:t> prázdné prostory při ateroskleróze, v </a:t>
            </a:r>
            <a:r>
              <a:rPr lang="cs-CZ" sz="2400" dirty="0" err="1"/>
              <a:t>pozánětlivých</a:t>
            </a:r>
            <a:r>
              <a:rPr lang="cs-CZ" sz="2400" dirty="0"/>
              <a:t> </a:t>
            </a:r>
            <a:r>
              <a:rPr lang="cs-CZ" sz="2400" dirty="0" err="1"/>
              <a:t>pseudoxantomech</a:t>
            </a:r>
            <a:r>
              <a:rPr lang="cs-CZ" sz="2400" dirty="0"/>
              <a:t>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paraproteinu</a:t>
            </a:r>
            <a:r>
              <a:rPr lang="cs-CZ" sz="2400" dirty="0"/>
              <a:t> – šestiboké nepravidelné a silně </a:t>
            </a:r>
            <a:r>
              <a:rPr lang="cs-CZ" sz="2400" dirty="0" err="1"/>
              <a:t>oxyfilní</a:t>
            </a:r>
            <a:r>
              <a:rPr lang="cs-CZ" sz="2400" dirty="0"/>
              <a:t> krystaly bílkovinného původu; v ledvinných tubulech při </a:t>
            </a:r>
            <a:r>
              <a:rPr lang="cs-CZ" sz="2400" dirty="0" err="1"/>
              <a:t>plasmocytomu</a:t>
            </a:r>
            <a:r>
              <a:rPr lang="cs-CZ" sz="2400" dirty="0"/>
              <a:t>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cystinu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ploché šestiboké krystaly při </a:t>
            </a:r>
            <a:r>
              <a:rPr lang="cs-CZ" sz="2400" dirty="0" err="1"/>
              <a:t>cystinóze</a:t>
            </a:r>
            <a:r>
              <a:rPr lang="cs-CZ" sz="2400" dirty="0"/>
              <a:t> (</a:t>
            </a:r>
            <a:r>
              <a:rPr lang="cs-CZ" sz="2400" dirty="0" err="1"/>
              <a:t>Lignac-Fanconiho</a:t>
            </a:r>
            <a:r>
              <a:rPr lang="cs-CZ" sz="2400" dirty="0"/>
              <a:t> onemocnění) ve slezině, lymfatických uzlinách, ledvinách, rohovce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Charcot-Leydenovy</a:t>
            </a:r>
            <a:r>
              <a:rPr lang="cs-CZ" sz="2400" b="1" dirty="0"/>
              <a:t> krystaly </a:t>
            </a:r>
            <a:r>
              <a:rPr lang="cs-CZ" sz="2400" dirty="0"/>
              <a:t>– šestiboká eosinofilní prismata bílkovinného původu vznikající při rozpadu eosinofilních leukocytů (alergie, paraziti).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763130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b="1" dirty="0"/>
              <a:t>Krystaly cholesterolu (ateromový plát cévní stěny)</a:t>
            </a:r>
            <a:r>
              <a:rPr lang="cs-CZ" b="1" dirty="0"/>
              <a:t>	</a:t>
            </a:r>
          </a:p>
        </p:txBody>
      </p:sp>
      <p:pic>
        <p:nvPicPr>
          <p:cNvPr id="5" name="Picture 4" descr="plat 100x">
            <a:extLst>
              <a:ext uri="{FF2B5EF4-FFF2-40B4-BE49-F238E27FC236}">
                <a16:creationId xmlns="" xmlns:a16="http://schemas.microsoft.com/office/drawing/2014/main" id="{0A7778C8-4F4B-D741-B8B6-AC9D010B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83921" y="1869168"/>
            <a:ext cx="626406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1106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Konkrementy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400" b="1" u="sng" dirty="0"/>
              <a:t>3 hlavní faktory ovlivňující vznik konkrementů</a:t>
            </a:r>
            <a:r>
              <a:rPr lang="cs-CZ" sz="2400" dirty="0"/>
              <a:t>:</a:t>
            </a:r>
          </a:p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zvýšená koncentrace </a:t>
            </a:r>
            <a:r>
              <a:rPr lang="cs-CZ" sz="2400" dirty="0" err="1"/>
              <a:t>konkrementotvorné</a:t>
            </a:r>
            <a:r>
              <a:rPr lang="cs-CZ" sz="2400" dirty="0"/>
              <a:t> látky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porucha koloidního prostředí (záněty)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změny pH prostředí (hlavně moči)</a:t>
            </a:r>
          </a:p>
          <a:p>
            <a:pPr marL="273050" indent="-273050">
              <a:lnSpc>
                <a:spcPct val="9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postupně narůstají kolem mikroskopického jádra</a:t>
            </a:r>
          </a:p>
          <a:p>
            <a:pPr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kde?:  </a:t>
            </a:r>
            <a:r>
              <a:rPr lang="cs-CZ" sz="2400" dirty="0"/>
              <a:t>žlučové, močové, slinných žláz, pankreatické, prostatické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význam:  </a:t>
            </a:r>
            <a:r>
              <a:rPr lang="cs-CZ" sz="2400" b="1" u="sng" dirty="0"/>
              <a:t>ucpání vývodů </a:t>
            </a:r>
            <a:r>
              <a:rPr lang="cs-CZ" sz="2400" dirty="0"/>
              <a:t>→ komplikace.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chemické složení: cholesterolové, pigmentové, smíšené, fosfátové, uhličitanové</a:t>
            </a:r>
          </a:p>
          <a:p>
            <a:pPr marL="0" indent="0">
              <a:lnSpc>
                <a:spcPct val="95000"/>
              </a:lnSpc>
              <a:buClr>
                <a:srgbClr val="FF9933"/>
              </a:buClr>
              <a:buNone/>
              <a:defRPr/>
            </a:pPr>
            <a:r>
              <a:rPr lang="cs-CZ" sz="2400" dirty="0" err="1"/>
              <a:t>Dif</a:t>
            </a:r>
            <a:r>
              <a:rPr lang="cs-CZ" sz="2400" dirty="0"/>
              <a:t>. dg. nepravé kameny – zahuštění normálního obsahu </a:t>
            </a:r>
            <a:r>
              <a:rPr lang="cs-CZ" sz="2400" b="1" dirty="0"/>
              <a:t>koprolity</a:t>
            </a:r>
            <a:r>
              <a:rPr lang="cs-CZ" sz="2400" dirty="0"/>
              <a:t> (střevo, divertikly), </a:t>
            </a:r>
            <a:r>
              <a:rPr lang="cs-CZ" sz="2400" b="1" dirty="0"/>
              <a:t>rinolity</a:t>
            </a:r>
            <a:r>
              <a:rPr lang="cs-CZ" sz="2400" dirty="0"/>
              <a:t> a </a:t>
            </a:r>
            <a:r>
              <a:rPr lang="cs-CZ" sz="2400" b="1" dirty="0" err="1"/>
              <a:t>broncholity</a:t>
            </a:r>
            <a:r>
              <a:rPr lang="cs-CZ" sz="2400" dirty="0"/>
              <a:t> (DC), </a:t>
            </a:r>
            <a:r>
              <a:rPr lang="cs-CZ" sz="2400" b="1" dirty="0" err="1"/>
              <a:t>flebolit</a:t>
            </a:r>
            <a:r>
              <a:rPr lang="cs-CZ" sz="2400" dirty="0"/>
              <a:t> (kalcifikovaný trombus v cévě)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299676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46325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34125FAD-AA26-D647-BE52-B472F3A06153}"/>
              </a:ext>
            </a:extLst>
          </p:cNvPr>
          <p:cNvSpPr txBox="1"/>
          <p:nvPr/>
        </p:nvSpPr>
        <p:spPr>
          <a:xfrm>
            <a:off x="2381250" y="2216244"/>
            <a:ext cx="1785937" cy="276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ENDOGENNÍ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5FCBA870-8AED-2D43-A256-B5296B18E03A}"/>
              </a:ext>
            </a:extLst>
          </p:cNvPr>
          <p:cNvSpPr txBox="1"/>
          <p:nvPr/>
        </p:nvSpPr>
        <p:spPr>
          <a:xfrm>
            <a:off x="4238625" y="1644744"/>
            <a:ext cx="1571625" cy="276225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AUTOGENNÍ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86FD20DB-CD2C-6347-92E0-3E3B6829B4E1}"/>
              </a:ext>
            </a:extLst>
          </p:cNvPr>
          <p:cNvSpPr txBox="1"/>
          <p:nvPr/>
        </p:nvSpPr>
        <p:spPr>
          <a:xfrm>
            <a:off x="4024312" y="430306"/>
            <a:ext cx="2071688" cy="64611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MELANIN</a:t>
            </a: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okulokutánní</a:t>
            </a:r>
            <a:endParaRPr lang="cs-CZ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neuromelanin</a:t>
            </a:r>
            <a:endParaRPr lang="cs-CZ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F6E6BE56-E278-EB43-A3CC-BCF1B23AD464}"/>
              </a:ext>
            </a:extLst>
          </p:cNvPr>
          <p:cNvSpPr txBox="1"/>
          <p:nvPr/>
        </p:nvSpPr>
        <p:spPr>
          <a:xfrm>
            <a:off x="6667500" y="1144681"/>
            <a:ext cx="1714500" cy="646113"/>
          </a:xfrm>
          <a:prstGeom prst="rect">
            <a:avLst/>
          </a:prstGeom>
          <a:solidFill>
            <a:srgbClr val="492303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Ceroid</a:t>
            </a:r>
            <a:endParaRPr lang="cs-CZ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LIPOFUSCIN</a:t>
            </a:r>
          </a:p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Lipochrom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F3F94DFA-EEE3-3B44-B8FF-9BACDF09546D}"/>
              </a:ext>
            </a:extLst>
          </p:cNvPr>
          <p:cNvSpPr txBox="1"/>
          <p:nvPr/>
        </p:nvSpPr>
        <p:spPr>
          <a:xfrm>
            <a:off x="4095750" y="2716306"/>
            <a:ext cx="1928812" cy="276225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HEMATOGENNÍ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2B016954-E1BB-EB4D-86B6-43C0DCF05818}"/>
              </a:ext>
            </a:extLst>
          </p:cNvPr>
          <p:cNvSpPr txBox="1"/>
          <p:nvPr/>
        </p:nvSpPr>
        <p:spPr>
          <a:xfrm>
            <a:off x="6524625" y="2501994"/>
            <a:ext cx="1928812" cy="830262"/>
          </a:xfrm>
          <a:prstGeom prst="rect">
            <a:avLst/>
          </a:prstGeom>
          <a:solidFill>
            <a:srgbClr val="C96009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/>
              <a:t>HEMOSIDERIN</a:t>
            </a:r>
          </a:p>
          <a:p>
            <a:pPr algn="ctr" eaLnBrk="0" hangingPunct="0">
              <a:defRPr/>
            </a:pPr>
            <a:r>
              <a:rPr lang="cs-CZ" sz="1200" dirty="0"/>
              <a:t>Hematin</a:t>
            </a:r>
          </a:p>
          <a:p>
            <a:pPr algn="ctr" eaLnBrk="0" hangingPunct="0">
              <a:defRPr/>
            </a:pPr>
            <a:r>
              <a:rPr lang="cs-CZ" sz="1200" dirty="0"/>
              <a:t>BILIRUBIN</a:t>
            </a:r>
          </a:p>
          <a:p>
            <a:pPr algn="ctr" eaLnBrk="0" hangingPunct="0">
              <a:defRPr/>
            </a:pPr>
            <a:r>
              <a:rPr lang="cs-CZ" sz="1200" dirty="0"/>
              <a:t>Porfyriny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FFE4A641-B138-D94F-8BFA-A07E02EC9EF1}"/>
              </a:ext>
            </a:extLst>
          </p:cNvPr>
          <p:cNvSpPr txBox="1"/>
          <p:nvPr/>
        </p:nvSpPr>
        <p:spPr>
          <a:xfrm>
            <a:off x="2452687" y="5288056"/>
            <a:ext cx="1571625" cy="276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EXOGENNÍ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076C99C7-441B-B444-BD3D-9EE9198FB197}"/>
              </a:ext>
            </a:extLst>
          </p:cNvPr>
          <p:cNvSpPr txBox="1"/>
          <p:nvPr/>
        </p:nvSpPr>
        <p:spPr>
          <a:xfrm>
            <a:off x="4024312" y="4359369"/>
            <a:ext cx="1214438" cy="2762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89D2C001-6EAE-AC41-B810-0A92600B988C}"/>
              </a:ext>
            </a:extLst>
          </p:cNvPr>
          <p:cNvSpPr txBox="1"/>
          <p:nvPr/>
        </p:nvSpPr>
        <p:spPr>
          <a:xfrm>
            <a:off x="4667250" y="5288056"/>
            <a:ext cx="2071687" cy="2762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KONIOFIBRÓZY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7E3D0BD9-9297-C74D-9FB3-57205BDAD38B}"/>
              </a:ext>
            </a:extLst>
          </p:cNvPr>
          <p:cNvSpPr txBox="1"/>
          <p:nvPr/>
        </p:nvSpPr>
        <p:spPr>
          <a:xfrm>
            <a:off x="4024312" y="6145306"/>
            <a:ext cx="2143125" cy="2762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KONIOTOXIKÓZY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750DA6ED-CCB0-4640-9B3B-5B3C7811115F}"/>
              </a:ext>
            </a:extLst>
          </p:cNvPr>
          <p:cNvSpPr txBox="1"/>
          <p:nvPr/>
        </p:nvSpPr>
        <p:spPr>
          <a:xfrm>
            <a:off x="5595937" y="3930744"/>
            <a:ext cx="1428750" cy="83026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Antrakóza</a:t>
            </a:r>
          </a:p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Amalgám.p.</a:t>
            </a:r>
          </a:p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Olovo</a:t>
            </a:r>
          </a:p>
          <a:p>
            <a:pPr algn="ctr" eaLnBrk="0" hangingPunct="0">
              <a:defRPr/>
            </a:pPr>
            <a:r>
              <a:rPr lang="cs-CZ" sz="120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2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1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12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cs-CZ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endParaRPr lang="cs-CZ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552E4D2F-C36C-6849-890C-627D8DE924DA}"/>
              </a:ext>
            </a:extLst>
          </p:cNvPr>
          <p:cNvSpPr txBox="1"/>
          <p:nvPr/>
        </p:nvSpPr>
        <p:spPr>
          <a:xfrm>
            <a:off x="7167562" y="5145181"/>
            <a:ext cx="1357313" cy="4619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/>
              <a:t>Silikóza</a:t>
            </a:r>
          </a:p>
          <a:p>
            <a:pPr algn="ctr" eaLnBrk="0" hangingPunct="0">
              <a:defRPr/>
            </a:pPr>
            <a:r>
              <a:rPr lang="cs-CZ" sz="1200" dirty="0"/>
              <a:t>Azbestóza</a:t>
            </a:r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="" xmlns:a16="http://schemas.microsoft.com/office/drawing/2014/main" id="{BBB1EC00-27DD-5143-8810-AD695D6A996F}"/>
              </a:ext>
            </a:extLst>
          </p:cNvPr>
          <p:cNvCxnSpPr>
            <a:stCxn id="2" idx="3"/>
            <a:endCxn id="3" idx="2"/>
          </p:cNvCxnSpPr>
          <p:nvPr/>
        </p:nvCxnSpPr>
        <p:spPr>
          <a:xfrm flipV="1">
            <a:off x="4167187" y="1920969"/>
            <a:ext cx="857250" cy="4333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="" xmlns:a16="http://schemas.microsoft.com/office/drawing/2014/main" id="{1941D4B8-5929-B845-874E-60806907560C}"/>
              </a:ext>
            </a:extLst>
          </p:cNvPr>
          <p:cNvCxnSpPr>
            <a:stCxn id="2" idx="3"/>
            <a:endCxn id="6" idx="0"/>
          </p:cNvCxnSpPr>
          <p:nvPr/>
        </p:nvCxnSpPr>
        <p:spPr>
          <a:xfrm>
            <a:off x="4167187" y="2354356"/>
            <a:ext cx="893763" cy="36195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="" xmlns:a16="http://schemas.microsoft.com/office/drawing/2014/main" id="{B25A54C5-56A0-1A48-82E3-320B545B3F20}"/>
              </a:ext>
            </a:extLst>
          </p:cNvPr>
          <p:cNvCxnSpPr>
            <a:stCxn id="3" idx="0"/>
            <a:endCxn id="4" idx="2"/>
          </p:cNvCxnSpPr>
          <p:nvPr/>
        </p:nvCxnSpPr>
        <p:spPr>
          <a:xfrm flipV="1">
            <a:off x="5024437" y="1076419"/>
            <a:ext cx="36513" cy="56832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="" xmlns:a16="http://schemas.microsoft.com/office/drawing/2014/main" id="{946DF03C-F33E-3249-842F-F87EA5D30ECF}"/>
              </a:ext>
            </a:extLst>
          </p:cNvPr>
          <p:cNvCxnSpPr>
            <a:stCxn id="3" idx="3"/>
          </p:cNvCxnSpPr>
          <p:nvPr/>
        </p:nvCxnSpPr>
        <p:spPr>
          <a:xfrm>
            <a:off x="5810250" y="1782856"/>
            <a:ext cx="785812" cy="476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>
            <a:extLst>
              <a:ext uri="{FF2B5EF4-FFF2-40B4-BE49-F238E27FC236}">
                <a16:creationId xmlns="" xmlns:a16="http://schemas.microsoft.com/office/drawing/2014/main" id="{BC73D5B8-1A52-0F4E-9459-E0EDCB578184}"/>
              </a:ext>
            </a:extLst>
          </p:cNvPr>
          <p:cNvCxnSpPr/>
          <p:nvPr/>
        </p:nvCxnSpPr>
        <p:spPr>
          <a:xfrm>
            <a:off x="6024562" y="2930619"/>
            <a:ext cx="428625" cy="15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>
            <a:extLst>
              <a:ext uri="{FF2B5EF4-FFF2-40B4-BE49-F238E27FC236}">
                <a16:creationId xmlns="" xmlns:a16="http://schemas.microsoft.com/office/drawing/2014/main" id="{DB966B7A-BEF5-5B44-95AC-CAD9197E728D}"/>
              </a:ext>
            </a:extLst>
          </p:cNvPr>
          <p:cNvCxnSpPr>
            <a:stCxn id="8" idx="0"/>
            <a:endCxn id="9" idx="1"/>
          </p:cNvCxnSpPr>
          <p:nvPr/>
        </p:nvCxnSpPr>
        <p:spPr>
          <a:xfrm flipV="1">
            <a:off x="3238500" y="4497481"/>
            <a:ext cx="785812" cy="79057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>
            <a:extLst>
              <a:ext uri="{FF2B5EF4-FFF2-40B4-BE49-F238E27FC236}">
                <a16:creationId xmlns="" xmlns:a16="http://schemas.microsoft.com/office/drawing/2014/main" id="{3E31610F-5CA7-1343-8255-540D1C443708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4024312" y="5426169"/>
            <a:ext cx="6429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="" xmlns:a16="http://schemas.microsoft.com/office/drawing/2014/main" id="{79C97DB1-40EB-8342-B1C9-61CFEE387C93}"/>
              </a:ext>
            </a:extLst>
          </p:cNvPr>
          <p:cNvCxnSpPr>
            <a:stCxn id="8" idx="2"/>
            <a:endCxn id="11" idx="1"/>
          </p:cNvCxnSpPr>
          <p:nvPr/>
        </p:nvCxnSpPr>
        <p:spPr>
          <a:xfrm>
            <a:off x="3238500" y="5564281"/>
            <a:ext cx="785812" cy="71913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="" xmlns:a16="http://schemas.microsoft.com/office/drawing/2014/main" id="{000DFEA3-113D-B044-B8AC-B83D868E92BE}"/>
              </a:ext>
            </a:extLst>
          </p:cNvPr>
          <p:cNvCxnSpPr>
            <a:stCxn id="9" idx="3"/>
            <a:endCxn id="12" idx="1"/>
          </p:cNvCxnSpPr>
          <p:nvPr/>
        </p:nvCxnSpPr>
        <p:spPr>
          <a:xfrm flipV="1">
            <a:off x="5238750" y="4346669"/>
            <a:ext cx="357187" cy="15081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="" xmlns:a16="http://schemas.microsoft.com/office/drawing/2014/main" id="{038C26B5-5354-9C4B-84C9-171E87C40B8D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 flipV="1">
            <a:off x="6738937" y="5375369"/>
            <a:ext cx="428625" cy="508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>
            <a:extLst>
              <a:ext uri="{FF2B5EF4-FFF2-40B4-BE49-F238E27FC236}">
                <a16:creationId xmlns="" xmlns:a16="http://schemas.microsoft.com/office/drawing/2014/main" id="{350CEF19-B453-C34F-9FFA-396D3E6E67A1}"/>
              </a:ext>
            </a:extLst>
          </p:cNvPr>
          <p:cNvCxnSpPr>
            <a:stCxn id="11" idx="3"/>
          </p:cNvCxnSpPr>
          <p:nvPr/>
        </p:nvCxnSpPr>
        <p:spPr>
          <a:xfrm flipV="1">
            <a:off x="6167437" y="6183406"/>
            <a:ext cx="357188" cy="10001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="" xmlns:a16="http://schemas.microsoft.com/office/drawing/2014/main" id="{499B04FE-01D0-2548-8809-A3E63D57F922}"/>
              </a:ext>
            </a:extLst>
          </p:cNvPr>
          <p:cNvSpPr txBox="1"/>
          <p:nvPr/>
        </p:nvSpPr>
        <p:spPr>
          <a:xfrm>
            <a:off x="6667499" y="5960361"/>
            <a:ext cx="2357437" cy="646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/>
              <a:t>Farmářská plíce</a:t>
            </a:r>
          </a:p>
          <a:p>
            <a:pPr algn="ctr" eaLnBrk="0" hangingPunct="0">
              <a:defRPr/>
            </a:pPr>
            <a:r>
              <a:rPr lang="cs-CZ" sz="1200" dirty="0"/>
              <a:t>Papouščí nemoc</a:t>
            </a:r>
          </a:p>
          <a:p>
            <a:pPr algn="ctr" eaLnBrk="0" hangingPunct="0">
              <a:defRPr/>
            </a:pPr>
            <a:r>
              <a:rPr lang="cs-CZ" sz="1200" dirty="0"/>
              <a:t>Plíce sběračů hub…</a:t>
            </a:r>
          </a:p>
        </p:txBody>
      </p:sp>
    </p:spTree>
    <p:extLst>
      <p:ext uri="{BB962C8B-B14F-4D97-AF65-F5344CB8AC3E}">
        <p14:creationId xmlns:p14="http://schemas.microsoft.com/office/powerpoint/2010/main" xmlns="" val="6454151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Autogenní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Autofit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200" b="1" u="sng" dirty="0"/>
              <a:t>MELANIN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266700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průkaz</a:t>
            </a:r>
            <a:r>
              <a:rPr lang="cs-CZ" sz="2200" dirty="0"/>
              <a:t>: </a:t>
            </a:r>
            <a:r>
              <a:rPr lang="cs-CZ" sz="2200" dirty="0" err="1"/>
              <a:t>Fontana-Masson</a:t>
            </a:r>
            <a:r>
              <a:rPr lang="cs-CZ" sz="2200" dirty="0"/>
              <a:t>, S-100, HMB-45, </a:t>
            </a:r>
            <a:r>
              <a:rPr lang="cs-CZ" sz="2200" dirty="0" err="1"/>
              <a:t>Melan</a:t>
            </a:r>
            <a:r>
              <a:rPr lang="cs-CZ" sz="2200" dirty="0"/>
              <a:t>  A</a:t>
            </a:r>
          </a:p>
          <a:p>
            <a:pPr marL="266700" indent="-266700">
              <a:lnSpc>
                <a:spcPct val="85000"/>
              </a:lnSpc>
              <a:buClr>
                <a:schemeClr val="accent1"/>
              </a:buClr>
              <a:buNone/>
              <a:tabLst>
                <a:tab pos="355600" algn="l"/>
                <a:tab pos="896938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pozn. </a:t>
            </a:r>
            <a:r>
              <a:rPr lang="cs-CZ" sz="2200" b="1" dirty="0" err="1"/>
              <a:t>melanosis</a:t>
            </a:r>
            <a:r>
              <a:rPr lang="cs-CZ" sz="2200" b="1" dirty="0"/>
              <a:t> coli </a:t>
            </a:r>
            <a:r>
              <a:rPr lang="cs-CZ" sz="2200" dirty="0"/>
              <a:t>= tmavá </a:t>
            </a:r>
            <a:r>
              <a:rPr lang="cs-CZ" sz="2200" dirty="0" err="1"/>
              <a:t>pigm</a:t>
            </a:r>
            <a:r>
              <a:rPr lang="cs-CZ" sz="2200" dirty="0"/>
              <a:t>. tračníku způsobená </a:t>
            </a:r>
            <a:r>
              <a:rPr lang="cs-CZ" sz="2200" dirty="0" err="1"/>
              <a:t>ceroidem</a:t>
            </a:r>
            <a:r>
              <a:rPr lang="cs-CZ" sz="2200" dirty="0"/>
              <a:t> !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b="1" dirty="0">
                <a:solidFill>
                  <a:srgbClr val="FF0000"/>
                </a:solidFill>
              </a:rPr>
              <a:t>	+: </a:t>
            </a:r>
            <a:r>
              <a:rPr lang="cs-CZ" sz="2200" dirty="0"/>
              <a:t>	 - </a:t>
            </a:r>
            <a:r>
              <a:rPr lang="cs-CZ" sz="2200" dirty="0" err="1"/>
              <a:t>Addisonova</a:t>
            </a:r>
            <a:r>
              <a:rPr lang="cs-CZ" sz="2200" dirty="0"/>
              <a:t> choroba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neurofibromatóza</a:t>
            </a:r>
            <a:endParaRPr lang="cs-CZ" sz="2200" dirty="0"/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pigmentový névus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maligní melanom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</a:t>
            </a:r>
            <a:r>
              <a:rPr lang="cs-CZ" sz="2200" b="1" dirty="0">
                <a:solidFill>
                  <a:srgbClr val="FF0000"/>
                </a:solidFill>
              </a:rPr>
              <a:t>-:	</a:t>
            </a:r>
            <a:r>
              <a:rPr lang="cs-CZ" sz="2200" dirty="0"/>
              <a:t>  - albinismus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vitiligo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leukoderma</a:t>
            </a:r>
            <a:endParaRPr lang="cs-CZ" sz="2200" dirty="0"/>
          </a:p>
          <a:p>
            <a:pPr marL="7938" indent="-273050">
              <a:lnSpc>
                <a:spcPct val="85000"/>
              </a:lnSpc>
              <a:buClr>
                <a:srgbClr val="FF9933"/>
              </a:buClr>
              <a:defRPr/>
            </a:pPr>
            <a:r>
              <a:rPr lang="cs-CZ" sz="2200" b="1" u="sng" dirty="0"/>
              <a:t>LIPOFUSCIN</a:t>
            </a:r>
            <a:r>
              <a:rPr lang="cs-CZ" sz="2200" dirty="0"/>
              <a:t> = pigment z opotřebování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tzv. hnědá atrofie (játra, myokard)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dif.dg</a:t>
            </a:r>
            <a:r>
              <a:rPr lang="cs-CZ" sz="2200" dirty="0"/>
              <a:t>.: </a:t>
            </a:r>
            <a:r>
              <a:rPr lang="cs-CZ" sz="2200" dirty="0" err="1"/>
              <a:t>hemosiderin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xmlns="" val="15718243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 descr="vitili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95331" y="1799597"/>
            <a:ext cx="4573012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pigmentu melaninu - vitiligo</a:t>
            </a:r>
          </a:p>
        </p:txBody>
      </p:sp>
    </p:spTree>
    <p:extLst>
      <p:ext uri="{BB962C8B-B14F-4D97-AF65-F5344CB8AC3E}">
        <p14:creationId xmlns:p14="http://schemas.microsoft.com/office/powerpoint/2010/main" xmlns="" val="429104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Anoikis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zvláštní forma </a:t>
            </a:r>
            <a:r>
              <a:rPr lang="cs-CZ" sz="2200" dirty="0" err="1"/>
              <a:t>apoptózy</a:t>
            </a:r>
            <a:r>
              <a:rPr lang="cs-CZ" sz="2200" dirty="0"/>
              <a:t> (</a:t>
            </a:r>
            <a:r>
              <a:rPr lang="cs-CZ" sz="2200" dirty="0" err="1"/>
              <a:t>anóikos</a:t>
            </a:r>
            <a:r>
              <a:rPr lang="cs-CZ" sz="2200" dirty="0"/>
              <a:t> – tulák bez domova)</a:t>
            </a:r>
          </a:p>
          <a:p>
            <a:pPr>
              <a:defRPr/>
            </a:pPr>
            <a:r>
              <a:rPr lang="cs-CZ" sz="2000" dirty="0"/>
              <a:t>v případě uvolnění buňky ze své vazby (pomocí </a:t>
            </a:r>
            <a:r>
              <a:rPr lang="cs-CZ" sz="2000" dirty="0" err="1"/>
              <a:t>integrinů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/>
              <a:t>uplatňuje se třeba v GIT při obnově sliznice</a:t>
            </a:r>
          </a:p>
          <a:p>
            <a:pPr>
              <a:defRPr/>
            </a:pPr>
            <a:r>
              <a:rPr lang="cs-CZ" sz="2000" dirty="0"/>
              <a:t>zabraňuje kolonizovat cizí prostředí – prevence před implantací a uchycení v atypické lokalizaci</a:t>
            </a:r>
          </a:p>
          <a:p>
            <a:pPr>
              <a:defRPr/>
            </a:pPr>
            <a:r>
              <a:rPr lang="cs-CZ" sz="2000" dirty="0"/>
              <a:t>deregulace vede u nádorových buněk ke zvýšenému riziku metastáz – ať už vzdálených či v rámci </a:t>
            </a:r>
            <a:r>
              <a:rPr lang="cs-CZ" sz="2000" dirty="0" err="1"/>
              <a:t>porogenního</a:t>
            </a:r>
            <a:r>
              <a:rPr lang="cs-CZ" sz="2000" dirty="0"/>
              <a:t> šíření v preformovaných dutinách (např. karcinomy ovaria)</a:t>
            </a:r>
          </a:p>
        </p:txBody>
      </p:sp>
    </p:spTree>
    <p:extLst>
      <p:ext uri="{BB962C8B-B14F-4D97-AF65-F5344CB8AC3E}">
        <p14:creationId xmlns:p14="http://schemas.microsoft.com/office/powerpoint/2010/main" xmlns="" val="5520607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melaninu- vitiligo, </a:t>
            </a:r>
            <a:br>
              <a:rPr lang="cs-CZ" b="1" dirty="0"/>
            </a:br>
            <a:r>
              <a:rPr lang="cs-CZ" b="1" dirty="0"/>
              <a:t>(impregnace melaninu stříbrem dle </a:t>
            </a:r>
            <a:r>
              <a:rPr lang="cs-CZ" b="1" dirty="0" err="1"/>
              <a:t>Massona</a:t>
            </a:r>
            <a:r>
              <a:rPr lang="cs-CZ" b="1" dirty="0"/>
              <a:t>)</a:t>
            </a:r>
          </a:p>
        </p:txBody>
      </p:sp>
      <p:pic>
        <p:nvPicPr>
          <p:cNvPr id="5" name="Picture 4" descr="01341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39887" y="1818595"/>
            <a:ext cx="8912225" cy="4816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63886" y="5987963"/>
            <a:ext cx="55882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1 - normální přítomnost melanocytů v basální vrstvě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2 - chybění melanocytů v basální vrstvě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54594" y="40846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30837" y="39652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3065802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Smíšený </a:t>
            </a:r>
            <a:r>
              <a:rPr lang="cs-CZ" b="1" dirty="0" err="1"/>
              <a:t>melanocytární</a:t>
            </a:r>
            <a:r>
              <a:rPr lang="cs-CZ" b="1" dirty="0"/>
              <a:t> névus kůže</a:t>
            </a:r>
          </a:p>
        </p:txBody>
      </p:sp>
      <p:pic>
        <p:nvPicPr>
          <p:cNvPr id="6" name="Zástupný symbol pro obsah 3" descr="smíšený névus2, 2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84"/>
          <a:stretch>
            <a:fillRect/>
          </a:stretch>
        </p:blipFill>
        <p:spPr>
          <a:xfrm>
            <a:off x="1635526" y="1831365"/>
            <a:ext cx="3719925" cy="4680000"/>
          </a:xfrm>
          <a:prstGeom prst="rect">
            <a:avLst/>
          </a:prstGeom>
        </p:spPr>
      </p:pic>
      <p:pic>
        <p:nvPicPr>
          <p:cNvPr id="7" name="Zástupný symbol pro obsah 5" descr="smíšený névus, 4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50"/>
          <a:stretch>
            <a:fillRect/>
          </a:stretch>
        </p:blipFill>
        <p:spPr bwMode="auto">
          <a:xfrm>
            <a:off x="5593583" y="1831365"/>
            <a:ext cx="379137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49536" y="5865034"/>
            <a:ext cx="49354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hnízda </a:t>
            </a:r>
            <a:r>
              <a:rPr lang="cs-CZ" dirty="0" err="1"/>
              <a:t>melanocytárních</a:t>
            </a:r>
            <a:r>
              <a:rPr lang="cs-CZ" dirty="0"/>
              <a:t> buněk v oblasti </a:t>
            </a:r>
            <a:r>
              <a:rPr lang="cs-CZ" dirty="0" err="1"/>
              <a:t>junkce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2 - hnízda </a:t>
            </a:r>
            <a:r>
              <a:rPr lang="cs-CZ" dirty="0" err="1"/>
              <a:t>melanocytárních</a:t>
            </a:r>
            <a:r>
              <a:rPr lang="cs-CZ" dirty="0"/>
              <a:t> buněk v oblasti dermis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9479" y="36455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839601" y="370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63394" y="5426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3749129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/>
              <a:t>Lipofuscin</a:t>
            </a:r>
            <a:r>
              <a:rPr lang="cs-CZ" sz="4000" b="1" dirty="0"/>
              <a:t> v </a:t>
            </a:r>
            <a:r>
              <a:rPr lang="cs-CZ" sz="4000" b="1" dirty="0" err="1"/>
              <a:t>kardiomyocytech</a:t>
            </a:r>
            <a:r>
              <a:rPr lang="cs-CZ" sz="4000" b="1" dirty="0"/>
              <a:t> (</a:t>
            </a:r>
            <a:r>
              <a:rPr lang="cs-CZ" sz="4000" b="1" dirty="0" err="1"/>
              <a:t>dystrophia</a:t>
            </a:r>
            <a:r>
              <a:rPr lang="cs-CZ" sz="4000" b="1" dirty="0"/>
              <a:t> </a:t>
            </a:r>
            <a:r>
              <a:rPr lang="cs-CZ" sz="4000" b="1" dirty="0" err="1"/>
              <a:t>fusca</a:t>
            </a:r>
            <a:r>
              <a:rPr lang="cs-CZ" sz="4000" b="1" dirty="0"/>
              <a:t>)</a:t>
            </a:r>
          </a:p>
        </p:txBody>
      </p:sp>
      <p:pic>
        <p:nvPicPr>
          <p:cNvPr id="8" name="Picture 4" descr="lipofuscin myokard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45151" y="1801220"/>
            <a:ext cx="710609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21086" y="6146931"/>
            <a:ext cx="4130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lipofuscin</a:t>
            </a:r>
            <a:r>
              <a:rPr lang="cs-CZ" dirty="0"/>
              <a:t> v cytoplazmě </a:t>
            </a:r>
            <a:r>
              <a:rPr lang="cs-CZ" dirty="0" err="1"/>
              <a:t>kardiomyocytů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92837" y="35539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38315" y="23619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7608283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/>
              <a:t>HEMOSIDERIN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hrubozrnný </a:t>
            </a:r>
            <a:r>
              <a:rPr lang="cs-CZ" dirty="0" err="1"/>
              <a:t>okrověhnědý</a:t>
            </a:r>
            <a:r>
              <a:rPr lang="cs-CZ" dirty="0"/>
              <a:t> pigment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IC i EC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+:</a:t>
            </a:r>
            <a:r>
              <a:rPr lang="cs-CZ" dirty="0"/>
              <a:t> - lokální </a:t>
            </a:r>
            <a:r>
              <a:rPr lang="cs-CZ" dirty="0" err="1"/>
              <a:t>hemosideróza</a:t>
            </a:r>
            <a:r>
              <a:rPr lang="cs-CZ" dirty="0"/>
              <a:t> ← krvácení, venostáza</a:t>
            </a:r>
          </a:p>
          <a:p>
            <a:pPr marL="449263" lvl="1" indent="7938">
              <a:buNone/>
              <a:tabLst>
                <a:tab pos="449263" algn="l"/>
                <a:tab pos="538163" algn="l"/>
                <a:tab pos="808038" algn="l"/>
              </a:tabLst>
              <a:defRPr/>
            </a:pPr>
            <a:r>
              <a:rPr lang="cs-CZ" dirty="0"/>
              <a:t>	   - systémová </a:t>
            </a:r>
            <a:r>
              <a:rPr lang="cs-CZ" dirty="0" err="1"/>
              <a:t>hemosideróza</a:t>
            </a:r>
            <a:r>
              <a:rPr lang="cs-CZ" dirty="0"/>
              <a:t> ← hemolytická anémie</a:t>
            </a:r>
          </a:p>
          <a:p>
            <a:pPr marL="273050" indent="-273050">
              <a:lnSpc>
                <a:spcPct val="85000"/>
              </a:lnSpc>
              <a:defRPr/>
            </a:pPr>
            <a:endParaRPr lang="cs-CZ" sz="2400" dirty="0"/>
          </a:p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/>
              <a:t>Hemochromatóza - AR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není hematogenní; způsobena nadměrným vstřebáváním </a:t>
            </a:r>
            <a:r>
              <a:rPr lang="cs-CZ" dirty="0" err="1"/>
              <a:t>Fe</a:t>
            </a:r>
            <a:r>
              <a:rPr lang="cs-CZ" dirty="0"/>
              <a:t> ze střeva a jeho ukládáním do jater, pankreatu, myokardu, kůže, pohlavních žláz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dirty="0" err="1"/>
              <a:t>Fe</a:t>
            </a:r>
            <a:r>
              <a:rPr lang="cs-CZ" dirty="0"/>
              <a:t> je fibrogenní, mutagenní a kancerogenní:</a:t>
            </a:r>
          </a:p>
          <a:p>
            <a:pPr marL="457200" lvl="1" indent="0">
              <a:buNone/>
              <a:tabLst>
                <a:tab pos="719138" algn="l"/>
              </a:tabLst>
              <a:defRPr/>
            </a:pPr>
            <a:r>
              <a:rPr lang="cs-CZ" dirty="0"/>
              <a:t>	→ tzv. bronzový diabetes (fibróza pankreatu + pigmentace kůže)</a:t>
            </a:r>
          </a:p>
          <a:p>
            <a:pPr lvl="1">
              <a:buNone/>
              <a:defRPr/>
            </a:pPr>
            <a:r>
              <a:rPr lang="cs-CZ" dirty="0"/>
              <a:t>	→ jaterní cirhóza → hepatocelulární karcinom</a:t>
            </a:r>
          </a:p>
          <a:p>
            <a:pPr lvl="1">
              <a:buNone/>
              <a:defRPr/>
            </a:pPr>
            <a:r>
              <a:rPr lang="cs-CZ" dirty="0"/>
              <a:t>	→ srdeční selhávání, artritidy, impotence♂, ↓ libida ♀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659894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600" b="1" dirty="0"/>
              <a:t>Hematogenní pigmenty - </a:t>
            </a:r>
            <a:r>
              <a:rPr lang="cs-CZ" sz="3600" b="1" dirty="0" err="1"/>
              <a:t>siderofágy</a:t>
            </a:r>
            <a:r>
              <a:rPr lang="cs-CZ" sz="3600" b="1" dirty="0"/>
              <a:t> v kolabované </a:t>
            </a:r>
            <a:br>
              <a:rPr lang="cs-CZ" sz="3600" b="1" dirty="0"/>
            </a:br>
            <a:r>
              <a:rPr lang="cs-CZ" sz="3600" b="1" dirty="0"/>
              <a:t>a </a:t>
            </a:r>
            <a:r>
              <a:rPr lang="cs-CZ" sz="3600" b="1" dirty="0" err="1"/>
              <a:t>indurované</a:t>
            </a:r>
            <a:r>
              <a:rPr lang="cs-CZ" sz="3600" b="1" dirty="0"/>
              <a:t> plicní tkáni</a:t>
            </a:r>
          </a:p>
        </p:txBody>
      </p:sp>
      <p:pic>
        <p:nvPicPr>
          <p:cNvPr id="4" name="Picture 4" descr="siderofágy plíce 6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2040" y="1825625"/>
            <a:ext cx="6596630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535386" y="5920850"/>
            <a:ext cx="35632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siderofágy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antrakotický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pigment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siderofágu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35386" y="27620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400952" y="42017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28072" y="49500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26829" y="34376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2181291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200" b="1" dirty="0"/>
              <a:t>Hematogenní pigmenty - </a:t>
            </a:r>
            <a:r>
              <a:rPr lang="cs-CZ" sz="3200" b="1" dirty="0" err="1"/>
              <a:t>siderofágy</a:t>
            </a:r>
            <a:r>
              <a:rPr lang="cs-CZ" sz="3200" b="1" dirty="0"/>
              <a:t> (</a:t>
            </a:r>
            <a:r>
              <a:rPr lang="cs-CZ" sz="3200" b="1" dirty="0" err="1"/>
              <a:t>Perlsova</a:t>
            </a:r>
            <a:r>
              <a:rPr lang="cs-CZ" sz="3200" b="1" dirty="0"/>
              <a:t> reakce)</a:t>
            </a:r>
            <a:endParaRPr lang="cs-CZ" sz="3200" b="1" dirty="0">
              <a:solidFill>
                <a:srgbClr val="3385D1"/>
              </a:solidFill>
            </a:endParaRPr>
          </a:p>
        </p:txBody>
      </p:sp>
      <p:pic>
        <p:nvPicPr>
          <p:cNvPr id="5" name="Picture 4" descr="siderofágy plíce Perls 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67935" y="1825625"/>
            <a:ext cx="710559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55731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600" b="1" dirty="0"/>
              <a:t>BILIRUBIN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konjugovaný (rozpustný ve vodě, netoxický) 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nekonjugovaný (nerozpustný ve vodě, toxický!)</a:t>
            </a:r>
          </a:p>
          <a:p>
            <a:pPr lvl="1">
              <a:buNone/>
              <a:defRPr/>
            </a:pPr>
            <a:endParaRPr lang="cs-CZ" sz="2600" dirty="0"/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cholestáza, hromadění žluči v játrech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</a:t>
            </a:r>
            <a:r>
              <a:rPr lang="cs-CZ" sz="2600" dirty="0" err="1"/>
              <a:t>intrakanalikulárně</a:t>
            </a:r>
            <a:r>
              <a:rPr lang="cs-CZ" sz="2600" dirty="0"/>
              <a:t>, intracelulárně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průkaz: </a:t>
            </a:r>
            <a:r>
              <a:rPr lang="cs-CZ" sz="2600" dirty="0" err="1"/>
              <a:t>Fouchet</a:t>
            </a:r>
            <a:r>
              <a:rPr lang="cs-CZ" sz="2600" dirty="0"/>
              <a:t> – zeleně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pozn. ikterus (</a:t>
            </a:r>
            <a:r>
              <a:rPr lang="cs-CZ" sz="2600" dirty="0" err="1"/>
              <a:t>prehepatální</a:t>
            </a:r>
            <a:r>
              <a:rPr lang="cs-CZ" sz="2600" dirty="0"/>
              <a:t> ; hepatocelulární; obstrukční)</a:t>
            </a:r>
          </a:p>
          <a:p>
            <a:pPr lvl="1">
              <a:buNone/>
              <a:tabLst>
                <a:tab pos="541338" algn="l"/>
              </a:tabLst>
              <a:defRPr/>
            </a:pPr>
            <a:r>
              <a:rPr lang="cs-CZ" sz="2600" dirty="0"/>
              <a:t>	</a:t>
            </a:r>
          </a:p>
          <a:p>
            <a:pPr marL="273050" indent="-273050">
              <a:defRPr/>
            </a:pPr>
            <a:r>
              <a:rPr lang="cs-CZ" sz="2600" b="1" dirty="0"/>
              <a:t>PORFYRIN </a:t>
            </a:r>
          </a:p>
          <a:p>
            <a:pPr marL="273050" indent="-273050">
              <a:buNone/>
              <a:tabLst>
                <a:tab pos="541338" algn="l"/>
              </a:tabLst>
              <a:defRPr/>
            </a:pPr>
            <a:r>
              <a:rPr lang="cs-CZ" sz="2600" dirty="0"/>
              <a:t>		→ Porfyrie, </a:t>
            </a:r>
            <a:r>
              <a:rPr lang="cs-CZ" sz="2600" dirty="0" err="1"/>
              <a:t>porfyrinurie</a:t>
            </a:r>
            <a:r>
              <a:rPr lang="cs-CZ" sz="2600" dirty="0"/>
              <a:t> (červená fluorescence po ozáření UV světlem)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vrozené metabolické defekty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akutní </a:t>
            </a:r>
            <a:r>
              <a:rPr lang="cs-CZ" sz="2600" dirty="0" err="1"/>
              <a:t>x</a:t>
            </a:r>
            <a:r>
              <a:rPr lang="cs-CZ" sz="2600" dirty="0"/>
              <a:t> chronické projevy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229298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Hepatocelulární karcinom - cholestáza</a:t>
            </a:r>
          </a:p>
        </p:txBody>
      </p:sp>
      <p:pic>
        <p:nvPicPr>
          <p:cNvPr id="4" name="Picture 13" descr="obst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1555" y="1825625"/>
            <a:ext cx="700861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26646" y="6167071"/>
            <a:ext cx="4683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retence žluči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pseudoglandulárních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formacích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43059" y="22939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94173" y="48901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6840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9234138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5588" lvl="1" indent="-255588">
              <a:defRPr/>
            </a:pPr>
            <a:r>
              <a:rPr lang="cs-CZ" sz="2200" b="1" dirty="0"/>
              <a:t>Pigmentace kůže</a:t>
            </a:r>
          </a:p>
          <a:p>
            <a:pPr>
              <a:buNone/>
              <a:defRPr/>
            </a:pPr>
            <a:r>
              <a:rPr lang="cs-CZ" sz="2200" dirty="0"/>
              <a:t>	- poranění – zadření písku, štěrku, střelný prach při vstřelu</a:t>
            </a:r>
          </a:p>
          <a:p>
            <a:pPr marL="223838" indent="0">
              <a:buNone/>
              <a:defRPr/>
            </a:pPr>
            <a:r>
              <a:rPr lang="cs-CZ" sz="2200" dirty="0"/>
              <a:t>- tetování (</a:t>
            </a:r>
            <a:r>
              <a:rPr lang="cs-CZ" sz="2200" dirty="0" err="1"/>
              <a:t>tatuatio</a:t>
            </a:r>
            <a:r>
              <a:rPr lang="cs-CZ" sz="2200" dirty="0"/>
              <a:t>) – pigment v koriu</a:t>
            </a:r>
          </a:p>
          <a:p>
            <a:pPr marL="223838" indent="0">
              <a:buNone/>
              <a:defRPr/>
            </a:pPr>
            <a:r>
              <a:rPr lang="cs-CZ" sz="2200" dirty="0"/>
              <a:t>- pigmentace střepinkami železa</a:t>
            </a:r>
          </a:p>
          <a:p>
            <a:pPr marL="566738" indent="-342900">
              <a:buFontTx/>
              <a:buChar char="-"/>
              <a:defRPr/>
            </a:pPr>
            <a:endParaRPr lang="cs-CZ" sz="2200" dirty="0"/>
          </a:p>
          <a:p>
            <a:pPr marL="255588" lvl="1" indent="-255588">
              <a:defRPr/>
            </a:pPr>
            <a:r>
              <a:rPr lang="cs-CZ" sz="2200" b="1" dirty="0"/>
              <a:t>Pigmentace zažívacím traktem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argyróza – pigmentace stříbrem, součást některých léků, hl. potní žlázky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</a:t>
            </a:r>
            <a:r>
              <a:rPr lang="cs-CZ" sz="2200" dirty="0" err="1"/>
              <a:t>chryzocyanóza</a:t>
            </a:r>
            <a:r>
              <a:rPr lang="cs-CZ" sz="2200" dirty="0"/>
              <a:t> – modravé zbarvení kůže po </a:t>
            </a:r>
            <a:r>
              <a:rPr lang="cs-CZ" sz="2200" dirty="0" err="1"/>
              <a:t>i.v</a:t>
            </a:r>
            <a:r>
              <a:rPr lang="cs-CZ" sz="2200" dirty="0"/>
              <a:t>. podávání koloidního zlata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amalgámová pigmentace - gingiva, tvářová sliznice, jazyk; bez zánětu!</a:t>
            </a:r>
          </a:p>
          <a:p>
            <a:pPr marL="566738" indent="-342900">
              <a:buFontTx/>
              <a:buChar char="-"/>
            </a:pPr>
            <a:r>
              <a:rPr lang="cs-CZ" sz="2200" dirty="0"/>
              <a:t>chronické otravy těžkými kovy (hlavně olovo) – tmavě šedý lem na okraji dásní</a:t>
            </a:r>
          </a:p>
          <a:p>
            <a:pPr marL="266700" indent="-257175"/>
            <a:r>
              <a:rPr lang="cs-CZ" sz="2200" b="1" dirty="0"/>
              <a:t>Pigmentace vdechováním </a:t>
            </a:r>
            <a:r>
              <a:rPr lang="cs-CZ" sz="2200" dirty="0"/>
              <a:t>– viz. dále</a:t>
            </a:r>
          </a:p>
        </p:txBody>
      </p:sp>
    </p:spTree>
    <p:extLst>
      <p:ext uri="{BB962C8B-B14F-4D97-AF65-F5344CB8AC3E}">
        <p14:creationId xmlns:p14="http://schemas.microsoft.com/office/powerpoint/2010/main" xmlns="" val="6220599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 - </a:t>
            </a:r>
            <a:r>
              <a:rPr lang="cs-CZ" b="1" dirty="0" err="1"/>
              <a:t>tetováž</a:t>
            </a:r>
            <a:r>
              <a:rPr lang="cs-CZ" b="1" dirty="0"/>
              <a:t>	</a:t>
            </a:r>
          </a:p>
        </p:txBody>
      </p:sp>
      <p:pic>
        <p:nvPicPr>
          <p:cNvPr id="4" name="Picture 4" descr="tetovani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825625"/>
            <a:ext cx="639756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73603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15466</TotalTime>
  <Words>3073</Words>
  <Application>Microsoft Office PowerPoint</Application>
  <PresentationFormat>Vlastní</PresentationFormat>
  <Paragraphs>822</Paragraphs>
  <Slides>105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06" baseType="lpstr">
      <vt:lpstr>Motiv Office</vt:lpstr>
      <vt:lpstr>Praktické cvičení z obecné patologie I.</vt:lpstr>
      <vt:lpstr>Snímek 2</vt:lpstr>
      <vt:lpstr> Apoptóza </vt:lpstr>
      <vt:lpstr>Apoptóza ve fyziologických procesech </vt:lpstr>
      <vt:lpstr>Apoptóza v patologických procesech </vt:lpstr>
      <vt:lpstr>Snímek 6</vt:lpstr>
      <vt:lpstr>Apoptóza v patologických procesech </vt:lpstr>
      <vt:lpstr>Apoptóza v patologických procesech </vt:lpstr>
      <vt:lpstr>Anoikis</vt:lpstr>
      <vt:lpstr>Nekroptóza</vt:lpstr>
      <vt:lpstr>Nekróza</vt:lpstr>
      <vt:lpstr>Reverzibilní fáze</vt:lpstr>
      <vt:lpstr>Nekróza – morfologické změny</vt:lpstr>
      <vt:lpstr>Nekróza – příčiny</vt:lpstr>
      <vt:lpstr>Nekróza - typy</vt:lpstr>
      <vt:lpstr>Nekróza - typy</vt:lpstr>
      <vt:lpstr>Koagulační nekróza – infarkt myokardu</vt:lpstr>
      <vt:lpstr>Kardiomyocyty - norma</vt:lpstr>
      <vt:lpstr>Koagulační nekróza – infarkt myokardu</vt:lpstr>
      <vt:lpstr>Snímek 20</vt:lpstr>
      <vt:lpstr>Koagulační nekróza – infarkt ledviny</vt:lpstr>
      <vt:lpstr>Infarkt ledviny - přehled</vt:lpstr>
      <vt:lpstr>Infarkt ledviny – detail</vt:lpstr>
      <vt:lpstr>Hemoragická nekróza – infarkt plic</vt:lpstr>
      <vt:lpstr>Hemoragická nekróza – infarkt plic</vt:lpstr>
      <vt:lpstr>Hemoragická nekróza – infarkt plic</vt:lpstr>
      <vt:lpstr>Kaseózní nekróza, TBC uzlík</vt:lpstr>
      <vt:lpstr>Nekróza - typy</vt:lpstr>
      <vt:lpstr>Kolikvační nekróza – mozkový infarkt, postmalatická pseudocysta</vt:lpstr>
      <vt:lpstr>Postmalatická pseudocysta - mikro</vt:lpstr>
      <vt:lpstr>Postmalatická pseudocysta - detail</vt:lpstr>
      <vt:lpstr>Nekróza - typy</vt:lpstr>
      <vt:lpstr>Fibrinoidní nekróza – revmatický uzel</vt:lpstr>
      <vt:lpstr>Fibrinoidní nekróza – revmatický uzel</vt:lpstr>
      <vt:lpstr>Fibrinoidní nekróza arterioly ledviny, speciální barvení Malloryho trichrom – zdravé vazivo modře, fibrin červeně </vt:lpstr>
      <vt:lpstr>Nekróza - hojení</vt:lpstr>
      <vt:lpstr>Gangréna</vt:lpstr>
      <vt:lpstr>Atrofie </vt:lpstr>
      <vt:lpstr>Atrofie </vt:lpstr>
      <vt:lpstr>Dystrofie</vt:lpstr>
      <vt:lpstr>Poruchy distribuce vody</vt:lpstr>
      <vt:lpstr>Porucha distribuce vody</vt:lpstr>
      <vt:lpstr>Akutní zduření – tubuly ledviny</vt:lpstr>
      <vt:lpstr>Vakuolární dystrofie - ledviny (200x)</vt:lpstr>
      <vt:lpstr>Dystrofie bílkovin</vt:lpstr>
      <vt:lpstr>Hyalinní zkapénkovatění</vt:lpstr>
      <vt:lpstr>Hepatocyty - Malloryho hyalin</vt:lpstr>
      <vt:lpstr>Hyalinní dystrofie</vt:lpstr>
      <vt:lpstr>Hyalinní dystrofie - perisplenitis cartilaginea</vt:lpstr>
      <vt:lpstr>Inkluze</vt:lpstr>
      <vt:lpstr>CMV kolitida</vt:lpstr>
      <vt:lpstr>Hlenové dystrofie</vt:lpstr>
      <vt:lpstr>Hlenové dystrofie - epitelové</vt:lpstr>
      <vt:lpstr>Mukoviscidóza – počáteční stádium</vt:lpstr>
      <vt:lpstr>pokročilé stádium s atrofií parenchymu</vt:lpstr>
      <vt:lpstr>Hlenové dystrofie - mezenchymové</vt:lpstr>
      <vt:lpstr>Pretibiální myxedém</vt:lpstr>
      <vt:lpstr>Depozita hlenu v rámci koria (alciánová modř)</vt:lpstr>
      <vt:lpstr>Amyloidóza</vt:lpstr>
      <vt:lpstr>Amyloidóza</vt:lpstr>
      <vt:lpstr>Amyloidóza </vt:lpstr>
      <vt:lpstr>Klinicko-biochemická klasifikace amyloidózy</vt:lpstr>
      <vt:lpstr>Klinicko-biochemická klasifikace amyloidózy</vt:lpstr>
      <vt:lpstr>Amyloidóza - průkaz</vt:lpstr>
      <vt:lpstr>Amyloidóza jater</vt:lpstr>
      <vt:lpstr>Amyloidóza jater - detail</vt:lpstr>
      <vt:lpstr>Amyloidóza jater – kongo červeň</vt:lpstr>
      <vt:lpstr>Dna (arthritis uratica)</vt:lpstr>
      <vt:lpstr>Dna (arthritis uratica)</vt:lpstr>
      <vt:lpstr>Dnavý tofus</vt:lpstr>
      <vt:lpstr>Krystaly (HE, polarizace)</vt:lpstr>
      <vt:lpstr>Dystrofie tuků - steatóza</vt:lpstr>
      <vt:lpstr>Steatóza jater</vt:lpstr>
      <vt:lpstr>Steatóza jater - mikro</vt:lpstr>
      <vt:lpstr>Steatóza jater - mikro</vt:lpstr>
      <vt:lpstr>Mikrovakuolární steatóza jater, olejová červeň, zmražený řez (jádra hepatocytů neznázorněna).</vt:lpstr>
      <vt:lpstr>Dystrofie tuků</vt:lpstr>
      <vt:lpstr>Dystrofie cukrů</vt:lpstr>
      <vt:lpstr>Glykogenóza jater</vt:lpstr>
      <vt:lpstr>Karcinom ledviny z jasných buněk</vt:lpstr>
      <vt:lpstr>Kalcifikace</vt:lpstr>
      <vt:lpstr>Kalcifikace</vt:lpstr>
      <vt:lpstr>Krystaly </vt:lpstr>
      <vt:lpstr>Krystaly cholesterolu (ateromový plát cévní stěny) </vt:lpstr>
      <vt:lpstr>Konkrementy</vt:lpstr>
      <vt:lpstr>Pigmenty</vt:lpstr>
      <vt:lpstr>Snímek 87</vt:lpstr>
      <vt:lpstr>Autogenní pigmenty</vt:lpstr>
      <vt:lpstr>Snímek 89</vt:lpstr>
      <vt:lpstr>Snímek 90</vt:lpstr>
      <vt:lpstr>Snímek 91</vt:lpstr>
      <vt:lpstr>Snímek 92</vt:lpstr>
      <vt:lpstr>Hematogenní pigmenty</vt:lpstr>
      <vt:lpstr>Hematogenní pigmenty - siderofágy v kolabované  a indurované plicní tkáni</vt:lpstr>
      <vt:lpstr>Hematogenní pigmenty - siderofágy (Perlsova reakce)</vt:lpstr>
      <vt:lpstr>Hematogenní pigmenty</vt:lpstr>
      <vt:lpstr>Hepatocelulární karcinom - cholestáza</vt:lpstr>
      <vt:lpstr>Exogenní pigmentace </vt:lpstr>
      <vt:lpstr>Exogenní pigmentace - tetováž </vt:lpstr>
      <vt:lpstr>Tetováž – černý pigment v koriu </vt:lpstr>
      <vt:lpstr>Nekolagenní pneumokoniózy </vt:lpstr>
      <vt:lpstr>Koniofibrózy (kolagenní pneumokoniózy) </vt:lpstr>
      <vt:lpstr>Silikotický uzel - plíce </vt:lpstr>
      <vt:lpstr>Azbestóza, azbestová tělíska (barvení Pearls) </vt:lpstr>
      <vt:lpstr>Koniotoxikózy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admin</cp:lastModifiedBy>
  <cp:revision>159</cp:revision>
  <dcterms:created xsi:type="dcterms:W3CDTF">2020-04-05T15:20:15Z</dcterms:created>
  <dcterms:modified xsi:type="dcterms:W3CDTF">2021-09-21T06:00:48Z</dcterms:modified>
</cp:coreProperties>
</file>