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3962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92" r:id="rId9"/>
    <p:sldId id="262" r:id="rId10"/>
    <p:sldId id="263" r:id="rId11"/>
    <p:sldId id="264" r:id="rId12"/>
    <p:sldId id="266" r:id="rId13"/>
    <p:sldId id="296" r:id="rId14"/>
    <p:sldId id="267" r:id="rId15"/>
    <p:sldId id="294" r:id="rId16"/>
    <p:sldId id="268" r:id="rId17"/>
    <p:sldId id="269" r:id="rId18"/>
    <p:sldId id="270" r:id="rId19"/>
    <p:sldId id="278" r:id="rId20"/>
    <p:sldId id="271" r:id="rId21"/>
    <p:sldId id="272" r:id="rId22"/>
    <p:sldId id="273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97" r:id="rId31"/>
    <p:sldId id="288" r:id="rId32"/>
    <p:sldId id="291" r:id="rId33"/>
    <p:sldId id="283" r:id="rId34"/>
    <p:sldId id="298" r:id="rId35"/>
    <p:sldId id="284" r:id="rId36"/>
    <p:sldId id="299" r:id="rId37"/>
    <p:sldId id="287" r:id="rId38"/>
    <p:sldId id="285" r:id="rId39"/>
    <p:sldId id="290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53B3B-5754-43B8-94E9-B97FF1FEE56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2478B-755D-4931-B041-5EC28A25E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478B-755D-4931-B041-5EC28A25EA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 userDrawn="1"/>
        </p:nvSpPr>
        <p:spPr bwMode="auto">
          <a:xfrm>
            <a:off x="684213" y="2133600"/>
            <a:ext cx="7775575" cy="1439863"/>
          </a:xfrm>
          <a:prstGeom prst="roundRect">
            <a:avLst>
              <a:gd name="adj" fmla="val 44981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46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9" descr="j030525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05038"/>
            <a:ext cx="7889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Zástupný symbol pro text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5220" name="Zástupný symbol pro nadpis 1"/>
          <p:cNvSpPr>
            <a:spLocks noGrp="1"/>
          </p:cNvSpPr>
          <p:nvPr>
            <p:ph type="ctrTitle"/>
          </p:nvPr>
        </p:nvSpPr>
        <p:spPr>
          <a:xfrm>
            <a:off x="1692275" y="2130425"/>
            <a:ext cx="575945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3F39-5450-431C-AFEE-1103E543B6C1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B4811-ACE3-4A2A-86AC-899E8DF5E79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82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A2E0B-3F0A-41A2-97D7-F1C3DD141E06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DE54-02A9-4D6F-B5EB-6308F386467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913E9-6AAD-41FE-A7FF-BB2451B0F15E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BCF9-DB72-4373-B88F-1AC4083C6FC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AB8F9-19BC-4A67-9FA1-6882989DCB94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24D4-7735-49E7-BCBC-1AC25FEEF3A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5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18A3-2682-42BF-A805-1ECDDA5D9829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749D0-0ECC-4C59-9675-E6F5E63D791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5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8EDC7-4C41-4F48-90AF-F88BD978B7A3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D9F6-194A-47FB-8972-BD08A7BB817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6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1C298-D772-47DD-8F08-8A6F813CF13C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01B3-C4AB-46A7-B260-1BA5D05197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30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3704F-A06C-4AB6-B0D4-13A9857BDD67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40615-1FE0-4974-98A5-5767839299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7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837A-D940-4F9A-B5B0-F1D8505E15EF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E94C6-B03B-4430-8BF7-C223F1E7B0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7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75EE-E335-48E1-9EC5-9DEDF5239530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9C7DE-58B2-4FA1-A6D6-F826F525A00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7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274638"/>
            <a:ext cx="2071688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67425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5F3C-AEB5-4C90-83E2-3C73C415BCA9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039C-2EFF-4D2A-A610-8631524D57C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51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D488-1B14-40D7-A60A-F59D4A19A1D5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C280-9BF9-4841-90AA-627E1D6FEC5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09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98900-F457-4C19-87A1-67761E87BCF2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69CF6-5F3C-4454-B1CD-A4E1F559356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3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B469-37BA-46C7-8EC5-678CC14F7FB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58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5009-4FAB-4AB9-9A90-8F56014B8146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4C5B-8582-4637-8BF9-21ECF28472F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9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91513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5459-1195-4C02-89A5-F3C6C625C404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3EBB-FC16-46DB-B826-1322806FB33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82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51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9151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9BD9-1F45-4675-9BEF-DFA3C17DF971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43B0-23FC-4BB9-BED6-B1EF14D2F9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8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6876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6876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166EE-2391-42D3-A451-BEEA0BA6C41E}" type="datetime1">
              <a:rPr lang="cs-CZ">
                <a:solidFill>
                  <a:srgbClr val="000000"/>
                </a:solidFill>
              </a:rPr>
              <a:pPr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B4FD-E905-45CD-873A-E22223C62E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9/20/2021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rgbClr val="638E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cs-CZ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914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915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36A0E-7B7A-4BC5-941F-D85E73646D72}" type="datetime1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20.09.2021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i="1">
                <a:solidFill>
                  <a:srgbClr val="FFCC00"/>
                </a:solidFill>
                <a:latin typeface="Verdana" pitchFamily="34" charset="0"/>
              </a:rPr>
              <a:t>I. PAÚ FN USA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11E119-6896-422F-8D9B-08B34F0EB70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1033" name="Picture 9" descr="j0305257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73025"/>
            <a:ext cx="7889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7" name="AutoShape 11"/>
          <p:cNvSpPr>
            <a:spLocks noChangeArrowheads="1"/>
          </p:cNvSpPr>
          <p:nvPr userDrawn="1"/>
        </p:nvSpPr>
        <p:spPr bwMode="auto">
          <a:xfrm>
            <a:off x="0" y="1485900"/>
            <a:ext cx="8459788" cy="36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EAED4">
                  <a:alpha val="50000"/>
                </a:srgbClr>
              </a:gs>
              <a:gs pos="100000">
                <a:srgbClr val="8EAED4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7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û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ð"/>
        <a:defRPr sz="2800" b="1" i="1">
          <a:solidFill>
            <a:schemeClr val="bg1"/>
          </a:solidFill>
          <a:latin typeface="Calibri" pitchFamily="34" charset="0"/>
        </a:defRPr>
      </a:lvl2pPr>
      <a:lvl3pPr marL="804863" indent="-857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1620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15271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5pPr>
      <a:lvl6pPr marL="19843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6pPr>
      <a:lvl7pPr marL="24415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7pPr>
      <a:lvl8pPr marL="28987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8pPr>
      <a:lvl9pPr marL="33559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skripta.eu/w/Modifikace_histon%C5%A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307976"/>
          </a:xfrm>
        </p:spPr>
        <p:txBody>
          <a:bodyPr/>
          <a:lstStyle/>
          <a:p>
            <a:r>
              <a:rPr lang="cs-CZ" b="1" dirty="0"/>
              <a:t>            Nemoc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Příčiny zevní a vnitřní, průběh. Vliv genetiky a prostředí.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5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CHEMICKÉ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Léky, farmaka, drogy</a:t>
            </a:r>
          </a:p>
          <a:p>
            <a:pPr lvl="1"/>
            <a:r>
              <a:rPr lang="cs-CZ" dirty="0"/>
              <a:t>vedlejší účinky (alergické reakce, poruchy krvetvorby, </a:t>
            </a:r>
            <a:r>
              <a:rPr lang="cs-CZ" dirty="0" err="1"/>
              <a:t>hepato</a:t>
            </a:r>
            <a:r>
              <a:rPr lang="cs-CZ" dirty="0"/>
              <a:t>- a </a:t>
            </a:r>
            <a:r>
              <a:rPr lang="cs-CZ" dirty="0" err="1"/>
              <a:t>nefrotoxicita</a:t>
            </a:r>
            <a:r>
              <a:rPr lang="cs-CZ" dirty="0"/>
              <a:t>, poruchy koagulace atd.)</a:t>
            </a:r>
          </a:p>
          <a:p>
            <a:pPr lvl="1"/>
            <a:r>
              <a:rPr lang="cs-CZ" dirty="0"/>
              <a:t>chybné dávkování – otravy</a:t>
            </a:r>
          </a:p>
          <a:p>
            <a:pPr lvl="1"/>
            <a:r>
              <a:rPr lang="cs-CZ" dirty="0"/>
              <a:t>neregistrované neschválené přípravky – toxické komponenty, kontaminace</a:t>
            </a:r>
          </a:p>
          <a:p>
            <a:pPr lvl="1"/>
            <a:r>
              <a:rPr lang="cs-CZ" dirty="0"/>
              <a:t>lékové interakce</a:t>
            </a:r>
          </a:p>
          <a:p>
            <a:pPr lvl="1"/>
            <a:r>
              <a:rPr lang="cs-CZ" dirty="0"/>
              <a:t>drogová závislost – předávkování, riziko infekcí, alergické a toxické reakce</a:t>
            </a:r>
          </a:p>
          <a:p>
            <a:r>
              <a:rPr lang="cs-CZ" b="1" dirty="0">
                <a:solidFill>
                  <a:srgbClr val="00B050"/>
                </a:solidFill>
              </a:rPr>
              <a:t>Alkohol</a:t>
            </a:r>
          </a:p>
          <a:p>
            <a:pPr lvl="1"/>
            <a:r>
              <a:rPr lang="cs-CZ" dirty="0"/>
              <a:t>intoxikace, otrava </a:t>
            </a:r>
            <a:r>
              <a:rPr lang="cs-CZ" dirty="0" err="1"/>
              <a:t>methylalkoholem</a:t>
            </a:r>
            <a:endParaRPr lang="cs-CZ" dirty="0"/>
          </a:p>
          <a:p>
            <a:pPr lvl="1"/>
            <a:r>
              <a:rPr lang="cs-CZ" dirty="0"/>
              <a:t>závislost – záněty GIT včetně slinivky, jaterní cirhóza, poškození CNS a PNS</a:t>
            </a:r>
          </a:p>
          <a:p>
            <a:pPr lvl="1"/>
            <a:r>
              <a:rPr lang="cs-CZ" dirty="0"/>
              <a:t>alkoholová </a:t>
            </a:r>
            <a:r>
              <a:rPr lang="cs-CZ" dirty="0" err="1"/>
              <a:t>fetopatie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9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Kouření </a:t>
            </a:r>
            <a:r>
              <a:rPr lang="cs-CZ" dirty="0"/>
              <a:t>- jeden z nejvýznamnějších RF široké škály chorob</a:t>
            </a:r>
          </a:p>
          <a:p>
            <a:pPr lvl="1"/>
            <a:r>
              <a:rPr lang="cs-CZ" dirty="0" err="1"/>
              <a:t>kancerogenita</a:t>
            </a:r>
            <a:r>
              <a:rPr lang="cs-CZ" dirty="0"/>
              <a:t>: nádory slinivky, plic, ORL oblasti, močového měchýře atd.</a:t>
            </a:r>
          </a:p>
          <a:p>
            <a:pPr lvl="1"/>
            <a:r>
              <a:rPr lang="cs-CZ" dirty="0"/>
              <a:t>akcelerace aterosklerózy a </a:t>
            </a:r>
            <a:r>
              <a:rPr lang="cs-CZ" dirty="0" err="1"/>
              <a:t>trombembolické</a:t>
            </a:r>
            <a:r>
              <a:rPr lang="cs-CZ" dirty="0"/>
              <a:t> choroby (kombinace s PAK)</a:t>
            </a:r>
          </a:p>
          <a:p>
            <a:pPr lvl="1"/>
            <a:r>
              <a:rPr lang="cs-CZ" dirty="0"/>
              <a:t>emfyzém plic</a:t>
            </a:r>
          </a:p>
          <a:p>
            <a:pPr lvl="1"/>
            <a:r>
              <a:rPr lang="cs-CZ" dirty="0"/>
              <a:t>astma </a:t>
            </a:r>
            <a:r>
              <a:rPr lang="cs-CZ" dirty="0" err="1"/>
              <a:t>bronchiale</a:t>
            </a:r>
            <a:endParaRPr lang="cs-CZ" dirty="0"/>
          </a:p>
          <a:p>
            <a:pPr lvl="1"/>
            <a:r>
              <a:rPr lang="cs-CZ" dirty="0"/>
              <a:t>progrese osteoporózy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Těžké kovy</a:t>
            </a:r>
          </a:p>
          <a:p>
            <a:pPr lvl="1"/>
            <a:r>
              <a:rPr lang="cs-CZ" dirty="0"/>
              <a:t>problematika zvláště nemocí z povolání - natěrači, slévači, hutníci...</a:t>
            </a:r>
          </a:p>
          <a:p>
            <a:pPr lvl="1"/>
            <a:r>
              <a:rPr lang="cs-CZ" dirty="0"/>
              <a:t>kontaminace v potravě </a:t>
            </a:r>
          </a:p>
          <a:p>
            <a:pPr lvl="1"/>
            <a:r>
              <a:rPr lang="cs-CZ" dirty="0" err="1"/>
              <a:t>Pb</a:t>
            </a:r>
            <a:r>
              <a:rPr lang="cs-CZ" dirty="0"/>
              <a:t>, </a:t>
            </a:r>
            <a:r>
              <a:rPr lang="cs-CZ" dirty="0" err="1"/>
              <a:t>Hg</a:t>
            </a:r>
            <a:r>
              <a:rPr lang="cs-CZ" dirty="0"/>
              <a:t>, Cd, </a:t>
            </a:r>
            <a:r>
              <a:rPr lang="cs-CZ" dirty="0" err="1"/>
              <a:t>Fe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kouření – </a:t>
            </a:r>
            <a:r>
              <a:rPr lang="cs-CZ" dirty="0" err="1"/>
              <a:t>plícní</a:t>
            </a:r>
            <a:r>
              <a:rPr lang="cs-CZ" dirty="0"/>
              <a:t> karcinomy, emfyzém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5" y="548680"/>
            <a:ext cx="2803093" cy="3645024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844824"/>
            <a:ext cx="25623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4556"/>
            <a:ext cx="4766696" cy="30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6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Oxid uhelnatý</a:t>
            </a:r>
          </a:p>
          <a:p>
            <a:pPr lvl="1"/>
            <a:r>
              <a:rPr lang="cs-CZ" dirty="0"/>
              <a:t>nedokonalé spalování, příčina náhodných otrav</a:t>
            </a:r>
          </a:p>
          <a:p>
            <a:pPr lvl="1"/>
            <a:r>
              <a:rPr lang="cs-CZ" dirty="0"/>
              <a:t>200x vyšší vazebná schopnost na </a:t>
            </a:r>
            <a:r>
              <a:rPr lang="cs-CZ" dirty="0" err="1"/>
              <a:t>Hb</a:t>
            </a:r>
            <a:r>
              <a:rPr lang="cs-CZ" dirty="0"/>
              <a:t> než kyslík - vznik </a:t>
            </a:r>
            <a:r>
              <a:rPr lang="cs-CZ" dirty="0" err="1"/>
              <a:t>karboxyHb</a:t>
            </a:r>
            <a:r>
              <a:rPr lang="cs-CZ" dirty="0"/>
              <a:t>- vnitřní dušení- smrt</a:t>
            </a:r>
          </a:p>
          <a:p>
            <a:r>
              <a:rPr lang="cs-CZ" b="1" dirty="0">
                <a:solidFill>
                  <a:srgbClr val="00B050"/>
                </a:solidFill>
              </a:rPr>
              <a:t>Azbest</a:t>
            </a:r>
          </a:p>
          <a:p>
            <a:pPr lvl="1"/>
            <a:r>
              <a:rPr lang="cs-CZ" dirty="0"/>
              <a:t>vláknitý silikát, </a:t>
            </a:r>
            <a:r>
              <a:rPr lang="cs-CZ" dirty="0" err="1"/>
              <a:t>protihořlavá</a:t>
            </a:r>
            <a:r>
              <a:rPr lang="cs-CZ" dirty="0"/>
              <a:t> látka, dříve hojně používaný izolant</a:t>
            </a:r>
          </a:p>
          <a:p>
            <a:pPr lvl="1"/>
            <a:r>
              <a:rPr lang="cs-CZ" dirty="0"/>
              <a:t>silný karcinogen: Ca plic, pleury; azbestóza plic</a:t>
            </a:r>
          </a:p>
          <a:p>
            <a:r>
              <a:rPr lang="cs-CZ" b="1" dirty="0">
                <a:solidFill>
                  <a:srgbClr val="00B050"/>
                </a:solidFill>
              </a:rPr>
              <a:t>Křemičitany</a:t>
            </a:r>
          </a:p>
          <a:p>
            <a:pPr lvl="1"/>
            <a:r>
              <a:rPr lang="cs-CZ" dirty="0"/>
              <a:t>krystalky SiO2, mechanicky narušují </a:t>
            </a:r>
            <a:r>
              <a:rPr lang="cs-CZ" dirty="0" err="1"/>
              <a:t>plícní</a:t>
            </a:r>
            <a:r>
              <a:rPr lang="cs-CZ" dirty="0"/>
              <a:t> makrofágy – vznik uzlů</a:t>
            </a:r>
            <a:r>
              <a:rPr lang="en-US" dirty="0"/>
              <a:t>&gt; </a:t>
            </a:r>
            <a:r>
              <a:rPr lang="en-US" dirty="0" err="1"/>
              <a:t>po</a:t>
            </a:r>
            <a:r>
              <a:rPr lang="cs-CZ" dirty="0"/>
              <a:t>š</a:t>
            </a:r>
            <a:r>
              <a:rPr lang="en-US" dirty="0" err="1"/>
              <a:t>ko</a:t>
            </a:r>
            <a:r>
              <a:rPr lang="cs-CZ" dirty="0"/>
              <a:t>z</a:t>
            </a:r>
            <a:r>
              <a:rPr lang="en-US" dirty="0" err="1"/>
              <a:t>en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fibroti</a:t>
            </a:r>
            <a:r>
              <a:rPr lang="cs-CZ" dirty="0"/>
              <a:t>z</a:t>
            </a:r>
            <a:r>
              <a:rPr lang="en-US" dirty="0"/>
              <a:t>ace&gt;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pulmona</a:t>
            </a:r>
            <a:r>
              <a:rPr lang="cs-CZ" dirty="0"/>
              <a:t>l</a:t>
            </a:r>
            <a:r>
              <a:rPr lang="en-US" dirty="0"/>
              <a:t>e</a:t>
            </a:r>
            <a:endParaRPr lang="cs-CZ" dirty="0"/>
          </a:p>
          <a:p>
            <a:pPr lvl="1"/>
            <a:r>
              <a:rPr lang="cs-CZ" dirty="0"/>
              <a:t>nemoci z povolání</a:t>
            </a:r>
          </a:p>
          <a:p>
            <a:r>
              <a:rPr lang="cs-CZ" b="1" dirty="0">
                <a:solidFill>
                  <a:srgbClr val="00B050"/>
                </a:solidFill>
              </a:rPr>
              <a:t>Plasty</a:t>
            </a:r>
          </a:p>
          <a:p>
            <a:pPr lvl="1"/>
            <a:r>
              <a:rPr lang="cs-CZ" dirty="0"/>
              <a:t> např. vinylchlorid –spalováním dioxiny- kancerogenní, teratogenní</a:t>
            </a:r>
          </a:p>
          <a:p>
            <a:r>
              <a:rPr lang="cs-CZ" b="1" dirty="0">
                <a:solidFill>
                  <a:srgbClr val="00B050"/>
                </a:solidFill>
              </a:rPr>
              <a:t>Kyseliny a louhy</a:t>
            </a:r>
          </a:p>
          <a:p>
            <a:pPr lvl="1"/>
            <a:r>
              <a:rPr lang="cs-CZ" dirty="0"/>
              <a:t>povrchová nekróza x </a:t>
            </a:r>
            <a:r>
              <a:rPr lang="cs-CZ" dirty="0" err="1"/>
              <a:t>zmýdelnatění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7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Silikóza plic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 b="604"/>
          <a:stretch>
            <a:fillRect/>
          </a:stretch>
        </p:blipFill>
        <p:spPr>
          <a:xfrm>
            <a:off x="395536" y="1643110"/>
            <a:ext cx="6450647" cy="396044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620688"/>
            <a:ext cx="4572000" cy="300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6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PORUCHY VÝŽIVY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PŘÍJEM ŽIVIN +/-; CELEK/ SLOŽKY</a:t>
            </a:r>
          </a:p>
          <a:p>
            <a:endParaRPr lang="cs-CZ" dirty="0"/>
          </a:p>
          <a:p>
            <a:r>
              <a:rPr lang="cs-CZ" b="1" dirty="0"/>
              <a:t>Obezita </a:t>
            </a:r>
            <a:r>
              <a:rPr lang="cs-CZ" dirty="0"/>
              <a:t>(BMI </a:t>
            </a:r>
            <a:r>
              <a:rPr lang="en-US" dirty="0"/>
              <a:t>&gt;</a:t>
            </a:r>
            <a:r>
              <a:rPr lang="cs-CZ" dirty="0"/>
              <a:t>30; nadváha </a:t>
            </a:r>
            <a:r>
              <a:rPr lang="en-US" dirty="0"/>
              <a:t>&gt;</a:t>
            </a:r>
            <a:r>
              <a:rPr lang="cs-CZ" dirty="0"/>
              <a:t>25)</a:t>
            </a:r>
          </a:p>
          <a:p>
            <a:pPr lvl="1"/>
            <a:r>
              <a:rPr lang="cs-CZ" dirty="0"/>
              <a:t>RF aterosklerózy, nemocí pohybového aparátu, diabetu, nádorových a metabolických onemocnění…</a:t>
            </a:r>
          </a:p>
          <a:p>
            <a:r>
              <a:rPr lang="cs-CZ" dirty="0"/>
              <a:t>Izolovaný nadbytek tuků (AS), sacharidů (přeměna v tuk) či bílkovin (přetěžování ledvin) ve stravě</a:t>
            </a:r>
          </a:p>
          <a:p>
            <a:endParaRPr lang="cs-CZ" dirty="0"/>
          </a:p>
          <a:p>
            <a:r>
              <a:rPr lang="cs-CZ" b="1" dirty="0"/>
              <a:t>Vyhublost</a:t>
            </a:r>
            <a:r>
              <a:rPr lang="cs-CZ" dirty="0"/>
              <a:t> (BMI </a:t>
            </a:r>
            <a:r>
              <a:rPr lang="en-US" dirty="0"/>
              <a:t>&lt;</a:t>
            </a:r>
            <a:r>
              <a:rPr lang="cs-CZ" dirty="0"/>
              <a:t>18,5 resp. 16,5 kachexie)</a:t>
            </a:r>
          </a:p>
          <a:p>
            <a:pPr lvl="1"/>
            <a:r>
              <a:rPr lang="cs-CZ" dirty="0"/>
              <a:t>nedostatek potravy, nechutenství způsobené jiným onemocněním, zhoubné nádory, nemoci GIT včetně malabsorpce- </a:t>
            </a:r>
            <a:r>
              <a:rPr lang="cs-CZ" dirty="0" err="1"/>
              <a:t>celiakie</a:t>
            </a:r>
            <a:r>
              <a:rPr lang="cs-CZ" dirty="0"/>
              <a:t>!, těžké infekce, metabolické choroby (DM, nemoci ŠŽ) mentální anorexie</a:t>
            </a:r>
          </a:p>
          <a:p>
            <a:pPr lvl="1"/>
            <a:r>
              <a:rPr lang="cs-CZ" dirty="0"/>
              <a:t>riziko autointoxikace toxickými produkty metabolizmu</a:t>
            </a:r>
          </a:p>
          <a:p>
            <a:pPr lvl="1"/>
            <a:endParaRPr lang="cs-CZ" dirty="0"/>
          </a:p>
          <a:p>
            <a:r>
              <a:rPr lang="cs-CZ" dirty="0"/>
              <a:t>Proteinová malnutrice </a:t>
            </a:r>
            <a:r>
              <a:rPr lang="cs-CZ" b="1" dirty="0" err="1"/>
              <a:t>kwashiorkor</a:t>
            </a:r>
            <a:r>
              <a:rPr lang="cs-CZ" dirty="0"/>
              <a:t> – rozvojové země, děti –generalizovaný edém či ascites, anemie, snížená imunita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VITAMINY a HYPOVITAMINÓZY</a:t>
            </a:r>
          </a:p>
          <a:p>
            <a:r>
              <a:rPr lang="cs-CZ" dirty="0"/>
              <a:t>vitaminy rozpustné v </a:t>
            </a:r>
            <a:r>
              <a:rPr lang="cs-CZ" b="1" dirty="0"/>
              <a:t>tucích </a:t>
            </a:r>
            <a:r>
              <a:rPr lang="cs-CZ" b="1" dirty="0">
                <a:solidFill>
                  <a:srgbClr val="FF0000"/>
                </a:solidFill>
              </a:rPr>
              <a:t>A,D,E,K</a:t>
            </a:r>
            <a:r>
              <a:rPr lang="cs-CZ" b="1" dirty="0"/>
              <a:t> </a:t>
            </a:r>
            <a:r>
              <a:rPr lang="cs-CZ" dirty="0"/>
              <a:t>příjem potravou, parciální syntéza v těle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vitamin D</a:t>
            </a:r>
            <a:r>
              <a:rPr lang="cs-CZ" dirty="0"/>
              <a:t> – chronický nedostatek napříč naší populací</a:t>
            </a:r>
          </a:p>
          <a:p>
            <a:pPr lvl="1"/>
            <a:r>
              <a:rPr lang="cs-CZ" dirty="0"/>
              <a:t>zdroje: sluneční záření, ryby, máslo, mléko, vejce</a:t>
            </a:r>
          </a:p>
          <a:p>
            <a:pPr lvl="1"/>
            <a:r>
              <a:rPr lang="cs-CZ" dirty="0"/>
              <a:t>význam: resorpce a regulace hladin Ca a P, tvorba kostí, imunita</a:t>
            </a:r>
          </a:p>
          <a:p>
            <a:pPr lvl="1"/>
            <a:r>
              <a:rPr lang="cs-CZ" dirty="0"/>
              <a:t>nedostatek- rachitida, osteomalacie, poruchy imunity, autoimunitní choroby, poruchy plodnosti, diabetes, alergie, </a:t>
            </a:r>
            <a:r>
              <a:rPr lang="cs-CZ" dirty="0" err="1"/>
              <a:t>neurodegenerativní</a:t>
            </a:r>
            <a:r>
              <a:rPr lang="cs-CZ" dirty="0"/>
              <a:t> choroby, poruchy </a:t>
            </a:r>
            <a:r>
              <a:rPr lang="cs-CZ" dirty="0" err="1"/>
              <a:t>vhojování</a:t>
            </a:r>
            <a:r>
              <a:rPr lang="cs-CZ" dirty="0"/>
              <a:t> zubních implantátů….. </a:t>
            </a:r>
          </a:p>
          <a:p>
            <a:r>
              <a:rPr lang="cs-CZ" dirty="0">
                <a:solidFill>
                  <a:srgbClr val="FF0000"/>
                </a:solidFill>
              </a:rPr>
              <a:t>vitamin 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zdroje: tučné ryby, žloutek, játra, červená a oranžová zelenina</a:t>
            </a:r>
          </a:p>
          <a:p>
            <a:pPr lvl="1"/>
            <a:r>
              <a:rPr lang="cs-CZ" dirty="0"/>
              <a:t>význam: tvorba rodopsinu, vývoj epitelu</a:t>
            </a:r>
          </a:p>
          <a:p>
            <a:pPr lvl="1"/>
            <a:r>
              <a:rPr lang="cs-CZ" dirty="0"/>
              <a:t>nedostatek- v rozvinutých zemích vzácný: děti zpomalení růstu, atrofie svalů; dospělí šeroslepost, slizniční </a:t>
            </a:r>
            <a:r>
              <a:rPr lang="cs-CZ" dirty="0" err="1"/>
              <a:t>metaplázie</a:t>
            </a:r>
            <a:r>
              <a:rPr lang="cs-CZ" dirty="0"/>
              <a:t>, hyperkeratóza…</a:t>
            </a:r>
          </a:p>
          <a:p>
            <a:r>
              <a:rPr lang="cs-CZ" dirty="0">
                <a:solidFill>
                  <a:srgbClr val="FF0000"/>
                </a:solidFill>
              </a:rPr>
              <a:t>vitamin K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zdroje: tvorba střevní flórou + z potravin (listová zelenina, mléko, vejce, obiloviny)</a:t>
            </a:r>
          </a:p>
          <a:p>
            <a:pPr lvl="1"/>
            <a:r>
              <a:rPr lang="cs-CZ" dirty="0"/>
              <a:t>význam: syntéza koagulačních faktorů</a:t>
            </a:r>
          </a:p>
          <a:p>
            <a:pPr lvl="1"/>
            <a:r>
              <a:rPr lang="cs-CZ" dirty="0"/>
              <a:t>novorozenci </a:t>
            </a:r>
            <a:r>
              <a:rPr lang="cs-CZ" dirty="0" err="1"/>
              <a:t>suplementace</a:t>
            </a:r>
            <a:endParaRPr lang="cs-CZ" dirty="0"/>
          </a:p>
          <a:p>
            <a:pPr lvl="1"/>
            <a:r>
              <a:rPr lang="cs-CZ" dirty="0"/>
              <a:t>nedostatek - krvácivost </a:t>
            </a:r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vitamíny rozpustné </a:t>
            </a:r>
            <a:r>
              <a:rPr lang="cs-CZ" b="1" dirty="0"/>
              <a:t>ve vodě </a:t>
            </a:r>
            <a:r>
              <a:rPr lang="cs-CZ" b="1" dirty="0">
                <a:solidFill>
                  <a:srgbClr val="FF0000"/>
                </a:solidFill>
              </a:rPr>
              <a:t>C,B</a:t>
            </a:r>
            <a:r>
              <a:rPr lang="cs-CZ" dirty="0"/>
              <a:t>:</a:t>
            </a:r>
          </a:p>
          <a:p>
            <a:r>
              <a:rPr lang="cs-CZ" dirty="0">
                <a:solidFill>
                  <a:srgbClr val="FF0000"/>
                </a:solidFill>
              </a:rPr>
              <a:t>vitamin C</a:t>
            </a:r>
          </a:p>
          <a:p>
            <a:pPr lvl="1"/>
            <a:r>
              <a:rPr lang="cs-CZ" dirty="0"/>
              <a:t>zdroj: ovoce, zelenina (šípek, černý rybíz, růžičková kapusta, brokolice, ……..</a:t>
            </a:r>
            <a:r>
              <a:rPr lang="cs-CZ" b="1" dirty="0">
                <a:solidFill>
                  <a:srgbClr val="92D050"/>
                </a:solidFill>
              </a:rPr>
              <a:t>brambory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význam: metabolismus aminokyselin, tvorba kolagenu, pevnost cév a pojiva, vývoj kostí, zubů, chrupavky, imunita</a:t>
            </a:r>
          </a:p>
          <a:p>
            <a:pPr lvl="1"/>
            <a:r>
              <a:rPr lang="cs-CZ" dirty="0"/>
              <a:t>nedostatek: krvácivost, ztráta zubů, anemie – skorbut, kurděje; únava, náchylnost k infekcím. Děti: poruchy kostí po krvácení, špatné hojení ran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vitaminy skupiny B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zdroje: kvasnice, maso, sýry, obiloviny, luštěniny, ořechy</a:t>
            </a:r>
          </a:p>
          <a:p>
            <a:pPr lvl="1"/>
            <a:r>
              <a:rPr lang="cs-CZ" dirty="0"/>
              <a:t>význam: správná </a:t>
            </a:r>
            <a:r>
              <a:rPr lang="cs-CZ" dirty="0" err="1"/>
              <a:t>fce</a:t>
            </a:r>
            <a:r>
              <a:rPr lang="cs-CZ" dirty="0"/>
              <a:t> - nervový systém, KVS, kůže, oči, krvetvorba, metabolismus lipidů, sacharidů, AMK, </a:t>
            </a:r>
            <a:r>
              <a:rPr lang="cs-CZ" dirty="0" err="1"/>
              <a:t>fce</a:t>
            </a:r>
            <a:r>
              <a:rPr lang="cs-CZ" dirty="0"/>
              <a:t> enzymů…</a:t>
            </a:r>
          </a:p>
          <a:p>
            <a:pPr lvl="1"/>
            <a:r>
              <a:rPr lang="cs-CZ" dirty="0"/>
              <a:t>B1 nedostatek beri-beri (poškození periferních nervů, srdce, CNS)</a:t>
            </a:r>
          </a:p>
          <a:p>
            <a:pPr lvl="1"/>
            <a:r>
              <a:rPr lang="cs-CZ" dirty="0"/>
              <a:t>B2 nedostatek – poruchy očí, kůže</a:t>
            </a:r>
          </a:p>
          <a:p>
            <a:pPr lvl="1"/>
            <a:r>
              <a:rPr lang="cs-CZ" dirty="0"/>
              <a:t>B12 nedostatek: </a:t>
            </a:r>
            <a:r>
              <a:rPr lang="cs-CZ" dirty="0" err="1"/>
              <a:t>makrocytární</a:t>
            </a:r>
            <a:r>
              <a:rPr lang="cs-CZ" dirty="0"/>
              <a:t> anemie, poruchy </a:t>
            </a:r>
            <a:r>
              <a:rPr lang="cs-CZ" dirty="0" err="1"/>
              <a:t>myelinizace</a:t>
            </a:r>
            <a:r>
              <a:rPr lang="cs-CZ" dirty="0"/>
              <a:t>, střevní záněty, děti: poruchy vývoje CNS, dospělí: deprese, demence. Doplňuje v účincích kyselinu listovou(B9)- syntéza NK, krvetvorba, vývoj plodu  </a:t>
            </a:r>
          </a:p>
          <a:p>
            <a:pPr lvl="2"/>
            <a:r>
              <a:rPr lang="cs-CZ" dirty="0"/>
              <a:t>pro vstřebávání B12 nezbytný vnitřní faktor produkovaný sliznicí žaludku (nedostatek při atrofické gastritidě)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5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BIOLOGICKÉ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Bakterie</a:t>
            </a:r>
          </a:p>
          <a:p>
            <a:pPr lvl="1"/>
            <a:r>
              <a:rPr lang="cs-CZ" dirty="0"/>
              <a:t>Viry</a:t>
            </a:r>
          </a:p>
          <a:p>
            <a:pPr lvl="1"/>
            <a:r>
              <a:rPr lang="cs-CZ" dirty="0"/>
              <a:t>Plísně </a:t>
            </a:r>
          </a:p>
          <a:p>
            <a:pPr lvl="1"/>
            <a:r>
              <a:rPr lang="cs-CZ" dirty="0"/>
              <a:t>Protozoa</a:t>
            </a:r>
          </a:p>
          <a:p>
            <a:pPr lvl="1"/>
            <a:r>
              <a:rPr lang="cs-CZ" dirty="0"/>
              <a:t>Členovci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bude odpřednášeno: viz přednáška infekční příčiny nemocí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8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Nemoc -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Prof. MUDr. Šikl </a:t>
            </a:r>
            <a:r>
              <a:rPr lang="cs-CZ" dirty="0"/>
              <a:t>(patolog 1888-1955):</a:t>
            </a: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N</a:t>
            </a:r>
            <a:r>
              <a:rPr lang="cs-CZ" b="1" dirty="0" err="1">
                <a:solidFill>
                  <a:srgbClr val="00B050"/>
                </a:solidFill>
              </a:rPr>
              <a:t>emoc</a:t>
            </a:r>
            <a:r>
              <a:rPr lang="cs-CZ" b="1" dirty="0">
                <a:solidFill>
                  <a:srgbClr val="00B050"/>
                </a:solidFill>
              </a:rPr>
              <a:t> = ztráta </a:t>
            </a:r>
            <a:r>
              <a:rPr lang="cs-CZ" b="1" dirty="0" err="1">
                <a:solidFill>
                  <a:srgbClr val="00B050"/>
                </a:solidFill>
              </a:rPr>
              <a:t>celovztažného</a:t>
            </a:r>
            <a:r>
              <a:rPr lang="cs-CZ" b="1" dirty="0">
                <a:solidFill>
                  <a:srgbClr val="00B050"/>
                </a:solidFill>
              </a:rPr>
              <a:t> uspořádání organismu </a:t>
            </a:r>
            <a:r>
              <a:rPr lang="cs-CZ" dirty="0"/>
              <a:t>– tzn. porucha/ nemoc jednoho orgánu vyvolá onemocnění celého organismu</a:t>
            </a:r>
          </a:p>
          <a:p>
            <a:endParaRPr lang="cs-CZ" dirty="0"/>
          </a:p>
          <a:p>
            <a:r>
              <a:rPr lang="cs-CZ" dirty="0"/>
              <a:t>Nemoc vzniká selháním regulačních možností organismu při udržení rovnováhy se zevním prostředím</a:t>
            </a:r>
          </a:p>
          <a:p>
            <a:endParaRPr lang="cs-CZ" dirty="0"/>
          </a:p>
          <a:p>
            <a:r>
              <a:rPr lang="en-US" b="1" dirty="0"/>
              <a:t>Z</a:t>
            </a:r>
            <a:r>
              <a:rPr lang="cs-CZ" b="1" dirty="0"/>
              <a:t>draví</a:t>
            </a:r>
            <a:r>
              <a:rPr lang="en-US" b="1" dirty="0"/>
              <a:t> </a:t>
            </a:r>
            <a:r>
              <a:rPr lang="cs-CZ" dirty="0"/>
              <a:t>= absence nemoci nebo vady. Dle WHO stav fyzické, psychické, sociální a estetické pohody (tedy 70–95 % populace je nemocných nebo postižených – idealistická definice)</a:t>
            </a:r>
          </a:p>
          <a:p>
            <a:pPr marL="114300" indent="0">
              <a:buNone/>
            </a:pPr>
            <a:endParaRPr lang="cs-CZ" dirty="0"/>
          </a:p>
          <a:p>
            <a:r>
              <a:rPr lang="en-US" b="1" dirty="0"/>
              <a:t>R</a:t>
            </a:r>
            <a:r>
              <a:rPr lang="cs-CZ" b="1" dirty="0"/>
              <a:t>elativní zdraví</a:t>
            </a:r>
            <a:r>
              <a:rPr lang="en-US" b="1" dirty="0"/>
              <a:t> </a:t>
            </a:r>
            <a:r>
              <a:rPr lang="cs-CZ" dirty="0"/>
              <a:t>= stav, kdy je přítomna určitá porucha, která se za běžných podmínek neprojeví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ZEVNÍ PROSTŘEDÍ JAKO PŘÍČINA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Nemoci z povolání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vibrace – vazomotorické poruchy periferních cév – bolest, chlad končetin, poruchy sluchu, bolesti hlavy …</a:t>
            </a:r>
          </a:p>
          <a:p>
            <a:pPr lvl="1"/>
            <a:r>
              <a:rPr lang="cs-CZ" dirty="0"/>
              <a:t>ultrazvuk – regresivní změny buněk v důsledku, tepelných, mechanických a chemických změn</a:t>
            </a:r>
          </a:p>
          <a:p>
            <a:r>
              <a:rPr lang="cs-CZ" b="1" dirty="0">
                <a:solidFill>
                  <a:srgbClr val="00B050"/>
                </a:solidFill>
              </a:rPr>
              <a:t>Kinetózy:</a:t>
            </a:r>
          </a:p>
          <a:p>
            <a:pPr lvl="1"/>
            <a:r>
              <a:rPr lang="cs-CZ" dirty="0"/>
              <a:t> podráždění n. vagus a vestibulárního aparátu</a:t>
            </a:r>
          </a:p>
          <a:p>
            <a:r>
              <a:rPr lang="cs-CZ" b="1" dirty="0">
                <a:solidFill>
                  <a:srgbClr val="00B050"/>
                </a:solidFill>
              </a:rPr>
              <a:t>Poruchy cirkadiánního rytmu:</a:t>
            </a:r>
          </a:p>
          <a:p>
            <a:pPr lvl="1"/>
            <a:r>
              <a:rPr lang="cs-CZ" dirty="0"/>
              <a:t>cestování přes časová pásma</a:t>
            </a:r>
          </a:p>
          <a:p>
            <a:pPr lvl="1"/>
            <a:r>
              <a:rPr lang="cs-CZ" dirty="0"/>
              <a:t>práce ve směnném provozu</a:t>
            </a:r>
          </a:p>
          <a:p>
            <a:pPr lvl="1"/>
            <a:r>
              <a:rPr lang="cs-CZ" dirty="0"/>
              <a:t>důsledek: poruchy sekrece melatoninu a serotoninu – vliv na metabolismus organismu a funkci jednotlivých orgánů: metabolické a endokrinní choroby, tumory 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9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GENETICKÉ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Chromozomy</a:t>
            </a:r>
          </a:p>
          <a:p>
            <a:r>
              <a:rPr lang="cs-CZ" dirty="0"/>
              <a:t>Karyotyp 46 chromozomů : 22 párů autozomů, 1 pár </a:t>
            </a:r>
            <a:r>
              <a:rPr lang="cs-CZ" dirty="0" err="1"/>
              <a:t>gonozomů</a:t>
            </a:r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Poruchy chromozomů</a:t>
            </a:r>
            <a:r>
              <a:rPr lang="cs-CZ" dirty="0"/>
              <a:t>: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Poruchy v počtu chromozomů </a:t>
            </a:r>
            <a:r>
              <a:rPr lang="cs-CZ" dirty="0"/>
              <a:t>– </a:t>
            </a:r>
            <a:r>
              <a:rPr lang="cs-CZ" dirty="0" err="1"/>
              <a:t>nondisjunkce</a:t>
            </a:r>
            <a:r>
              <a:rPr lang="cs-CZ" dirty="0"/>
              <a:t> (autozomy/ </a:t>
            </a:r>
            <a:r>
              <a:rPr lang="cs-CZ" dirty="0" err="1"/>
              <a:t>gonozomy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monozomie</a:t>
            </a:r>
            <a:endParaRPr lang="cs-CZ" dirty="0"/>
          </a:p>
          <a:p>
            <a:pPr lvl="2"/>
            <a:r>
              <a:rPr lang="cs-CZ" dirty="0" err="1"/>
              <a:t>trizomie</a:t>
            </a:r>
            <a:r>
              <a:rPr lang="cs-CZ" dirty="0"/>
              <a:t>, </a:t>
            </a:r>
            <a:r>
              <a:rPr lang="cs-CZ" dirty="0" err="1"/>
              <a:t>polyzomie</a:t>
            </a:r>
            <a:endParaRPr lang="cs-CZ" dirty="0"/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Poruchy ve struktuře chromozomů </a:t>
            </a:r>
          </a:p>
          <a:p>
            <a:pPr lvl="2"/>
            <a:r>
              <a:rPr lang="cs-CZ" dirty="0"/>
              <a:t>translokace balancované/ nebalancované</a:t>
            </a:r>
          </a:p>
          <a:p>
            <a:pPr lvl="2"/>
            <a:r>
              <a:rPr lang="cs-CZ" dirty="0"/>
              <a:t>delece</a:t>
            </a:r>
          </a:p>
          <a:p>
            <a:pPr lvl="1"/>
            <a:r>
              <a:rPr lang="cs-CZ" b="1" dirty="0"/>
              <a:t>Chromozomová mozaika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5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</a:t>
            </a:r>
            <a:r>
              <a:rPr lang="cs-CZ" dirty="0" err="1"/>
              <a:t>Trizomie</a:t>
            </a:r>
            <a:r>
              <a:rPr lang="cs-CZ" dirty="0"/>
              <a:t> 21. chromozomu 47,XX/XY, +21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2501"/>
            <a:ext cx="3657600" cy="3616036"/>
          </a:xfrm>
        </p:spPr>
      </p:pic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949204"/>
            <a:ext cx="1942219" cy="1731961"/>
          </a:xfr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9204"/>
            <a:ext cx="1266323" cy="16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3755130" cy="281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9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Monozomie</a:t>
            </a:r>
            <a:r>
              <a:rPr lang="cs-CZ" dirty="0"/>
              <a:t> X chromozomu 45,X0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78919"/>
            <a:ext cx="3657600" cy="27432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4" y="1700808"/>
            <a:ext cx="3657600" cy="3657600"/>
          </a:xfr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729408"/>
            <a:ext cx="421529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0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Klinefelterův</a:t>
            </a:r>
            <a:r>
              <a:rPr lang="cs-CZ" dirty="0"/>
              <a:t> syndrom 47, XXY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9" y="2174875"/>
            <a:ext cx="3469322" cy="39512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4464496" cy="4032447"/>
          </a:xfr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8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Translokace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přemístění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určité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sekvence</a:t>
            </a:r>
            <a:r>
              <a:rPr lang="en-US" dirty="0">
                <a:solidFill>
                  <a:srgbClr val="FF0000"/>
                </a:solidFill>
              </a:rPr>
              <a:t> DNA z </a:t>
            </a:r>
            <a:r>
              <a:rPr lang="en-US" dirty="0" err="1">
                <a:solidFill>
                  <a:srgbClr val="FF0000"/>
                </a:solidFill>
              </a:rPr>
              <a:t>jednoho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místa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jiné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00B050"/>
                </a:solidFill>
              </a:rPr>
              <a:t>CML, ALL</a:t>
            </a:r>
            <a:r>
              <a:rPr lang="cs-CZ" dirty="0"/>
              <a:t>: </a:t>
            </a:r>
            <a:r>
              <a:rPr lang="en-US" b="1" dirty="0" err="1"/>
              <a:t>Philadelphský</a:t>
            </a:r>
            <a:r>
              <a:rPr lang="en-US" b="1" dirty="0"/>
              <a:t> </a:t>
            </a:r>
            <a:r>
              <a:rPr lang="en-US" b="1" dirty="0" err="1"/>
              <a:t>chromozom</a:t>
            </a:r>
            <a:r>
              <a:rPr lang="en-US" dirty="0"/>
              <a:t> </a:t>
            </a:r>
            <a:r>
              <a:rPr lang="cs-CZ" dirty="0"/>
              <a:t>– patologicky vzniklý chromozom vzniklý translokací mezi dlouhými raménky 9. a 22. chromozomu:</a:t>
            </a:r>
            <a:r>
              <a:rPr lang="en-US" dirty="0"/>
              <a:t> t(9;22)(q34;q11)</a:t>
            </a:r>
          </a:p>
          <a:p>
            <a:pPr lvl="1"/>
            <a:r>
              <a:rPr lang="en-US" dirty="0" err="1"/>
              <a:t>dojde</a:t>
            </a:r>
            <a:r>
              <a:rPr lang="en-US" dirty="0"/>
              <a:t> k </a:t>
            </a:r>
            <a:r>
              <a:rPr lang="cs-CZ" dirty="0"/>
              <a:t>fúzi </a:t>
            </a:r>
            <a:r>
              <a:rPr lang="en-US" dirty="0" err="1"/>
              <a:t>genů</a:t>
            </a:r>
            <a:r>
              <a:rPr lang="en-US" dirty="0"/>
              <a:t> </a:t>
            </a:r>
            <a:r>
              <a:rPr lang="cs-CZ" dirty="0"/>
              <a:t>c-</a:t>
            </a:r>
            <a:r>
              <a:rPr lang="cs-CZ" dirty="0" err="1"/>
              <a:t>abl</a:t>
            </a:r>
            <a:r>
              <a:rPr lang="cs-CZ" dirty="0"/>
              <a:t> (chromozomu 9)</a:t>
            </a:r>
            <a:r>
              <a:rPr lang="en-US" dirty="0"/>
              <a:t> a </a:t>
            </a:r>
            <a:r>
              <a:rPr lang="cs-CZ" dirty="0" err="1"/>
              <a:t>bcr</a:t>
            </a:r>
            <a:r>
              <a:rPr lang="cs-CZ" dirty="0"/>
              <a:t> (</a:t>
            </a:r>
            <a:r>
              <a:rPr lang="en-US" dirty="0" err="1"/>
              <a:t>chromozomu</a:t>
            </a:r>
            <a:r>
              <a:rPr lang="en-US" dirty="0"/>
              <a:t> 22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fú</a:t>
            </a:r>
            <a:r>
              <a:rPr lang="en-US" dirty="0"/>
              <a:t>z</a:t>
            </a:r>
            <a:r>
              <a:rPr lang="cs-CZ" dirty="0" err="1"/>
              <a:t>ovaný</a:t>
            </a:r>
            <a:r>
              <a:rPr lang="en-US" dirty="0"/>
              <a:t> gen </a:t>
            </a:r>
            <a:r>
              <a:rPr lang="en-US" b="1" dirty="0"/>
              <a:t>(</a:t>
            </a:r>
            <a:r>
              <a:rPr lang="en-US" b="1" dirty="0" err="1"/>
              <a:t>bcr</a:t>
            </a:r>
            <a:r>
              <a:rPr lang="en-US" b="1" dirty="0"/>
              <a:t>/</a:t>
            </a:r>
            <a:r>
              <a:rPr lang="en-US" b="1" dirty="0" err="1"/>
              <a:t>abl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produkuje</a:t>
            </a:r>
            <a:r>
              <a:rPr lang="en-US" dirty="0"/>
              <a:t> </a:t>
            </a:r>
            <a:r>
              <a:rPr lang="en-US" b="1" dirty="0" err="1"/>
              <a:t>chimerický</a:t>
            </a:r>
            <a:r>
              <a:rPr lang="en-US" b="1" dirty="0"/>
              <a:t> protein</a:t>
            </a:r>
            <a:r>
              <a:rPr lang="en-US" dirty="0"/>
              <a:t> se </a:t>
            </a:r>
            <a:r>
              <a:rPr lang="en-US" dirty="0" err="1"/>
              <a:t>zvýšenou</a:t>
            </a:r>
            <a:r>
              <a:rPr lang="en-US" dirty="0"/>
              <a:t> </a:t>
            </a:r>
            <a:r>
              <a:rPr lang="en-US" dirty="0" err="1"/>
              <a:t>tyrozinkinázovou</a:t>
            </a:r>
            <a:r>
              <a:rPr lang="en-US" dirty="0"/>
              <a:t> </a:t>
            </a:r>
            <a:r>
              <a:rPr lang="en-US" dirty="0" err="1"/>
              <a:t>aktivitou</a:t>
            </a:r>
            <a:endParaRPr lang="cs-CZ" dirty="0"/>
          </a:p>
          <a:p>
            <a:pPr marL="411480" lvl="1" indent="0">
              <a:buNone/>
            </a:pPr>
            <a:endParaRPr lang="cs-CZ" dirty="0"/>
          </a:p>
          <a:p>
            <a:r>
              <a:rPr lang="cs-CZ" b="1" dirty="0" err="1">
                <a:solidFill>
                  <a:srgbClr val="00B050"/>
                </a:solidFill>
              </a:rPr>
              <a:t>Burkitův</a:t>
            </a:r>
            <a:r>
              <a:rPr lang="cs-CZ" b="1" dirty="0">
                <a:solidFill>
                  <a:srgbClr val="00B050"/>
                </a:solidFill>
              </a:rPr>
              <a:t> lymfom </a:t>
            </a:r>
            <a:r>
              <a:rPr lang="cs-CZ" dirty="0"/>
              <a:t>t(8;14), t(2;8), t(8;22)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sz="2000" dirty="0" err="1"/>
              <a:t>overexprese</a:t>
            </a:r>
            <a:r>
              <a:rPr lang="cs-CZ" sz="2000" dirty="0"/>
              <a:t> </a:t>
            </a:r>
            <a:r>
              <a:rPr lang="cs-CZ" dirty="0"/>
              <a:t>c-MYC</a:t>
            </a:r>
          </a:p>
          <a:p>
            <a:r>
              <a:rPr lang="cs-CZ" b="1" dirty="0">
                <a:solidFill>
                  <a:srgbClr val="00B050"/>
                </a:solidFill>
              </a:rPr>
              <a:t>folikulární lymfom </a:t>
            </a:r>
            <a:r>
              <a:rPr lang="cs-CZ" dirty="0"/>
              <a:t>t(14;18)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sz="2000" dirty="0" err="1"/>
              <a:t>overexprese</a:t>
            </a:r>
            <a:r>
              <a:rPr lang="cs-CZ" sz="2000" dirty="0"/>
              <a:t> </a:t>
            </a:r>
            <a:r>
              <a:rPr lang="cs-CZ" dirty="0"/>
              <a:t>BCL-2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41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chromozomální změny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Amplifikace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zmnožení</a:t>
            </a:r>
            <a:r>
              <a:rPr lang="en-US" dirty="0"/>
              <a:t>) </a:t>
            </a:r>
            <a:r>
              <a:rPr lang="en-US" dirty="0" err="1"/>
              <a:t>chromozomálních</a:t>
            </a:r>
            <a:r>
              <a:rPr lang="en-US" dirty="0"/>
              <a:t> </a:t>
            </a:r>
            <a:r>
              <a:rPr lang="en-US" dirty="0" err="1"/>
              <a:t>částí</a:t>
            </a:r>
            <a:r>
              <a:rPr lang="cs-CZ" dirty="0"/>
              <a:t> zmnožením genů, které nejsou mutovány</a:t>
            </a:r>
          </a:p>
          <a:p>
            <a:pPr lvl="1"/>
            <a:r>
              <a:rPr lang="cs-CZ" dirty="0"/>
              <a:t> </a:t>
            </a:r>
            <a:r>
              <a:rPr lang="en-US" dirty="0"/>
              <a:t>v </a:t>
            </a:r>
            <a:r>
              <a:rPr lang="en-US" dirty="0" err="1"/>
              <a:t>buňce</a:t>
            </a:r>
            <a:r>
              <a:rPr lang="en-US" dirty="0"/>
              <a:t> je v </a:t>
            </a:r>
            <a:r>
              <a:rPr lang="en-US" dirty="0" err="1"/>
              <a:t>důsledku</a:t>
            </a:r>
            <a:r>
              <a:rPr lang="en-US" dirty="0"/>
              <a:t> </a:t>
            </a:r>
            <a:r>
              <a:rPr lang="en-US" dirty="0" err="1"/>
              <a:t>amplifikace</a:t>
            </a:r>
            <a:r>
              <a:rPr lang="en-US" dirty="0"/>
              <a:t> </a:t>
            </a:r>
            <a:r>
              <a:rPr lang="en-US" dirty="0" err="1"/>
              <a:t>nadměrné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protein</a:t>
            </a:r>
            <a:r>
              <a:rPr lang="cs-CZ" dirty="0"/>
              <a:t>u (</a:t>
            </a:r>
            <a:r>
              <a:rPr lang="cs-CZ" dirty="0" err="1"/>
              <a:t>overexprese</a:t>
            </a:r>
            <a:r>
              <a:rPr lang="cs-CZ" dirty="0"/>
              <a:t>) což má za následek zvýšenou proliferaci a přežívání buněk</a:t>
            </a:r>
          </a:p>
          <a:p>
            <a:pPr lvl="1"/>
            <a:r>
              <a:rPr lang="cs-CZ" dirty="0"/>
              <a:t>Př.: některé karcinomy prsu a žaludku - amplifikace genu Her-2/</a:t>
            </a:r>
            <a:r>
              <a:rPr lang="cs-CZ" dirty="0" err="1"/>
              <a:t>neu</a:t>
            </a:r>
            <a:r>
              <a:rPr lang="cs-CZ" dirty="0"/>
              <a:t> vede ke zvýšené expresi (</a:t>
            </a:r>
            <a:r>
              <a:rPr lang="cs-CZ" dirty="0" err="1"/>
              <a:t>overexpresi</a:t>
            </a:r>
            <a:r>
              <a:rPr lang="cs-CZ" dirty="0"/>
              <a:t>) příslušeného proteinu</a:t>
            </a:r>
            <a:endParaRPr lang="en-US" dirty="0"/>
          </a:p>
          <a:p>
            <a:pPr marL="411480" lvl="1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Delece</a:t>
            </a:r>
          </a:p>
          <a:p>
            <a:pPr lvl="1"/>
            <a:r>
              <a:rPr lang="cs-CZ" dirty="0"/>
              <a:t>část chromozomu (terminální, intersticiální) chybí následkem zlomu</a:t>
            </a:r>
          </a:p>
          <a:p>
            <a:pPr lvl="1"/>
            <a:r>
              <a:rPr lang="cs-CZ" dirty="0"/>
              <a:t>př.: retinoblastom  - delece postihuje </a:t>
            </a:r>
            <a:r>
              <a:rPr lang="en-US" dirty="0"/>
              <a:t>tumor </a:t>
            </a:r>
            <a:r>
              <a:rPr lang="en-US" dirty="0" err="1"/>
              <a:t>supresorový</a:t>
            </a:r>
            <a:r>
              <a:rPr lang="en-US" dirty="0"/>
              <a:t> gen (RB1 gen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chromozomu</a:t>
            </a:r>
            <a:r>
              <a:rPr lang="en-US" dirty="0"/>
              <a:t> 13q14). </a:t>
            </a:r>
            <a:r>
              <a:rPr lang="cs-CZ" dirty="0"/>
              <a:t>D</a:t>
            </a:r>
            <a:r>
              <a:rPr lang="en-US" dirty="0" err="1"/>
              <a:t>elece</a:t>
            </a:r>
            <a:r>
              <a:rPr lang="en-US" dirty="0"/>
              <a:t> </a:t>
            </a:r>
            <a:r>
              <a:rPr lang="cs-CZ" dirty="0"/>
              <a:t>je </a:t>
            </a:r>
            <a:r>
              <a:rPr lang="en-US" dirty="0" err="1"/>
              <a:t>jedním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stupňů</a:t>
            </a:r>
            <a:r>
              <a:rPr lang="en-US" dirty="0"/>
              <a:t>, </a:t>
            </a:r>
            <a:r>
              <a:rPr lang="en-US" dirty="0" err="1"/>
              <a:t>kterými</a:t>
            </a:r>
            <a:r>
              <a:rPr lang="en-US" dirty="0"/>
              <a:t> je tumor </a:t>
            </a:r>
            <a:r>
              <a:rPr lang="en-US" dirty="0" err="1"/>
              <a:t>supresorový</a:t>
            </a:r>
            <a:r>
              <a:rPr lang="en-US" dirty="0"/>
              <a:t> gen </a:t>
            </a:r>
            <a:r>
              <a:rPr lang="en-US" dirty="0" err="1"/>
              <a:t>vyřazen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GENETICKÉ PŘÍČINY NEMOCÍ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Familiární výskyt – dědičnost znaků a genetických poruch</a:t>
            </a:r>
          </a:p>
          <a:p>
            <a:r>
              <a:rPr lang="cs-CZ" dirty="0"/>
              <a:t>J. G. Mendel – zákony dědičnosti</a:t>
            </a:r>
          </a:p>
          <a:p>
            <a:r>
              <a:rPr lang="cs-CZ" dirty="0"/>
              <a:t>TYPY DĚDIČNOSTI </a:t>
            </a:r>
          </a:p>
          <a:p>
            <a:pPr lvl="1"/>
            <a:r>
              <a:rPr lang="cs-CZ" dirty="0"/>
              <a:t>Autozomálně dominantní</a:t>
            </a:r>
          </a:p>
          <a:p>
            <a:pPr lvl="1"/>
            <a:r>
              <a:rPr lang="cs-CZ" dirty="0"/>
              <a:t>Autozomálně recesivní</a:t>
            </a:r>
          </a:p>
          <a:p>
            <a:pPr lvl="1"/>
            <a:r>
              <a:rPr lang="cs-CZ" dirty="0" err="1"/>
              <a:t>Gonozomálně</a:t>
            </a:r>
            <a:r>
              <a:rPr lang="cs-CZ" dirty="0"/>
              <a:t> recesivní (vazba na X- chromozom)</a:t>
            </a:r>
          </a:p>
          <a:p>
            <a:pPr lvl="1"/>
            <a:r>
              <a:rPr lang="cs-CZ" dirty="0"/>
              <a:t>Multifaktoriálně polygenně podmíněné choroby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5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AD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heterozygot (nemocný) přenáší vlastnost/ poruchu na 50% potomků</a:t>
            </a:r>
          </a:p>
          <a:p>
            <a:r>
              <a:rPr lang="cs-CZ" dirty="0" err="1"/>
              <a:t>Aa</a:t>
            </a:r>
            <a:r>
              <a:rPr lang="cs-CZ" dirty="0"/>
              <a:t> x </a:t>
            </a:r>
            <a:r>
              <a:rPr lang="cs-CZ" dirty="0" err="1"/>
              <a:t>aa</a:t>
            </a:r>
            <a:endParaRPr lang="cs-CZ" dirty="0"/>
          </a:p>
          <a:p>
            <a:r>
              <a:rPr lang="cs-CZ" dirty="0"/>
              <a:t>příklady:</a:t>
            </a:r>
          </a:p>
          <a:p>
            <a:pPr marL="114300" indent="0">
              <a:buNone/>
            </a:pPr>
            <a:r>
              <a:rPr lang="cs-CZ" dirty="0"/>
              <a:t>	</a:t>
            </a:r>
            <a:r>
              <a:rPr lang="cs-CZ" dirty="0" err="1"/>
              <a:t>neurofibromatóza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	tuberózní skleróza</a:t>
            </a:r>
          </a:p>
          <a:p>
            <a:pPr marL="114300" indent="0">
              <a:buNone/>
            </a:pPr>
            <a:r>
              <a:rPr lang="cs-CZ" dirty="0"/>
              <a:t>	FAP ( familiární adenomatózní </a:t>
            </a:r>
            <a:r>
              <a:rPr lang="cs-CZ" dirty="0" err="1"/>
              <a:t>polypóza</a:t>
            </a:r>
            <a:r>
              <a:rPr lang="cs-CZ" dirty="0"/>
              <a:t>)</a:t>
            </a:r>
          </a:p>
          <a:p>
            <a:pPr marL="114300" indent="0">
              <a:buNone/>
            </a:pPr>
            <a:r>
              <a:rPr lang="cs-CZ" dirty="0"/>
              <a:t>	</a:t>
            </a:r>
            <a:r>
              <a:rPr lang="cs-CZ" dirty="0" err="1"/>
              <a:t>Marfanův</a:t>
            </a:r>
            <a:r>
              <a:rPr lang="cs-CZ" dirty="0"/>
              <a:t> syndrom</a:t>
            </a:r>
          </a:p>
          <a:p>
            <a:pPr marL="11430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9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5"/>
            <a:ext cx="3312368" cy="5060156"/>
          </a:xfrm>
        </p:spPr>
      </p:pic>
    </p:spTree>
    <p:extLst>
      <p:ext uri="{BB962C8B-B14F-4D97-AF65-F5344CB8AC3E}">
        <p14:creationId xmlns:p14="http://schemas.microsoft.com/office/powerpoint/2010/main" val="281444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Nemoc - průběh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Nemoc akutní </a:t>
            </a:r>
            <a:r>
              <a:rPr lang="cs-CZ" dirty="0"/>
              <a:t>- trvá dny až týdny</a:t>
            </a:r>
          </a:p>
          <a:p>
            <a:r>
              <a:rPr lang="cs-CZ" b="1" dirty="0">
                <a:solidFill>
                  <a:srgbClr val="00B050"/>
                </a:solidFill>
              </a:rPr>
              <a:t>Nemoc chronická </a:t>
            </a:r>
            <a:r>
              <a:rPr lang="cs-CZ" dirty="0"/>
              <a:t>- trvá měsíce i léta. Důvodem je opakované či trvalé působení příčiny, snížená přizpůsobivost organismu nebo přechod do stavu relativního zdraví</a:t>
            </a:r>
          </a:p>
          <a:p>
            <a:endParaRPr lang="cs-CZ" dirty="0"/>
          </a:p>
          <a:p>
            <a:r>
              <a:rPr lang="cs-CZ" dirty="0"/>
              <a:t>Průběh kontinuální</a:t>
            </a:r>
          </a:p>
          <a:p>
            <a:r>
              <a:rPr lang="cs-CZ" dirty="0"/>
              <a:t>Průběh diskontinuální – </a:t>
            </a:r>
            <a:r>
              <a:rPr lang="cs-CZ" b="1" dirty="0">
                <a:solidFill>
                  <a:srgbClr val="00B050"/>
                </a:solidFill>
              </a:rPr>
              <a:t>remise, relapsy</a:t>
            </a:r>
          </a:p>
          <a:p>
            <a:endParaRPr lang="cs-CZ" dirty="0"/>
          </a:p>
          <a:p>
            <a:r>
              <a:rPr lang="cs-CZ" dirty="0"/>
              <a:t>Důsledky onemocnění:</a:t>
            </a:r>
          </a:p>
          <a:p>
            <a:pPr marL="114300" indent="0">
              <a:buNone/>
            </a:pPr>
            <a:r>
              <a:rPr lang="cs-CZ" dirty="0"/>
              <a:t>	úplná </a:t>
            </a:r>
            <a:r>
              <a:rPr lang="cs-CZ" dirty="0" err="1"/>
              <a:t>úzdrava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	částečná </a:t>
            </a:r>
            <a:r>
              <a:rPr lang="cs-CZ" dirty="0" err="1"/>
              <a:t>úzdrava</a:t>
            </a:r>
            <a:r>
              <a:rPr lang="cs-CZ" dirty="0"/>
              <a:t> (vyléčení s následky)</a:t>
            </a:r>
          </a:p>
          <a:p>
            <a:pPr marL="114300" indent="0">
              <a:buNone/>
            </a:pPr>
            <a:r>
              <a:rPr lang="cs-CZ" dirty="0"/>
              <a:t>	recidiva</a:t>
            </a:r>
          </a:p>
          <a:p>
            <a:pPr marL="114300" indent="0">
              <a:buNone/>
            </a:pPr>
            <a:r>
              <a:rPr lang="cs-CZ" dirty="0"/>
              <a:t>  	smrt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02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1" y="5229200"/>
            <a:ext cx="7772400" cy="504056"/>
          </a:xfrm>
        </p:spPr>
        <p:txBody>
          <a:bodyPr/>
          <a:lstStyle/>
          <a:p>
            <a:pPr algn="ctr"/>
            <a:r>
              <a:rPr lang="cs-CZ" altLang="cs-CZ" sz="2400" dirty="0" err="1">
                <a:solidFill>
                  <a:schemeClr val="tx1"/>
                </a:solidFill>
              </a:rPr>
              <a:t>Recklinghausenova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neurofibromatóza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Zástupný symbol pro obsah 3" descr="Obrázek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6" y="804481"/>
            <a:ext cx="6144768" cy="4096512"/>
          </a:xfrm>
        </p:spPr>
      </p:pic>
    </p:spTree>
    <p:extLst>
      <p:ext uri="{BB962C8B-B14F-4D97-AF65-F5344CB8AC3E}">
        <p14:creationId xmlns:p14="http://schemas.microsoft.com/office/powerpoint/2010/main" val="2103448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4801" y="4941168"/>
            <a:ext cx="7772400" cy="432048"/>
          </a:xfrm>
        </p:spPr>
        <p:txBody>
          <a:bodyPr/>
          <a:lstStyle/>
          <a:p>
            <a:r>
              <a:rPr lang="cs-CZ" dirty="0"/>
              <a:t>Familiární adenomatózní </a:t>
            </a:r>
            <a:r>
              <a:rPr lang="cs-CZ" dirty="0" err="1"/>
              <a:t>polypóza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6664" y="1377377"/>
            <a:ext cx="4968671" cy="2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39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AR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nemocný je homozygot</a:t>
            </a:r>
          </a:p>
          <a:p>
            <a:r>
              <a:rPr lang="cs-CZ" dirty="0"/>
              <a:t>v případě, že jsou oba rodiče přenašeči, je 25% potomků nemocných, 25% zdravých a 50% přenašečů </a:t>
            </a:r>
          </a:p>
          <a:p>
            <a:r>
              <a:rPr lang="cs-CZ" dirty="0"/>
              <a:t>příklady:</a:t>
            </a:r>
          </a:p>
          <a:p>
            <a:pPr lvl="1"/>
            <a:r>
              <a:rPr lang="cs-CZ" dirty="0"/>
              <a:t>cystická fibróza</a:t>
            </a:r>
          </a:p>
          <a:p>
            <a:pPr lvl="1"/>
            <a:r>
              <a:rPr lang="cs-CZ" dirty="0"/>
              <a:t>spinální svalová atrofie</a:t>
            </a:r>
          </a:p>
          <a:p>
            <a:pPr lvl="1"/>
            <a:r>
              <a:rPr lang="cs-CZ" dirty="0"/>
              <a:t>deficit alfa1 AT</a:t>
            </a:r>
          </a:p>
          <a:p>
            <a:pPr lvl="1"/>
            <a:r>
              <a:rPr lang="cs-CZ" dirty="0"/>
              <a:t>hemochromatóza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66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10463"/>
            <a:ext cx="3744416" cy="5110925"/>
          </a:xfrm>
        </p:spPr>
      </p:pic>
    </p:spTree>
    <p:extLst>
      <p:ext uri="{BB962C8B-B14F-4D97-AF65-F5344CB8AC3E}">
        <p14:creationId xmlns:p14="http://schemas.microsoft.com/office/powerpoint/2010/main" val="3564933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X- vázaná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matky přenašeči</a:t>
            </a:r>
          </a:p>
          <a:p>
            <a:r>
              <a:rPr lang="cs-CZ" dirty="0"/>
              <a:t>synové nemocní</a:t>
            </a:r>
          </a:p>
          <a:p>
            <a:r>
              <a:rPr lang="cs-CZ" dirty="0"/>
              <a:t>příklady: </a:t>
            </a:r>
          </a:p>
          <a:p>
            <a:pPr lvl="1"/>
            <a:r>
              <a:rPr lang="cs-CZ" b="1" dirty="0"/>
              <a:t>Hemofilie</a:t>
            </a:r>
          </a:p>
          <a:p>
            <a:pPr marL="1094423" lvl="2" indent="-457200">
              <a:defRPr/>
            </a:pPr>
            <a:r>
              <a:rPr lang="cs-CZ" dirty="0"/>
              <a:t>porucha srážlivosti krve, projevuje se nadměrnou krvácivostí – mj. hematomy do svalů a kloubů a omezenou schopností organismu zastavit krvácení. Příčina  - absence či nedostatek srážecího faktoru</a:t>
            </a:r>
          </a:p>
          <a:p>
            <a:pPr lvl="1"/>
            <a:r>
              <a:rPr lang="cs-CZ" b="1" dirty="0" err="1"/>
              <a:t>Duchenneova</a:t>
            </a:r>
            <a:r>
              <a:rPr lang="cs-CZ" b="1" dirty="0"/>
              <a:t> svalová dystrofie</a:t>
            </a:r>
          </a:p>
          <a:p>
            <a:pPr marL="1094423" lvl="2" indent="-457200">
              <a:defRPr/>
            </a:pPr>
            <a:r>
              <a:rPr lang="cs-CZ" dirty="0"/>
              <a:t>progresivní svalová dystrofie, mutace v genu pro </a:t>
            </a:r>
            <a:r>
              <a:rPr lang="cs-CZ" dirty="0" err="1"/>
              <a:t>dystrofin</a:t>
            </a:r>
            <a:r>
              <a:rPr lang="cs-CZ" dirty="0"/>
              <a:t>; různě závažné fenotypy </a:t>
            </a:r>
            <a:r>
              <a:rPr lang="cs-CZ" dirty="0" err="1"/>
              <a:t>dystrofinopatií</a:t>
            </a:r>
            <a:r>
              <a:rPr lang="cs-CZ" dirty="0"/>
              <a:t> podle typu mutace</a:t>
            </a:r>
          </a:p>
          <a:p>
            <a:pPr marL="728663" lvl="1" indent="-457200">
              <a:defRPr/>
            </a:pPr>
            <a:r>
              <a:rPr lang="cs-CZ" b="1" dirty="0" err="1"/>
              <a:t>Alportův</a:t>
            </a:r>
            <a:r>
              <a:rPr lang="cs-CZ" b="1" dirty="0"/>
              <a:t> syndrom</a:t>
            </a:r>
            <a:r>
              <a:rPr lang="cs-CZ" dirty="0"/>
              <a:t> - mutace genu pro kolagen IV,  který je základní stavební strukturou bazálních membrán </a:t>
            </a:r>
          </a:p>
          <a:p>
            <a:pPr marL="1094423" lvl="2" indent="-457200">
              <a:defRPr/>
            </a:pPr>
            <a:r>
              <a:rPr lang="cs-CZ" b="1" dirty="0"/>
              <a:t>rozvoj renálního selhání </a:t>
            </a:r>
            <a:r>
              <a:rPr lang="cs-CZ" dirty="0"/>
              <a:t>(terapie: HD a transplantace)</a:t>
            </a:r>
          </a:p>
          <a:p>
            <a:pPr marL="1094423" lvl="2" indent="-457200">
              <a:defRPr/>
            </a:pPr>
            <a:r>
              <a:rPr lang="cs-CZ" b="1" dirty="0"/>
              <a:t>oboustranné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poruchy sluchu, oční abnormity</a:t>
            </a:r>
          </a:p>
          <a:p>
            <a:pPr marL="41148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28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83957"/>
            <a:ext cx="3059113" cy="48006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9554"/>
            <a:ext cx="3528392" cy="47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6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Alportův</a:t>
            </a:r>
            <a:r>
              <a:rPr lang="cs-CZ" dirty="0"/>
              <a:t> syndrom/ </a:t>
            </a:r>
            <a:r>
              <a:rPr lang="cs-CZ" dirty="0" err="1"/>
              <a:t>sy</a:t>
            </a:r>
            <a:r>
              <a:rPr lang="cs-CZ" dirty="0"/>
              <a:t> tenkých membrán</a:t>
            </a: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123341C-D800-4D96-A1DB-6F3DFA850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Postižení GBM- ELMI</a:t>
            </a:r>
          </a:p>
        </p:txBody>
      </p:sp>
      <p:pic>
        <p:nvPicPr>
          <p:cNvPr id="9" name="Zástupný symbol pro obrázek 6" descr="hereditální nefropati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78" y="2527459"/>
            <a:ext cx="3653444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D7160F8-5ABD-44AD-B965-C5CCCA18F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Norma- ELMI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24" y="2527459"/>
            <a:ext cx="3883576" cy="324612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Multifaktoriálně (polygenně podmíněné choroby)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 vzniká teprve při poškození více genů tzv. malého účinku (polygenů)</a:t>
            </a:r>
          </a:p>
          <a:p>
            <a:r>
              <a:rPr lang="cs-CZ" dirty="0"/>
              <a:t>celá skupina genů zodpovídá za 1 znak</a:t>
            </a:r>
          </a:p>
          <a:p>
            <a:r>
              <a:rPr lang="cs-CZ" dirty="0"/>
              <a:t>současný vliv prostředí, pohlaví atd.</a:t>
            </a:r>
          </a:p>
          <a:p>
            <a:r>
              <a:rPr lang="cs-CZ" dirty="0"/>
              <a:t>příklady:	</a:t>
            </a:r>
          </a:p>
          <a:p>
            <a:pPr lvl="1"/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  <a:p>
            <a:pPr lvl="1"/>
            <a:r>
              <a:rPr lang="cs-CZ" dirty="0"/>
              <a:t>ateroskleróza</a:t>
            </a:r>
          </a:p>
          <a:p>
            <a:r>
              <a:rPr lang="cs-CZ" dirty="0"/>
              <a:t>dispozice – náchylnost k onemocnění u konkrétního jedince (x rezistence)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9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Epigenetika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mladý vědní podobor genetiky, který studuje </a:t>
            </a:r>
            <a:r>
              <a:rPr lang="cs-CZ" b="1" dirty="0"/>
              <a:t>změny v genové expresi </a:t>
            </a:r>
            <a:r>
              <a:rPr lang="cs-CZ" dirty="0"/>
              <a:t>(a tedy obvykle i ve fenotypu), které </a:t>
            </a:r>
            <a:r>
              <a:rPr lang="cs-CZ" b="1" dirty="0"/>
              <a:t>nejsou způsobeny změnou nukleotidové sekvence DNA</a:t>
            </a:r>
            <a:r>
              <a:rPr lang="cs-CZ" dirty="0"/>
              <a:t> – př.: inaktivace chromozomu X, genový imprinting</a:t>
            </a:r>
          </a:p>
          <a:p>
            <a:r>
              <a:rPr lang="cs-CZ" dirty="0"/>
              <a:t>vliv zevních podmínek způsobí utlumení nebo zesílení genu, tedy mohou ovlivnit fenotyp, aniž by se změnil genotyp</a:t>
            </a:r>
          </a:p>
          <a:p>
            <a:r>
              <a:rPr lang="cs-CZ" dirty="0"/>
              <a:t>hlavní mechanismus </a:t>
            </a:r>
            <a:r>
              <a:rPr lang="cs-CZ" b="1" dirty="0" err="1"/>
              <a:t>methylace</a:t>
            </a:r>
            <a:r>
              <a:rPr lang="cs-CZ" b="1" dirty="0"/>
              <a:t> DNA</a:t>
            </a:r>
            <a:r>
              <a:rPr lang="cs-CZ" dirty="0"/>
              <a:t>; dále např. modifikace histonů…</a:t>
            </a:r>
          </a:p>
          <a:p>
            <a:r>
              <a:rPr lang="cs-CZ" dirty="0"/>
              <a:t>uplatnění v embryonálním/ fetálním vývoji (špatná výživa matky), ale projevy v dospělosti dítěte(DM, nemoci srdce…)</a:t>
            </a:r>
          </a:p>
          <a:p>
            <a:r>
              <a:rPr lang="cs-CZ" dirty="0"/>
              <a:t>prenatální medicína, IVF</a:t>
            </a:r>
          </a:p>
          <a:p>
            <a:r>
              <a:rPr lang="cs-CZ" dirty="0"/>
              <a:t>epigenetické alterace v průběhu onkogeneze (metylace promotoru p16 u ca pankreatu, metylace MMR genu hMLH1 u kolorektálního karcinomu)</a:t>
            </a:r>
          </a:p>
          <a:p>
            <a:endParaRPr lang="cs-CZ" dirty="0"/>
          </a:p>
          <a:p>
            <a:endParaRPr lang="cs-CZ" dirty="0"/>
          </a:p>
          <a:p>
            <a:pPr marL="114300" indent="0">
              <a:buNone/>
            </a:pPr>
            <a:endParaRPr lang="cs-CZ" dirty="0">
              <a:hlinkClick r:id="rId2" tooltip="Modifikace histonů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Příčiny nemocí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ZEVNÍ PŘÍČINY  </a:t>
            </a:r>
            <a:r>
              <a:rPr lang="cs-CZ" dirty="0"/>
              <a:t>- ETIOLOGIE NEMOCI</a:t>
            </a:r>
          </a:p>
          <a:p>
            <a:pPr lvl="1"/>
            <a:r>
              <a:rPr lang="cs-CZ" dirty="0"/>
              <a:t>fyzikální</a:t>
            </a:r>
          </a:p>
          <a:p>
            <a:pPr lvl="1"/>
            <a:r>
              <a:rPr lang="cs-CZ" dirty="0"/>
              <a:t>chemické</a:t>
            </a:r>
          </a:p>
          <a:p>
            <a:pPr lvl="1"/>
            <a:r>
              <a:rPr lang="cs-CZ" dirty="0"/>
              <a:t>biologické</a:t>
            </a:r>
          </a:p>
          <a:p>
            <a:pPr marL="411480" lvl="1" indent="0">
              <a:buNone/>
            </a:pPr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VNITŘNÍ PŘÍČINY </a:t>
            </a:r>
            <a:r>
              <a:rPr lang="cs-CZ" dirty="0"/>
              <a:t>– PATOGENEZE NEMOCI</a:t>
            </a:r>
          </a:p>
          <a:p>
            <a:pPr lvl="1"/>
            <a:r>
              <a:rPr lang="cs-CZ" dirty="0"/>
              <a:t>osobní dispozice / rezistence (výživa, rasa, pohlaví, věk, genetické predispozice…)</a:t>
            </a:r>
          </a:p>
          <a:p>
            <a:endParaRPr lang="cs-CZ" dirty="0"/>
          </a:p>
          <a:p>
            <a:r>
              <a:rPr lang="cs-CZ" dirty="0"/>
              <a:t>Komplexní výklad vzniku a rozvoje nemoci - ETIOPATOGENEZE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9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Adaptační mechanismy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>
                <a:solidFill>
                  <a:srgbClr val="00B050"/>
                </a:solidFill>
              </a:rPr>
              <a:t>HYPERTROFIE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HYPERPLÁZIE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ATROFIE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METAPLÁZIE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Bude odpřednášeno…………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1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FYZIKÁLNÍ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Vlivy mechanické</a:t>
            </a:r>
          </a:p>
          <a:p>
            <a:pPr lvl="1"/>
            <a:r>
              <a:rPr lang="cs-CZ" dirty="0"/>
              <a:t>trauma – závažnost závisí intenzitě působící síly, stavu a konstituci poraněného, komplikacích – infekce, sekundární krvácení….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Vlivy termické</a:t>
            </a:r>
          </a:p>
          <a:p>
            <a:pPr lvl="1"/>
            <a:r>
              <a:rPr lang="cs-CZ" b="1" dirty="0"/>
              <a:t>popáleniny – </a:t>
            </a:r>
            <a:r>
              <a:rPr lang="cs-CZ" b="1" dirty="0" err="1"/>
              <a:t>combustio</a:t>
            </a:r>
            <a:endParaRPr lang="cs-CZ" b="1" dirty="0"/>
          </a:p>
          <a:p>
            <a:pPr lvl="2"/>
            <a:r>
              <a:rPr lang="cs-CZ" dirty="0"/>
              <a:t>stupeň I. erytém</a:t>
            </a:r>
          </a:p>
          <a:p>
            <a:pPr lvl="2"/>
            <a:r>
              <a:rPr lang="cs-CZ" dirty="0"/>
              <a:t>stupeň II. puchýře</a:t>
            </a:r>
          </a:p>
          <a:p>
            <a:pPr lvl="2"/>
            <a:r>
              <a:rPr lang="cs-CZ" dirty="0"/>
              <a:t>stupeň III. nekróza povrchových vrstev a zánět</a:t>
            </a:r>
          </a:p>
          <a:p>
            <a:pPr lvl="2"/>
            <a:r>
              <a:rPr lang="cs-CZ" dirty="0"/>
              <a:t>stupeň IV. zuhelnatění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popáleninový šok – více než 50% povrchu těla</a:t>
            </a:r>
          </a:p>
          <a:p>
            <a:pPr lvl="2"/>
            <a:endParaRPr lang="cs-CZ" dirty="0"/>
          </a:p>
          <a:p>
            <a:pPr lvl="1"/>
            <a:r>
              <a:rPr lang="cs-CZ" b="1" dirty="0"/>
              <a:t>úpal</a:t>
            </a:r>
            <a:r>
              <a:rPr lang="cs-CZ" dirty="0"/>
              <a:t> – celkové přehřátí těla při vysoké teplotě a vlhkosti </a:t>
            </a:r>
          </a:p>
          <a:p>
            <a:pPr lvl="2"/>
            <a:r>
              <a:rPr lang="cs-CZ" dirty="0"/>
              <a:t>celkový kolaps organismu</a:t>
            </a:r>
          </a:p>
          <a:p>
            <a:pPr lvl="1"/>
            <a:r>
              <a:rPr lang="cs-CZ" b="1" dirty="0"/>
              <a:t>úžeh</a:t>
            </a:r>
            <a:r>
              <a:rPr lang="cs-CZ" dirty="0"/>
              <a:t> – prudké přímé působení slunečního záření na hlavu </a:t>
            </a:r>
          </a:p>
          <a:p>
            <a:pPr lvl="2"/>
            <a:r>
              <a:rPr lang="cs-CZ" dirty="0"/>
              <a:t>poruchy krevního oběhu v mozku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6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Popáleniny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2" y="2073604"/>
            <a:ext cx="3907870" cy="279555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48" y="2060849"/>
            <a:ext cx="256803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6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576" y="549275"/>
            <a:ext cx="7704856" cy="5851525"/>
          </a:xfrm>
        </p:spPr>
        <p:txBody>
          <a:bodyPr/>
          <a:lstStyle/>
          <a:p>
            <a:r>
              <a:rPr lang="cs-CZ" dirty="0"/>
              <a:t>Vlivy termické - pokračování</a:t>
            </a:r>
          </a:p>
          <a:p>
            <a:pPr lvl="1"/>
            <a:r>
              <a:rPr lang="cs-CZ" b="1" dirty="0"/>
              <a:t>omrzliny</a:t>
            </a:r>
            <a:r>
              <a:rPr lang="cs-CZ" dirty="0"/>
              <a:t> (stupeň I-III.) a oznobeniny (mírnější)</a:t>
            </a:r>
          </a:p>
          <a:p>
            <a:pPr lvl="1"/>
            <a:r>
              <a:rPr lang="cs-CZ" b="1" dirty="0"/>
              <a:t>podchlazení </a:t>
            </a:r>
            <a:r>
              <a:rPr lang="cs-CZ" dirty="0"/>
              <a:t>– celkový účinek nízké teploty </a:t>
            </a:r>
          </a:p>
          <a:p>
            <a:pPr lvl="2"/>
            <a:r>
              <a:rPr lang="cs-CZ" dirty="0"/>
              <a:t>-  pokles vnitřní teploty pod 20°C vede ke smrti</a:t>
            </a:r>
          </a:p>
          <a:p>
            <a:pPr lvl="2"/>
            <a:r>
              <a:rPr lang="cs-CZ" dirty="0"/>
              <a:t>-  umělá hypotermie – hibernace povrchová nebo </a:t>
            </a:r>
            <a:r>
              <a:rPr lang="cs-CZ" dirty="0" err="1"/>
              <a:t>perfúzní</a:t>
            </a:r>
            <a:endParaRPr lang="cs-CZ" dirty="0"/>
          </a:p>
          <a:p>
            <a:pPr lvl="4"/>
            <a:r>
              <a:rPr lang="cs-CZ" dirty="0"/>
              <a:t>umožňuje provádění složitých operací při zpomalení metabolismu, snížení spotřeby kyslíku   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Vlivy </a:t>
            </a:r>
            <a:r>
              <a:rPr lang="cs-CZ" b="1" dirty="0" err="1">
                <a:solidFill>
                  <a:srgbClr val="00B050"/>
                </a:solidFill>
              </a:rPr>
              <a:t>atmosferické</a:t>
            </a:r>
            <a:endParaRPr lang="cs-CZ" b="1" dirty="0">
              <a:solidFill>
                <a:srgbClr val="00B050"/>
              </a:solidFill>
            </a:endParaRPr>
          </a:p>
          <a:p>
            <a:pPr lvl="1"/>
            <a:r>
              <a:rPr lang="cs-CZ" dirty="0"/>
              <a:t> </a:t>
            </a:r>
            <a:r>
              <a:rPr lang="cs-CZ" b="1" dirty="0"/>
              <a:t>vysoký tlak </a:t>
            </a:r>
          </a:p>
          <a:p>
            <a:pPr lvl="2"/>
            <a:r>
              <a:rPr lang="cs-CZ" dirty="0"/>
              <a:t>terapeuticky hyperbarické komory (zlepšení </a:t>
            </a:r>
            <a:r>
              <a:rPr lang="cs-CZ" dirty="0" err="1"/>
              <a:t>perfúze</a:t>
            </a:r>
            <a:r>
              <a:rPr lang="cs-CZ" dirty="0"/>
              <a:t> tkání kyslíkem)</a:t>
            </a:r>
          </a:p>
          <a:p>
            <a:pPr lvl="2"/>
            <a:r>
              <a:rPr lang="cs-CZ" dirty="0" err="1"/>
              <a:t>potapěči</a:t>
            </a:r>
            <a:r>
              <a:rPr lang="cs-CZ" dirty="0"/>
              <a:t> v kesonech – </a:t>
            </a:r>
            <a:r>
              <a:rPr lang="cs-CZ" b="1" dirty="0"/>
              <a:t>kesonová/ hyperbarická nemoc  </a:t>
            </a:r>
          </a:p>
          <a:p>
            <a:pPr lvl="3"/>
            <a:r>
              <a:rPr lang="cs-CZ" dirty="0"/>
              <a:t>v krvi uvolnění dusíku ve formě bublin při rychlé dekompresi – poškození mozku, míchy, embolie, bolesti kloubů, břicha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1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3568" y="549275"/>
            <a:ext cx="7776864" cy="585152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Vlivy atmosférické – pokračování</a:t>
            </a:r>
          </a:p>
          <a:p>
            <a:pPr lvl="1"/>
            <a:r>
              <a:rPr lang="cs-CZ" b="1" dirty="0"/>
              <a:t>nízký tlak vzduchu</a:t>
            </a:r>
            <a:r>
              <a:rPr lang="cs-CZ" dirty="0"/>
              <a:t>: snížené sycení </a:t>
            </a:r>
            <a:r>
              <a:rPr lang="cs-CZ" dirty="0" err="1"/>
              <a:t>Hb</a:t>
            </a:r>
            <a:r>
              <a:rPr lang="cs-CZ" dirty="0"/>
              <a:t> kyslíkem – mozková hypoxie</a:t>
            </a:r>
          </a:p>
          <a:p>
            <a:pPr lvl="2"/>
            <a:r>
              <a:rPr lang="cs-CZ" b="1" dirty="0"/>
              <a:t>horská nemoc </a:t>
            </a:r>
            <a:r>
              <a:rPr lang="cs-CZ" dirty="0"/>
              <a:t>nad 3000 m </a:t>
            </a:r>
          </a:p>
          <a:p>
            <a:pPr lvl="2"/>
            <a:r>
              <a:rPr lang="cs-CZ" dirty="0"/>
              <a:t>explozivní dekomprese</a:t>
            </a:r>
          </a:p>
          <a:p>
            <a:pPr lvl="2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Záření</a:t>
            </a:r>
          </a:p>
          <a:p>
            <a:pPr lvl="1"/>
            <a:r>
              <a:rPr lang="cs-CZ" b="1" dirty="0"/>
              <a:t>kosmické</a:t>
            </a:r>
          </a:p>
          <a:p>
            <a:pPr lvl="1"/>
            <a:r>
              <a:rPr lang="cs-CZ" b="1" dirty="0"/>
              <a:t>ionizující </a:t>
            </a:r>
            <a:r>
              <a:rPr lang="cs-CZ" dirty="0"/>
              <a:t>–poškození DNA volnými elektrony, fotony, neutrony</a:t>
            </a:r>
          </a:p>
          <a:p>
            <a:pPr lvl="2"/>
            <a:r>
              <a:rPr lang="cs-CZ" dirty="0"/>
              <a:t>jednotka radiační energie 1 </a:t>
            </a:r>
            <a:r>
              <a:rPr lang="cs-CZ" dirty="0" err="1"/>
              <a:t>Gy</a:t>
            </a:r>
            <a:endParaRPr lang="cs-CZ" dirty="0"/>
          </a:p>
          <a:p>
            <a:pPr lvl="2"/>
            <a:r>
              <a:rPr lang="cs-CZ" dirty="0"/>
              <a:t>nebezpečí úměrné druhu záření (gama, </a:t>
            </a:r>
            <a:r>
              <a:rPr lang="cs-CZ" dirty="0" err="1"/>
              <a:t>rtg</a:t>
            </a:r>
            <a:r>
              <a:rPr lang="cs-CZ" dirty="0"/>
              <a:t>, neutronové) a dávce</a:t>
            </a:r>
          </a:p>
          <a:p>
            <a:pPr lvl="2"/>
            <a:r>
              <a:rPr lang="cs-CZ" dirty="0"/>
              <a:t>účinek: odúmrť buněk, genetické změny a maligní transformace</a:t>
            </a:r>
          </a:p>
          <a:p>
            <a:pPr lvl="2"/>
            <a:r>
              <a:rPr lang="cs-CZ" b="1" dirty="0"/>
              <a:t>akutní nemoc z ozáření </a:t>
            </a:r>
            <a:r>
              <a:rPr lang="cs-CZ" dirty="0"/>
              <a:t>– mortalita 20% do 2-6 týdnů</a:t>
            </a:r>
          </a:p>
          <a:p>
            <a:pPr lvl="3"/>
            <a:r>
              <a:rPr lang="cs-CZ" dirty="0"/>
              <a:t>dřeňová  forma – krvácení, infekce</a:t>
            </a:r>
          </a:p>
          <a:p>
            <a:pPr lvl="3"/>
            <a:r>
              <a:rPr lang="cs-CZ" dirty="0"/>
              <a:t>střevní forma –průjmy, nechutenství</a:t>
            </a:r>
          </a:p>
          <a:p>
            <a:pPr lvl="3"/>
            <a:r>
              <a:rPr lang="cs-CZ" dirty="0"/>
              <a:t>CNS syndrom - zmatenost, somnolence, křeče 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Elektrický proud</a:t>
            </a:r>
          </a:p>
          <a:p>
            <a:pPr lvl="1"/>
            <a:r>
              <a:rPr lang="cs-CZ" dirty="0"/>
              <a:t>popálení v místě vstupu a výstupu </a:t>
            </a:r>
            <a:r>
              <a:rPr lang="cs-CZ" sz="1700" dirty="0"/>
              <a:t>(proudové známky), </a:t>
            </a:r>
            <a:r>
              <a:rPr lang="cs-CZ" dirty="0"/>
              <a:t>stimulace CNS a PNS, svalů včetně srdce – KF </a:t>
            </a:r>
            <a:r>
              <a:rPr lang="en-US" dirty="0"/>
              <a:t>&gt;&gt;&gt;</a:t>
            </a:r>
            <a:r>
              <a:rPr lang="cs-CZ" dirty="0"/>
              <a:t> smrt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06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1_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iv sady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2012</Words>
  <Application>Microsoft Office PowerPoint</Application>
  <PresentationFormat>Předvádění na obrazovce (4:3)</PresentationFormat>
  <Paragraphs>318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</vt:lpstr>
      <vt:lpstr>Garamond</vt:lpstr>
      <vt:lpstr>Verdana</vt:lpstr>
      <vt:lpstr>Wingdings</vt:lpstr>
      <vt:lpstr>Sousedství</vt:lpstr>
      <vt:lpstr>1_Motiv sady Office</vt:lpstr>
      <vt:lpstr>            Nemoc</vt:lpstr>
      <vt:lpstr>Nemoc - definice</vt:lpstr>
      <vt:lpstr>Nemoc - průběh</vt:lpstr>
      <vt:lpstr>Příčiny nemocí</vt:lpstr>
      <vt:lpstr>Adaptační mechanismy </vt:lpstr>
      <vt:lpstr>FYZIKÁLNÍ PŘÍČINY NEMOCÍ</vt:lpstr>
      <vt:lpstr>Popáleniny</vt:lpstr>
      <vt:lpstr>Prezentace aplikace PowerPoint</vt:lpstr>
      <vt:lpstr>Prezentace aplikace PowerPoint</vt:lpstr>
      <vt:lpstr>CHEMICKÉ PŘÍČINY NEMOCÍ</vt:lpstr>
      <vt:lpstr>Prezentace aplikace PowerPoint</vt:lpstr>
      <vt:lpstr>Důsledky kouření – plícní karcinomy, emfyzém</vt:lpstr>
      <vt:lpstr>Prezentace aplikace PowerPoint</vt:lpstr>
      <vt:lpstr>Silikóza plic</vt:lpstr>
      <vt:lpstr>PORUCHY VÝŽIVY</vt:lpstr>
      <vt:lpstr>Prezentace aplikace PowerPoint</vt:lpstr>
      <vt:lpstr>Prezentace aplikace PowerPoint</vt:lpstr>
      <vt:lpstr>Prezentace aplikace PowerPoint</vt:lpstr>
      <vt:lpstr>BIOLOGICKÉ PŘÍČINY NEMOCÍ</vt:lpstr>
      <vt:lpstr>ZEVNÍ PROSTŘEDÍ JAKO PŘÍČINA NEMOCÍ</vt:lpstr>
      <vt:lpstr>GENETICKÉ PŘÍČINY NEMOCÍ</vt:lpstr>
      <vt:lpstr> Trizomie 21. chromozomu 47,XX/XY, +21</vt:lpstr>
      <vt:lpstr>Monozomie X chromozomu 45,X0</vt:lpstr>
      <vt:lpstr>Klinefelterův syndrom 47, XXY</vt:lpstr>
      <vt:lpstr>Translokace</vt:lpstr>
      <vt:lpstr>Další chromozomální změny</vt:lpstr>
      <vt:lpstr>GENETICKÉ PŘÍČINY NEMOCÍ</vt:lpstr>
      <vt:lpstr>AD dědičnost</vt:lpstr>
      <vt:lpstr>Prezentace aplikace PowerPoint</vt:lpstr>
      <vt:lpstr>Recklinghausenova neurofibromatóza</vt:lpstr>
      <vt:lpstr>Familiární adenomatózní polypóza</vt:lpstr>
      <vt:lpstr>AR dědičnost</vt:lpstr>
      <vt:lpstr>Prezentace aplikace PowerPoint</vt:lpstr>
      <vt:lpstr>X- vázaná dědičnost</vt:lpstr>
      <vt:lpstr>Prezentace aplikace PowerPoint</vt:lpstr>
      <vt:lpstr>Alportův syndrom/ sy tenkých membrán</vt:lpstr>
      <vt:lpstr>Multifaktoriálně (polygenně podmíněné choroby)</vt:lpstr>
      <vt:lpstr>Epigenetika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Nemoc</dc:title>
  <dc:creator>Sylva Hotarková</dc:creator>
  <cp:lastModifiedBy>uziv</cp:lastModifiedBy>
  <cp:revision>92</cp:revision>
  <dcterms:created xsi:type="dcterms:W3CDTF">2017-08-30T12:48:30Z</dcterms:created>
  <dcterms:modified xsi:type="dcterms:W3CDTF">2021-09-20T07:36:27Z</dcterms:modified>
</cp:coreProperties>
</file>