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</p:sldMasterIdLst>
  <p:sldIdLst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8632F-ECBF-4890-B50B-0CFD5E52B140}" v="1" dt="2020-10-11T20:07:10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Meixnerová" userId="S::242755@muni.cz::25822f3e-462a-452a-b0de-d6dcbd32e617" providerId="AD" clId="Web-{2918632F-ECBF-4890-B50B-0CFD5E52B140}"/>
    <pc:docChg chg="delSld">
      <pc:chgData name="Ivana Meixnerová" userId="S::242755@muni.cz::25822f3e-462a-452a-b0de-d6dcbd32e617" providerId="AD" clId="Web-{2918632F-ECBF-4890-B50B-0CFD5E52B140}" dt="2020-10-11T20:07:10.763" v="0"/>
      <pc:docMkLst>
        <pc:docMk/>
      </pc:docMkLst>
      <pc:sldChg chg="del">
        <pc:chgData name="Ivana Meixnerová" userId="S::242755@muni.cz::25822f3e-462a-452a-b0de-d6dcbd32e617" providerId="AD" clId="Web-{2918632F-ECBF-4890-B50B-0CFD5E52B140}" dt="2020-10-11T20:07:10.763" v="0"/>
        <pc:sldMkLst>
          <pc:docMk/>
          <pc:sldMk cId="213773221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473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3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4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9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7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722269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1794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118CB-87EF-4507-976A-473EB20618F5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7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6"/>
            <a:ext cx="9497440" cy="92447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70" cy="4051301"/>
          </a:xfrm>
        </p:spPr>
        <p:txBody>
          <a:bodyPr>
            <a:normAutofit/>
          </a:bodyPr>
          <a:lstStyle>
            <a:lvl5pPr>
              <a:defRPr/>
            </a:lvl5pPr>
            <a:lvl6pPr marL="2980304" indent="-270937">
              <a:buClr>
                <a:schemeClr val="tx2"/>
              </a:buClr>
              <a:buSzPct val="101000"/>
              <a:buFont typeface="Courier New" pitchFamily="49" charset="0"/>
              <a:buChar char="o"/>
              <a:defRPr sz="1422"/>
            </a:lvl6pPr>
            <a:lvl7pPr marL="3522177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7pPr>
            <a:lvl8pPr marL="4064051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8pPr>
            <a:lvl9pPr marL="4605924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980304" indent="-270937">
              <a:buClr>
                <a:schemeClr val="tx2"/>
              </a:buClr>
              <a:buSzPct val="101000"/>
              <a:buFont typeface="Courier New" pitchFamily="49" charset="0"/>
              <a:buChar char="o"/>
              <a:defRPr sz="1422"/>
            </a:lvl6pPr>
            <a:lvl7pPr marL="3522177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7pPr>
            <a:lvl8pPr marL="4064051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8pPr>
            <a:lvl9pPr marL="4605924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A24EB-EB1A-4D6A-BD9A-17164501F865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864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2DFE2-B585-4C94-BE58-3DC8985959A8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8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86311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6311" y="3938589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72DCD-CDD9-4DA1-BE1D-B6C33F2ADA5C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863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0C5C-E792-4D94-B34C-382BFAF5F358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2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49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6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024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80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13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0604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9139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34883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3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42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22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3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73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4441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2242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118CB-87EF-4507-976A-473EB20618F5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01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6"/>
            <a:ext cx="9497440" cy="92447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70" cy="4051301"/>
          </a:xfrm>
        </p:spPr>
        <p:txBody>
          <a:bodyPr>
            <a:normAutofit/>
          </a:bodyPr>
          <a:lstStyle>
            <a:lvl5pPr>
              <a:defRPr/>
            </a:lvl5pPr>
            <a:lvl6pPr marL="2980304" indent="-270937">
              <a:buClr>
                <a:schemeClr val="tx2"/>
              </a:buClr>
              <a:buSzPct val="101000"/>
              <a:buFont typeface="Courier New" pitchFamily="49" charset="0"/>
              <a:buChar char="o"/>
              <a:defRPr sz="1422"/>
            </a:lvl6pPr>
            <a:lvl7pPr marL="3522177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7pPr>
            <a:lvl8pPr marL="4064051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8pPr>
            <a:lvl9pPr marL="4605924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980304" indent="-270937">
              <a:buClr>
                <a:schemeClr val="tx2"/>
              </a:buClr>
              <a:buSzPct val="101000"/>
              <a:buFont typeface="Courier New" pitchFamily="49" charset="0"/>
              <a:buChar char="o"/>
              <a:defRPr sz="1422"/>
            </a:lvl6pPr>
            <a:lvl7pPr marL="3522177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7pPr>
            <a:lvl8pPr marL="4064051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8pPr>
            <a:lvl9pPr marL="4605924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A24EB-EB1A-4D6A-BD9A-17164501F865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1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6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2DFE2-B585-4C94-BE58-3DC8985959A8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267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86311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6311" y="3938589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72DCD-CDD9-4DA1-BE1D-B6C33F2ADA5C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32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0C5C-E792-4D94-B34C-382BFAF5F358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7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89090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0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21044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44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91114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6334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67622"/>
            <a:ext cx="2928542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Gynekologicko</a:t>
            </a:r>
            <a:r>
              <a:rPr kumimoji="0" lang="cs-CZ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- porodnická klinika </a:t>
            </a:r>
            <a:br>
              <a:rPr kumimoji="0" lang="cs-CZ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cs-CZ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Lékařské fakulty MU a FN Brno </a:t>
            </a:r>
            <a:b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přednosta: doc. MUDr. Vít Weinberger, Ph.D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469" y="2750743"/>
            <a:ext cx="12192000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3237088" y="5267719"/>
            <a:ext cx="5872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Přednášky z gynekologie a porodnictví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95FC-3FBF-4D0C-8A44-99CFD88A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279" y="5790939"/>
            <a:ext cx="680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C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cs-CZ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</a:t>
            </a: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43198"/>
            <a:ext cx="2445098" cy="163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69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901027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Poruchy intenzity krvácení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620378"/>
            <a:ext cx="11225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Hypomenorea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Krvácení na</a:t>
            </a:r>
            <a:r>
              <a:rPr kumimoji="0" lang="cs-CZ" altLang="cs-CZ" sz="24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méně než dvě vložky za den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Příčiny: anovulace,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Ashermanův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syndrom,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luteální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insuficience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Hypermenorea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0192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Krvácení na osm a více vložek</a:t>
            </a:r>
            <a:r>
              <a:rPr kumimoji="0" lang="cs-CZ" altLang="cs-CZ" sz="24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za den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Příčiny: anovulace, organická</a:t>
            </a:r>
            <a:r>
              <a:rPr kumimoji="0" lang="cs-CZ" altLang="cs-CZ" sz="24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příčina – myom, polyp, </a:t>
            </a:r>
            <a:r>
              <a:rPr kumimoji="0" lang="cs-CZ" altLang="cs-CZ" sz="2400" b="1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hyperplázie</a:t>
            </a:r>
            <a:r>
              <a:rPr kumimoji="0" lang="cs-CZ" altLang="cs-CZ" sz="24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endometria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" y="4504520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4000" b="1" dirty="0"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Poruchy délky krvácení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5262171"/>
            <a:ext cx="11225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Menoragie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Menstruace delší než 7 dní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Příčiny: organické – myom, polyp, </a:t>
            </a:r>
            <a:r>
              <a:rPr lang="cs-CZ" altLang="cs-CZ" sz="24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hyperplázie</a:t>
            </a: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endometria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1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1180309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Krvácení mimo cyklus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82839"/>
            <a:ext cx="112256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Premenstruační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Příčiny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luteální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insuficience, TH: </a:t>
            </a:r>
            <a:r>
              <a:rPr lang="cs-CZ" alt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gestagény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2. polovině cyklu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Postmenstruační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Příčiny: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nedostatečná regenerace endometria v důsledku nedostatečné koncentrace estrogenů </a:t>
            </a:r>
            <a:r>
              <a:rPr lang="cs-CZ" alt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estrogeny3.-.5. den cyklu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Ovulační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Krvácení z průniku při poklesu estrogenů uprostřed cyklu, fyziologické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8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1180309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Krvácení mimo cyklus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82839"/>
            <a:ext cx="112256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Metroragia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Nepravidelné krvácení z dělohy/krvácení mimo menstruace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Organická</a:t>
            </a:r>
            <a:r>
              <a:rPr kumimoji="0" lang="cs-CZ" altLang="cs-CZ" sz="24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příčina: myomy, polypy, </a:t>
            </a:r>
            <a:r>
              <a:rPr kumimoji="0" lang="cs-CZ" altLang="cs-CZ" sz="240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hyperplázie</a:t>
            </a:r>
            <a:r>
              <a:rPr kumimoji="0" lang="cs-CZ" altLang="cs-CZ" sz="24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endometria, malignity (ca cervixu, endometria), infekce – endometritida, </a:t>
            </a:r>
            <a:r>
              <a:rPr kumimoji="0" lang="cs-CZ" altLang="cs-CZ" sz="240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adenomyóza</a:t>
            </a:r>
            <a:r>
              <a:rPr kumimoji="0" lang="cs-CZ" altLang="cs-CZ" sz="24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poruchy srážlivosti krve</a:t>
            </a:r>
            <a:endParaRPr lang="cs-CZ" altLang="cs-CZ" sz="2400" baseline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altLang="cs-CZ" sz="2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Dysfunkční krvácení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Abnormální krvácení z anatomicky normální dělohy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Nejčastěji na základě </a:t>
            </a:r>
            <a:r>
              <a:rPr kumimoji="0" lang="cs-CZ" altLang="cs-CZ" sz="240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hyperproliferace</a:t>
            </a:r>
            <a:r>
              <a:rPr kumimoji="0" lang="cs-CZ" altLang="cs-CZ" sz="24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endometria, která není oponována </a:t>
            </a:r>
            <a:r>
              <a:rPr kumimoji="0" lang="cs-CZ" altLang="cs-CZ" sz="240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gestagény</a:t>
            </a:r>
            <a:r>
              <a:rPr kumimoji="0" lang="cs-CZ" altLang="cs-CZ" sz="24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při </a:t>
            </a:r>
            <a:r>
              <a:rPr kumimoji="0" lang="cs-CZ" altLang="cs-CZ" sz="24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anovulačních cyklech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Anovulační cykly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nejčastější 2-3 roky po </a:t>
            </a:r>
            <a:r>
              <a:rPr lang="cs-CZ" altLang="cs-CZ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menarché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(juvenilní metroragie), premenopauzálně, při </a:t>
            </a:r>
            <a:r>
              <a:rPr lang="cs-CZ" altLang="cs-CZ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hyperandrogenním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syndromu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Diagnóza</a:t>
            </a:r>
            <a:r>
              <a:rPr kumimoji="0" lang="cs-CZ" altLang="cs-CZ" sz="24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kumimoji="0" lang="cs-CZ" altLang="cs-CZ" sz="2400" b="1" i="0" u="none" strike="noStrike" kern="120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exclusionem</a:t>
            </a:r>
            <a:r>
              <a:rPr kumimoji="0" lang="cs-CZ" altLang="cs-CZ" sz="24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99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898112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Dysmenorea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931332" y="1816130"/>
            <a:ext cx="107550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Primární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vyloučení jakékoliv organické příčiny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Asociovaná</a:t>
            </a:r>
            <a:r>
              <a:rPr kumimoji="0" lang="cs-CZ" altLang="cs-CZ" sz="24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kumimoji="0" lang="cs-CZ" altLang="cs-CZ" sz="240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ovulačnými</a:t>
            </a:r>
            <a:r>
              <a:rPr kumimoji="0" lang="cs-CZ" altLang="cs-CZ" sz="24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cykly – proto se typicky objevuje až 2-3 roky po </a:t>
            </a:r>
            <a:r>
              <a:rPr kumimoji="0" lang="cs-CZ" altLang="cs-CZ" sz="240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menarché</a:t>
            </a:r>
            <a:endParaRPr kumimoji="0" lang="cs-CZ" altLang="cs-CZ" sz="2400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altLang="cs-CZ" sz="2400" b="1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Terapie: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NSAIDs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spasmoanalgetika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COC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Často spontánní ústup po těhotenství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Sekundární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altLang="cs-CZ" sz="2400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Vzniká při gynekologických onemocněních: endometrióza, myom, polypy, adheze, stenóza cervixu apod.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Terapie se odvíjí od příčiny: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gestageny</a:t>
            </a:r>
            <a:r>
              <a:rPr kumimoji="0" lang="cs-CZ" altLang="cs-CZ" sz="24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laparoskopie</a:t>
            </a: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51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898112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Diagnostika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16130"/>
            <a:ext cx="112256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cs-CZ" altLang="cs-CZ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Menstruační kalendář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(bazální teplota)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Hormonální vyšetření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základní: 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FSH, LH, prolaktin, 17-betaestradiol, progesteron, testosteron, volný testosteron,  SHBG (steroid hormon </a:t>
            </a:r>
            <a:r>
              <a:rPr lang="cs-CZ" altLang="cs-CZ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globulin)</a:t>
            </a: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rozšířená: 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štítná žláza, nadledvina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funkční cytologie</a:t>
            </a:r>
          </a:p>
          <a:p>
            <a:pPr>
              <a:spcBef>
                <a:spcPts val="600"/>
              </a:spcBef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Ultrazvuk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morfologie endometria, dělohy, ovarií</a:t>
            </a:r>
          </a:p>
          <a:p>
            <a:pPr>
              <a:spcBef>
                <a:spcPts val="600"/>
              </a:spcBef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Biopsie  endometria </a:t>
            </a:r>
            <a:r>
              <a:rPr lang="cs-CZ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abrase, </a:t>
            </a:r>
            <a:r>
              <a:rPr lang="cs-CZ" altLang="cs-CZ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mikroabrase</a:t>
            </a: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98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898112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Diagnostika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16130"/>
            <a:ext cx="11225672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Datace endometria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menstruace			1. - 4. den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časná proliferace		5. - 8. den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vyvinutá proliferace	9. - 11. den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pokročilá proliferace	12. - 14. den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časná sekrece		16. - 18. den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vyvinutá sekrece		19. - 22. den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pokročilá sekrece		23. - 24. den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sekrece v regresi 		25. - 28. den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59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898112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Diagnostika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16130"/>
            <a:ext cx="1122567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cs-CZ" altLang="cs-CZ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Hysteroskopie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(diagnostická, operační)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Laparoskopie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(diagnostická, biopsie)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Rtg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metody - CT, MRI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Genetika, endokrinologie, hematologie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Funkční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testy  (Progesteronový test, Estrogen - progesteronový test,     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Gonadotropinový test, </a:t>
            </a: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Klomifenový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test, </a:t>
            </a: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Metoklopramidový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altLang="cs-CZ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15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898112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Terapie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16130"/>
            <a:ext cx="11225672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cs-CZ" altLang="cs-CZ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Zástava krvácení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hormonální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estrogeny, </a:t>
            </a:r>
            <a:r>
              <a:rPr lang="cs-CZ" alt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gestageny</a:t>
            </a:r>
            <a:endParaRPr lang="cs-CZ" altLang="cs-CZ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operační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separovaná abraze, </a:t>
            </a:r>
            <a:r>
              <a:rPr lang="cs-CZ" alt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hysteroskopie</a:t>
            </a:r>
            <a:endParaRPr lang="cs-CZ" altLang="cs-CZ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altLang="cs-CZ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 recidivy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hormon. antikoncepce, </a:t>
            </a:r>
            <a:r>
              <a:rPr lang="cs-CZ" alt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gestageny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cyklu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0192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59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0"/>
            <a:ext cx="923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965325"/>
            <a:ext cx="2236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4450" y="290513"/>
            <a:ext cx="6226175" cy="381000"/>
          </a:xfrm>
          <a:prstGeom prst="rect">
            <a:avLst/>
          </a:prstGeom>
          <a:noFill/>
        </p:spPr>
        <p:txBody>
          <a:bodyPr lIns="0" tIns="0" rIns="0" bIns="0"/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cs-CZ" altLang="en-US" sz="2000" b="0" kern="0" dirty="0">
              <a:cs typeface="Calibri" panose="020F0502020204030204" pitchFamily="34" charset="0"/>
            </a:endParaRPr>
          </a:p>
        </p:txBody>
      </p:sp>
      <p:sp>
        <p:nvSpPr>
          <p:cNvPr id="61445" name="Obdélník 7"/>
          <p:cNvSpPr>
            <a:spLocks noChangeArrowheads="1"/>
          </p:cNvSpPr>
          <p:nvPr/>
        </p:nvSpPr>
        <p:spPr bwMode="auto">
          <a:xfrm>
            <a:off x="0" y="5170488"/>
            <a:ext cx="392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i="1">
                <a:solidFill>
                  <a:schemeClr val="tx2"/>
                </a:solidFill>
                <a:cs typeface="Calibri" panose="020F050202020403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1745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88" y="1336747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Menstruační cyklus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2168811"/>
            <a:ext cx="11225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Definice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Sled pravidelně se opakujících změn endometria, které jsou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řízeny osou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hypothalamus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hypofýza – ovarium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altLang="cs-CZ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Délka cyklu: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25-32 dní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Délka krvácení: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3-5 dní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(max. 7 dní)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Krevní ztráta:  cca 1ml/kg (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30-80 ml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94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898112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Fáze menstruačního</a:t>
            </a:r>
            <a:r>
              <a:rPr kumimoji="0" lang="cs-CZ" altLang="cs-CZ" sz="4000" b="1" i="0" u="none" strike="noStrike" kern="1200" cap="none" spc="0" normalizeH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cyklu</a:t>
            </a:r>
            <a:endParaRPr kumimoji="0" lang="cs-CZ" altLang="cs-CZ" sz="4000" b="1" i="0" u="none" strike="noStrike" kern="1200" cap="none" spc="0" normalizeH="0" baseline="0" noProof="0" dirty="0">
              <a:ln>
                <a:noFill/>
              </a:ln>
              <a:solidFill>
                <a:srgbClr val="160B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16130"/>
            <a:ext cx="11225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Folikulární fáze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(proliferační)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Pulzní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vylučování </a:t>
            </a:r>
            <a:r>
              <a:rPr kumimoji="0" lang="cs-CZ" altLang="cs-CZ" sz="28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GnRH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 hypotalamu 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 hypofýza produkuje FSH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altLang="cs-CZ" sz="2800" b="1" baseline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FSH : </a:t>
            </a:r>
            <a:r>
              <a:rPr lang="cs-CZ" altLang="cs-CZ" sz="280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stimuluje růst folikulů a výbě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 dominantního folikulu</a:t>
            </a:r>
            <a:r>
              <a:rPr lang="cs-CZ" altLang="cs-CZ" sz="280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růst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granulózových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buněk ovaria, tvorbu </a:t>
            </a:r>
            <a:r>
              <a:rPr lang="cs-CZ" alt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aromatázy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 tím přeměnu androgenů na estrogeny 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Vlivem estrogenů</a:t>
            </a:r>
            <a:r>
              <a:rPr kumimoji="0" lang="cs-CZ" altLang="cs-CZ" sz="28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dochází k 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proliferaci endometria; 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zvýšené hladiny estrogenu negativní zpětnou vazbou inhibují další produkci FSH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altLang="cs-CZ" sz="2800" b="1" baseline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Ovulace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LH: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vyvolává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ovulaci,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stimuluje proliferaci </a:t>
            </a:r>
            <a:r>
              <a:rPr lang="cs-CZ" altLang="cs-CZ" sz="28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thékálních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8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buňek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 corpus luteum, tvorbu progesteronu a syntézu androgenů</a:t>
            </a:r>
            <a:endParaRPr lang="cs-CZ" altLang="cs-CZ" sz="280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33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898112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Fáze menstruačního cyklu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16130"/>
            <a:ext cx="11225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Luteální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fáze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(sekreční)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uvolnění </a:t>
            </a:r>
            <a:r>
              <a:rPr lang="cs-CZ" altLang="cs-CZ" sz="28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oocytu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vznik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corpus luteum -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produkce progesteronu a estrogenu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vyvolávají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 </a:t>
            </a:r>
            <a:r>
              <a:rPr kumimoji="0" lang="cs-CZ" altLang="cs-CZ" sz="2800" b="0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proliferovaném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endometriu 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sekreční změny 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zvýšení </a:t>
            </a:r>
            <a:r>
              <a:rPr kumimoji="0" lang="cs-CZ" altLang="cs-CZ" sz="2800" b="0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vaskularity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…)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800" noProof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Nedojde-li k oplodnění, corpus luteum po 14 dnech zaniká programovanou buněčnou smrtí 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náhlý pokles steroidních hormonů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Menstruace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Prudký pokles estrogenu a 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gestagenů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krvácení ze spádu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Kompletní odloučení funkční vrstvy endometria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vlivem lokální zánětlivé odpovědi, </a:t>
            </a:r>
            <a:r>
              <a:rPr kumimoji="0" lang="cs-CZ" altLang="cs-CZ" sz="2800" b="1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vasospazmů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a </a:t>
            </a:r>
            <a:r>
              <a:rPr kumimoji="0" lang="cs-CZ" altLang="cs-CZ" sz="2800" b="1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lyzozomálních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enzymů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0192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0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0560" y="423950"/>
            <a:ext cx="11361600" cy="656706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chemeClr val="accent1"/>
                </a:solidFill>
              </a:rPr>
              <a:t>Fáze menstruačního  cyklu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29" y="1155469"/>
            <a:ext cx="7696199" cy="55944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" y="224443"/>
            <a:ext cx="1478645" cy="11804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276" y="60353"/>
            <a:ext cx="1812176" cy="11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2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87" y="1303845"/>
            <a:ext cx="11092903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Rozdělení poruch cyklu podle vzniku na úrovni: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1202267" y="2125832"/>
            <a:ext cx="104840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Hypotalamu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Hypofýzy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Ovaria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Dělohy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15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1303845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Rozdělení poruch cyklu podle klinických</a:t>
            </a:r>
            <a:r>
              <a:rPr kumimoji="0" lang="cs-CZ" altLang="cs-CZ" sz="4000" b="1" i="0" u="none" strike="noStrike" kern="1200" cap="none" spc="0" normalizeH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projevů</a:t>
            </a:r>
            <a:endParaRPr kumimoji="0" lang="cs-CZ" altLang="cs-CZ" sz="4000" b="1" i="0" u="none" strike="noStrike" kern="1200" cap="none" spc="0" normalizeH="0" baseline="0" noProof="0" dirty="0">
              <a:ln>
                <a:noFill/>
              </a:ln>
              <a:solidFill>
                <a:srgbClr val="160B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772922" y="2114709"/>
            <a:ext cx="49922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Poruchy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frekvence krvácení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baseline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Amenorea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Oligomenorea</a:t>
            </a:r>
            <a:endParaRPr kumimoji="0" lang="cs-CZ" altLang="cs-CZ" sz="2800" b="1" i="0" u="none" strike="noStrike" kern="1200" cap="none" spc="0" normalizeH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baseline="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Polymenorea</a:t>
            </a:r>
            <a:endParaRPr lang="cs-CZ" altLang="cs-CZ" sz="2800" b="1" baseline="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2800" b="1" baseline="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Poruchy intenzity krvácení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Hypomenorea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Hypermenorea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6501160" y="2118788"/>
            <a:ext cx="4627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Poruchy délky krvácení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Menoragia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Krvácení mimo cyklu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Premenstruační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Postmenstruační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Ovulační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Metroragia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257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1303845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Poruchy frekvence krvácení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2125832"/>
            <a:ext cx="11225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Oligomenorea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Cyklus delší než 35 dní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Příčiny: anovulace, prodloužená folikulární fáze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Polymenorea</a:t>
            </a:r>
            <a:endParaRPr lang="cs-CZ" altLang="cs-CZ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Cyklus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kratší než 23 dní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baseline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Příčiny: </a:t>
            </a:r>
            <a:r>
              <a:rPr lang="cs-CZ" altLang="cs-CZ" sz="2800" b="1" baseline="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anouvalce</a:t>
            </a:r>
            <a:r>
              <a:rPr lang="cs-CZ" altLang="cs-CZ" sz="2800" b="1" baseline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baseline="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luteální</a:t>
            </a:r>
            <a:r>
              <a:rPr lang="cs-CZ" altLang="cs-CZ" sz="2800" b="1" baseline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insuficience, zkrácená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folikulární fáze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78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1180309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Poruchy frekvence krvácení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82839"/>
            <a:ext cx="11225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Amenorea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Primární: nezačne-li pacientka menstruovat do 15. let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Sekundární: alespoň 3 měsíce u ženy, které předtím menstruovala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altLang="cs-CZ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Příčiny: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fyziologické (gravidita, laktace, menopauza), </a:t>
            </a:r>
            <a:r>
              <a:rPr lang="cs-CZ" altLang="cs-CZ" sz="20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iatrogenní</a:t>
            </a:r>
            <a:r>
              <a:rPr lang="cs-CZ" altLang="cs-CZ" sz="20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0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gestageny</a:t>
            </a:r>
            <a:r>
              <a:rPr lang="cs-CZ" altLang="cs-CZ" sz="20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terapie </a:t>
            </a:r>
            <a:r>
              <a:rPr lang="cs-CZ" altLang="cs-CZ" sz="20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GnRH</a:t>
            </a:r>
            <a:r>
              <a:rPr lang="cs-CZ" altLang="cs-CZ" sz="20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Hypotalamické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(organické</a:t>
            </a:r>
            <a:r>
              <a:rPr kumimoji="0" lang="cs-CZ" altLang="cs-CZ" sz="24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radioterapie, nádory, </a:t>
            </a:r>
            <a:r>
              <a:rPr kumimoji="0" lang="cs-CZ" altLang="cs-CZ" sz="2400" b="1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Kallman</a:t>
            </a:r>
            <a:r>
              <a:rPr kumimoji="0" lang="cs-CZ" altLang="cs-CZ" sz="24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syndrom nebo funkční – anorexie, </a:t>
            </a:r>
            <a:r>
              <a:rPr kumimoji="0" lang="cs-CZ" altLang="cs-CZ" sz="2400" b="1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pseudocyesis</a:t>
            </a:r>
            <a:r>
              <a:rPr kumimoji="0" lang="cs-CZ" altLang="cs-CZ" sz="24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baseline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Hypofyzární</a:t>
            </a: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(adenomy, </a:t>
            </a:r>
            <a:r>
              <a:rPr lang="cs-CZ" altLang="cs-CZ" sz="24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prolaktinom</a:t>
            </a: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Sheehan</a:t>
            </a: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Ovariální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(dysgeneze, PCOS)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Poruchy dělohy a pohlavních cest </a:t>
            </a:r>
            <a:r>
              <a:rPr lang="cs-CZ" altLang="cs-CZ" sz="2400" b="1" noProof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(atrézie hymenu, </a:t>
            </a:r>
            <a:r>
              <a:rPr lang="cs-CZ" altLang="cs-CZ" sz="2400" b="1" noProof="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Asherman</a:t>
            </a:r>
            <a:r>
              <a:rPr lang="cs-CZ" altLang="cs-CZ" sz="2400" b="1" noProof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syndrom, cervikální stenóza, VVV vady)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Endokrinopatie</a:t>
            </a:r>
            <a:r>
              <a:rPr kumimoji="0" lang="cs-CZ" altLang="cs-CZ" sz="2400" b="1" i="0" u="none" strike="noStrike" kern="120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Cushing</a:t>
            </a: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syndrom, </a:t>
            </a:r>
            <a:r>
              <a:rPr lang="cs-CZ" altLang="cs-CZ" sz="24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hyperprolaktinemia</a:t>
            </a: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hyper/hypotyreóza)</a:t>
            </a:r>
            <a:endParaRPr kumimoji="0" lang="cs-CZ" altLang="cs-CZ" sz="2400" b="1" i="0" u="none" strike="noStrike" kern="120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744688"/>
      </p:ext>
    </p:extLst>
  </p:cSld>
  <p:clrMapOvr>
    <a:masterClrMapping/>
  </p:clrMapOvr>
</p:sld>
</file>

<file path=ppt/theme/theme1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2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46FBD48B83814BB0F10D40D3057485" ma:contentTypeVersion="12" ma:contentTypeDescription="Vytvoří nový dokument" ma:contentTypeScope="" ma:versionID="8f40c08124e27d3b770f5bfad6ca865b">
  <xsd:schema xmlns:xsd="http://www.w3.org/2001/XMLSchema" xmlns:xs="http://www.w3.org/2001/XMLSchema" xmlns:p="http://schemas.microsoft.com/office/2006/metadata/properties" xmlns:ns2="747036eb-900c-4f15-a6e0-a84d541ce862" xmlns:ns3="992e5dce-4f42-4278-bdbb-c3a78f94674f" targetNamespace="http://schemas.microsoft.com/office/2006/metadata/properties" ma:root="true" ma:fieldsID="996ddb29b04c1494afa40176418359db" ns2:_="" ns3:_="">
    <xsd:import namespace="747036eb-900c-4f15-a6e0-a84d541ce862"/>
    <xsd:import namespace="992e5dce-4f42-4278-bdbb-c3a78f946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036eb-900c-4f15-a6e0-a84d541ce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e5dce-4f42-4278-bdbb-c3a78f946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DA0A40-45ED-4530-A922-D873DBBBE3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22776D-4B4D-46AC-9159-FBDD5DBD3E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42EC5-DC6F-4106-896C-14AC0018DBA4}"/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963</Words>
  <Application>Microsoft Office PowerPoint</Application>
  <PresentationFormat>Širokoúhlá obrazovka</PresentationFormat>
  <Paragraphs>173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1_Prezentace_MU_CZ</vt:lpstr>
      <vt:lpstr>2_Prezentace_MU_CZ</vt:lpstr>
      <vt:lpstr>Prezentace aplikace PowerPoint</vt:lpstr>
      <vt:lpstr>Prezentace aplikace PowerPoint</vt:lpstr>
      <vt:lpstr>Prezentace aplikace PowerPoint</vt:lpstr>
      <vt:lpstr>Prezentace aplikace PowerPoint</vt:lpstr>
      <vt:lpstr>Fáze menstruačního  cyklu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Sisková Ingrid</dc:creator>
  <cp:lastModifiedBy>Sisková Ingrid</cp:lastModifiedBy>
  <cp:revision>30</cp:revision>
  <dcterms:created xsi:type="dcterms:W3CDTF">2020-05-10T12:09:56Z</dcterms:created>
  <dcterms:modified xsi:type="dcterms:W3CDTF">2020-10-11T20:07:11Z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0x0101003D46FBD48B83814BB0F10D40D3057485</vt:lpwstr>
  </property>
</Properties>
</file>