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9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theme/theme3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82"/>
  </p:notesMasterIdLst>
  <p:handoutMasterIdLst>
    <p:handoutMasterId r:id="rId83"/>
  </p:handoutMasterIdLst>
  <p:sldIdLst>
    <p:sldId id="258" r:id="rId2"/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87" r:id="rId36"/>
    <p:sldId id="388" r:id="rId37"/>
    <p:sldId id="389" r:id="rId38"/>
    <p:sldId id="390" r:id="rId39"/>
    <p:sldId id="391" r:id="rId40"/>
    <p:sldId id="392" r:id="rId41"/>
    <p:sldId id="393" r:id="rId42"/>
    <p:sldId id="394" r:id="rId43"/>
    <p:sldId id="434" r:id="rId44"/>
    <p:sldId id="397" r:id="rId45"/>
    <p:sldId id="398" r:id="rId46"/>
    <p:sldId id="399" r:id="rId47"/>
    <p:sldId id="400" r:id="rId48"/>
    <p:sldId id="401" r:id="rId49"/>
    <p:sldId id="402" r:id="rId50"/>
    <p:sldId id="403" r:id="rId51"/>
    <p:sldId id="404" r:id="rId52"/>
    <p:sldId id="405" r:id="rId53"/>
    <p:sldId id="406" r:id="rId54"/>
    <p:sldId id="407" r:id="rId55"/>
    <p:sldId id="408" r:id="rId56"/>
    <p:sldId id="409" r:id="rId57"/>
    <p:sldId id="410" r:id="rId58"/>
    <p:sldId id="411" r:id="rId59"/>
    <p:sldId id="412" r:id="rId60"/>
    <p:sldId id="413" r:id="rId61"/>
    <p:sldId id="414" r:id="rId62"/>
    <p:sldId id="415" r:id="rId63"/>
    <p:sldId id="416" r:id="rId64"/>
    <p:sldId id="417" r:id="rId65"/>
    <p:sldId id="418" r:id="rId66"/>
    <p:sldId id="419" r:id="rId67"/>
    <p:sldId id="420" r:id="rId68"/>
    <p:sldId id="421" r:id="rId69"/>
    <p:sldId id="422" r:id="rId70"/>
    <p:sldId id="423" r:id="rId71"/>
    <p:sldId id="424" r:id="rId72"/>
    <p:sldId id="425" r:id="rId73"/>
    <p:sldId id="426" r:id="rId74"/>
    <p:sldId id="427" r:id="rId75"/>
    <p:sldId id="428" r:id="rId76"/>
    <p:sldId id="429" r:id="rId77"/>
    <p:sldId id="430" r:id="rId78"/>
    <p:sldId id="431" r:id="rId79"/>
    <p:sldId id="432" r:id="rId80"/>
    <p:sldId id="433" r:id="rId8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ít Weinberger" initials="V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1928"/>
    <a:srgbClr val="0000DC"/>
    <a:srgbClr val="333333"/>
    <a:srgbClr val="660033"/>
    <a:srgbClr val="000066"/>
    <a:srgbClr val="993300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Střední sty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249" autoAdjust="0"/>
  </p:normalViewPr>
  <p:slideViewPr>
    <p:cSldViewPr snapToGrid="0">
      <p:cViewPr varScale="1">
        <p:scale>
          <a:sx n="65" d="100"/>
          <a:sy n="65" d="100"/>
        </p:scale>
        <p:origin x="696" y="3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354"/>
    </p:cViewPr>
    <p:sldLst>
      <p:sld r:id="rId1" collapse="1"/>
      <p:sld r:id="rId2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ommentAuthors" Target="commentAuthors.xml"/><Relationship Id="rId89" Type="http://schemas.openxmlformats.org/officeDocument/2006/relationships/customXml" Target="../customXml/item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ustomXml" Target="../customXml/item2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9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6.xml"/><Relationship Id="rId1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C7C46A8-5804-4A19-BB8F-08D43F1411BC}" type="slidenum">
              <a:rPr lang="cs-CZ" altLang="cs-CZ"/>
              <a:pPr eaLnBrk="1" hangingPunct="1"/>
              <a:t>24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3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131621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nímek MUN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00DC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19517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7954B0-46AC-4D18-93C4-0E2AF82A54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3231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2C152-D874-4517-9F43-9DD947534E8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789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D9B6FCC-255F-4E86-B949-45FF15FAAAE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70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ACEE820-687E-4F50-A78A-42FDDCDEFEC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2254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C2F07B5-BF71-44E5-9CFD-9EFD93C6A0D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23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8" r:id="rId17"/>
    <p:sldLayoutId id="2147483700" r:id="rId18"/>
    <p:sldLayoutId id="2147483701" r:id="rId19"/>
    <p:sldLayoutId id="2147483702" r:id="rId20"/>
    <p:sldLayoutId id="2147483703" r:id="rId21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3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146623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Gynekologicko</a:t>
            </a: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- porodnická klinika </a:t>
            </a:r>
            <a:b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Lékařské fakulty MU a FN Brno </a:t>
            </a:r>
            <a:b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přednosta: doc. MUDr. Vít Weinberger, Ph.D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58928"/>
            <a:ext cx="12192000" cy="101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6000" b="1" dirty="0" smtClean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Tumory dělohy</a:t>
            </a:r>
            <a:endParaRPr lang="cs-CZ" altLang="cs-CZ" sz="6000" b="1" dirty="0">
              <a:solidFill>
                <a:srgbClr val="F01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351020" y="5267719"/>
            <a:ext cx="589635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Gynekologie a porodnictví - přednášky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747" y="6397011"/>
            <a:ext cx="68065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>
              <a:buNone/>
            </a:pPr>
            <a:r>
              <a:rPr lang="cs-CZ" alt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011220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5880101" y="2179639"/>
            <a:ext cx="367347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cs-CZ" altLang="cs-CZ" sz="2200">
                <a:latin typeface="Times New Roman" panose="02020603050405020304" pitchFamily="18" charset="0"/>
              </a:rPr>
              <a:t>- abdominálně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cs-CZ" altLang="cs-CZ" sz="2200">
                <a:latin typeface="Times New Roman" panose="02020603050405020304" pitchFamily="18" charset="0"/>
              </a:rPr>
              <a:t>- vaginálně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cs-CZ" altLang="cs-CZ" sz="2200">
                <a:latin typeface="Times New Roman" panose="02020603050405020304" pitchFamily="18" charset="0"/>
              </a:rPr>
              <a:t>- laparoskopicky</a:t>
            </a:r>
            <a:r>
              <a:rPr lang="cs-CZ" altLang="cs-CZ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200" b="1">
                <a:solidFill>
                  <a:schemeClr val="bg1"/>
                </a:solidFill>
                <a:latin typeface="Times New Roman" panose="02020603050405020304" pitchFamily="18" charset="0"/>
              </a:rPr>
              <a:t>Benigní nádory těla dělohy - leiomyom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524000" y="1125538"/>
            <a:ext cx="3486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>
                <a:latin typeface="Times New Roman" panose="02020603050405020304" pitchFamily="18" charset="0"/>
              </a:rPr>
              <a:t> </a:t>
            </a:r>
            <a:r>
              <a:rPr lang="cs-CZ" altLang="cs-CZ" sz="2800" b="1">
                <a:latin typeface="Times New Roman" panose="02020603050405020304" pitchFamily="18" charset="0"/>
              </a:rPr>
              <a:t>chirurgická terapie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524001" y="2060575"/>
            <a:ext cx="4176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b="1">
                <a:latin typeface="Times New Roman" panose="02020603050405020304" pitchFamily="18" charset="0"/>
              </a:rPr>
              <a:t> radikální - hysterektomie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524001" y="3716338"/>
            <a:ext cx="5040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b="1">
                <a:latin typeface="Times New Roman" panose="02020603050405020304" pitchFamily="18" charset="0"/>
              </a:rPr>
              <a:t> konzervativní – enukleace myomu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524000" y="5110163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200">
                <a:latin typeface="Times New Roman" panose="02020603050405020304" pitchFamily="18" charset="0"/>
              </a:rPr>
              <a:t>	- předoperační příprava - 3 měsíční aplikace GnRh analog</a:t>
            </a:r>
          </a:p>
          <a:p>
            <a:pPr eaLnBrk="1" hangingPunct="1"/>
            <a:r>
              <a:rPr lang="cs-CZ" altLang="cs-CZ" sz="2200">
                <a:latin typeface="Times New Roman" panose="02020603050405020304" pitchFamily="18" charset="0"/>
              </a:rPr>
              <a:t>	- indikace - ženy mladšího věku, zájem o fertilitu 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6888163" y="3789363"/>
            <a:ext cx="219803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200">
                <a:latin typeface="Times New Roman" panose="02020603050405020304" pitchFamily="18" charset="0"/>
              </a:rPr>
              <a:t>- laparotomicky</a:t>
            </a:r>
          </a:p>
          <a:p>
            <a:pPr eaLnBrk="1" hangingPunct="1">
              <a:buFontTx/>
              <a:buChar char="-"/>
            </a:pPr>
            <a:r>
              <a:rPr lang="cs-CZ" altLang="cs-CZ" sz="2200">
                <a:latin typeface="Times New Roman" panose="02020603050405020304" pitchFamily="18" charset="0"/>
              </a:rPr>
              <a:t> laparoskopicky</a:t>
            </a:r>
          </a:p>
          <a:p>
            <a:pPr eaLnBrk="1" hangingPunct="1">
              <a:buFontTx/>
              <a:buChar char="-"/>
            </a:pPr>
            <a:r>
              <a:rPr lang="cs-CZ" altLang="cs-CZ" sz="2200">
                <a:latin typeface="Times New Roman" panose="02020603050405020304" pitchFamily="18" charset="0"/>
              </a:rPr>
              <a:t> hysteroskopicky</a:t>
            </a:r>
          </a:p>
        </p:txBody>
      </p:sp>
    </p:spTree>
    <p:extLst>
      <p:ext uri="{BB962C8B-B14F-4D97-AF65-F5344CB8AC3E}">
        <p14:creationId xmlns:p14="http://schemas.microsoft.com/office/powerpoint/2010/main" val="2121537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676400" y="4419601"/>
            <a:ext cx="8991600" cy="222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cs-CZ" altLang="cs-CZ" sz="2200">
                <a:latin typeface="Times New Roman" panose="02020603050405020304" pitchFamily="18" charset="0"/>
              </a:rPr>
              <a:t>- myolýza</a:t>
            </a: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cs-CZ" altLang="cs-CZ" sz="2200">
                <a:latin typeface="Times New Roman" panose="02020603050405020304" pitchFamily="18" charset="0"/>
              </a:rPr>
              <a:t>- LSK disekce uterinních cév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cs-CZ" altLang="cs-CZ" sz="2200">
                <a:latin typeface="Times New Roman" panose="02020603050405020304" pitchFamily="18" charset="0"/>
              </a:rPr>
              <a:t>- embolizace a. uterinae - metoda intervenční radiologie</a:t>
            </a:r>
          </a:p>
          <a:p>
            <a:pPr>
              <a:spcBef>
                <a:spcPct val="50000"/>
              </a:spcBef>
            </a:pPr>
            <a:endParaRPr lang="cs-CZ" altLang="cs-CZ" sz="2200">
              <a:latin typeface="Times New Roman" panose="02020603050405020304" pitchFamily="18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200" b="1">
                <a:solidFill>
                  <a:schemeClr val="bg1"/>
                </a:solidFill>
                <a:latin typeface="Times New Roman" panose="02020603050405020304" pitchFamily="18" charset="0"/>
              </a:rPr>
              <a:t>Benigní nádory těla dělohy - leiomyom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543050" y="1295401"/>
            <a:ext cx="58499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>
                <a:latin typeface="Times New Roman" panose="02020603050405020304" pitchFamily="18" charset="0"/>
              </a:rPr>
              <a:t> </a:t>
            </a:r>
            <a:r>
              <a:rPr lang="cs-CZ" altLang="cs-CZ" sz="2800" b="1">
                <a:latin typeface="Times New Roman" panose="02020603050405020304" pitchFamily="18" charset="0"/>
              </a:rPr>
              <a:t>chirurgická terapie – nové postupy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81200"/>
            <a:ext cx="4648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963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65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4648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532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0" y="1447800"/>
            <a:ext cx="9144000" cy="28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200">
                <a:latin typeface="Times New Roman" panose="02020603050405020304" pitchFamily="18" charset="0"/>
              </a:rPr>
              <a:t> nejčastější lokalizace - děložní fundus, vyrůstá z pars basalis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cs-CZ" altLang="cs-CZ" sz="2200">
                <a:latin typeface="Times New Roman" panose="02020603050405020304" pitchFamily="18" charset="0"/>
              </a:rPr>
              <a:t>- hyperplastický, atrofický, funkční polyp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cs-CZ" altLang="cs-CZ" sz="2200">
                <a:latin typeface="Times New Roman" panose="02020603050405020304" pitchFamily="18" charset="0"/>
              </a:rPr>
              <a:t>- často kombinace s myomatozní dělohou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-"/>
            </a:pPr>
            <a:r>
              <a:rPr lang="cs-CZ" altLang="cs-CZ" sz="2200">
                <a:latin typeface="Times New Roman" panose="02020603050405020304" pitchFamily="18" charset="0"/>
              </a:rPr>
              <a:t> většinou asymptomatické, nepravidelné krvácení, někdy výrazné bolesti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-"/>
            </a:pPr>
            <a:r>
              <a:rPr lang="cs-CZ" altLang="cs-CZ" sz="2200">
                <a:latin typeface="Times New Roman" panose="02020603050405020304" pitchFamily="18" charset="0"/>
              </a:rPr>
              <a:t> nascentní polyp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cs-CZ" altLang="cs-CZ" sz="2200">
                <a:latin typeface="Times New Roman" panose="02020603050405020304" pitchFamily="18" charset="0"/>
              </a:rPr>
              <a:t>- diagnostika - UZ vyšetření, hysteroskopie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cs-CZ" altLang="cs-CZ" sz="2200">
                <a:latin typeface="Times New Roman" panose="02020603050405020304" pitchFamily="18" charset="0"/>
              </a:rPr>
              <a:t>- terapie - chirurgická - kyretáž, HSK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200" b="1">
                <a:solidFill>
                  <a:schemeClr val="bg1"/>
                </a:solidFill>
                <a:latin typeface="Times New Roman" panose="02020603050405020304" pitchFamily="18" charset="0"/>
              </a:rPr>
              <a:t>Benigní nádory těla dělohy – korporální polyp</a:t>
            </a:r>
          </a:p>
        </p:txBody>
      </p:sp>
    </p:spTree>
    <p:extLst>
      <p:ext uri="{BB962C8B-B14F-4D97-AF65-F5344CB8AC3E}">
        <p14:creationId xmlns:p14="http://schemas.microsoft.com/office/powerpoint/2010/main" val="1897433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524000" y="2743200"/>
            <a:ext cx="9144000" cy="9032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4400" b="1">
                <a:solidFill>
                  <a:schemeClr val="bg1"/>
                </a:solidFill>
                <a:latin typeface="Times New Roman" pitchFamily="18" charset="0"/>
              </a:rPr>
              <a:t>Karcinom těla dělohy</a:t>
            </a:r>
          </a:p>
        </p:txBody>
      </p:sp>
    </p:spTree>
    <p:extLst>
      <p:ext uri="{BB962C8B-B14F-4D97-AF65-F5344CB8AC3E}">
        <p14:creationId xmlns:p14="http://schemas.microsoft.com/office/powerpoint/2010/main" val="3230827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533832" y="414645"/>
            <a:ext cx="9144000" cy="6397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imes New Roman" pitchFamily="18" charset="0"/>
              </a:rPr>
              <a:t>Karcinom těla dělohy</a:t>
            </a: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4" y="1985964"/>
            <a:ext cx="7356475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136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524000" y="404813"/>
            <a:ext cx="9144000" cy="6397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3600" b="1">
                <a:solidFill>
                  <a:schemeClr val="bg1"/>
                </a:solidFill>
                <a:latin typeface="Times New Roman" pitchFamily="18" charset="0"/>
              </a:rPr>
              <a:t>Karcinom těla dělohy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2060576"/>
            <a:ext cx="76581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434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60351"/>
            <a:ext cx="9144000" cy="639763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sz="3600" dirty="0">
                <a:solidFill>
                  <a:schemeClr val="bg1"/>
                </a:solidFill>
                <a:latin typeface="Times New Roman" pitchFamily="18" charset="0"/>
              </a:rPr>
              <a:t>Karcinom těla dělohy</a:t>
            </a: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2000251"/>
            <a:ext cx="749617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313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524000" y="1412876"/>
            <a:ext cx="7596188" cy="3968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Prognóza 5 let přežití dle jednotlivých stádií</a:t>
            </a:r>
          </a:p>
        </p:txBody>
      </p:sp>
      <p:graphicFrame>
        <p:nvGraphicFramePr>
          <p:cNvPr id="2253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043183"/>
              </p:ext>
            </p:extLst>
          </p:nvPr>
        </p:nvGraphicFramePr>
        <p:xfrm>
          <a:off x="2667000" y="2743200"/>
          <a:ext cx="6935788" cy="3887788"/>
        </p:xfrm>
        <a:graphic>
          <a:graphicData uri="http://schemas.openxmlformats.org/drawingml/2006/table">
            <a:tbl>
              <a:tblPr/>
              <a:tblGrid>
                <a:gridCol w="3468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Stádium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% přežívajících pacientek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IIIA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IIIB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IIIC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IVB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0515" name="Rectangle 35"/>
          <p:cNvSpPr>
            <a:spLocks noChangeArrowheads="1"/>
          </p:cNvSpPr>
          <p:nvPr/>
        </p:nvSpPr>
        <p:spPr bwMode="auto">
          <a:xfrm>
            <a:off x="1524000" y="188913"/>
            <a:ext cx="9144000" cy="6397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3600" b="1">
                <a:solidFill>
                  <a:schemeClr val="bg1"/>
                </a:solidFill>
                <a:latin typeface="Times New Roman" pitchFamily="18" charset="0"/>
              </a:rPr>
              <a:t>Karcinom těla dělohy</a:t>
            </a:r>
          </a:p>
        </p:txBody>
      </p:sp>
    </p:spTree>
    <p:extLst>
      <p:ext uri="{BB962C8B-B14F-4D97-AF65-F5344CB8AC3E}">
        <p14:creationId xmlns:p14="http://schemas.microsoft.com/office/powerpoint/2010/main" val="1662295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1524000" y="476251"/>
            <a:ext cx="9144000" cy="720725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600" b="1">
                <a:solidFill>
                  <a:schemeClr val="bg1"/>
                </a:solidFill>
                <a:latin typeface="Times New Roman" panose="02020603050405020304" pitchFamily="18" charset="0"/>
              </a:rPr>
              <a:t>Nádory dělohy</a:t>
            </a: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1524000" y="1989139"/>
            <a:ext cx="38163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 nádory děložního těla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1524000" y="4005263"/>
            <a:ext cx="46434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 nádory děložního hrdla</a:t>
            </a: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2711451" y="2636838"/>
            <a:ext cx="1279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cs-CZ">
                <a:latin typeface="Times New Roman" panose="02020603050405020304" pitchFamily="18" charset="0"/>
              </a:rPr>
              <a:t> benigní</a:t>
            </a: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2711450" y="32131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cs-CZ">
                <a:latin typeface="Times New Roman" panose="02020603050405020304" pitchFamily="18" charset="0"/>
              </a:rPr>
              <a:t> maligní</a:t>
            </a:r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2782889" y="4868863"/>
            <a:ext cx="1279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cs-CZ">
                <a:latin typeface="Times New Roman" panose="02020603050405020304" pitchFamily="18" charset="0"/>
              </a:rPr>
              <a:t> benigní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2782888" y="549275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cs-CZ">
                <a:latin typeface="Times New Roman" panose="02020603050405020304" pitchFamily="18" charset="0"/>
              </a:rPr>
              <a:t> maligní</a:t>
            </a:r>
          </a:p>
        </p:txBody>
      </p:sp>
    </p:spTree>
    <p:extLst>
      <p:ext uri="{BB962C8B-B14F-4D97-AF65-F5344CB8AC3E}">
        <p14:creationId xmlns:p14="http://schemas.microsoft.com/office/powerpoint/2010/main" val="3768048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1"/>
            <a:ext cx="9144000" cy="639763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sz="3600">
                <a:solidFill>
                  <a:schemeClr val="bg1"/>
                </a:solidFill>
                <a:latin typeface="Times New Roman" pitchFamily="18" charset="0"/>
              </a:rPr>
              <a:t>Rizikové faktory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524000" y="1341439"/>
            <a:ext cx="845820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 3.-4. nejčastější zhoubný nádor ve světě (prs, </a:t>
            </a:r>
            <a:r>
              <a:rPr lang="cs-CZ" dirty="0" err="1">
                <a:solidFill>
                  <a:schemeClr val="bg1"/>
                </a:solidFill>
                <a:latin typeface="Times New Roman" pitchFamily="18" charset="0"/>
              </a:rPr>
              <a:t>kolorektum</a:t>
            </a: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, plíce)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524000" y="1913500"/>
            <a:ext cx="817245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 absence screeningu (UZ, HSK, cytologie)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533832" y="2621803"/>
            <a:ext cx="7993625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 relativně dobrá prognóza, 5 let přežití 75 – 88% stadia IA a IB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533833" y="3716593"/>
            <a:ext cx="7638129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 nejčastější gynekologický zhoubný nádor v rozvinutých zemích 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524000" y="5754998"/>
            <a:ext cx="6516688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 2x vyšší výskyt u bílé rasy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524001" y="4940148"/>
            <a:ext cx="7019925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 nízká incidence v Africe</a:t>
            </a:r>
          </a:p>
        </p:txBody>
      </p:sp>
    </p:spTree>
    <p:extLst>
      <p:ext uri="{BB962C8B-B14F-4D97-AF65-F5344CB8AC3E}">
        <p14:creationId xmlns:p14="http://schemas.microsoft.com/office/powerpoint/2010/main" val="839896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524000" y="188913"/>
            <a:ext cx="9144000" cy="6397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3600" b="1">
                <a:solidFill>
                  <a:schemeClr val="bg1"/>
                </a:solidFill>
                <a:latin typeface="Times New Roman" pitchFamily="18" charset="0"/>
              </a:rPr>
              <a:t>Rizikové faktory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524000" y="1125539"/>
            <a:ext cx="882015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Times New Roman" pitchFamily="18" charset="0"/>
              </a:rPr>
              <a:t>nuliparita</a:t>
            </a: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, anovulace, PCO 	RR 2-3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524001" y="1700214"/>
            <a:ext cx="8101013" cy="461665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>
                <a:solidFill>
                  <a:schemeClr val="bg1"/>
                </a:solidFill>
                <a:latin typeface="Times New Roman" panose="02020603050405020304" pitchFamily="18" charset="0"/>
              </a:rPr>
              <a:t> obezita (BMI 30-34 RR 1,7; BMI nad 40 RR 6,4)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524001" y="2276476"/>
            <a:ext cx="7667625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 časná </a:t>
            </a:r>
            <a:r>
              <a:rPr lang="cs-CZ" dirty="0" err="1">
                <a:solidFill>
                  <a:schemeClr val="bg1"/>
                </a:solidFill>
                <a:latin typeface="Times New Roman" pitchFamily="18" charset="0"/>
              </a:rPr>
              <a:t>menarché</a:t>
            </a: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 (pod 12let) a pozdní menopauza (nad 52 let) RR 2-3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524001" y="3029719"/>
            <a:ext cx="7451725" cy="461665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>
                <a:solidFill>
                  <a:schemeClr val="bg1"/>
                </a:solidFill>
                <a:latin typeface="Times New Roman" panose="02020603050405020304" pitchFamily="18" charset="0"/>
              </a:rPr>
              <a:t> dysfunkční perimenopauzální metrorrhagie RR 3-4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524000" y="3458497"/>
            <a:ext cx="7164388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 neoponované estrogeny RR 9,5-20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1524001" y="4005264"/>
            <a:ext cx="7019925" cy="461665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>
                <a:solidFill>
                  <a:schemeClr val="bg1"/>
                </a:solidFill>
                <a:latin typeface="Times New Roman" panose="02020603050405020304" pitchFamily="18" charset="0"/>
              </a:rPr>
              <a:t> ERT po 5 letech užívání RR 2,1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524000" y="4652964"/>
            <a:ext cx="687705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 tamoxifen po 5 letech užívání RR 2,5-7,5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524001" y="5300664"/>
            <a:ext cx="6659563" cy="461665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>
                <a:solidFill>
                  <a:schemeClr val="bg1"/>
                </a:solidFill>
                <a:latin typeface="Times New Roman" panose="02020603050405020304" pitchFamily="18" charset="0"/>
              </a:rPr>
              <a:t> hypertenze a diabetes jen při obezitě RR 2-4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1524001" y="5876926"/>
            <a:ext cx="6372225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 HNPCC – celoživotně riziko 40 – 60 %</a:t>
            </a:r>
          </a:p>
        </p:txBody>
      </p:sp>
    </p:spTree>
    <p:extLst>
      <p:ext uri="{BB962C8B-B14F-4D97-AF65-F5344CB8AC3E}">
        <p14:creationId xmlns:p14="http://schemas.microsoft.com/office/powerpoint/2010/main" val="3367970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524001" y="1412876"/>
            <a:ext cx="6255239" cy="461665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>
                <a:solidFill>
                  <a:schemeClr val="bg1"/>
                </a:solidFill>
                <a:latin typeface="Times New Roman" panose="02020603050405020304" pitchFamily="18" charset="0"/>
              </a:rPr>
              <a:t> simplexní hyperplazie…………………….1 %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524000" y="304801"/>
            <a:ext cx="9144000" cy="6397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Hyperplazie endometria – progrese do karcinomu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524001" y="1916114"/>
            <a:ext cx="6280887" cy="461665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>
                <a:solidFill>
                  <a:schemeClr val="bg1"/>
                </a:solidFill>
                <a:latin typeface="Times New Roman" panose="02020603050405020304" pitchFamily="18" charset="0"/>
              </a:rPr>
              <a:t> komplexní hyperplazie……………………3 %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524001" y="2420939"/>
            <a:ext cx="6295313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 simplexní atypická hyperplazie………….. 8 %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524001" y="2997201"/>
            <a:ext cx="6346609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</a:rPr>
              <a:t> komplexní atypická hyperplazie……...29-40 %</a:t>
            </a:r>
          </a:p>
        </p:txBody>
      </p:sp>
    </p:spTree>
    <p:extLst>
      <p:ext uri="{BB962C8B-B14F-4D97-AF65-F5344CB8AC3E}">
        <p14:creationId xmlns:p14="http://schemas.microsoft.com/office/powerpoint/2010/main" val="2540298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33375"/>
            <a:ext cx="9144000" cy="8636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sz="3600" dirty="0" err="1">
                <a:solidFill>
                  <a:schemeClr val="bg1"/>
                </a:solidFill>
                <a:latin typeface="Times New Roman" pitchFamily="18" charset="0"/>
              </a:rPr>
              <a:t>Patogeneza</a:t>
            </a:r>
            <a:endParaRPr lang="cs-CZ" sz="3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4" y="1916113"/>
            <a:ext cx="7235825" cy="3960812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sz="2400" b="1" u="sng" dirty="0">
                <a:solidFill>
                  <a:schemeClr val="bg1"/>
                </a:solidFill>
                <a:latin typeface="Times New Roman" pitchFamily="18" charset="0"/>
              </a:rPr>
              <a:t>Typ I</a:t>
            </a:r>
          </a:p>
          <a:p>
            <a:pPr lvl="1"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sz="2400" dirty="0">
                <a:solidFill>
                  <a:schemeClr val="bg1"/>
                </a:solidFill>
                <a:latin typeface="Times New Roman" pitchFamily="18" charset="0"/>
              </a:rPr>
              <a:t>dlouhodobá stimulace endometria estrogeny</a:t>
            </a:r>
          </a:p>
          <a:p>
            <a:pPr lvl="1"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sz="2400" dirty="0">
                <a:solidFill>
                  <a:schemeClr val="bg1"/>
                </a:solidFill>
                <a:latin typeface="Times New Roman" pitchFamily="18" charset="0"/>
              </a:rPr>
              <a:t>na základě hyperplazie endometria</a:t>
            </a:r>
          </a:p>
          <a:p>
            <a:pPr lvl="1"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sz="2400" dirty="0">
                <a:solidFill>
                  <a:schemeClr val="bg1"/>
                </a:solidFill>
                <a:latin typeface="Times New Roman" pitchFamily="18" charset="0"/>
              </a:rPr>
              <a:t>často diferencovaný adenokarcinom, menší invaze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sz="2400" b="1" u="sng" dirty="0">
                <a:solidFill>
                  <a:schemeClr val="bg1"/>
                </a:solidFill>
                <a:latin typeface="Times New Roman" pitchFamily="18" charset="0"/>
              </a:rPr>
              <a:t>Typ II</a:t>
            </a:r>
          </a:p>
          <a:p>
            <a:pPr lvl="1"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sz="2400" dirty="0">
                <a:solidFill>
                  <a:schemeClr val="bg1"/>
                </a:solidFill>
                <a:latin typeface="Times New Roman" pitchFamily="18" charset="0"/>
              </a:rPr>
              <a:t>bez zjevného působení</a:t>
            </a:r>
          </a:p>
          <a:p>
            <a:pPr lvl="1"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sz="2400" dirty="0">
                <a:solidFill>
                  <a:schemeClr val="bg1"/>
                </a:solidFill>
                <a:latin typeface="Times New Roman" pitchFamily="18" charset="0"/>
              </a:rPr>
              <a:t>většinou jiný typ než adenokarcinom</a:t>
            </a:r>
          </a:p>
          <a:p>
            <a:pPr lvl="1"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sz="2400" dirty="0">
                <a:solidFill>
                  <a:schemeClr val="bg1"/>
                </a:solidFill>
                <a:latin typeface="Times New Roman" pitchFamily="18" charset="0"/>
              </a:rPr>
              <a:t>horší prognóza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989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utoUpdateAnimBg="0" advAuto="100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67945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sz="3600" dirty="0">
                <a:solidFill>
                  <a:schemeClr val="bg1"/>
                </a:solidFill>
                <a:latin typeface="Times New Roman" pitchFamily="18" charset="0"/>
              </a:rPr>
              <a:t>Histologické typy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1089" y="1935778"/>
            <a:ext cx="6207125" cy="4060825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sz="2000" b="1">
                <a:solidFill>
                  <a:schemeClr val="bg1"/>
                </a:solidFill>
                <a:latin typeface="Times New Roman" pitchFamily="18" charset="0"/>
              </a:rPr>
              <a:t>Karcinom (98%)</a:t>
            </a:r>
          </a:p>
          <a:p>
            <a:pPr lvl="1"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>
                <a:solidFill>
                  <a:schemeClr val="bg1"/>
                </a:solidFill>
                <a:latin typeface="Times New Roman" pitchFamily="18" charset="0"/>
              </a:rPr>
              <a:t>adenokarcinom endometroidní</a:t>
            </a:r>
          </a:p>
          <a:p>
            <a:pPr lvl="1"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>
                <a:solidFill>
                  <a:schemeClr val="bg1"/>
                </a:solidFill>
                <a:latin typeface="Times New Roman" pitchFamily="18" charset="0"/>
              </a:rPr>
              <a:t>adenokarcinom s dlaždicovou složkou</a:t>
            </a:r>
          </a:p>
          <a:p>
            <a:pPr lvl="1"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>
                <a:solidFill>
                  <a:schemeClr val="bg1"/>
                </a:solidFill>
                <a:latin typeface="Times New Roman" pitchFamily="18" charset="0"/>
              </a:rPr>
              <a:t>clear cell karcinom</a:t>
            </a:r>
          </a:p>
          <a:p>
            <a:pPr lvl="1"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>
                <a:solidFill>
                  <a:schemeClr val="bg1"/>
                </a:solidFill>
                <a:latin typeface="Times New Roman" pitchFamily="18" charset="0"/>
              </a:rPr>
              <a:t>serosní papilární</a:t>
            </a:r>
          </a:p>
          <a:p>
            <a:pPr lvl="1"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>
                <a:solidFill>
                  <a:schemeClr val="bg1"/>
                </a:solidFill>
                <a:latin typeface="Times New Roman" pitchFamily="18" charset="0"/>
              </a:rPr>
              <a:t>spinocelulární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sz="2000" b="1">
                <a:solidFill>
                  <a:schemeClr val="bg1"/>
                </a:solidFill>
                <a:latin typeface="Times New Roman" pitchFamily="18" charset="0"/>
              </a:rPr>
              <a:t>Sarkom (2%)</a:t>
            </a:r>
          </a:p>
          <a:p>
            <a:pPr lvl="1"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>
                <a:solidFill>
                  <a:schemeClr val="bg1"/>
                </a:solidFill>
                <a:latin typeface="Times New Roman" pitchFamily="18" charset="0"/>
              </a:rPr>
              <a:t>karcinosarkom (50%) </a:t>
            </a:r>
          </a:p>
          <a:p>
            <a:pPr lvl="1"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>
                <a:solidFill>
                  <a:schemeClr val="bg1"/>
                </a:solidFill>
                <a:latin typeface="Times New Roman" pitchFamily="18" charset="0"/>
              </a:rPr>
              <a:t>leiomyosarkom (30%)</a:t>
            </a:r>
          </a:p>
          <a:p>
            <a:pPr lvl="1"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>
                <a:solidFill>
                  <a:schemeClr val="bg1"/>
                </a:solidFill>
                <a:latin typeface="Times New Roman" pitchFamily="18" charset="0"/>
              </a:rPr>
              <a:t>endometriální stromální sarkom (15%)</a:t>
            </a:r>
          </a:p>
          <a:p>
            <a:pPr lvl="1"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endParaRPr lang="cs-CZ">
              <a:solidFill>
                <a:schemeClr val="bg1"/>
              </a:solidFill>
              <a:latin typeface="Times New Roman" pitchFamily="18" charset="0"/>
            </a:endParaRPr>
          </a:p>
          <a:p>
            <a:pPr lvl="1" eaLnBrk="1" hangingPunct="1">
              <a:buClr>
                <a:schemeClr val="bg1"/>
              </a:buClr>
              <a:buFont typeface="Wingdings" pitchFamily="2" charset="2"/>
              <a:buNone/>
              <a:defRPr/>
            </a:pPr>
            <a:endParaRPr lang="cs-CZ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829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 advAuto="100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208213" y="1700213"/>
            <a:ext cx="7561262" cy="4608512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/>
              <a:t>	</a:t>
            </a:r>
            <a:r>
              <a:rPr lang="cs-CZ" altLang="cs-CZ" sz="2000">
                <a:solidFill>
                  <a:schemeClr val="bg1"/>
                </a:solidFill>
                <a:latin typeface="Times New Roman" panose="02020603050405020304" pitchFamily="18" charset="0"/>
              </a:rPr>
              <a:t>T1a		endometrium nebo invaze                IA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        do poloviny myometria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bg1"/>
                </a:solidFill>
                <a:latin typeface="Times New Roman" panose="02020603050405020304" pitchFamily="18" charset="0"/>
              </a:rPr>
              <a:t>	T1b		invaze </a:t>
            </a:r>
            <a:r>
              <a:rPr lang="cs-CZ" alt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cs-CZ" altLang="cs-CZ" sz="2000">
                <a:solidFill>
                  <a:schemeClr val="bg1"/>
                </a:solidFill>
                <a:latin typeface="Times New Roman" panose="02020603050405020304" pitchFamily="18" charset="0"/>
              </a:rPr>
              <a:t> 1/2 myometria		IB	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bg1"/>
                </a:solidFill>
                <a:latin typeface="Times New Roman" panose="02020603050405020304" pitchFamily="18" charset="0"/>
              </a:rPr>
              <a:t>	T2		 cervikální stroma 		II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cs-CZ" sz="20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bg1"/>
                </a:solidFill>
                <a:latin typeface="Times New Roman" panose="02020603050405020304" pitchFamily="18" charset="0"/>
              </a:rPr>
              <a:t>	T3a		seróza/adnexa                     	IIIA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bg1"/>
                </a:solidFill>
                <a:latin typeface="Times New Roman" panose="02020603050405020304" pitchFamily="18" charset="0"/>
              </a:rPr>
              <a:t>	T3b		pochva nebo parametria      	IIIB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bg1"/>
                </a:solidFill>
                <a:latin typeface="Times New Roman" panose="02020603050405020304" pitchFamily="18" charset="0"/>
              </a:rPr>
              <a:t>			pozitivní pánevní uzliny 		IIIC1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bg1"/>
                </a:solidFill>
                <a:latin typeface="Times New Roman" panose="02020603050405020304" pitchFamily="18" charset="0"/>
              </a:rPr>
              <a:t>			pozitivní paraaortální uzliny	IIIC2	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cs-CZ" sz="20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bg1"/>
                </a:solidFill>
                <a:latin typeface="Times New Roman" panose="02020603050405020304" pitchFamily="18" charset="0"/>
              </a:rPr>
              <a:t>	T4		šíření do sliznice měchýře/střeva	IVA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bg1"/>
                </a:solidFill>
                <a:latin typeface="Times New Roman" panose="02020603050405020304" pitchFamily="18" charset="0"/>
              </a:rPr>
              <a:t>	N1		metastázy v regionálních uzlinách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chemeClr val="bg1"/>
                </a:solidFill>
                <a:latin typeface="Times New Roman" panose="02020603050405020304" pitchFamily="18" charset="0"/>
              </a:rPr>
              <a:t>	M1		vzdálené metastázy		IVB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208213" y="1072177"/>
            <a:ext cx="7561262" cy="6477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imes New Roman" pitchFamily="18" charset="0"/>
              </a:rPr>
              <a:t>TNM 	                 		FIGO</a:t>
            </a:r>
          </a:p>
        </p:txBody>
      </p:sp>
    </p:spTree>
    <p:extLst>
      <p:ext uri="{BB962C8B-B14F-4D97-AF65-F5344CB8AC3E}">
        <p14:creationId xmlns:p14="http://schemas.microsoft.com/office/powerpoint/2010/main" val="353002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77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524000" y="2505075"/>
            <a:ext cx="9144000" cy="157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4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Karcinom těla děložního</a:t>
            </a:r>
          </a:p>
          <a:p>
            <a:pPr algn="ctr" eaLnBrk="1" hangingPunct="1">
              <a:defRPr/>
            </a:pPr>
            <a:r>
              <a:rPr lang="cs-CZ" sz="4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cs-CZ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taging up to date</a:t>
            </a:r>
          </a:p>
        </p:txBody>
      </p:sp>
    </p:spTree>
    <p:extLst>
      <p:ext uri="{BB962C8B-B14F-4D97-AF65-F5344CB8AC3E}">
        <p14:creationId xmlns:p14="http://schemas.microsoft.com/office/powerpoint/2010/main" val="2538208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524000" y="1766888"/>
            <a:ext cx="6019800" cy="5191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ZN prsu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524000" y="2624753"/>
            <a:ext cx="6019800" cy="519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ZN kolorekta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524000" y="3443288"/>
            <a:ext cx="6019800" cy="5191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ZN průdušek a plic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524000" y="4357688"/>
            <a:ext cx="6019800" cy="519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ZN těla děložního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1524000" y="5272088"/>
            <a:ext cx="6019800" cy="5191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ZN vaječníku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1524000" y="6110288"/>
            <a:ext cx="6019800" cy="519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ZN hrdla děložního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24800" y="1766888"/>
            <a:ext cx="984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122,7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8077200" y="2605088"/>
            <a:ext cx="8064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60,1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8077200" y="3443288"/>
            <a:ext cx="8064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33,2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8077200" y="4357688"/>
            <a:ext cx="806450" cy="5191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5,0</a:t>
            </a: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8077200" y="5272088"/>
            <a:ext cx="8064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20,5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8077200" y="6110288"/>
            <a:ext cx="8064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18,7</a:t>
            </a: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1524000" y="228601"/>
            <a:ext cx="9144000" cy="12096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Karcinom endometria v ČR (20</a:t>
            </a:r>
            <a:r>
              <a:rPr lang="cs-CZ" sz="3600" b="1">
                <a:solidFill>
                  <a:schemeClr val="bg1"/>
                </a:solidFill>
                <a:latin typeface="Times New Roman" pitchFamily="18" charset="0"/>
              </a:rPr>
              <a:t>10</a:t>
            </a:r>
            <a:r>
              <a:rPr lang="cs-CZ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eaLnBrk="1" hangingPunct="1">
              <a:defRPr/>
            </a:pPr>
            <a:r>
              <a:rPr lang="cs-CZ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incidence na 100tis.žen/rok</a:t>
            </a:r>
          </a:p>
        </p:txBody>
      </p:sp>
    </p:spTree>
    <p:extLst>
      <p:ext uri="{BB962C8B-B14F-4D97-AF65-F5344CB8AC3E}">
        <p14:creationId xmlns:p14="http://schemas.microsoft.com/office/powerpoint/2010/main" val="868950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524000" y="1981201"/>
            <a:ext cx="8001000" cy="5191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Incidence dle věku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524000" y="2971801"/>
            <a:ext cx="5943600" cy="5191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buFont typeface="Wingdings" pitchFamily="2" charset="2"/>
              <a:buNone/>
              <a:defRPr/>
            </a:pPr>
            <a:r>
              <a:rPr lang="cs-CZ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75% postmenopauzálně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524000" y="3886201"/>
            <a:ext cx="5943600" cy="5191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cs-CZ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25% premenopauzálně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524000" y="533400"/>
            <a:ext cx="9144000" cy="660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Karcinom endometria v ČR (20</a:t>
            </a:r>
            <a:r>
              <a:rPr lang="cs-CZ" sz="3600" b="1">
                <a:solidFill>
                  <a:schemeClr val="bg1"/>
                </a:solidFill>
                <a:latin typeface="Times New Roman" pitchFamily="18" charset="0"/>
              </a:rPr>
              <a:t>10</a:t>
            </a:r>
            <a:r>
              <a:rPr lang="cs-CZ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524000" y="4800601"/>
            <a:ext cx="5943600" cy="5191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cs-CZ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5% pod 40 let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524000" y="2971800"/>
            <a:ext cx="50323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524000" y="3886200"/>
            <a:ext cx="50323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1524000" y="4800600"/>
            <a:ext cx="50323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8441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524000" y="1143001"/>
            <a:ext cx="3886200" cy="5191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Obligatorní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705600" y="1143001"/>
            <a:ext cx="3962400" cy="5191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Fakultativní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524000" y="1905000"/>
            <a:ext cx="28194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anamnéza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524000" y="2514600"/>
            <a:ext cx="28194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interní vyš.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524000" y="3200400"/>
            <a:ext cx="28194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laboratorní vyš.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524000" y="3886200"/>
            <a:ext cx="28194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RTG S+P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524000" y="4572000"/>
            <a:ext cx="28194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gynekol.vyš</a:t>
            </a:r>
            <a:r>
              <a:rPr lang="cs-C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1524000" y="5486400"/>
            <a:ext cx="5181600" cy="5794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ultrazvuk pánve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467600" y="1905000"/>
            <a:ext cx="32004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TUM – CA 125, HE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7467600" y="2514600"/>
            <a:ext cx="32004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uretrocystoskopie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7467600" y="3200400"/>
            <a:ext cx="32004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rektoskopie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7467600" y="3886200"/>
            <a:ext cx="32004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lymfografie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7543800" y="4495800"/>
            <a:ext cx="31242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cs-CZ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IVU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7467600" y="5715000"/>
            <a:ext cx="32004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CT břicha + pánve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7467600" y="5105400"/>
            <a:ext cx="32004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MRI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7467600" y="6324600"/>
            <a:ext cx="32004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PET-CT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1524000" y="228600"/>
            <a:ext cx="9144000" cy="660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Karcinom endometria staging</a:t>
            </a: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1524000" y="1905000"/>
            <a:ext cx="50323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1524000" y="2514600"/>
            <a:ext cx="503238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1524000" y="3200400"/>
            <a:ext cx="50323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1524000" y="3886200"/>
            <a:ext cx="503238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1524000" y="4572000"/>
            <a:ext cx="50323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7467600" y="1905000"/>
            <a:ext cx="50323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4057" name="Text Box 25"/>
          <p:cNvSpPr txBox="1">
            <a:spLocks noChangeArrowheads="1"/>
          </p:cNvSpPr>
          <p:nvPr/>
        </p:nvSpPr>
        <p:spPr bwMode="auto">
          <a:xfrm>
            <a:off x="7467600" y="2514600"/>
            <a:ext cx="503238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7467600" y="3200400"/>
            <a:ext cx="50323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4059" name="Text Box 27"/>
          <p:cNvSpPr txBox="1">
            <a:spLocks noChangeArrowheads="1"/>
          </p:cNvSpPr>
          <p:nvPr/>
        </p:nvSpPr>
        <p:spPr bwMode="auto">
          <a:xfrm>
            <a:off x="7467600" y="3886200"/>
            <a:ext cx="503238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7467600" y="4495800"/>
            <a:ext cx="50323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4061" name="Text Box 29"/>
          <p:cNvSpPr txBox="1">
            <a:spLocks noChangeArrowheads="1"/>
          </p:cNvSpPr>
          <p:nvPr/>
        </p:nvSpPr>
        <p:spPr bwMode="auto">
          <a:xfrm>
            <a:off x="7467600" y="5105400"/>
            <a:ext cx="503238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7467600" y="5715000"/>
            <a:ext cx="50323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4063" name="Text Box 31"/>
          <p:cNvSpPr txBox="1">
            <a:spLocks noChangeArrowheads="1"/>
          </p:cNvSpPr>
          <p:nvPr/>
        </p:nvSpPr>
        <p:spPr bwMode="auto">
          <a:xfrm>
            <a:off x="7467600" y="6324600"/>
            <a:ext cx="503238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423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7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524000" y="404814"/>
            <a:ext cx="9144000" cy="579437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200" b="1">
                <a:solidFill>
                  <a:schemeClr val="bg1"/>
                </a:solidFill>
                <a:latin typeface="Times New Roman" panose="02020603050405020304" pitchFamily="18" charset="0"/>
              </a:rPr>
              <a:t>Benigní nádory těla dělohy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524001" y="1773238"/>
            <a:ext cx="3635375" cy="519112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 leiomyom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524001" y="2852738"/>
            <a:ext cx="3635375" cy="519112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 polyp těla děložního</a:t>
            </a:r>
          </a:p>
        </p:txBody>
      </p:sp>
    </p:spTree>
    <p:extLst>
      <p:ext uri="{BB962C8B-B14F-4D97-AF65-F5344CB8AC3E}">
        <p14:creationId xmlns:p14="http://schemas.microsoft.com/office/powerpoint/2010/main" val="1792248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524000" y="1843088"/>
            <a:ext cx="5334000" cy="519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přesnost invaze do </a:t>
            </a:r>
            <a:r>
              <a:rPr lang="cs-CZ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moymetria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514601" y="2463801"/>
            <a:ext cx="1477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UZ 84%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4876800" y="2463801"/>
            <a:ext cx="1576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MR 81%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524000" y="4129088"/>
            <a:ext cx="5264150" cy="519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hodnocení šíření nádoru do hrdla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514601" y="4749801"/>
            <a:ext cx="1477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UZ 92%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181600" y="4749801"/>
            <a:ext cx="1576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MR 85%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524000" y="457200"/>
            <a:ext cx="9144000" cy="6286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3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Karcinom endometria – expertní UZ vyšetření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4243389" y="2463801"/>
            <a:ext cx="441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4359276" y="4738688"/>
            <a:ext cx="441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86674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524000" y="4581525"/>
            <a:ext cx="64008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homogenita nádoru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24000" y="1447800"/>
            <a:ext cx="83058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cs-CZ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zachování endomyometrální junkce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24000" y="2209800"/>
            <a:ext cx="77724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uložení nádoru (isthmus/fundus)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524000" y="3048000"/>
            <a:ext cx="72390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cs-CZ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velikost nádoru (&gt; 2cm)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524000" y="3860800"/>
            <a:ext cx="68580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vzdálenost nádoru od serózy (&lt; 5mm)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1524000" y="5348288"/>
            <a:ext cx="57912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postižení děložního hrdla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1524000" y="6096000"/>
            <a:ext cx="51054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cs-CZ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patol</a:t>
            </a:r>
            <a:r>
              <a:rPr lang="cs-C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vaskularizace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524000" y="228600"/>
            <a:ext cx="9144000" cy="6286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3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Karcinom endometria – expertní UZ vyšetření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1524000" y="1447801"/>
            <a:ext cx="50323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1524000" y="2209800"/>
            <a:ext cx="503238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1524000" y="6096000"/>
            <a:ext cx="50323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1524000" y="3048000"/>
            <a:ext cx="50323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1524000" y="3860800"/>
            <a:ext cx="503238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1524000" y="4581525"/>
            <a:ext cx="50323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1524000" y="5348288"/>
            <a:ext cx="503238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595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524001" y="2057400"/>
            <a:ext cx="4162425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nepravidelně zvětšená děloha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524000" y="2971801"/>
            <a:ext cx="7696200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solidní, solidně – cystické struktury s </a:t>
            </a:r>
            <a:r>
              <a:rPr lang="cs-CZ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hypoechogenním</a:t>
            </a:r>
            <a:r>
              <a:rPr lang="cs-C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halo, nehomogenní, centrální kalcifikace, nekrózy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524000" y="4191001"/>
            <a:ext cx="8229600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bohatá </a:t>
            </a:r>
            <a:r>
              <a:rPr lang="cs-CZ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intratumorózní</a:t>
            </a:r>
            <a:r>
              <a:rPr lang="cs-C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neovaskularizace</a:t>
            </a:r>
            <a:r>
              <a:rPr lang="cs-C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nepravidelně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uspořádané cévy (RI &lt;0,4, senzitivita 90,9%, specifita 99,8%)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524000" y="5486400"/>
            <a:ext cx="403383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nízká impedance </a:t>
            </a:r>
            <a:r>
              <a:rPr lang="cs-CZ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aa.uterinae</a:t>
            </a:r>
            <a:endParaRPr lang="cs-CZ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524000" y="457200"/>
            <a:ext cx="9144000" cy="6286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3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Sarkom dělohy – expertní UZ vyšetření</a:t>
            </a:r>
          </a:p>
        </p:txBody>
      </p:sp>
    </p:spTree>
    <p:extLst>
      <p:ext uri="{BB962C8B-B14F-4D97-AF65-F5344CB8AC3E}">
        <p14:creationId xmlns:p14="http://schemas.microsoft.com/office/powerpoint/2010/main" val="3608157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5260976" y="6583364"/>
            <a:ext cx="5407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D.Fischerová, Klinicko-ultrazvukový seminář karcinom endometria, Praha 22.5.2010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524000" y="44451"/>
            <a:ext cx="91440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Expertní UZ – hodnocení lymfadenopatie</a:t>
            </a:r>
          </a:p>
        </p:txBody>
      </p:sp>
    </p:spTree>
    <p:extLst>
      <p:ext uri="{BB962C8B-B14F-4D97-AF65-F5344CB8AC3E}">
        <p14:creationId xmlns:p14="http://schemas.microsoft.com/office/powerpoint/2010/main" val="3231454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28" name="Group 48"/>
          <p:cNvGraphicFramePr>
            <a:graphicFrameLocks noGrp="1"/>
          </p:cNvGraphicFramePr>
          <p:nvPr/>
        </p:nvGraphicFramePr>
        <p:xfrm>
          <a:off x="1524000" y="0"/>
          <a:ext cx="9144000" cy="6789739"/>
        </p:xfrm>
        <a:graphic>
          <a:graphicData uri="http://schemas.openxmlformats.org/drawingml/2006/table">
            <a:tbl>
              <a:tblPr/>
              <a:tblGrid>
                <a:gridCol w="1081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1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2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4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FIGO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Rozsah nádoru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1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Nádor limitovaný na tělo dělohy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Nádor s invazí do myometria &lt;50%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Nádor s invazí do myometria &gt;50%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+/-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Nádor se šíří do stromatu hrdla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-/+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IIIB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III C1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III C2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Šíření mimo dělohu kromě stadium IV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Šíření na serózu/dělohy a/nebo adnexa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Šíření  na pochvu nebo parametria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Pozitivní pánevní uzliny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Pozitivní paraaortální uzliny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IV 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IV 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Infiltrace MM a nebo rekta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Přítomnost vzdálených meta(s výjimkou postižení adnex, pochvy, peritonea, pánevních a paraaortálních uzlin)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033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524000" y="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248400" y="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019800" y="342900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1524000" y="342900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27736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71850"/>
            <a:ext cx="4648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1524000" y="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6096000" y="342900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1524000" y="342900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6400800" y="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9784401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71850"/>
            <a:ext cx="4648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1524000" y="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6324600" y="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828800" y="342900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6172200" y="335280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34763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524000" y="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1752600" y="342900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324600" y="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6324600" y="342900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14189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6096000" y="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6477000" y="342900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828800" y="30480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1752600" y="342900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1524000" y="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22481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1524000" y="1557338"/>
            <a:ext cx="9144000" cy="4525962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   </a:t>
            </a:r>
            <a:r>
              <a:rPr lang="cs-CZ" altLang="cs-CZ" sz="2400" dirty="0">
                <a:latin typeface="Times New Roman" panose="02020603050405020304" pitchFamily="18" charset="0"/>
              </a:rPr>
              <a:t>výskyt - tělo dělohy, děložní hrdlo, vejcovod, ovarium, pochva,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        vulva, </a:t>
            </a:r>
            <a:r>
              <a:rPr lang="cs-CZ" altLang="cs-CZ" sz="2400" dirty="0" err="1">
                <a:latin typeface="Times New Roman" panose="02020603050405020304" pitchFamily="18" charset="0"/>
              </a:rPr>
              <a:t>ligamenta</a:t>
            </a:r>
            <a:r>
              <a:rPr lang="cs-CZ" altLang="cs-CZ" sz="2400" dirty="0">
                <a:latin typeface="Times New Roman" panose="02020603050405020304" pitchFamily="18" charset="0"/>
              </a:rPr>
              <a:t>, GIT, pokud obsahuje </a:t>
            </a:r>
            <a:r>
              <a:rPr lang="cs-CZ" altLang="cs-CZ" sz="2400" dirty="0" err="1">
                <a:latin typeface="Times New Roman" panose="02020603050405020304" pitchFamily="18" charset="0"/>
              </a:rPr>
              <a:t>endometriální</a:t>
            </a:r>
            <a:r>
              <a:rPr lang="cs-CZ" altLang="cs-CZ" sz="2400" dirty="0">
                <a:latin typeface="Times New Roman" panose="02020603050405020304" pitchFamily="18" charset="0"/>
              </a:rPr>
              <a:t> žlázovou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        tkáň - </a:t>
            </a:r>
            <a:r>
              <a:rPr lang="cs-CZ" altLang="cs-CZ" sz="2400" dirty="0" err="1">
                <a:latin typeface="Times New Roman" panose="02020603050405020304" pitchFamily="18" charset="0"/>
              </a:rPr>
              <a:t>adenomyom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        generalizované formy - intravenózní, diseminovaná peritoneální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latin typeface="Times New Roman" panose="02020603050405020304" pitchFamily="18" charset="0"/>
              </a:rPr>
              <a:t>  postihuje 20 - 50 % žen fertilního věku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latin typeface="Times New Roman" panose="02020603050405020304" pitchFamily="18" charset="0"/>
              </a:rPr>
              <a:t>  nejčastější diagnostika - věkové rozmezí 35 - 45 let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latin typeface="Times New Roman" panose="02020603050405020304" pitchFamily="18" charset="0"/>
              </a:rPr>
              <a:t>  po menopauze dochází k involuci 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524000" y="404814"/>
            <a:ext cx="9144000" cy="579437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200" b="1">
                <a:solidFill>
                  <a:schemeClr val="bg1"/>
                </a:solidFill>
                <a:latin typeface="Times New Roman" panose="02020603050405020304" pitchFamily="18" charset="0"/>
              </a:rPr>
              <a:t>Benigní nádory těla dělohy - leiomyom</a:t>
            </a:r>
          </a:p>
        </p:txBody>
      </p:sp>
    </p:spTree>
    <p:extLst>
      <p:ext uri="{BB962C8B-B14F-4D97-AF65-F5344CB8AC3E}">
        <p14:creationId xmlns:p14="http://schemas.microsoft.com/office/powerpoint/2010/main" val="1133622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8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1524000" y="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6400800" y="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6248400" y="342900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1905000" y="3429001"/>
            <a:ext cx="1390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000">
                <a:latin typeface="Times New Roman" panose="02020603050405020304" pitchFamily="18" charset="0"/>
              </a:rPr>
              <a:t>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35871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4621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524000" y="533401"/>
            <a:ext cx="9144000" cy="7694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ZÁVĚR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524000" y="2209800"/>
            <a:ext cx="64770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spolehlivá, levná, dostupná metoda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524000" y="3124200"/>
            <a:ext cx="472598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obligatorní stagingové vyšetření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524000" y="4149725"/>
            <a:ext cx="6707188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dispenzarizace </a:t>
            </a:r>
            <a:r>
              <a:rPr lang="cs-CZ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onkogynekologických</a:t>
            </a:r>
            <a:r>
              <a:rPr lang="cs-C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pacientek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524001" y="5084763"/>
            <a:ext cx="8316913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screeningová metoda u hereditárních syndromů v onkologii</a:t>
            </a:r>
          </a:p>
        </p:txBody>
      </p:sp>
    </p:spTree>
    <p:extLst>
      <p:ext uri="{BB962C8B-B14F-4D97-AF65-F5344CB8AC3E}">
        <p14:creationId xmlns:p14="http://schemas.microsoft.com/office/powerpoint/2010/main" val="1943605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146623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Gynekologicko</a:t>
            </a: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- porodnická klinika </a:t>
            </a:r>
            <a:b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Lékařské fakulty MU a FN Brno </a:t>
            </a:r>
            <a:b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přednosta: doc. MUDr. Vít Weinberger, Ph.D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58928"/>
            <a:ext cx="12192000" cy="101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6000" b="1" dirty="0" err="1" smtClean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Dysplázie</a:t>
            </a:r>
            <a:r>
              <a:rPr lang="cs-CZ" altLang="cs-CZ" sz="6000" b="1" dirty="0" smtClean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hrdla</a:t>
            </a:r>
            <a:r>
              <a:rPr lang="cs-CZ" altLang="cs-CZ" sz="6000" b="1" dirty="0" smtClean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děložního</a:t>
            </a:r>
            <a:endParaRPr lang="cs-CZ" altLang="cs-CZ" sz="6000" b="1" dirty="0">
              <a:solidFill>
                <a:srgbClr val="F01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351020" y="5267719"/>
            <a:ext cx="589635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Gynekologie a porodnictví - přednášky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747" y="6397011"/>
            <a:ext cx="68065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>
              <a:buNone/>
            </a:pPr>
            <a:r>
              <a:rPr lang="cs-CZ" alt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3125371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309786" y="785795"/>
            <a:ext cx="5445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incidence v populaci roste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381225" y="1714489"/>
            <a:ext cx="8121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z prekancerózy v karcinom za 10 - 15 let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309787" y="2643182"/>
            <a:ext cx="83375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dlaždicobuněčné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vs.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denoprekancerózy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v poměru až 80:1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381225" y="3929067"/>
            <a:ext cx="455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mladé vs. starší ženy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381224" y="4786322"/>
            <a:ext cx="56669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spinocelulární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karcinom </a:t>
            </a:r>
          </a:p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vs. adenokarcinom cca 5:1</a:t>
            </a:r>
          </a:p>
          <a:p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10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IN III ve zlazc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08578" y="3810866"/>
            <a:ext cx="3995935" cy="264247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891769" y="3052147"/>
            <a:ext cx="8205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Rozšíření bazální zóny epitelu: do 1/3, do 2/3, nad 2/3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919536" y="4014941"/>
            <a:ext cx="507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Typické jaderné abnormality – viz patologie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919537" y="4814205"/>
            <a:ext cx="3640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Porucha maturace epitelu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886525" y="3429002"/>
            <a:ext cx="6462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Specifické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perinukleární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projasnění -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koilocyty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024034" y="282479"/>
            <a:ext cx="2667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Dlaždicové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666977" y="2000241"/>
            <a:ext cx="4286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cytologie – LG SIL, HG SIL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573161" y="5437243"/>
            <a:ext cx="5050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Doplňující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imunohistochemické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metody: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886526" y="5836474"/>
            <a:ext cx="4851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Protilátky proti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-67, proteinu p16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666976" y="2571745"/>
            <a:ext cx="3619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mikroskopické změny: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666977" y="1428737"/>
            <a:ext cx="6369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CIN I (mírná), II (střední), III (těžká), CIS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622102" y="951112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Dysplazie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683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2452662" y="1571613"/>
            <a:ext cx="793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CGIN = cervikální glandulární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intraepiteliální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neoplazie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095605" y="2071679"/>
            <a:ext cx="1347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 CGIN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310182" y="2071679"/>
            <a:ext cx="3056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HG CGIN včetně AIS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452662" y="3357563"/>
            <a:ext cx="5988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cca v 50 % CGIN se nachází složka CIN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452662" y="2714621"/>
            <a:ext cx="6809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obvykle náhodný nález při podezření na CIN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452663" y="4429133"/>
            <a:ext cx="546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nejobávanější dysplazií čípku je AIS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024035" y="857233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Žlázové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024166" y="3786191"/>
            <a:ext cx="3419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„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mixed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prekancerózy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738678" y="207167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381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095737" y="428605"/>
            <a:ext cx="4469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Etiopatogeneze</a:t>
            </a:r>
            <a:endParaRPr lang="cs-CZ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24100" y="1285860"/>
            <a:ext cx="4363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DNA viry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čeleď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Papillomaviridae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24100" y="1857364"/>
            <a:ext cx="3631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více než 130 genotypů HPV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738414" y="2285992"/>
            <a:ext cx="7715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cca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specifických typů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HPV s afinitou ke genitálu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881290" y="5643578"/>
            <a:ext cx="3416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dle struktury DNA kódující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524100" y="3286124"/>
            <a:ext cx="4066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epiteliotropie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proliferační efekt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952728" y="4286256"/>
            <a:ext cx="501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dle tkáňové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specifity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kožní vs. slizniční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952728" y="4714884"/>
            <a:ext cx="7358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dle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onkogenního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potenciálu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LR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risk) – 6, 11 (42, 43, 44) – benigní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kondylomata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risk) – 16, 18, 31, 45 (33, 35, 39, 51)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524101" y="3857628"/>
            <a:ext cx="1873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klasifikace: 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738414" y="2786058"/>
            <a:ext cx="5640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(cervix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vulva, pochva,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perianální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oblast, penis)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142403" y="5643578"/>
            <a:ext cx="4325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časné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(E6,E7) a 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pozdní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(L1) proteiny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240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238480" y="428604"/>
            <a:ext cx="4762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Přenos infekce</a:t>
            </a:r>
            <a:endParaRPr lang="cs-CZ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095472" y="3786190"/>
            <a:ext cx="785818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mikrotraumata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kontakt v místech přechodu epitelů </a:t>
            </a:r>
          </a:p>
          <a:p>
            <a:pPr>
              <a:lnSpc>
                <a:spcPct val="90000"/>
              </a:lnSpc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		– cervix (nosohltan, epiglottis,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anus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38282" y="1428737"/>
            <a:ext cx="9346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římým kontaktem 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nejčastěji pohlavní styk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738283" y="2214555"/>
            <a:ext cx="5216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epřímá kontaminace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809721" y="3000373"/>
            <a:ext cx="8640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diskutovaný vertikální a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peripartální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přenos (matka – plod)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821698" y="4797153"/>
            <a:ext cx="5608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ID 3 měsíce (interval 1,5 - 8 měsíců)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00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952596" y="714357"/>
            <a:ext cx="7853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Mechanismus </a:t>
            </a:r>
            <a:r>
              <a:rPr 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onkogenního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působení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59984" y="2928934"/>
            <a:ext cx="890801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Povrch – infekce bazálních buněk bazální </a:t>
            </a:r>
          </a:p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membrány – virová DNA v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epizomální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formě </a:t>
            </a:r>
          </a:p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jádře buňky (E1,2,6,7) – replikace virové DNA </a:t>
            </a:r>
          </a:p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(E6 a E7 se integrují do genomu) – tvorba </a:t>
            </a:r>
          </a:p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irových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partikulí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(L1 a 2) – odlupující se buňky </a:t>
            </a:r>
          </a:p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infekčními viriony na povrchu 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2391" y="1714489"/>
            <a:ext cx="844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inaktivace tumor supresorových genů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82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524000" y="1125539"/>
            <a:ext cx="9144000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>
                <a:latin typeface="Times New Roman" panose="02020603050405020304" pitchFamily="18" charset="0"/>
              </a:rPr>
              <a:t> </a:t>
            </a:r>
            <a:r>
              <a:rPr lang="cs-CZ" altLang="cs-CZ" sz="2800" b="1">
                <a:latin typeface="Times New Roman" panose="02020603050405020304" pitchFamily="18" charset="0"/>
              </a:rPr>
              <a:t>klasifikace dle lokalizace</a:t>
            </a:r>
            <a:r>
              <a:rPr lang="cs-CZ" altLang="cs-CZ" sz="280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cs-CZ" altLang="cs-CZ" sz="2800">
                <a:latin typeface="Times New Roman" panose="02020603050405020304" pitchFamily="18" charset="0"/>
              </a:rPr>
              <a:t>	</a:t>
            </a:r>
            <a:r>
              <a:rPr lang="cs-CZ" altLang="cs-CZ">
                <a:latin typeface="Times New Roman" panose="02020603050405020304" pitchFamily="18" charset="0"/>
              </a:rPr>
              <a:t>- submukózní, event. rodící se myom (myoma nascens)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cs-CZ" altLang="cs-CZ">
                <a:latin typeface="Times New Roman" panose="02020603050405020304" pitchFamily="18" charset="0"/>
              </a:rPr>
              <a:t>	- intramurální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>
                <a:latin typeface="Times New Roman" panose="02020603050405020304" pitchFamily="18" charset="0"/>
              </a:rPr>
              <a:t>	- subserózní, event. stopkatý myom (myoma pendulum)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cs-CZ" altLang="cs-CZ">
                <a:latin typeface="Times New Roman" panose="02020603050405020304" pitchFamily="18" charset="0"/>
              </a:rPr>
              <a:t>	- intraligamentózní myom  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524000" y="260350"/>
            <a:ext cx="9144000" cy="579438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200" b="1">
                <a:solidFill>
                  <a:schemeClr val="bg1"/>
                </a:solidFill>
                <a:latin typeface="Times New Roman" panose="02020603050405020304" pitchFamily="18" charset="0"/>
              </a:rPr>
              <a:t>Benigní nádory těla dělohy - leiomyom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524000" y="3933825"/>
            <a:ext cx="91440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>
                <a:latin typeface="Times New Roman" panose="02020603050405020304" pitchFamily="18" charset="0"/>
              </a:rPr>
              <a:t> </a:t>
            </a:r>
            <a:r>
              <a:rPr lang="cs-CZ" altLang="cs-CZ" sz="2800" b="1">
                <a:latin typeface="Times New Roman" panose="02020603050405020304" pitchFamily="18" charset="0"/>
              </a:rPr>
              <a:t>degenerativní změny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 b="1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</a:rPr>
              <a:t>	</a:t>
            </a:r>
            <a:r>
              <a:rPr lang="cs-CZ" altLang="cs-CZ">
                <a:latin typeface="Times New Roman" panose="02020603050405020304" pitchFamily="18" charset="0"/>
              </a:rPr>
              <a:t>- hyalinizace</a:t>
            </a:r>
          </a:p>
          <a:p>
            <a:pPr eaLnBrk="1" hangingPunct="1"/>
            <a:r>
              <a:rPr lang="cs-CZ" altLang="cs-CZ">
                <a:latin typeface="Times New Roman" panose="02020603050405020304" pitchFamily="18" charset="0"/>
              </a:rPr>
              <a:t>	- mukoidní degenerace (hlenový obsah)</a:t>
            </a:r>
          </a:p>
          <a:p>
            <a:pPr eaLnBrk="1" hangingPunct="1"/>
            <a:r>
              <a:rPr lang="cs-CZ" altLang="cs-CZ">
                <a:latin typeface="Times New Roman" panose="02020603050405020304" pitchFamily="18" charset="0"/>
              </a:rPr>
              <a:t>	- cystická degenerace (zkapalnění)</a:t>
            </a:r>
          </a:p>
          <a:p>
            <a:pPr eaLnBrk="1" hangingPunct="1"/>
            <a:r>
              <a:rPr lang="cs-CZ" altLang="cs-CZ">
                <a:latin typeface="Times New Roman" panose="02020603050405020304" pitchFamily="18" charset="0"/>
              </a:rPr>
              <a:t>	- kalcifikace</a:t>
            </a:r>
          </a:p>
        </p:txBody>
      </p:sp>
    </p:spTree>
    <p:extLst>
      <p:ext uri="{BB962C8B-B14F-4D97-AF65-F5344CB8AC3E}">
        <p14:creationId xmlns:p14="http://schemas.microsoft.com/office/powerpoint/2010/main" val="27643648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2452662" y="2000240"/>
            <a:ext cx="6200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70-80 % celoživotní prevalence HPV infekce u žen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881423" y="357166"/>
            <a:ext cx="42242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Osud infekce</a:t>
            </a:r>
            <a:endParaRPr lang="cs-CZ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452663" y="2500306"/>
            <a:ext cx="3864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většinou tranzitorní charakter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452663" y="3000372"/>
            <a:ext cx="6362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průměrný spontánní clearingový čas 7 - 24 měsíců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452663" y="3500438"/>
            <a:ext cx="2807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perzistence HR HPV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452663" y="4429132"/>
            <a:ext cx="778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věkem klesá prevalence HR HPV a roste incidence Ca cervixu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738415" y="4857761"/>
            <a:ext cx="8339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18 - 25 let – 25 % žen HR HPV pozitivní, Ca pod 2/ 100 000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738382" y="5286389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let – 3-5 % žen HR HPV pozitivní, Ca 6/ 100 000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452662" y="1285861"/>
            <a:ext cx="6933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regrese, perzistence, progrese</a:t>
            </a:r>
            <a:endParaRPr lang="cs-CZ" sz="36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738415" y="3929066"/>
            <a:ext cx="7394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infekce detekovaná více než jednou v období 6 a více měsíců</a:t>
            </a:r>
          </a:p>
        </p:txBody>
      </p:sp>
    </p:spTree>
    <p:extLst>
      <p:ext uri="{BB962C8B-B14F-4D97-AF65-F5344CB8AC3E}">
        <p14:creationId xmlns:p14="http://schemas.microsoft.com/office/powerpoint/2010/main" val="30896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309919" y="357167"/>
            <a:ext cx="5182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Rizikové </a:t>
            </a:r>
            <a:r>
              <a:rPr lang="cs-CZ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kofaktory</a:t>
            </a:r>
            <a:endParaRPr lang="cs-CZ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238349" y="5357827"/>
            <a:ext cx="5508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špatné socioekonomické podmínky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238349" y="1357299"/>
            <a:ext cx="4041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rizikové sexuální chování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238348" y="1857365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časná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koitarché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238348" y="2573736"/>
            <a:ext cx="557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imunosuprese, imunodeficience 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238349" y="2928935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kouření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238348" y="3500439"/>
            <a:ext cx="3355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současné další STD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238348" y="4000505"/>
            <a:ext cx="3724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multiparita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změny TZ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238348" y="4572009"/>
            <a:ext cx="5710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dlouhodobé užívání HAK  </a:t>
            </a:r>
          </a:p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- změny lok. obranných mechanizmů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881554" y="1857364"/>
            <a:ext cx="7103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snadná infekce fragilního nezralého 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metaplastického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epitelu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109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Geografická distribuce </a:t>
            </a:r>
            <a:r>
              <a:rPr lang="cs-CZ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 cervixu</a:t>
            </a:r>
            <a:endParaRPr lang="cs-CZ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Evropa, S. Amerika, S. Afrika –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typ 16</a:t>
            </a:r>
          </a:p>
          <a:p>
            <a:pPr>
              <a:lnSpc>
                <a:spcPct val="90000"/>
              </a:lnSpc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Asie –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typ 18</a:t>
            </a:r>
          </a:p>
          <a:p>
            <a:pPr>
              <a:lnSpc>
                <a:spcPct val="90000"/>
              </a:lnSpc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subsaharská Afrika –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typ 45</a:t>
            </a:r>
          </a:p>
          <a:p>
            <a:pPr>
              <a:lnSpc>
                <a:spcPct val="90000"/>
              </a:lnSpc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Střední a Jižní Amerika –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typ 31 </a:t>
            </a:r>
          </a:p>
          <a:p>
            <a:pPr>
              <a:lnSpc>
                <a:spcPct val="90000"/>
              </a:lnSpc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ČR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 typ 16 (60-65 %)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- typ 18 (15-20 %)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- ostatní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žlázové prekancerózy –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typ 18   </a:t>
            </a:r>
          </a:p>
        </p:txBody>
      </p:sp>
    </p:spTree>
    <p:extLst>
      <p:ext uri="{BB962C8B-B14F-4D97-AF65-F5344CB8AC3E}">
        <p14:creationId xmlns:p14="http://schemas.microsoft.com/office/powerpoint/2010/main" val="17869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809984" y="571480"/>
            <a:ext cx="4532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infekce</a:t>
            </a:r>
            <a:endParaRPr lang="cs-CZ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381223" y="1785927"/>
            <a:ext cx="35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LATENTNÍ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452662" y="3214687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SUBKLINICKÁ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524100" y="4572009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MANIFESTNÍ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952728" y="2500306"/>
            <a:ext cx="6686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molekulárně biologická,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spont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clearence</a:t>
            </a:r>
            <a:endParaRPr lang="cs-CZ" sz="28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024167" y="3929066"/>
            <a:ext cx="6423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detekovatelná jinak než makroskopicky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095605" y="5286388"/>
            <a:ext cx="6462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klinicky makroskopicky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vizualizovatelná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859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238612" y="357167"/>
            <a:ext cx="3403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Diagnostika</a:t>
            </a:r>
            <a:endParaRPr lang="cs-CZ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381224" y="3357562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Expertní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onkogynekologické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UZ vyš.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166911" y="4286257"/>
            <a:ext cx="6761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cílená biopsie pod kolposkopickou kontrolou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738415" y="4714884"/>
            <a:ext cx="4041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 stanovení závěru vždy nutné!!!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155733" y="5286389"/>
            <a:ext cx="872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diagnosticko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terapeutická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konizace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či cylindrická disekce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095472" y="1285861"/>
            <a:ext cx="227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prebioptická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381225" y="1857364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OC</a:t>
            </a:r>
            <a:endParaRPr lang="cs-CZ" sz="2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381225" y="2357430"/>
            <a:ext cx="1882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Kolposkopie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381224" y="2857496"/>
            <a:ext cx="787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HPV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testace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stěr z cervixu pomocí speciální odběrové soupravy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167042" y="3786191"/>
            <a:ext cx="5761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invazivní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intracervikální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tumor, TZ III</a:t>
            </a:r>
          </a:p>
        </p:txBody>
      </p:sp>
    </p:spTree>
    <p:extLst>
      <p:ext uri="{BB962C8B-B14F-4D97-AF65-F5344CB8AC3E}">
        <p14:creationId xmlns:p14="http://schemas.microsoft.com/office/powerpoint/2010/main" val="83959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024134" y="571481"/>
            <a:ext cx="764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Onkologická cytologie</a:t>
            </a:r>
            <a:endParaRPr lang="cs-CZ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952597" y="1357299"/>
            <a:ext cx="391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odběr s nátěrem na sklo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952596" y="2428869"/>
            <a:ext cx="3323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Bethesda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klasifikace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309754" y="3571876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zhodnocení dlaždicových a žlázových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přítomnosti mikroorganizmů, 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endometriálních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jiných  případných maligních elementů (metastáz)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952596" y="4786323"/>
            <a:ext cx="7040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nevýhoda – různé laboratoře = různé výsledky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952596" y="1928803"/>
            <a:ext cx="8106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odběr do tekutého média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možná současná HR HPV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testace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238745" y="2428869"/>
            <a:ext cx="24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komplexnost!!!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309787" y="2857496"/>
            <a:ext cx="2224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kvalita materiálu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309786" y="3214686"/>
            <a:ext cx="3316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hormonální stav pacientky</a:t>
            </a:r>
            <a:endParaRPr lang="cs-CZ" sz="2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309787" y="5286388"/>
            <a:ext cx="8071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Interpretace nálezu včetně doporučení od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cytopatologa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 klinika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381224" y="4286256"/>
            <a:ext cx="7543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popis tzv. jiných nálezů (např. odběr z pahýlu po hysterektomii)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8602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81224" y="857233"/>
            <a:ext cx="6776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Zhodnocení dlaždicových buněk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381224" y="1643051"/>
            <a:ext cx="4997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typické dlaždicové buňky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NILM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381224" y="2428869"/>
            <a:ext cx="6153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atypické dlaždicové buňky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452663" y="3286125"/>
            <a:ext cx="616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Zhodnocení žlázových buněk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24101" y="4143381"/>
            <a:ext cx="4507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typické žlázové buňky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NILM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524100" y="4786323"/>
            <a:ext cx="7786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atypické žlázové buňky</a:t>
            </a:r>
          </a:p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AGC-NOS, AGC-NEO, AIS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238479" y="2000241"/>
            <a:ext cx="755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NILM (negativní pro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intraepiteliální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lézi či malignitu)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263492" y="2798201"/>
            <a:ext cx="475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ASC-US, ASC-H, LG-SIL, HG-SIL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09423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52927" y="571481"/>
            <a:ext cx="33954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Kolposkopie</a:t>
            </a:r>
            <a:endParaRPr lang="cs-CZ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24101" y="1500175"/>
            <a:ext cx="3591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binokulární mikroskop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24101" y="2071679"/>
            <a:ext cx="6057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vyšetření „naživo“ vs. fotodokumentace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238348" y="3214687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Nativní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238349" y="3786191"/>
            <a:ext cx="1871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Rozšířená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524101" y="2643183"/>
            <a:ext cx="5048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endocervikální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Koganovo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zrcadlo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095605" y="4143380"/>
            <a:ext cx="2825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5 % kyselina octová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095605" y="4500570"/>
            <a:ext cx="4077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Lugolův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roztok (Schillerova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zk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cs-CZ" sz="2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095605" y="4929198"/>
            <a:ext cx="427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Toluidinová modř (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Collinsova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zk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095604" y="5301208"/>
            <a:ext cx="2909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Barevný (zelený) filtr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9287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952729" y="714356"/>
            <a:ext cx="6000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Kolposkopická klasifikace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952596" y="1500175"/>
            <a:ext cx="87222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hodnocení charakteristických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dlaždicobuněčných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změn hrdla vždy ve vztahu k transformační zóně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500" y="3214686"/>
            <a:ext cx="2071702" cy="179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0109" y="3143248"/>
            <a:ext cx="219551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0756" y="3143248"/>
            <a:ext cx="2143140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ovéPole 7"/>
          <p:cNvSpPr txBox="1"/>
          <p:nvPr/>
        </p:nvSpPr>
        <p:spPr>
          <a:xfrm>
            <a:off x="441644" y="2594023"/>
            <a:ext cx="261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TZ I -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exocervix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558806" y="2571745"/>
            <a:ext cx="379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TZ II -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endocervix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739075" y="2571745"/>
            <a:ext cx="3114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TZ III -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endocervix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452662" y="5143513"/>
            <a:ext cx="72234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žlázové léze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proximálněji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děložní hrdle</a:t>
            </a:r>
          </a:p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 často nutná jejich vizualizace s nástroji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7346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24035" y="571481"/>
            <a:ext cx="4092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Normální nálezy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24100" y="1285860"/>
            <a:ext cx="2335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- originální epitel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095869" y="1285860"/>
            <a:ext cx="170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- ektropium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24101" y="1785926"/>
            <a:ext cx="3044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TZ – transformační zóna 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024035" y="2214555"/>
            <a:ext cx="457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Abnormální nálezy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24101" y="2928934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– bílý epitel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595539" y="3429000"/>
            <a:ext cx="3010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 – leukoplakie, keratóza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595539" y="3929066"/>
            <a:ext cx="3823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– puntíčkování (hrubé, jemné)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381753" y="3929066"/>
            <a:ext cx="3373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– mozaika (hrubá, jemná)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381752" y="3500438"/>
            <a:ext cx="217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– atypické cévy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238876" y="3000372"/>
            <a:ext cx="4137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TZ – atypická transformační zóna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095473" y="4500571"/>
            <a:ext cx="3068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Jiné nálezy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666976" y="5143512"/>
            <a:ext cx="71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Ulcerace,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condylomata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zánět, polypy, </a:t>
            </a:r>
          </a:p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endometrióza, deciduální změny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524496" y="1785926"/>
            <a:ext cx="3918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SCJ –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skvamokolumnární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junkce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7608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el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341438"/>
            <a:ext cx="39147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Bel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2781301"/>
            <a:ext cx="47244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1524000" y="260350"/>
            <a:ext cx="9144000" cy="579438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200" b="1">
                <a:solidFill>
                  <a:schemeClr val="bg1"/>
                </a:solidFill>
                <a:latin typeface="Times New Roman" panose="02020603050405020304" pitchFamily="18" charset="0"/>
              </a:rPr>
              <a:t>Benigní nádory těla dělohy - leiomyom</a:t>
            </a:r>
          </a:p>
        </p:txBody>
      </p:sp>
    </p:spTree>
    <p:extLst>
      <p:ext uri="{BB962C8B-B14F-4D97-AF65-F5344CB8AC3E}">
        <p14:creationId xmlns:p14="http://schemas.microsoft.com/office/powerpoint/2010/main" val="11775450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rchive 4R4237PV f000002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03388" y="260351"/>
            <a:ext cx="89739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Případ č. 1 - 25 let,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sekundipara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bez obtíží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095472" y="5429265"/>
            <a:ext cx="7911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ektropium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cervicis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uteri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–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kolpo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nesusp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24497" y="6072206"/>
            <a:ext cx="47182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 na dalším obrázku &gt;&gt;</a:t>
            </a:r>
          </a:p>
        </p:txBody>
      </p:sp>
    </p:spTree>
    <p:extLst>
      <p:ext uri="{BB962C8B-B14F-4D97-AF65-F5344CB8AC3E}">
        <p14:creationId xmlns:p14="http://schemas.microsoft.com/office/powerpoint/2010/main" val="21012923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rchive 4R4237PV f000002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56884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Archive 4R4237PV f000001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1809720" y="357167"/>
            <a:ext cx="812113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Případ č. 2 - 35 let, udává 3 měsíce nepravidelné </a:t>
            </a:r>
          </a:p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špinění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2095472" y="5929330"/>
            <a:ext cx="8215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biopticky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spinocelulární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karcinom čípku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21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Archive 4R4237PV f000008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703389" y="260351"/>
            <a:ext cx="74943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Případ č. 3 - 40-ti </a:t>
            </a:r>
            <a:r>
              <a:rPr 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letá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sekundipara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Obdélník 3"/>
          <p:cNvSpPr/>
          <p:nvPr/>
        </p:nvSpPr>
        <p:spPr>
          <a:xfrm>
            <a:off x="1881158" y="928670"/>
            <a:ext cx="85010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</a:t>
            </a:r>
            <a:r>
              <a:rPr lang="cs-CZ" sz="32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kolpo</a:t>
            </a:r>
            <a:r>
              <a:rPr lang="cs-CZ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cs-CZ" sz="32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suspekce</a:t>
            </a:r>
            <a:r>
              <a:rPr lang="cs-CZ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z </a:t>
            </a:r>
            <a:r>
              <a:rPr lang="cs-CZ" sz="32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high</a:t>
            </a:r>
            <a:r>
              <a:rPr lang="cs-CZ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-grade leze –       	biopticky CIN II – stav po </a:t>
            </a:r>
            <a:r>
              <a:rPr lang="cs-CZ" sz="32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knips</a:t>
            </a:r>
            <a:r>
              <a:rPr lang="cs-CZ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2x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1267473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Archive 4R4237PV f000008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703389" y="260351"/>
            <a:ext cx="83920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Případ č. 4 - 45 let, primipara, bez obtíží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1952596" y="1142985"/>
            <a:ext cx="61686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cs-CZ" sz="36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metaplasie</a:t>
            </a:r>
            <a:r>
              <a:rPr lang="cs-CZ" sz="3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- </a:t>
            </a:r>
            <a:r>
              <a:rPr lang="cs-CZ" sz="36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kolpo</a:t>
            </a:r>
            <a:r>
              <a:rPr lang="cs-CZ" sz="3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cs-CZ" sz="36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nesusp</a:t>
            </a:r>
            <a:r>
              <a:rPr lang="cs-CZ" sz="3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4018725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rchive 4R4237PV f000017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703389" y="260350"/>
            <a:ext cx="84978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Případ č. 5 -18 let,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nuligravida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občasný výtok  </a:t>
            </a:r>
          </a:p>
        </p:txBody>
      </p:sp>
      <p:sp>
        <p:nvSpPr>
          <p:cNvPr id="4" name="Obdélník 3"/>
          <p:cNvSpPr/>
          <p:nvPr/>
        </p:nvSpPr>
        <p:spPr>
          <a:xfrm>
            <a:off x="1881158" y="928670"/>
            <a:ext cx="6069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8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juvenilní </a:t>
            </a:r>
            <a:r>
              <a:rPr lang="cs-CZ" sz="28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ektopium</a:t>
            </a:r>
            <a:r>
              <a:rPr lang="cs-CZ" sz="28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– </a:t>
            </a:r>
            <a:r>
              <a:rPr lang="cs-CZ" sz="28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kolpo</a:t>
            </a:r>
            <a:r>
              <a:rPr lang="cs-CZ" sz="28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cs-CZ" sz="28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nesusp</a:t>
            </a:r>
            <a:r>
              <a:rPr lang="cs-CZ" sz="28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5794999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rchive 4R4237PV f000008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03389" y="260351"/>
            <a:ext cx="85331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Případ č. 6 - 29 let,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Tercipara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.: bez obtíží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1507817" y="5500703"/>
            <a:ext cx="9160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 ektropium s metaplasií – </a:t>
            </a:r>
            <a:r>
              <a:rPr lang="cs-CZ" sz="32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kolpo</a:t>
            </a:r>
            <a:r>
              <a:rPr lang="cs-CZ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cs-CZ" sz="32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nesusp</a:t>
            </a:r>
            <a:r>
              <a:rPr lang="cs-CZ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.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08315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rchive 4R4237PV f00000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381752" y="6072207"/>
            <a:ext cx="40674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Detail na dalším obrázku &gt;&gt;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703388" y="260351"/>
            <a:ext cx="88761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Případ č. 7 - 41 let,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tercipara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.: bez obtíží, biopsie:</a:t>
            </a:r>
          </a:p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 III</a:t>
            </a:r>
          </a:p>
        </p:txBody>
      </p:sp>
      <p:sp>
        <p:nvSpPr>
          <p:cNvPr id="5" name="Obdélník 4"/>
          <p:cNvSpPr/>
          <p:nvPr/>
        </p:nvSpPr>
        <p:spPr>
          <a:xfrm>
            <a:off x="5881686" y="107154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bílý epitel s hrubou punktací – </a:t>
            </a:r>
            <a:r>
              <a:rPr lang="cs-CZ" sz="28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kolpo</a:t>
            </a:r>
            <a:r>
              <a:rPr lang="cs-CZ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cs-CZ" sz="28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susp</a:t>
            </a:r>
            <a:r>
              <a:rPr lang="cs-CZ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  </a:t>
            </a:r>
            <a:r>
              <a:rPr lang="cs-CZ" sz="28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high</a:t>
            </a:r>
            <a:r>
              <a:rPr lang="cs-CZ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grade leze – biopticky CIN III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8206453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Archive 4R4237PV f000008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13661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rchive 4R4237PV f000002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095605" y="6072207"/>
            <a:ext cx="72378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aplikaci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Lugolova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roztoku na dalším obrázku  &gt;&gt;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03388" y="260351"/>
            <a:ext cx="83134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Případ č. 8 - 35 let,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nulipara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.: bez obtíží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1809720" y="785795"/>
            <a:ext cx="5497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cs-CZ" sz="32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metaplasie</a:t>
            </a:r>
            <a:r>
              <a:rPr lang="cs-CZ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- </a:t>
            </a:r>
            <a:r>
              <a:rPr lang="cs-CZ" sz="32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kolpo</a:t>
            </a:r>
            <a:r>
              <a:rPr lang="cs-CZ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cs-CZ" sz="32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nesusp</a:t>
            </a:r>
            <a:r>
              <a:rPr lang="cs-CZ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552257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524000" y="1844676"/>
            <a:ext cx="9144000" cy="363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cs-CZ" altLang="cs-CZ">
                <a:latin typeface="Times New Roman" panose="02020603050405020304" pitchFamily="18" charset="0"/>
              </a:rPr>
              <a:t> 60 - 90 % - asymptomatické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cs-CZ" altLang="cs-CZ">
                <a:latin typeface="Times New Roman" panose="02020603050405020304" pitchFamily="18" charset="0"/>
              </a:rPr>
              <a:t> nepravidelné krvácení, hypermenorrhoea, anemizace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cs-CZ" altLang="cs-CZ">
                <a:latin typeface="Times New Roman" panose="02020603050405020304" pitchFamily="18" charset="0"/>
              </a:rPr>
              <a:t> bolesti v podbřišku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cs-CZ" altLang="cs-CZ">
                <a:latin typeface="Times New Roman" panose="02020603050405020304" pitchFamily="18" charset="0"/>
              </a:rPr>
              <a:t> močová symptomatologie - tlak na močový měchýř, polakysurie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altLang="cs-CZ">
                <a:latin typeface="Times New Roman" panose="02020603050405020304" pitchFamily="18" charset="0"/>
              </a:rPr>
              <a:t>        retence moče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cs-CZ" altLang="cs-CZ">
                <a:latin typeface="Times New Roman" panose="02020603050405020304" pitchFamily="18" charset="0"/>
              </a:rPr>
              <a:t> obstipace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cs-CZ" altLang="cs-CZ">
                <a:latin typeface="Times New Roman" panose="02020603050405020304" pitchFamily="18" charset="0"/>
              </a:rPr>
              <a:t> sterilita, infertilita   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524000" y="260350"/>
            <a:ext cx="9144000" cy="579438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200" b="1">
                <a:solidFill>
                  <a:schemeClr val="bg1"/>
                </a:solidFill>
                <a:latin typeface="Times New Roman" panose="02020603050405020304" pitchFamily="18" charset="0"/>
              </a:rPr>
              <a:t>Benigní nádory těla dělohy - leiomyom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524000" y="1125538"/>
            <a:ext cx="31448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>
                <a:latin typeface="Times New Roman" panose="02020603050405020304" pitchFamily="18" charset="0"/>
              </a:rPr>
              <a:t> </a:t>
            </a:r>
            <a:r>
              <a:rPr lang="cs-CZ" altLang="cs-CZ" sz="2800" b="1">
                <a:latin typeface="Times New Roman" panose="02020603050405020304" pitchFamily="18" charset="0"/>
              </a:rPr>
              <a:t>symptomatologie</a:t>
            </a:r>
          </a:p>
        </p:txBody>
      </p:sp>
    </p:spTree>
    <p:extLst>
      <p:ext uri="{BB962C8B-B14F-4D97-AF65-F5344CB8AC3E}">
        <p14:creationId xmlns:p14="http://schemas.microsoft.com/office/powerpoint/2010/main" val="37105090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rchive 4R4237PV f000002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11872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rchive 4R4237PV f000002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095605" y="6215083"/>
            <a:ext cx="72378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aplikaci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Lugolova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roztoku na dalším obrázku  &gt;&gt;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703388" y="260351"/>
            <a:ext cx="87116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Případ č. 9 - 50 let, primipara,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.: neprav. špinění,  </a:t>
            </a:r>
          </a:p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biopticky CIN 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881686" y="92867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 bílý epitel s hrubou punktací – </a:t>
            </a:r>
            <a:r>
              <a:rPr lang="cs-CZ" sz="2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kolpo</a:t>
            </a:r>
            <a:r>
              <a:rPr lang="cs-CZ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cs-CZ" sz="2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susp</a:t>
            </a:r>
            <a:r>
              <a:rPr lang="cs-CZ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. Z </a:t>
            </a:r>
            <a:r>
              <a:rPr lang="cs-CZ" sz="2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high</a:t>
            </a:r>
            <a:r>
              <a:rPr lang="cs-CZ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grade leze – biopticky CIN III.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18493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Archive 4R4237PV f000002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40695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rchive 4R4237PV f000001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703389" y="260351"/>
            <a:ext cx="8677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Případ č. 10 - 65 let,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tercipara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.: bez obtíží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1809720" y="928671"/>
            <a:ext cx="6043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polyp v hrdle – </a:t>
            </a:r>
            <a:r>
              <a:rPr lang="cs-CZ" sz="32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kolpo</a:t>
            </a:r>
            <a:r>
              <a:rPr lang="cs-CZ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cs-CZ" sz="32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nesusp</a:t>
            </a:r>
            <a:r>
              <a:rPr lang="cs-CZ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7810672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738415" y="714357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Terapie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275402" y="1500174"/>
            <a:ext cx="184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LG léze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202846" y="1571613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observace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822017" y="2000241"/>
            <a:ext cx="7031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Biopticky ověřená LG léze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exocervixu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(ATZ I) lze </a:t>
            </a:r>
          </a:p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hranici postupu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lege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ošetřit </a:t>
            </a:r>
          </a:p>
          <a:p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kryodestrukcí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laservaporizací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diatermokoagulací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312122" y="3214686"/>
            <a:ext cx="1907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HG léze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871179" y="4143381"/>
            <a:ext cx="1572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Konizace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789470" y="3714753"/>
            <a:ext cx="7243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Chirurgické odstranění léze a další dispenzarizace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074606" y="4572009"/>
            <a:ext cx="9648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knife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nůžkami, vysokofrekvenčním el.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roudem </a:t>
            </a:r>
          </a:p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(LEEP, LOOP, LLETZ, NETZ, SWETZ), laserová, kombinované techniky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900678" y="5286389"/>
            <a:ext cx="3015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Cylindrická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disekce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819803" y="5289003"/>
            <a:ext cx="409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Skalpelem, NETZ, laserová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419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LET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14289"/>
            <a:ext cx="9144000" cy="6823075"/>
          </a:xfrm>
          <a:noFill/>
          <a:ln/>
        </p:spPr>
      </p:pic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919289" y="1"/>
            <a:ext cx="1152525" cy="549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3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LETZ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14288"/>
            <a:ext cx="9144000" cy="6843712"/>
          </a:xfrm>
          <a:noFill/>
          <a:ln/>
        </p:spPr>
      </p:pic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1847851" y="188913"/>
            <a:ext cx="1223963" cy="3603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13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konizacejehlou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ln/>
        </p:spPr>
      </p:pic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1774825" y="1"/>
            <a:ext cx="1441450" cy="4048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006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cyldisendocerv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ln/>
        </p:spPr>
      </p:pic>
      <p:sp>
        <p:nvSpPr>
          <p:cNvPr id="77838" name="Rectangle 14"/>
          <p:cNvSpPr>
            <a:spLocks noChangeArrowheads="1"/>
          </p:cNvSpPr>
          <p:nvPr/>
        </p:nvSpPr>
        <p:spPr bwMode="auto">
          <a:xfrm>
            <a:off x="1847851" y="188914"/>
            <a:ext cx="1368425" cy="2873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4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952729" y="714357"/>
            <a:ext cx="27911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Prevence</a:t>
            </a:r>
            <a:endParaRPr lang="cs-CZ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381225" y="2000241"/>
            <a:ext cx="2266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primární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452663" y="4214819"/>
            <a:ext cx="2743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sekundární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952728" y="4929199"/>
            <a:ext cx="59634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Gynekologické preventivní prohlídky</a:t>
            </a:r>
          </a:p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založené 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OC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881291" y="2643182"/>
            <a:ext cx="689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Zamezení přenosu HPV infekce - KONDOM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881290" y="3214687"/>
            <a:ext cx="61910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Profylaktická vakcinace proti HPV </a:t>
            </a:r>
          </a:p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– </a:t>
            </a:r>
            <a:r>
              <a:rPr lang="cs-CZ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Gardasil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Gardasil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9,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Cervarix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2259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524000" y="1916113"/>
            <a:ext cx="9144000" cy="1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60000"/>
              </a:spcBef>
            </a:pPr>
            <a:r>
              <a:rPr lang="cs-CZ" altLang="cs-CZ">
                <a:latin typeface="Times New Roman" panose="02020603050405020304" pitchFamily="18" charset="0"/>
              </a:rPr>
              <a:t>	- hormonální dysregulace (hyperestrogenismus)</a:t>
            </a:r>
          </a:p>
          <a:p>
            <a:pPr>
              <a:lnSpc>
                <a:spcPct val="50000"/>
              </a:lnSpc>
              <a:spcBef>
                <a:spcPct val="60000"/>
              </a:spcBef>
            </a:pPr>
            <a:r>
              <a:rPr lang="cs-CZ" altLang="cs-CZ">
                <a:latin typeface="Times New Roman" panose="02020603050405020304" pitchFamily="18" charset="0"/>
              </a:rPr>
              <a:t>	- genetické příčiny</a:t>
            </a:r>
          </a:p>
          <a:p>
            <a:pPr>
              <a:lnSpc>
                <a:spcPct val="50000"/>
              </a:lnSpc>
              <a:spcBef>
                <a:spcPct val="60000"/>
              </a:spcBef>
            </a:pPr>
            <a:r>
              <a:rPr lang="cs-CZ" altLang="cs-CZ">
                <a:latin typeface="Times New Roman" panose="02020603050405020304" pitchFamily="18" charset="0"/>
              </a:rPr>
              <a:t>	- vlivy antropometrické (vyšší BMI)</a:t>
            </a:r>
          </a:p>
          <a:p>
            <a:pPr>
              <a:lnSpc>
                <a:spcPct val="50000"/>
              </a:lnSpc>
              <a:spcBef>
                <a:spcPct val="60000"/>
              </a:spcBef>
            </a:pPr>
            <a:r>
              <a:rPr lang="cs-CZ" altLang="cs-CZ">
                <a:latin typeface="Times New Roman" panose="02020603050405020304" pitchFamily="18" charset="0"/>
              </a:rPr>
              <a:t>	- vlivy reprodukční (vyšší parita a nižší věk při prvním porodu) 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524000" y="260350"/>
            <a:ext cx="9144000" cy="579438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200" b="1">
                <a:solidFill>
                  <a:schemeClr val="bg1"/>
                </a:solidFill>
                <a:latin typeface="Times New Roman" panose="02020603050405020304" pitchFamily="18" charset="0"/>
              </a:rPr>
              <a:t>Benigní nádory těla dělohy - leiomyom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524000" y="1125538"/>
            <a:ext cx="18176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>
                <a:latin typeface="Times New Roman" panose="02020603050405020304" pitchFamily="18" charset="0"/>
              </a:rPr>
              <a:t> </a:t>
            </a:r>
            <a:r>
              <a:rPr lang="cs-CZ" altLang="cs-CZ" sz="2800" b="1">
                <a:latin typeface="Times New Roman" panose="02020603050405020304" pitchFamily="18" charset="0"/>
              </a:rPr>
              <a:t>etiologie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524001" y="3860801"/>
            <a:ext cx="2316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>
                <a:latin typeface="Times New Roman" panose="02020603050405020304" pitchFamily="18" charset="0"/>
              </a:rPr>
              <a:t> </a:t>
            </a:r>
            <a:r>
              <a:rPr lang="cs-CZ" altLang="cs-CZ" sz="2800" b="1">
                <a:latin typeface="Times New Roman" panose="02020603050405020304" pitchFamily="18" charset="0"/>
              </a:rPr>
              <a:t>diagnostika</a:t>
            </a: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1055688" y="4581525"/>
            <a:ext cx="9612313" cy="186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60000"/>
              </a:spcBef>
            </a:pPr>
            <a:r>
              <a:rPr lang="cs-CZ" altLang="cs-CZ">
                <a:latin typeface="Times New Roman" panose="02020603050405020304" pitchFamily="18" charset="0"/>
              </a:rPr>
              <a:t>	- palpační gynekologické vyšetření</a:t>
            </a:r>
          </a:p>
          <a:p>
            <a:pPr eaLnBrk="1" hangingPunct="1">
              <a:lnSpc>
                <a:spcPct val="50000"/>
              </a:lnSpc>
              <a:spcBef>
                <a:spcPct val="60000"/>
              </a:spcBef>
            </a:pPr>
            <a:r>
              <a:rPr lang="cs-CZ" altLang="cs-CZ">
                <a:latin typeface="Times New Roman" panose="02020603050405020304" pitchFamily="18" charset="0"/>
              </a:rPr>
              <a:t>	- ultrazvuk, doplňující metody - CT, MR</a:t>
            </a:r>
          </a:p>
          <a:p>
            <a:pPr eaLnBrk="1" hangingPunct="1">
              <a:lnSpc>
                <a:spcPct val="50000"/>
              </a:lnSpc>
              <a:spcBef>
                <a:spcPct val="60000"/>
              </a:spcBef>
            </a:pPr>
            <a:r>
              <a:rPr lang="cs-CZ" altLang="cs-CZ">
                <a:latin typeface="Times New Roman" panose="02020603050405020304" pitchFamily="18" charset="0"/>
              </a:rPr>
              <a:t>	- invazivní metody - LSK - subserózní, HSK - submukózní lokalizace</a:t>
            </a:r>
          </a:p>
          <a:p>
            <a:pPr eaLnBrk="1" hangingPunct="1">
              <a:lnSpc>
                <a:spcPct val="50000"/>
              </a:lnSpc>
              <a:spcBef>
                <a:spcPct val="60000"/>
              </a:spcBef>
            </a:pPr>
            <a:r>
              <a:rPr lang="cs-CZ" altLang="cs-CZ">
                <a:latin typeface="Times New Roman" panose="02020603050405020304" pitchFamily="18" charset="0"/>
              </a:rPr>
              <a:t>	- definitivní diagnóza - histologie</a:t>
            </a:r>
          </a:p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12690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2332038"/>
            <a:ext cx="8229600" cy="45259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6000" b="1" dirty="0"/>
              <a:t>  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5127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524000" y="2133600"/>
            <a:ext cx="9144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>
                <a:latin typeface="Times New Roman" panose="02020603050405020304" pitchFamily="18" charset="0"/>
              </a:rPr>
              <a:t>   eliminace symptomů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>
                <a:latin typeface="Times New Roman" panose="02020603050405020304" pitchFamily="18" charset="0"/>
              </a:rPr>
              <a:t>   zmenšení objemu myomu před užitím méně invazivních operačních    	přístupů  - endoskopický, vaginální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>
                <a:latin typeface="Times New Roman" panose="02020603050405020304" pitchFamily="18" charset="0"/>
              </a:rPr>
              <a:t>   nesteroidní antirevmatika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>
                <a:latin typeface="Times New Roman" panose="02020603050405020304" pitchFamily="18" charset="0"/>
              </a:rPr>
              <a:t>   HAK,  depotní gestageny - redukce krevní ztráty, dysmenorey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>
                <a:latin typeface="Times New Roman" panose="02020603050405020304" pitchFamily="18" charset="0"/>
              </a:rPr>
              <a:t>   GnRh analoga - arteficiální menopauza - redukce krevní ztráty,  	objemu myomu - příprava k operačnímu výkonu  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524000" y="260350"/>
            <a:ext cx="9144000" cy="579438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200" b="1">
                <a:solidFill>
                  <a:schemeClr val="bg1"/>
                </a:solidFill>
                <a:latin typeface="Times New Roman" panose="02020603050405020304" pitchFamily="18" charset="0"/>
              </a:rPr>
              <a:t>Benigní nádory těla dělohy - leiomyom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524001" y="1125538"/>
            <a:ext cx="5267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>
                <a:latin typeface="Times New Roman" panose="02020603050405020304" pitchFamily="18" charset="0"/>
              </a:rPr>
              <a:t> </a:t>
            </a:r>
            <a:r>
              <a:rPr lang="cs-CZ" altLang="cs-CZ" sz="2800" b="1">
                <a:latin typeface="Times New Roman" panose="02020603050405020304" pitchFamily="18" charset="0"/>
              </a:rPr>
              <a:t>terapie – konzervativní přístup</a:t>
            </a:r>
          </a:p>
        </p:txBody>
      </p:sp>
    </p:spTree>
    <p:extLst>
      <p:ext uri="{BB962C8B-B14F-4D97-AF65-F5344CB8AC3E}">
        <p14:creationId xmlns:p14="http://schemas.microsoft.com/office/powerpoint/2010/main" val="126890509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_porada_vedeni_LF_vzor-Najbrt" id="{29B59449-88FB-4147-877A-6D929B371094}" vid="{C05BAC1A-30A0-7C45-A2F4-18E22ADECFF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D46FBD48B83814BB0F10D40D3057485" ma:contentTypeVersion="12" ma:contentTypeDescription="Vytvoří nový dokument" ma:contentTypeScope="" ma:versionID="8f40c08124e27d3b770f5bfad6ca865b">
  <xsd:schema xmlns:xsd="http://www.w3.org/2001/XMLSchema" xmlns:xs="http://www.w3.org/2001/XMLSchema" xmlns:p="http://schemas.microsoft.com/office/2006/metadata/properties" xmlns:ns2="747036eb-900c-4f15-a6e0-a84d541ce862" xmlns:ns3="992e5dce-4f42-4278-bdbb-c3a78f94674f" targetNamespace="http://schemas.microsoft.com/office/2006/metadata/properties" ma:root="true" ma:fieldsID="996ddb29b04c1494afa40176418359db" ns2:_="" ns3:_="">
    <xsd:import namespace="747036eb-900c-4f15-a6e0-a84d541ce862"/>
    <xsd:import namespace="992e5dce-4f42-4278-bdbb-c3a78f9467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7036eb-900c-4f15-a6e0-a84d541ce8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2e5dce-4f42-4278-bdbb-c3a78f94674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EA13B6-5D43-41CB-933A-36378A578F63}"/>
</file>

<file path=customXml/itemProps2.xml><?xml version="1.0" encoding="utf-8"?>
<ds:datastoreItem xmlns:ds="http://schemas.openxmlformats.org/officeDocument/2006/customXml" ds:itemID="{269324F6-7CB9-4E57-840B-8BE841E158C9}"/>
</file>

<file path=customXml/itemProps3.xml><?xml version="1.0" encoding="utf-8"?>
<ds:datastoreItem xmlns:ds="http://schemas.openxmlformats.org/officeDocument/2006/customXml" ds:itemID="{ECBD397D-5352-4F3C-900E-2B7241F4CBB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15307</TotalTime>
  <Words>2709</Words>
  <Application>Microsoft Office PowerPoint</Application>
  <PresentationFormat>Širokoúhlá obrazovka</PresentationFormat>
  <Paragraphs>564</Paragraphs>
  <Slides>80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7" baseType="lpstr">
      <vt:lpstr>Arial</vt:lpstr>
      <vt:lpstr>Calibri</vt:lpstr>
      <vt:lpstr>Monotype Sorts</vt:lpstr>
      <vt:lpstr>Tahoma</vt:lpstr>
      <vt:lpstr>Times New Roman</vt:lpstr>
      <vt:lpstr>Wingdings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Karcinom těla dělohy</vt:lpstr>
      <vt:lpstr>Prezentace aplikace PowerPoint</vt:lpstr>
      <vt:lpstr>Rizikové faktory</vt:lpstr>
      <vt:lpstr>Prezentace aplikace PowerPoint</vt:lpstr>
      <vt:lpstr>Prezentace aplikace PowerPoint</vt:lpstr>
      <vt:lpstr>Patogeneza</vt:lpstr>
      <vt:lpstr>Histologické typy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Geografická distribuce Ca cervixu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Vojtěch Bulhart</dc:creator>
  <cp:lastModifiedBy>Meixnerová Ivana</cp:lastModifiedBy>
  <cp:revision>756</cp:revision>
  <cp:lastPrinted>1601-01-01T00:00:00Z</cp:lastPrinted>
  <dcterms:created xsi:type="dcterms:W3CDTF">2018-10-31T08:40:07Z</dcterms:created>
  <dcterms:modified xsi:type="dcterms:W3CDTF">2020-10-17T15:58:55Z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0x0101003D46FBD48B83814BB0F10D40D3057485</vt:lpwstr>
  </property>
</Properties>
</file>