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8" r:id="rId2"/>
    <p:sldId id="302" r:id="rId3"/>
    <p:sldId id="259" r:id="rId4"/>
    <p:sldId id="260" r:id="rId5"/>
    <p:sldId id="294" r:id="rId6"/>
    <p:sldId id="298" r:id="rId7"/>
    <p:sldId id="328" r:id="rId8"/>
    <p:sldId id="303" r:id="rId9"/>
    <p:sldId id="304" r:id="rId10"/>
    <p:sldId id="305" r:id="rId11"/>
    <p:sldId id="323" r:id="rId12"/>
    <p:sldId id="307" r:id="rId13"/>
    <p:sldId id="325" r:id="rId14"/>
    <p:sldId id="306" r:id="rId15"/>
    <p:sldId id="308" r:id="rId16"/>
    <p:sldId id="309" r:id="rId17"/>
    <p:sldId id="310" r:id="rId18"/>
    <p:sldId id="312" r:id="rId19"/>
    <p:sldId id="313" r:id="rId20"/>
    <p:sldId id="314" r:id="rId21"/>
    <p:sldId id="315" r:id="rId22"/>
    <p:sldId id="317" r:id="rId23"/>
    <p:sldId id="318" r:id="rId24"/>
    <p:sldId id="319" r:id="rId25"/>
    <p:sldId id="321" r:id="rId26"/>
    <p:sldId id="326" r:id="rId27"/>
    <p:sldId id="322" r:id="rId28"/>
    <p:sldId id="327" r:id="rId29"/>
    <p:sldId id="329" r:id="rId30"/>
    <p:sldId id="300" r:id="rId31"/>
    <p:sldId id="330" r:id="rId32"/>
    <p:sldId id="331" r:id="rId33"/>
    <p:sldId id="332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t Weinberger" initials="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C"/>
    <a:srgbClr val="333333"/>
    <a:srgbClr val="660033"/>
    <a:srgbClr val="000066"/>
    <a:srgbClr val="993300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96" y="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3162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nímek MUN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1951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146623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Gynekologicko</a:t>
            </a: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- porodnická klinika </a:t>
            </a:r>
            <a:b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Lékařské fakulty MU a FN Brno </a:t>
            </a:r>
            <a:b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přednosta: doc. MUDr. Vít Weinberger, Ph.D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D46F009-4C80-4455-A0D3-D32AD7219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04" y="3843204"/>
            <a:ext cx="914400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Meixnerová I.</a:t>
            </a:r>
            <a:endParaRPr lang="pt-BR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892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Calibri" panose="020F0502020204030204" pitchFamily="34" charset="0"/>
              </a:rPr>
              <a:t>Klimakterium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3351020" y="5267719"/>
            <a:ext cx="589635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Gynekologie a porodnictví - přednášky</a:t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D95FC-3FBF-4D0C-8A44-99CFD88A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747" y="6397011"/>
            <a:ext cx="6806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cs-CZ" alt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0112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Klimakterický syndrom metabolický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osteoporóza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úbytek kostní hmoty, porucha architektoniky kostí,  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tendence ke zlomeninám - kompresívní zlomeniny obratlů, krčku stehenní kosti a zápěstí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ateroskleróza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estrogeny mají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kardioprotektivní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efekt ( brání inhibicí jaterní lipázy odbourávání HDL 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deficit estrogenů - pokles HDL, zvýšení LDL, triglyceridů 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a plazmatického cholesterolu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kardiovaskulární onemocnění, ischemická choroba srdeční</a:t>
            </a: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3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Osteoporóza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436029"/>
            <a:ext cx="112256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úbytek kostní hmoty, porucha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mikroarchitektury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kostí a zvýšená náchylnost ke zlomeninám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ČR 7 % obyvatel, v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postmenopauze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až 35% žen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postmenopausální osteoporóza – způsobena deficitem estrogenů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30 let začíná úbytek kostní hmoty 0,1 – 1% za rok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časné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postmenopauze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1/3 žen ztráta kostní hmoty až 7% za rok - fast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loosers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je nárazový deficit estrogenů ve fertilním věku – 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po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ovarektomii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ztráta až 7% kostní hmoty ročně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klinicky: němá (až zlomenina), symptomatická – bolesti kostí a kloubů</a:t>
            </a: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7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Osteoporóza – rizikové faktory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věk, předčasná menopauza,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ovarektomie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analoga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GnRH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anorexie,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malabsorbce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nízká hmotnost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imobilita, kouření, alkoholismus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dlouhodobé užívání kortikoidů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endokrinní onemocnění,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hyperparathyreosa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(PTH zvyšuje odbourávání kostí)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metabolický syndrom, diabetes,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hepatopatie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nefropatie, chronické gastrointestinální záněty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revmatoidní artritida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5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Osteoporóza - diagnostika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0"/>
            <a:ext cx="11225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anamnéza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rizikové faktory, rodinná anamnéza, doba menopauzy, zlomeniny, léky, onemocnění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somatické vyšetření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hmotnost, ztráta výšky, schopnost vstávání, chůze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RTG vyšetření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bočný snímek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LS páteře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densitometrie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měření úbytku kostní hmoty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kvantitativní výpočetní tomografie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ultrazvukové měření </a:t>
            </a: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patní kosti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orientační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biochemie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hladina D vitamínu, markery kostní resorpce (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karboxyterminální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telopeptid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CTx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 novotvorby (alkalická fosfatáza,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osteokalcin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Densitometrie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055028"/>
            <a:ext cx="11225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 absorpce rentgenového záření při průniku kostí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oblast L1 – 4, proximálního femuru včetně krčku, případně distální předloktí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dekalcinace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posuzuje podle odchylky od průměru zdravých mladých osob stejného pohlaví – T-skóre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nález T-skóre  -1,0 a vyšší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osteopenie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T-skóre mezi  -1,0 a -2,5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osteoporóza T-skóre  -2,5 a nižší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opakované měření v intervalech 1-2 roky na stejném přístroji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indikována u žen vysokém riziku osteoporózy – dlouhodobá léčba kortikoidy, věk nad 65 let,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tyreopatie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01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pic>
        <p:nvPicPr>
          <p:cNvPr id="6" name="Picture 7" descr="oc3-mrs">
            <a:extLst>
              <a:ext uri="{FF2B5EF4-FFF2-40B4-BE49-F238E27FC236}">
                <a16:creationId xmlns:a16="http://schemas.microsoft.com/office/drawing/2014/main" id="{05A2D26B-D4C4-4CCD-8703-7F8C9C133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1413101"/>
            <a:ext cx="3870502" cy="543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oc3-mrh">
            <a:extLst>
              <a:ext uri="{FF2B5EF4-FFF2-40B4-BE49-F238E27FC236}">
                <a16:creationId xmlns:a16="http://schemas.microsoft.com/office/drawing/2014/main" id="{C2004413-4E5F-4426-BB3F-39509B41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00" y="1407227"/>
            <a:ext cx="3870502" cy="543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Osteocore">
            <a:extLst>
              <a:ext uri="{FF2B5EF4-FFF2-40B4-BE49-F238E27FC236}">
                <a16:creationId xmlns:a16="http://schemas.microsoft.com/office/drawing/2014/main" id="{C4FC3C2B-9087-4EE2-8D13-B862B1620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75" y="4222308"/>
            <a:ext cx="23336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6C867414-526B-4316-8E9C-42AACE622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864279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Densitometrie</a:t>
            </a:r>
          </a:p>
        </p:txBody>
      </p:sp>
    </p:spTree>
    <p:extLst>
      <p:ext uri="{BB962C8B-B14F-4D97-AF65-F5344CB8AC3E}">
        <p14:creationId xmlns:p14="http://schemas.microsoft.com/office/powerpoint/2010/main" val="105447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07594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Osteoporóza - léčba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675180"/>
            <a:ext cx="1148193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pohybová aktivita, výživa ( mléčné výrobky, ryby ), nekouřit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vápník - doporučený denní příjem vápníku postmenopauzální ženy je 1200mg (mléčné výrobky)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vitamín D - cílová hladina vitamínu D je 50 -75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nmol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/l, v dávce 800IU/den spolu s vápníkem snižuje riziko fraktury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HRT – snižuje kostní ztráty, zvyšuje riziko ca prsu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Tibolon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STEARs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(selektivní regulátor tkáňové estrogenní aktivity), srovnatelný účinek, nezvyšuje prsní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densitu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nestimuluje endometrium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bifosfonáty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inhibice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osteoklastické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resorpce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osteoanabolická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léčba – derivát parathormonu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Teriparatid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Raloxifen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SERM (selektivní modulátor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estrogenových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receptorů), agonista estrogenních receptorů v kosti, nepůsobí na endometrium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3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Farmakoterapie v klimakteriu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nehormonální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fytoestrogeny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sója (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Estrovone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červený jetel (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Fytofem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vojtěška, ploštičník (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Fytofem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včelí preparáty (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Sarapis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selektivní inhibitory vychytávání serotoninu - antidepresiva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hormonální - substituční terapie –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substituce hormonů ovaria</a:t>
            </a: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HRT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estrogeny + progestiny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ERT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estrogeny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- </a:t>
            </a: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Tibolon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analog steroidů, neovlivňuje endometrium, 		 	         lék volby u pacientek s anamnézou endometriózy, působí 		         protektivně na kostní hmotu (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SLivial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Ladybon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96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Indikace hormonální substituční terapie (HRT)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klimakterický syndrom - vazomotorické symptomy </a:t>
            </a:r>
          </a:p>
          <a:p>
            <a:pPr lvl="6"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- psychické potíže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estrogen deficientní syndrom - organický (urogenitální atrofie) 							    - metabolický (osteoporóza)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předpokládané efekty dlouhodobého užívání – prevence Alzheimerovy 	a Parkinsonovy choroby, prevence senilní makulární degenerace,    	stařecké slepoty, vypadávání zubů a karcinomu tlustého střeva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 v rozporu s dlouhodobým užíváním 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66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Kontraindikace HRT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karcinom prsu, estrogen dependentní nádory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karcinom endometria, nejasné krvácení z rodidel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aktivní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hepatopatie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tromboembolická nemoc - plicní embolie,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flebotrombosa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arteriální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tromboembolie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infarkt myokardu, angina pectoris</a:t>
            </a: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2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Základní pojmy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Klimakterium ( přechod,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perimenopauza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Menopauza</a:t>
            </a:r>
          </a:p>
          <a:p>
            <a:pPr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Premenopauza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Postmenopauza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Indukovaná menopauza</a:t>
            </a:r>
          </a:p>
          <a:p>
            <a:pPr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Senium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Hormonální substituční terapie</a:t>
            </a: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81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Vyšetření před zahájením léčby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anamnéza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gynekologické vyšetření, UZ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gynekologická onkologická prevence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mamografie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TK, hmotnost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riziku osteoporózy vhodná densitometrie</a:t>
            </a: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7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Nežádoucí účinky HRT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napětí a bolestivost prsou, retence tekutin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nauzea a bolesti hlavy, křeče dolních končetin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tromboembolické komplikace – estrogeny zvyšují syntézu faktorů srážlivosti v játrech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děložní krvácení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82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Obecné zásady terapie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premenopauza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substituce gestageny, intrauterinní hormonální systém (IUS)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nízkodávková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monofázická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kontracepce</a:t>
            </a:r>
          </a:p>
          <a:p>
            <a:pPr>
              <a:defRPr/>
            </a:pP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perimenopauza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kombinovaná sekvenční estrogen -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gestagenní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terapie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nízkodávková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terapie, pokud není účinná, navýšení dávky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zachování cyklu - dle přání pacientky, věk (do 52 let)</a:t>
            </a:r>
          </a:p>
          <a:p>
            <a:pPr>
              <a:defRPr/>
            </a:pP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postmenopauza</a:t>
            </a: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kombinovaná kontinuální estrogen –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gestagenní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terapie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96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Obecné zásady terapie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žen s dělohou kombinovaná substituce s gestageny!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dlouhodobá aplikace estrogenů bez progestinů zvyšuje riziko 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ca endometria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žen bez dělohy čistě estrogenní terapie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hormonální substituční terapii vhodné vysadit 4-6 týdnů před chirurgickým zákrokem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časný start – zahájení léčby nejpozději 5 let od menopauzy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délka terapie 5-10 let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individuální přístup</a:t>
            </a: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37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045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Hormonální substituční terapie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terapeutické režimy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cyklický – 3 týdny aplikace, týden přestávka s krvácením ze spádu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sekvenční – kontinuální aplikace estrogenu s přidáním progestinu 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		     v druhé polovině cyklu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kontinuální – aplikace bez přestávky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formy aplikace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perorální,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transdermální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perkutánní, intramuskulární,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intranazální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subkutánní a lokální ( vaginální )</a:t>
            </a: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83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932019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Preparáty HRT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631694"/>
            <a:ext cx="11225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estradiol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valerát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levonorgestrel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Klimonorm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 2mg + LNG 0,15mg  cyklicky ( ukončeno dodání do ČR )</a:t>
            </a: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estradiol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valerát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medroxyprogesteron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acetát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Divina EV 2mg + MPA 10mg  cyklicky ( nyní nedostupný 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Indivina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 1mg + MPA 2,5mg, EV 2mg/ MPA 5mg kontinuálně</a:t>
            </a: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estradiol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valerát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cyproteron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acetát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Climen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2mg/1mg cyklicky, sekvenční</a:t>
            </a: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estradiol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valerát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dienogest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Velbienne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EV 1mg + 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dienogest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2mg kontinuálně</a:t>
            </a:r>
          </a:p>
          <a:p>
            <a:pPr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64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999745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Preparáty HRT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674021"/>
            <a:ext cx="1122567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estradiol benzoát + testosteron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Folivirin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EB 5mg + T 50mg intramuskulárně á 4 – 6 týdnů</a:t>
            </a: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estradiol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hemihydrát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Estrofem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2mg, 1mg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Estrimax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2mg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Estrahexal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náplast 2mg, 4mg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Dermestril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25, 50 náplast  2mg, 4mg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Oestrogel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gel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Vagifem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vaginální tablety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Linoladiol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vaginální krém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Lenzetto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1,53mg/ dávka,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transdermální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sprej</a:t>
            </a: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62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Preparáty HRT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055028"/>
            <a:ext cx="112256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estradiol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hemihydrát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drospirenon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Angeliq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1mg +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drospirenon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2mg kontinuálně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estradiol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hemihydrát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norethisteronacetát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Activelle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1mg + NETA 0,5mg kontinuálně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Gynovel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1mg + NETA 0,5mg kontinuálně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Kliogest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2mg + NETA 1mg kontinuálně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Novofem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1mg + NETA 1mg sekvenční kontinuální, krvácení ze spádu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Trisequens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2mg 22 dnů/E 1mg 6 dnů + NETA 2mg 10 dnů 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sekvenční kontinuální, krvácení ze spádu</a:t>
            </a:r>
          </a:p>
          <a:p>
            <a:pPr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71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915081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Preparáty HRT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648620"/>
            <a:ext cx="112256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estradiol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hemihydrát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dydrogesteron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Femoston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1mg, E 1mg +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dydrogesteron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10mg  sekvenční kontinuální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Femoston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2mg, E 2mg +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dydrogesteron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10mg  sekvenční kontinuální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Femostin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1mg +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dydrogesteron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5mg  kontinuální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Femoston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mini E 0,5mg + 2,5mg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dydrogesteron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kontinuální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Estriol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Ovestin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1mg/g vaginální tablety, 1mg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tbl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0,5mg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tbl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Tibolon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Livial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2,5mg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Ladybon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2,5mg</a:t>
            </a:r>
          </a:p>
        </p:txBody>
      </p:sp>
    </p:spTree>
    <p:extLst>
      <p:ext uri="{BB962C8B-B14F-4D97-AF65-F5344CB8AC3E}">
        <p14:creationId xmlns:p14="http://schemas.microsoft.com/office/powerpoint/2010/main" val="2782524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Rizika HRT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dlouhodobé užívání HRT (nad 10 let) zvyšuje riziko karcinomu prsu 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o 10 - 30%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estrogeny nepůsobí jako onkogeny, ale mohou být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promontory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růstu karcinomu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zvýšení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prsní tkáně až o 8% - snížení senzitivity mamografie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užívání neoponovaných estrogenů u žen s dělohou je relativní riziko vzniku karcinomu endometria 2,3 – 9,5%, riziko se zvyšuje s délkou užívání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dodržování pravidel terapie – přínos převažuje nad riziky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individuální přístup</a:t>
            </a: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6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Základní pojmy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přechod, </a:t>
            </a: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perimenopauza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období přechodu mezi plodným věkem ženy a začátkem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senia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fyziologicky mezi 45. – 60. rokem věku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nástup před 40. rokem označujeme jako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předčasné ovariální selhání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Menopauza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poslední menstruační krvácení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definuje se retrospektivně po 12 měsících od posledního krvácení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průměrný věk 49 – 51 let</a:t>
            </a: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77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sníh, exteriér, lyžování, příroda&#10;&#10;Popis byl vytvořen automaticky">
            <a:extLst>
              <a:ext uri="{FF2B5EF4-FFF2-40B4-BE49-F238E27FC236}">
                <a16:creationId xmlns:a16="http://schemas.microsoft.com/office/drawing/2014/main" id="{D95BDC59-3079-41B0-96BA-5B2E887F6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F5BBFAF-8EEA-43A8-8E66-2C6D2D306127}"/>
              </a:ext>
            </a:extLst>
          </p:cNvPr>
          <p:cNvSpPr/>
          <p:nvPr/>
        </p:nvSpPr>
        <p:spPr>
          <a:xfrm>
            <a:off x="474132" y="5867407"/>
            <a:ext cx="11187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604" y="3670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010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Otázky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Menopauza</a:t>
            </a:r>
          </a:p>
          <a:p>
            <a:pPr marL="457200" indent="-457200">
              <a:buAutoNum type="alphaUcParenR"/>
              <a:defRPr/>
            </a:pP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začíná 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měsíců po posledním menstruačním 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krvácení</a:t>
            </a:r>
          </a:p>
          <a:p>
            <a:pPr marL="457200" indent="-457200">
              <a:buAutoNum type="alphaUcParenR"/>
              <a:defRPr/>
            </a:pP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efinuje se 12 měsíců po posledním menstruačním krvácení</a:t>
            </a:r>
          </a:p>
          <a:p>
            <a:pPr marL="457200" indent="-457200">
              <a:buAutoNum type="alphaUcParenR"/>
              <a:defRPr/>
            </a:pP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ačíná 12 měsíců před posledním menstruačním krvácení</a:t>
            </a:r>
          </a:p>
          <a:p>
            <a:pPr marL="457200" indent="-457200">
              <a:buAutoNum type="alphaUcParenR"/>
              <a:defRPr/>
            </a:pP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období s nepravidelnými menstruačními cykly</a:t>
            </a:r>
          </a:p>
          <a:p>
            <a:pPr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 startAt="2"/>
              <a:defRPr/>
            </a:pP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postmenopauzu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charakteristické</a:t>
            </a:r>
          </a:p>
          <a:p>
            <a:pPr marL="457200" indent="-457200">
              <a:buAutoNum type="alphaUcParenR"/>
              <a:defRPr/>
            </a:pP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ypergonadotropní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hypoestrismus</a:t>
            </a:r>
            <a:endParaRPr lang="cs-CZ" altLang="cs-CZ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ypogonadrotropní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hyperestrismus</a:t>
            </a:r>
            <a:endParaRPr lang="cs-CZ" altLang="cs-CZ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ypergonadotropní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hyperestrismus</a:t>
            </a:r>
            <a:endParaRPr lang="cs-CZ" altLang="cs-CZ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adprodukce estrogenů</a:t>
            </a: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38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Otázky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  <a:defRPr/>
            </a:pP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klimakterický syndrom není charakteristické</a:t>
            </a:r>
          </a:p>
          <a:p>
            <a:pPr marL="457200" indent="-457200">
              <a:buAutoNum type="alphaUcParenR"/>
              <a:defRPr/>
            </a:pP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azomotorické poruchy</a:t>
            </a:r>
          </a:p>
          <a:p>
            <a:pPr marL="457200" indent="-457200">
              <a:buAutoNum type="alphaUcParenR"/>
              <a:defRPr/>
            </a:pP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estrogenní deficit</a:t>
            </a:r>
          </a:p>
          <a:p>
            <a:pPr marL="457200" indent="-457200">
              <a:buAutoNum type="alphaUcParenR"/>
              <a:defRPr/>
            </a:pP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trofická vulvovaginitida</a:t>
            </a:r>
          </a:p>
          <a:p>
            <a:pPr marL="457200" indent="-457200">
              <a:buAutoNum type="alphaUcParenR"/>
              <a:defRPr/>
            </a:pP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adprodukce estrogenů</a:t>
            </a:r>
          </a:p>
          <a:p>
            <a:pPr marL="457200" indent="-457200">
              <a:buAutoNum type="alphaUcParenR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 startAt="4"/>
              <a:defRPr/>
            </a:pP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Kontraindikací HRT není</a:t>
            </a:r>
          </a:p>
          <a:p>
            <a:pPr marL="457200" indent="-457200">
              <a:buAutoNum type="alphaUcParenR"/>
              <a:defRPr/>
            </a:pP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prsu</a:t>
            </a:r>
          </a:p>
          <a:p>
            <a:pPr marL="457200" indent="-457200">
              <a:buAutoNum type="alphaUcParenR"/>
              <a:defRPr/>
            </a:pP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strogen dependentní nádory</a:t>
            </a:r>
          </a:p>
          <a:p>
            <a:pPr marL="457200" indent="-457200">
              <a:buAutoNum type="alphaUcParenR"/>
              <a:defRPr/>
            </a:pP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steoporóza</a:t>
            </a:r>
          </a:p>
          <a:p>
            <a:pPr marL="457200" indent="-457200">
              <a:buAutoNum type="alphaUcParenR"/>
              <a:defRPr/>
            </a:pP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rteriální </a:t>
            </a: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trombembolie</a:t>
            </a:r>
            <a:endParaRPr lang="cs-CZ" altLang="cs-CZ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endParaRPr lang="cs-CZ" altLang="cs-CZ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67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Otázky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5"/>
              <a:defRPr/>
            </a:pP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Zásady HRT terapie</a:t>
            </a:r>
          </a:p>
          <a:p>
            <a:pPr>
              <a:defRPr/>
            </a:pP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  u žen s dělohou volíme čistě estrogenní terapii</a:t>
            </a:r>
          </a:p>
          <a:p>
            <a:pPr marL="457200" indent="-457200">
              <a:buAutoNum type="alphaUcParenR" startAt="2"/>
              <a:defRPr/>
            </a:pP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žen bez dělohy volíme čistě </a:t>
            </a: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gestagenní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terapii</a:t>
            </a:r>
          </a:p>
          <a:p>
            <a:pPr marL="457200" indent="-457200">
              <a:buAutoNum type="alphaUcParenR" startAt="2"/>
              <a:defRPr/>
            </a:pP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žen s dělohou volíme kombinovanou estrogen-</a:t>
            </a: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gestagenní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terapii</a:t>
            </a:r>
          </a:p>
          <a:p>
            <a:pPr marL="457200" indent="-457200">
              <a:buAutoNum type="alphaUcParenR" startAt="2"/>
              <a:defRPr/>
            </a:pP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šechny odpovědi jsou správné</a:t>
            </a: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1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Základní pojmy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Premenopauza</a:t>
            </a: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období s dosud zachovaným menstruačním cyklem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12 měsíců před menopauzou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snižuje se funkce ovarií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objevují se již příznaky klimakterického syndromu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nepravidelnosti cyklu, ubývá ovulačních cyklů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pokles hladin progesteronu, relativní převaha estrogenů</a:t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7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Základní pojmy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285619"/>
            <a:ext cx="112256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Postmenopauza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začíná 12 měsíců po posledním menstruačním krvácení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minimální produkce estrogenů –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hypergonadotropní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hypoestrismus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estrogeny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extragenitálního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původu ( tuková tkáň 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trvale zvýšená hladina FSH ( nad 40 IU/l 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poměr LH/FSH je menší než 1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zvýšená hladina LH ( 3-7x ), zvýšená hladina FSH ( 4-10x 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vysoké hladiny 2-5 let, pak pozvolný pokles hladiny gonadotropinů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přechází do období </a:t>
            </a: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senia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ústup sekundárních pohlavních znaků, snížení produkce steroidů v nadledvinách po 60. roce věku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7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Anatomické změny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255740"/>
            <a:ext cx="11225672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příčina potíží -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deficit estrogenů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deplece ovariálních folikulů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vyhasínání funkce ovarií, atrofie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endometrium - premenopauzálně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hyperproliferace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či glandulárně 				 cystická hyperplasie</a:t>
            </a:r>
          </a:p>
          <a:p>
            <a:pPr lvl="3"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        - postmenopauzálně atrofie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pochva - ztráta elasticity, zkracuje se, ztenčení sliznice, vymizení 			           laktobacilů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atrofie dělohy, vulvy, vaziva a svalstva pánevního dna, kůže (suchá, vrásčitá), hirsutismus, atrofie prsů, změna tělesné hmotnosti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závěsný aparát –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descensus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rodidel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3"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6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Klimakterický syndrom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symptomy spojené s klimakteriem</a:t>
            </a: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klimakterický syndrom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vegetativní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organický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metabolický</a:t>
            </a: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3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045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Klimakterický syndrom vegetativní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vazomotorické poruchy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návaly horka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profúzní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pocení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palpitace</a:t>
            </a: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psychické změny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změny nálady, deprese, úzkost, plačtivost, vyčerpání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zhoršení paměti, pocit osamělosti, podrážděnost,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ztráta libida, bolesti hlavy, nespavost, ztráta energie</a:t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2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Klimakterium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Klimakterický syndrom organický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E634F74-2A86-4825-934C-845E4C075943}"/>
              </a:ext>
            </a:extLst>
          </p:cNvPr>
          <p:cNvSpPr/>
          <p:nvPr/>
        </p:nvSpPr>
        <p:spPr>
          <a:xfrm>
            <a:off x="435750" y="2529166"/>
            <a:ext cx="1122567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estrogenní deficit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estrogenní receptory přítomny v pochvě,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uretře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trigonu močového měchýře i ve svalstvu dna pánevního, v kůži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atrofická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vulvovaginitis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dyspareunie, pruritus, chronická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vaginitis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stresová inkontinence, urgentní inkontinence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atrofická senilní uretritis,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hypoestrinní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cystopatie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ztenčování epidermis, rychlejší stárnutí kůže, ztráta elasticity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klesající hladina estradiolu způsobuje snížení SHBG – zvýšení hladiny volného testosteronu ( hirsutismus 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6489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46FBD48B83814BB0F10D40D3057485" ma:contentTypeVersion="12" ma:contentTypeDescription="Vytvoří nový dokument" ma:contentTypeScope="" ma:versionID="8f40c08124e27d3b770f5bfad6ca865b">
  <xsd:schema xmlns:xsd="http://www.w3.org/2001/XMLSchema" xmlns:xs="http://www.w3.org/2001/XMLSchema" xmlns:p="http://schemas.microsoft.com/office/2006/metadata/properties" xmlns:ns2="747036eb-900c-4f15-a6e0-a84d541ce862" xmlns:ns3="992e5dce-4f42-4278-bdbb-c3a78f94674f" targetNamespace="http://schemas.microsoft.com/office/2006/metadata/properties" ma:root="true" ma:fieldsID="996ddb29b04c1494afa40176418359db" ns2:_="" ns3:_="">
    <xsd:import namespace="747036eb-900c-4f15-a6e0-a84d541ce862"/>
    <xsd:import namespace="992e5dce-4f42-4278-bdbb-c3a78f9467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036eb-900c-4f15-a6e0-a84d541ce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e5dce-4f42-4278-bdbb-c3a78f9467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6DE7DD-A077-44BD-9556-D565DDFB82AD}"/>
</file>

<file path=customXml/itemProps2.xml><?xml version="1.0" encoding="utf-8"?>
<ds:datastoreItem xmlns:ds="http://schemas.openxmlformats.org/officeDocument/2006/customXml" ds:itemID="{0288CAB9-8158-4051-B15E-E6614092A2AD}"/>
</file>

<file path=customXml/itemProps3.xml><?xml version="1.0" encoding="utf-8"?>
<ds:datastoreItem xmlns:ds="http://schemas.openxmlformats.org/officeDocument/2006/customXml" ds:itemID="{7CABA346-CC42-47CF-827E-97C00F3EE65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15141</TotalTime>
  <Words>1804</Words>
  <Application>Microsoft Office PowerPoint</Application>
  <PresentationFormat>Širokoúhlá obrazovka</PresentationFormat>
  <Paragraphs>337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Monotype Sorts</vt:lpstr>
      <vt:lpstr>Tahoma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Bulhart</dc:creator>
  <cp:lastModifiedBy>Meixnerová Ivana</cp:lastModifiedBy>
  <cp:revision>737</cp:revision>
  <cp:lastPrinted>1601-01-01T00:00:00Z</cp:lastPrinted>
  <dcterms:created xsi:type="dcterms:W3CDTF">2018-10-31T08:40:07Z</dcterms:created>
  <dcterms:modified xsi:type="dcterms:W3CDTF">2020-06-14T15:01:56Z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0x0101003D46FBD48B83814BB0F10D40D3057485</vt:lpwstr>
  </property>
</Properties>
</file>