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0" r:id="rId1"/>
  </p:sldMasterIdLst>
  <p:notesMasterIdLst>
    <p:notesMasterId r:id="rId16"/>
  </p:notesMasterIdLst>
  <p:sldIdLst>
    <p:sldId id="256" r:id="rId2"/>
    <p:sldId id="261" r:id="rId3"/>
    <p:sldId id="258" r:id="rId4"/>
    <p:sldId id="257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 showGuides="1">
      <p:cViewPr>
        <p:scale>
          <a:sx n="104" d="100"/>
          <a:sy n="104" d="100"/>
        </p:scale>
        <p:origin x="-10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841F7-062E-034A-95C6-1687C499201E}" type="datetimeFigureOut">
              <a:rPr lang="cs-CZ" smtClean="0"/>
              <a:t>9.10.2017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F98774-4FDE-9447-9712-590FD7E4A5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10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80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CDZ Brno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Spolupráce FN Brno a Práh jižní </a:t>
            </a:r>
            <a:r>
              <a:rPr lang="cs-CZ" dirty="0"/>
              <a:t>M</a:t>
            </a:r>
            <a:r>
              <a:rPr lang="cs-CZ" dirty="0" smtClean="0"/>
              <a:t>orava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20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3C97D866-0F77-45DF-8EB7-C3D116B328CD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="" xmlns:a16="http://schemas.microsoft.com/office/drawing/2014/main" id="{4F9B1DE5-8736-46A8-986F-7D93EABD782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>
              <a:extLst>
                <a:ext uri="{FF2B5EF4-FFF2-40B4-BE49-F238E27FC236}">
                  <a16:creationId xmlns="" xmlns:a16="http://schemas.microsoft.com/office/drawing/2014/main" id="{DEF5C121-2BFC-4684-A8AE-AAC74878E85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>
              <a:extLst>
                <a:ext uri="{FF2B5EF4-FFF2-40B4-BE49-F238E27FC236}">
                  <a16:creationId xmlns="" xmlns:a16="http://schemas.microsoft.com/office/drawing/2014/main" id="{8DDBAAB4-8BAF-4FAB-99AC-C59B579A0BB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7" name="Freeform 9">
              <a:extLst>
                <a:ext uri="{FF2B5EF4-FFF2-40B4-BE49-F238E27FC236}">
                  <a16:creationId xmlns="" xmlns:a16="http://schemas.microsoft.com/office/drawing/2014/main" id="{195B7BE3-689C-4566-858A-873632B1BC2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0">
              <a:extLst>
                <a:ext uri="{FF2B5EF4-FFF2-40B4-BE49-F238E27FC236}">
                  <a16:creationId xmlns="" xmlns:a16="http://schemas.microsoft.com/office/drawing/2014/main" id="{5220C0B1-373C-427C-85C1-E40FC7A9D1D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9" name="Freeform 11">
              <a:extLst>
                <a:ext uri="{FF2B5EF4-FFF2-40B4-BE49-F238E27FC236}">
                  <a16:creationId xmlns="" xmlns:a16="http://schemas.microsoft.com/office/drawing/2014/main" id="{66BCB563-408A-4114-85A8-266D3943E83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21" name="Rectangle 20">
            <a:extLst>
              <a:ext uri="{FF2B5EF4-FFF2-40B4-BE49-F238E27FC236}">
                <a16:creationId xmlns="" xmlns:a16="http://schemas.microsoft.com/office/drawing/2014/main" id="{B61C75EE-0CB6-4E50-8FA9-658A5602CA2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620" y="0"/>
            <a:ext cx="5162860" cy="6858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2781" y="1778696"/>
            <a:ext cx="6496429" cy="346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77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CDZ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složená z jednoho zástupce vedení PK FNB a jednoho zástupce vedení sdružení Práh. </a:t>
            </a:r>
          </a:p>
          <a:p>
            <a:r>
              <a:rPr lang="cs-CZ" dirty="0"/>
              <a:t>Má rozhodovací pravomoci o koncepčních, organizačních, hospodářských, personálních a provozních záležitostech CDZ Brno. </a:t>
            </a:r>
          </a:p>
          <a:p>
            <a:r>
              <a:rPr lang="cs-CZ" dirty="0"/>
              <a:t>Rozhoduje ve shodě zástupců obou organizací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713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Provozní vedení CDZ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68649"/>
            <a:ext cx="10018713" cy="4249271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Vedoucí </a:t>
            </a:r>
            <a:r>
              <a:rPr lang="cs-CZ" dirty="0"/>
              <a:t>lékař CDZ</a:t>
            </a:r>
          </a:p>
          <a:p>
            <a:pPr lvl="1"/>
            <a:r>
              <a:rPr lang="cs-CZ" dirty="0"/>
              <a:t>Je zodpovědný za </a:t>
            </a:r>
            <a:r>
              <a:rPr lang="cs-CZ" dirty="0" smtClean="0"/>
              <a:t>řízení </a:t>
            </a:r>
            <a:r>
              <a:rPr lang="cs-CZ" dirty="0"/>
              <a:t>provozů CDZ, </a:t>
            </a:r>
            <a:r>
              <a:rPr lang="cs-CZ" dirty="0" smtClean="0"/>
              <a:t>organizaci </a:t>
            </a:r>
            <a:r>
              <a:rPr lang="cs-CZ" dirty="0"/>
              <a:t>zdravotních služeb, </a:t>
            </a:r>
            <a:r>
              <a:rPr lang="cs-CZ" dirty="0" smtClean="0"/>
              <a:t>koordinaci </a:t>
            </a:r>
            <a:r>
              <a:rPr lang="cs-CZ" dirty="0"/>
              <a:t>zdravotních a sociálních služeb. </a:t>
            </a:r>
            <a:endParaRPr lang="cs-CZ" dirty="0" smtClean="0"/>
          </a:p>
          <a:p>
            <a:pPr lvl="1"/>
            <a:r>
              <a:rPr lang="cs-CZ" dirty="0" smtClean="0"/>
              <a:t>Přímo </a:t>
            </a:r>
            <a:r>
              <a:rPr lang="cs-CZ" dirty="0"/>
              <a:t>řídí multioborový tým. </a:t>
            </a:r>
            <a:r>
              <a:rPr lang="cs-CZ" dirty="0" smtClean="0"/>
              <a:t>Při </a:t>
            </a:r>
            <a:r>
              <a:rPr lang="cs-CZ" dirty="0"/>
              <a:t>řízení spolupracuje se Staniční sestrou CDZ a Vedoucím sociálních služeb CDZ. </a:t>
            </a:r>
            <a:endParaRPr lang="cs-CZ" dirty="0" smtClean="0"/>
          </a:p>
          <a:p>
            <a:pPr lvl="1"/>
            <a:r>
              <a:rPr lang="cs-CZ" dirty="0" smtClean="0"/>
              <a:t>Je </a:t>
            </a:r>
            <a:r>
              <a:rPr lang="cs-CZ" dirty="0"/>
              <a:t>zodpovědný za supervizi členů multioborového týmu. </a:t>
            </a:r>
          </a:p>
          <a:p>
            <a:r>
              <a:rPr lang="cs-CZ" dirty="0" smtClean="0"/>
              <a:t>Vedoucí </a:t>
            </a:r>
            <a:r>
              <a:rPr lang="cs-CZ" dirty="0"/>
              <a:t>sociálních služeb CDZ</a:t>
            </a:r>
          </a:p>
          <a:p>
            <a:pPr lvl="1"/>
            <a:r>
              <a:rPr lang="cs-CZ" dirty="0"/>
              <a:t>Je zodpovědná za řízení sociálních pracovníků Terénního týmu a Centra denních aktivit CDZ. </a:t>
            </a:r>
            <a:endParaRPr lang="cs-CZ" dirty="0" smtClean="0"/>
          </a:p>
          <a:p>
            <a:pPr lvl="1"/>
            <a:r>
              <a:rPr lang="cs-CZ" dirty="0" smtClean="0"/>
              <a:t>Úzce </a:t>
            </a:r>
            <a:r>
              <a:rPr lang="cs-CZ" dirty="0"/>
              <a:t>spolupracuje se Staniční sestrou CDZ a společně se podílí na zajištění terénních služeb CDZ. </a:t>
            </a:r>
            <a:endParaRPr lang="cs-CZ" dirty="0" smtClean="0"/>
          </a:p>
          <a:p>
            <a:pPr lvl="1"/>
            <a:r>
              <a:rPr lang="cs-CZ" dirty="0" smtClean="0"/>
              <a:t>Je </a:t>
            </a:r>
            <a:r>
              <a:rPr lang="cs-CZ" dirty="0"/>
              <a:t>podřízená Metodikovi terénních týmů a Vedoucímu lékaři CDZ. </a:t>
            </a:r>
            <a:endParaRPr lang="cs-CZ" dirty="0" smtClean="0"/>
          </a:p>
          <a:p>
            <a:pPr lvl="1"/>
            <a:r>
              <a:rPr lang="cs-CZ" dirty="0" smtClean="0"/>
              <a:t>Odborně </a:t>
            </a:r>
            <a:r>
              <a:rPr lang="cs-CZ" dirty="0"/>
              <a:t>vede terénní tým po stránce sociální a koordinuje v této oblasti jeho práci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Spolu </a:t>
            </a:r>
            <a:r>
              <a:rPr lang="cs-CZ" dirty="0"/>
              <a:t>s Vedoucím lékařem a Staniční sestrou vede provozní poradu  terénního týmu CDZ Brno, zajišťuje vyhotovení zápisu a předání ředitelce sdružení a odbornému vedoucí </a:t>
            </a:r>
            <a:r>
              <a:rPr lang="cs-CZ" dirty="0" smtClean="0"/>
              <a:t>služby</a:t>
            </a:r>
          </a:p>
          <a:p>
            <a:r>
              <a:rPr lang="cs-CZ" dirty="0"/>
              <a:t>Staniční sestra CDZ</a:t>
            </a:r>
          </a:p>
          <a:p>
            <a:pPr lvl="1"/>
            <a:r>
              <a:rPr lang="cs-CZ" dirty="0"/>
              <a:t>Organizace a koordinace činností nelékařských zdravotnických pracovníků a zajišťování mezioborové spolupráce.</a:t>
            </a:r>
          </a:p>
          <a:p>
            <a:pPr lvl="1"/>
            <a:r>
              <a:rPr lang="cs-CZ" dirty="0"/>
              <a:t>Plánování a zajištění rozpisu služeb, zodpovědnost za měsíční výkazy práce, koordinace plánu dovolených a zajištění provozu v případě nepřítomnosti pracovníků.</a:t>
            </a:r>
          </a:p>
          <a:p>
            <a:pPr lvl="1"/>
            <a:r>
              <a:rPr lang="cs-CZ" dirty="0"/>
              <a:t>Odpovědnost za úroveň a kvalitu poskytované ošetřovatelské péče o klienty CDZ, dohled nad dodržováním postupů a platných standardů ošetřovatelské péče, včetně kontroly vedení ošetřovatelské dokumentace.</a:t>
            </a:r>
          </a:p>
          <a:p>
            <a:pPr lvl="1"/>
            <a:r>
              <a:rPr lang="cs-CZ" dirty="0"/>
              <a:t>Kontrola dodržování hygienických a protiepidemických zásad, kontrola dodržování bezpečnosti práce a ochrany zdraví při práci.</a:t>
            </a:r>
          </a:p>
          <a:p>
            <a:pPr lvl="1"/>
            <a:r>
              <a:rPr lang="cs-CZ" dirty="0"/>
              <a:t>Evidence svěřeného majetku na pracovní jednotce.</a:t>
            </a:r>
          </a:p>
          <a:p>
            <a:pPr lvl="1"/>
            <a:r>
              <a:rPr lang="cs-CZ" dirty="0"/>
              <a:t>Vedení porad se sestrami terénního </a:t>
            </a:r>
            <a:r>
              <a:rPr lang="cs-CZ" dirty="0" smtClean="0"/>
              <a:t>týmu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260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Terénní tým CDZ = tmel mezi jednotlivými službami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Propojuje sociální a zdravotní služby na úrovni jednotlivých klientů</a:t>
            </a:r>
          </a:p>
          <a:p>
            <a:r>
              <a:rPr lang="cs-CZ" dirty="0" smtClean="0"/>
              <a:t>Podporuje čerpání služeb </a:t>
            </a:r>
            <a:r>
              <a:rPr lang="mr-IN" dirty="0" smtClean="0"/>
              <a:t>–</a:t>
            </a:r>
            <a:r>
              <a:rPr lang="cs-CZ" dirty="0" smtClean="0"/>
              <a:t> pravidelný kontakt, asertivní práce</a:t>
            </a:r>
          </a:p>
          <a:p>
            <a:r>
              <a:rPr lang="cs-CZ" dirty="0" smtClean="0"/>
              <a:t>Zajišťuje návaznost služeb </a:t>
            </a:r>
            <a:r>
              <a:rPr lang="mr-IN" dirty="0" smtClean="0"/>
              <a:t>–</a:t>
            </a:r>
            <a:r>
              <a:rPr lang="cs-CZ" dirty="0" smtClean="0"/>
              <a:t> součást plánování péče</a:t>
            </a:r>
          </a:p>
          <a:p>
            <a:r>
              <a:rPr lang="cs-CZ" dirty="0" smtClean="0"/>
              <a:t>Využívá alternativy hospitalizační péče </a:t>
            </a:r>
            <a:r>
              <a:rPr lang="mr-IN" dirty="0" smtClean="0"/>
              <a:t>–</a:t>
            </a:r>
            <a:r>
              <a:rPr lang="cs-CZ" dirty="0" smtClean="0"/>
              <a:t> Krizové centrum, denní stacionář</a:t>
            </a:r>
          </a:p>
          <a:p>
            <a:r>
              <a:rPr lang="cs-CZ" dirty="0" smtClean="0"/>
              <a:t>Pracuje na sociální rehabilitaci a kompenzaci deficitu </a:t>
            </a:r>
            <a:r>
              <a:rPr lang="mr-IN" dirty="0" smtClean="0"/>
              <a:t>–</a:t>
            </a:r>
            <a:r>
              <a:rPr lang="cs-CZ" dirty="0" smtClean="0"/>
              <a:t> prevence dlouhodobých hospitalizací</a:t>
            </a:r>
          </a:p>
          <a:p>
            <a:r>
              <a:rPr lang="cs-CZ" dirty="0" smtClean="0"/>
              <a:t>Komunikuje se zainteresovanými stranami </a:t>
            </a:r>
            <a:r>
              <a:rPr lang="mr-IN" dirty="0" smtClean="0"/>
              <a:t>–</a:t>
            </a:r>
            <a:r>
              <a:rPr lang="cs-CZ" dirty="0" smtClean="0"/>
              <a:t> pacient, zdravotník, rodina, obec, RZP, PČR, zaměstnavatel</a:t>
            </a:r>
            <a:r>
              <a:rPr lang="mr-IN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1308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CDZ Brno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funkční síť služeb </a:t>
            </a:r>
            <a:r>
              <a:rPr lang="mr-IN" dirty="0" smtClean="0"/>
              <a:t>–</a:t>
            </a:r>
            <a:r>
              <a:rPr lang="cs-CZ" dirty="0" smtClean="0"/>
              <a:t> sdílení informací, kontinuita kontaktu</a:t>
            </a:r>
          </a:p>
          <a:p>
            <a:r>
              <a:rPr lang="cs-CZ" dirty="0" smtClean="0"/>
              <a:t>= zajištění včasnosti intervencí, návaznosti mezi typy péče a koordinace jejich čerpání</a:t>
            </a:r>
          </a:p>
          <a:p>
            <a:r>
              <a:rPr lang="cs-CZ" dirty="0" smtClean="0"/>
              <a:t>= podpora kvalitního a bezpečného života v komunitě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58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Současný stav </a:t>
            </a:r>
            <a:r>
              <a:rPr lang="mr-IN" dirty="0" smtClean="0"/>
              <a:t>–</a:t>
            </a:r>
            <a:r>
              <a:rPr lang="cs-CZ" dirty="0" smtClean="0"/>
              <a:t> dostupnost kvalitních služeb, fragmentace a rizika u pacientů s SMI</a:t>
            </a:r>
          </a:p>
          <a:p>
            <a:r>
              <a:rPr lang="cs-CZ" dirty="0" smtClean="0"/>
              <a:t>Historický kontext</a:t>
            </a:r>
          </a:p>
          <a:p>
            <a:r>
              <a:rPr lang="cs-CZ" dirty="0" smtClean="0"/>
              <a:t>CDZ Brno </a:t>
            </a:r>
            <a:r>
              <a:rPr lang="mr-IN" dirty="0" smtClean="0"/>
              <a:t>–</a:t>
            </a:r>
            <a:r>
              <a:rPr lang="cs-CZ" dirty="0" smtClean="0"/>
              <a:t> organizační struktura podporující integraci sítě služeb dvou subjektů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961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Závažné duševní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Vedou k významnému deficitu = potřeba pomoci </a:t>
            </a:r>
          </a:p>
          <a:p>
            <a:r>
              <a:rPr lang="cs-CZ" dirty="0" smtClean="0"/>
              <a:t>Dlouhodobé nemoci s epizodami zhoršení a obdobími stabilizace</a:t>
            </a:r>
          </a:p>
          <a:p>
            <a:pPr lvl="1"/>
            <a:r>
              <a:rPr lang="cs-CZ" dirty="0" smtClean="0"/>
              <a:t>různé fáze vyžadují odlišné formy péče z různých oblastí</a:t>
            </a:r>
          </a:p>
          <a:p>
            <a:r>
              <a:rPr lang="cs-CZ" dirty="0" smtClean="0"/>
              <a:t>Epizoda vede k hrubému narušení chápání světa a k dysfunkčnímu chování </a:t>
            </a:r>
            <a:r>
              <a:rPr lang="mr-IN" dirty="0" smtClean="0"/>
              <a:t>–</a:t>
            </a:r>
            <a:r>
              <a:rPr lang="cs-CZ" dirty="0" smtClean="0"/>
              <a:t> potřeba intenzivní léčby se zajištěním bezpečnosti</a:t>
            </a:r>
          </a:p>
          <a:p>
            <a:r>
              <a:rPr lang="cs-CZ" dirty="0" smtClean="0"/>
              <a:t>Různá míra funkčního deficitu v období stabilizace </a:t>
            </a:r>
            <a:r>
              <a:rPr lang="mr-IN" dirty="0" smtClean="0"/>
              <a:t>–</a:t>
            </a:r>
            <a:r>
              <a:rPr lang="cs-CZ" dirty="0" smtClean="0"/>
              <a:t> potřeba dlouhodobé péče s podporou ke kompenzaci ztráty schopností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174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péče o pacienty se SMI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25619"/>
            <a:ext cx="10018713" cy="4292301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Zdravotní služby</a:t>
            </a:r>
          </a:p>
          <a:p>
            <a:pPr lvl="1"/>
            <a:r>
              <a:rPr lang="cs-CZ" dirty="0" smtClean="0"/>
              <a:t>ambulantní psychiatr, akutní lůžková péče, následná péče</a:t>
            </a:r>
          </a:p>
          <a:p>
            <a:pPr lvl="1"/>
            <a:r>
              <a:rPr lang="cs-CZ" dirty="0" smtClean="0"/>
              <a:t>tradičně velmi dobrá úroveň a obecně i návaznost péče u spolupracujících pacientů</a:t>
            </a:r>
          </a:p>
          <a:p>
            <a:pPr lvl="1"/>
            <a:r>
              <a:rPr lang="cs-CZ" dirty="0" smtClean="0"/>
              <a:t>problémy</a:t>
            </a:r>
          </a:p>
          <a:p>
            <a:pPr lvl="2"/>
            <a:r>
              <a:rPr lang="cs-CZ" dirty="0" smtClean="0"/>
              <a:t>zajištění čerpání a návaznosti u nespolupracujících pacientů </a:t>
            </a:r>
            <a:r>
              <a:rPr lang="mr-IN" dirty="0" smtClean="0"/>
              <a:t>–</a:t>
            </a:r>
            <a:r>
              <a:rPr lang="cs-CZ" dirty="0" smtClean="0"/>
              <a:t> náhled, funkční deficit</a:t>
            </a:r>
          </a:p>
          <a:p>
            <a:pPr lvl="2"/>
            <a:r>
              <a:rPr lang="cs-CZ" dirty="0" smtClean="0"/>
              <a:t>dlouhodobé hospitalizace u pacientů se špatným soc. zázemím a funkčním deficitem</a:t>
            </a:r>
          </a:p>
          <a:p>
            <a:r>
              <a:rPr lang="cs-CZ" dirty="0" smtClean="0"/>
              <a:t>Řešení: komunitní služby a alternativy hospitalizace</a:t>
            </a:r>
          </a:p>
        </p:txBody>
      </p:sp>
    </p:spTree>
    <p:extLst>
      <p:ext uri="{BB962C8B-B14F-4D97-AF65-F5344CB8AC3E}">
        <p14:creationId xmlns:p14="http://schemas.microsoft.com/office/powerpoint/2010/main" val="72759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péče o pacienty s SMI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Potřeba podpory samostatného bydlení, </a:t>
            </a:r>
            <a:r>
              <a:rPr lang="cs-CZ" dirty="0" err="1" smtClean="0"/>
              <a:t>sebepéče</a:t>
            </a:r>
            <a:r>
              <a:rPr lang="cs-CZ" dirty="0" smtClean="0"/>
              <a:t>, udržení zaměstnání, vzdělání, aktivizační služby</a:t>
            </a:r>
            <a:r>
              <a:rPr lang="mr-IN" dirty="0" smtClean="0"/>
              <a:t>…</a:t>
            </a:r>
            <a:endParaRPr lang="cs-CZ" dirty="0" smtClean="0"/>
          </a:p>
          <a:p>
            <a:r>
              <a:rPr lang="cs-CZ" dirty="0" smtClean="0"/>
              <a:t>Minimalizace stresu = prevence zhoršení stavu</a:t>
            </a:r>
          </a:p>
          <a:p>
            <a:r>
              <a:rPr lang="cs-CZ" dirty="0" smtClean="0"/>
              <a:t>Umožnění setrvání v komunitě = prevence dlouhodobých hospitalizací</a:t>
            </a:r>
          </a:p>
          <a:p>
            <a:r>
              <a:rPr lang="cs-CZ" dirty="0" smtClean="0"/>
              <a:t>Kvalita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4814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5318" y="1380068"/>
            <a:ext cx="9509760" cy="2616199"/>
          </a:xfrm>
        </p:spPr>
        <p:txBody>
          <a:bodyPr anchor="ctr"/>
          <a:lstStyle/>
          <a:p>
            <a:pPr algn="l"/>
            <a:r>
              <a:rPr lang="cs-CZ" dirty="0" smtClean="0"/>
              <a:t>Současný stav = fragmentace</a:t>
            </a:r>
            <a:br>
              <a:rPr lang="cs-CZ" dirty="0" smtClean="0"/>
            </a:br>
            <a:r>
              <a:rPr lang="cs-CZ" dirty="0" smtClean="0"/>
              <a:t>Cílový stav = síť služeb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51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cs-CZ" sz="3600" dirty="0" smtClean="0"/>
              <a:t>Brno </a:t>
            </a:r>
            <a:r>
              <a:rPr lang="mr-IN" sz="3600" dirty="0" smtClean="0"/>
              <a:t>–</a:t>
            </a:r>
            <a:r>
              <a:rPr lang="cs-CZ" sz="3600" dirty="0" smtClean="0"/>
              <a:t> historie komunitní péče a provazování služeb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516829"/>
            <a:ext cx="10018713" cy="5131398"/>
          </a:xfrm>
        </p:spPr>
        <p:txBody>
          <a:bodyPr>
            <a:normAutofit/>
          </a:bodyPr>
          <a:lstStyle/>
          <a:p>
            <a:r>
              <a:rPr lang="cs-CZ" dirty="0" smtClean="0"/>
              <a:t>PK FN Brno</a:t>
            </a:r>
          </a:p>
          <a:p>
            <a:pPr lvl="1"/>
            <a:r>
              <a:rPr lang="cs-CZ" dirty="0" smtClean="0"/>
              <a:t>akutní lůžková péče, ambulantní péče </a:t>
            </a:r>
            <a:r>
              <a:rPr lang="mr-IN" dirty="0" smtClean="0"/>
              <a:t>–</a:t>
            </a:r>
            <a:r>
              <a:rPr lang="cs-CZ" dirty="0" smtClean="0"/>
              <a:t> celé spektrum nemocí a věku pacientů</a:t>
            </a:r>
          </a:p>
          <a:p>
            <a:pPr lvl="1"/>
            <a:r>
              <a:rPr lang="cs-CZ" dirty="0" smtClean="0"/>
              <a:t>sociálně-zdravotní služba </a:t>
            </a:r>
            <a:r>
              <a:rPr lang="mr-IN" dirty="0" smtClean="0"/>
              <a:t>–</a:t>
            </a:r>
            <a:r>
              <a:rPr lang="cs-CZ" dirty="0" smtClean="0"/>
              <a:t> aktuální potřeby hospitalizovaných pacientů</a:t>
            </a:r>
          </a:p>
          <a:p>
            <a:pPr lvl="1"/>
            <a:r>
              <a:rPr lang="cs-CZ" dirty="0" smtClean="0"/>
              <a:t>komunitní služby</a:t>
            </a:r>
          </a:p>
          <a:p>
            <a:pPr lvl="2"/>
            <a:r>
              <a:rPr lang="cs-CZ" dirty="0" smtClean="0"/>
              <a:t>profesionální telefonická linka </a:t>
            </a:r>
            <a:r>
              <a:rPr lang="mr-IN" dirty="0" smtClean="0"/>
              <a:t>–</a:t>
            </a:r>
            <a:r>
              <a:rPr lang="cs-CZ" dirty="0" smtClean="0"/>
              <a:t> Linka naděje - 1965</a:t>
            </a:r>
          </a:p>
          <a:p>
            <a:pPr lvl="2"/>
            <a:r>
              <a:rPr lang="cs-CZ" dirty="0" smtClean="0"/>
              <a:t>Krizové centrum </a:t>
            </a:r>
            <a:r>
              <a:rPr lang="mr-IN" dirty="0" smtClean="0"/>
              <a:t>–</a:t>
            </a:r>
            <a:r>
              <a:rPr lang="cs-CZ" dirty="0" smtClean="0"/>
              <a:t> 1990</a:t>
            </a:r>
          </a:p>
          <a:p>
            <a:pPr lvl="1"/>
            <a:r>
              <a:rPr lang="cs-CZ" dirty="0" smtClean="0"/>
              <a:t>od r. 2011 </a:t>
            </a:r>
            <a:r>
              <a:rPr lang="mr-IN" dirty="0" smtClean="0"/>
              <a:t>–</a:t>
            </a:r>
            <a:r>
              <a:rPr lang="cs-CZ" dirty="0" smtClean="0"/>
              <a:t> provazování akutní lůžkové péče a komunitní sociální péče (sdružení Práh) </a:t>
            </a:r>
            <a:r>
              <a:rPr lang="mr-IN" dirty="0" smtClean="0"/>
              <a:t>–</a:t>
            </a:r>
            <a:r>
              <a:rPr lang="cs-CZ" dirty="0" smtClean="0"/>
              <a:t> řešení dlouhodobých problémů hospitalizovaných pacientů</a:t>
            </a:r>
          </a:p>
          <a:p>
            <a:pPr lvl="1"/>
            <a:r>
              <a:rPr lang="cs-CZ" dirty="0" smtClean="0"/>
              <a:t>od r. 2015 (NF) </a:t>
            </a:r>
            <a:r>
              <a:rPr lang="mr-IN" dirty="0" smtClean="0"/>
              <a:t>–</a:t>
            </a:r>
            <a:r>
              <a:rPr lang="cs-CZ" dirty="0" smtClean="0"/>
              <a:t> provazování terénního týmu sdružení Práh a akutní lůžkové péče cestou Krizového centra</a:t>
            </a:r>
          </a:p>
          <a:p>
            <a:pPr lvl="1"/>
            <a:r>
              <a:rPr lang="cs-CZ" dirty="0" smtClean="0"/>
              <a:t>od r. 2017 CDZ Brno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819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CDZ Brno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25619"/>
            <a:ext cx="10018713" cy="432457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Standard dle Věstníku MZ </a:t>
            </a:r>
            <a:r>
              <a:rPr lang="mr-IN" dirty="0" smtClean="0"/>
              <a:t>–</a:t>
            </a:r>
            <a:r>
              <a:rPr lang="cs-CZ" dirty="0" smtClean="0"/>
              <a:t> CDZ-K = nepřetržité krizové služby</a:t>
            </a:r>
          </a:p>
          <a:p>
            <a:r>
              <a:rPr lang="cs-CZ" dirty="0" smtClean="0"/>
              <a:t>Multioborový tým</a:t>
            </a:r>
          </a:p>
          <a:p>
            <a:pPr lvl="1"/>
            <a:r>
              <a:rPr lang="cs-CZ" dirty="0" smtClean="0"/>
              <a:t>sociální a zdravotničtí pracovníci</a:t>
            </a:r>
          </a:p>
          <a:p>
            <a:pPr lvl="1"/>
            <a:r>
              <a:rPr lang="cs-CZ" dirty="0" smtClean="0"/>
              <a:t>společné </a:t>
            </a:r>
          </a:p>
          <a:p>
            <a:pPr lvl="2"/>
            <a:r>
              <a:rPr lang="cs-CZ" dirty="0" smtClean="0"/>
              <a:t>řízení</a:t>
            </a:r>
          </a:p>
          <a:p>
            <a:pPr lvl="2"/>
            <a:r>
              <a:rPr lang="cs-CZ" dirty="0" smtClean="0"/>
              <a:t>koordinace péče společných klientů</a:t>
            </a:r>
          </a:p>
          <a:p>
            <a:pPr lvl="2"/>
            <a:r>
              <a:rPr lang="cs-CZ" dirty="0" smtClean="0"/>
              <a:t>sdílení informací, zodpovědnosti i kompetencí</a:t>
            </a:r>
          </a:p>
          <a:p>
            <a:pPr lvl="1"/>
            <a:r>
              <a:rPr lang="cs-CZ" dirty="0" smtClean="0"/>
              <a:t>služby </a:t>
            </a:r>
            <a:r>
              <a:rPr lang="mr-IN" dirty="0" smtClean="0"/>
              <a:t>–</a:t>
            </a:r>
            <a:r>
              <a:rPr lang="cs-CZ" dirty="0" smtClean="0"/>
              <a:t> terénní asertivní tým, krizové centrum, ambulantní psychiatr, klinický psycholog, sociální poradenství a práce, aktivizační služby, peer konzultant</a:t>
            </a:r>
          </a:p>
          <a:p>
            <a:pPr lvl="1"/>
            <a:r>
              <a:rPr lang="cs-CZ" dirty="0" smtClean="0"/>
              <a:t>návaznost na další zdravotnické služby PK a sociální služby Práh JM</a:t>
            </a:r>
          </a:p>
          <a:p>
            <a:r>
              <a:rPr lang="cs-CZ" dirty="0" smtClean="0"/>
              <a:t>= Síť služeb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44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CDZ Brno = PK FN Brno + Práh JM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578" y="1752755"/>
            <a:ext cx="8633069" cy="510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1450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108</TotalTime>
  <Words>750</Words>
  <Application>Microsoft Office PowerPoint</Application>
  <PresentationFormat>Vlastní</PresentationFormat>
  <Paragraphs>82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Paralaxa</vt:lpstr>
      <vt:lpstr>CDZ Brno</vt:lpstr>
      <vt:lpstr>Obsah</vt:lpstr>
      <vt:lpstr>Závažné duševní poruchy</vt:lpstr>
      <vt:lpstr>Zdravotní péče o pacienty se SMI</vt:lpstr>
      <vt:lpstr>Sociální péče o pacienty s SMI</vt:lpstr>
      <vt:lpstr>Současný stav = fragmentace Cílový stav = síť služeb</vt:lpstr>
      <vt:lpstr>Brno – historie komunitní péče a provazování služeb</vt:lpstr>
      <vt:lpstr>CDZ Brno</vt:lpstr>
      <vt:lpstr>CDZ Brno = PK FN Brno + Práh JM</vt:lpstr>
      <vt:lpstr>Prezentace aplikace PowerPoint</vt:lpstr>
      <vt:lpstr>Rada CDZ</vt:lpstr>
      <vt:lpstr>Provozní vedení CDZ</vt:lpstr>
      <vt:lpstr>Terénní tým CDZ = tmel mezi jednotlivými službami</vt:lpstr>
      <vt:lpstr>CDZ Brno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CDZ Brno</dc:title>
  <dc:creator>Tomas Kasparek</dc:creator>
  <cp:lastModifiedBy>Kasparek Tomas</cp:lastModifiedBy>
  <cp:revision>27</cp:revision>
  <dcterms:created xsi:type="dcterms:W3CDTF">2017-10-08T17:31:47Z</dcterms:created>
  <dcterms:modified xsi:type="dcterms:W3CDTF">2017-10-09T05:25:29Z</dcterms:modified>
</cp:coreProperties>
</file>