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74" r:id="rId2"/>
    <p:sldId id="269" r:id="rId3"/>
    <p:sldId id="257" r:id="rId4"/>
    <p:sldId id="320" r:id="rId5"/>
    <p:sldId id="325" r:id="rId6"/>
    <p:sldId id="326" r:id="rId7"/>
    <p:sldId id="327" r:id="rId8"/>
    <p:sldId id="275" r:id="rId9"/>
    <p:sldId id="328" r:id="rId10"/>
    <p:sldId id="321" r:id="rId11"/>
    <p:sldId id="322" r:id="rId12"/>
    <p:sldId id="323" r:id="rId13"/>
    <p:sldId id="258" r:id="rId14"/>
    <p:sldId id="259" r:id="rId15"/>
    <p:sldId id="329" r:id="rId16"/>
    <p:sldId id="266" r:id="rId17"/>
    <p:sldId id="273" r:id="rId18"/>
    <p:sldId id="272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6327" autoAdjust="0"/>
  </p:normalViewPr>
  <p:slideViewPr>
    <p:cSldViewPr snapToGrid="0">
      <p:cViewPr varScale="1">
        <p:scale>
          <a:sx n="116" d="100"/>
          <a:sy n="116" d="100"/>
        </p:scale>
        <p:origin x="342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péče o duševně nemocné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Kašpárek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2053D746-ABDF-4D95-9345-B6098536E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pro duševně nemocné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E3E0DE-77B9-41D4-9991-A396A8A21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Zdravotní služby</a:t>
            </a:r>
          </a:p>
          <a:p>
            <a:pPr lvl="1"/>
            <a:r>
              <a:rPr lang="cs-CZ" dirty="0"/>
              <a:t>Ambulantní péče – psychiatrie, </a:t>
            </a:r>
            <a:r>
              <a:rPr lang="cs-CZ" dirty="0" err="1"/>
              <a:t>pedopsychiatrie</a:t>
            </a:r>
            <a:r>
              <a:rPr lang="cs-CZ" dirty="0"/>
              <a:t>, klinická psychologie, psychoterapie, adiktologie</a:t>
            </a:r>
          </a:p>
          <a:p>
            <a:pPr lvl="1"/>
            <a:r>
              <a:rPr lang="cs-CZ" dirty="0"/>
              <a:t>Centra duševního zdraví – terénní zdravotní a sociální služby</a:t>
            </a:r>
          </a:p>
          <a:p>
            <a:pPr lvl="1"/>
            <a:r>
              <a:rPr lang="cs-CZ" dirty="0"/>
              <a:t>Krizová centra</a:t>
            </a:r>
          </a:p>
          <a:p>
            <a:pPr lvl="1"/>
            <a:r>
              <a:rPr lang="cs-CZ" dirty="0"/>
              <a:t>Denní stacionáře</a:t>
            </a:r>
          </a:p>
          <a:p>
            <a:pPr lvl="1"/>
            <a:r>
              <a:rPr lang="cs-CZ" dirty="0"/>
              <a:t>Akutní lůžka všeobecných nemocnic</a:t>
            </a:r>
          </a:p>
          <a:p>
            <a:pPr lvl="1"/>
            <a:r>
              <a:rPr lang="cs-CZ" dirty="0"/>
              <a:t>Následná lůžková péče</a:t>
            </a:r>
          </a:p>
          <a:p>
            <a:pPr lvl="1"/>
            <a:r>
              <a:rPr lang="cs-CZ" dirty="0"/>
              <a:t>Lázeňská péče</a:t>
            </a:r>
          </a:p>
          <a:p>
            <a:r>
              <a:rPr lang="cs-CZ" dirty="0"/>
              <a:t>Sociální služby</a:t>
            </a:r>
          </a:p>
          <a:p>
            <a:pPr lvl="1"/>
            <a:r>
              <a:rPr lang="cs-CZ" dirty="0"/>
              <a:t>Podporované zaměstnávání (vzdělávání)</a:t>
            </a:r>
          </a:p>
          <a:p>
            <a:pPr lvl="1"/>
            <a:r>
              <a:rPr lang="cs-CZ" dirty="0"/>
              <a:t>Podporované bydlení</a:t>
            </a:r>
          </a:p>
          <a:p>
            <a:pPr lvl="1"/>
            <a:r>
              <a:rPr lang="cs-CZ" dirty="0"/>
              <a:t>Individuální podpora životních kompetencí, volnočasové aktivity (resocializace)</a:t>
            </a:r>
          </a:p>
          <a:p>
            <a:r>
              <a:rPr lang="cs-CZ" dirty="0"/>
              <a:t>Klíčový faktor: návaznost péče</a:t>
            </a:r>
          </a:p>
          <a:p>
            <a:pPr lvl="1"/>
            <a:r>
              <a:rPr lang="cs-CZ" dirty="0"/>
              <a:t>udržení pacienta v systému péče: </a:t>
            </a:r>
          </a:p>
          <a:p>
            <a:pPr lvl="2"/>
            <a:r>
              <a:rPr lang="cs-CZ" dirty="0"/>
              <a:t>deficit – nečerpá zdrav. (nejen psychiatrickou) ani soc. péči se zdrav. i soc. důsledky</a:t>
            </a:r>
          </a:p>
          <a:p>
            <a:pPr lvl="2"/>
            <a:r>
              <a:rPr lang="cs-CZ" dirty="0" err="1"/>
              <a:t>Anosognose</a:t>
            </a:r>
            <a:r>
              <a:rPr lang="cs-CZ" dirty="0"/>
              <a:t> – dispenzarizace pro prevenci relapsu a potenciálně rizikového chování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7373179B-1499-4577-8AC1-37A72BEC52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15958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A85CDE91-A4EE-4F63-9BDA-CA8E023C2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Zdravotnické obory v péči o duševní nemoc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8CD4F97-5879-4906-BB02-3EBCBC902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Základní obory Psychiatrie a </a:t>
            </a:r>
            <a:r>
              <a:rPr lang="cs-CZ" dirty="0" err="1"/>
              <a:t>Pedopsychiatrie</a:t>
            </a:r>
            <a:endParaRPr lang="cs-CZ" dirty="0"/>
          </a:p>
          <a:p>
            <a:r>
              <a:rPr lang="cs-CZ" dirty="0"/>
              <a:t>Nástavbové obory Psychoterapie (lékařská, psychologická), Adiktologie, </a:t>
            </a:r>
            <a:r>
              <a:rPr lang="cs-CZ" dirty="0" err="1"/>
              <a:t>Gerontopsychiatrie</a:t>
            </a:r>
            <a:r>
              <a:rPr lang="cs-CZ" dirty="0"/>
              <a:t>, Sexuologie, (Psychosomatika)</a:t>
            </a:r>
          </a:p>
          <a:p>
            <a:r>
              <a:rPr lang="cs-CZ" dirty="0"/>
              <a:t>Klinická psychologie</a:t>
            </a:r>
          </a:p>
          <a:p>
            <a:r>
              <a:rPr lang="cs-CZ" dirty="0"/>
              <a:t>Klíčová spolupráce s ostatními obory medicíny, zejm.</a:t>
            </a:r>
          </a:p>
          <a:p>
            <a:pPr lvl="1"/>
            <a:r>
              <a:rPr lang="cs-CZ" dirty="0"/>
              <a:t>Neurologie („neuropsychiatrické pomezí“)</a:t>
            </a:r>
          </a:p>
          <a:p>
            <a:pPr lvl="1"/>
            <a:r>
              <a:rPr lang="cs-CZ" dirty="0"/>
              <a:t>Praktické lékařství</a:t>
            </a:r>
          </a:p>
          <a:p>
            <a:pPr lvl="1"/>
            <a:r>
              <a:rPr lang="cs-CZ" dirty="0"/>
              <a:t>Vnitřní lékařství</a:t>
            </a:r>
          </a:p>
          <a:p>
            <a:pPr lvl="1"/>
            <a:r>
              <a:rPr lang="cs-CZ" dirty="0"/>
              <a:t>Zobrazovací a laboratorní metody</a:t>
            </a:r>
          </a:p>
          <a:p>
            <a:r>
              <a:rPr lang="cs-CZ" dirty="0"/>
              <a:t>Nelékařské zdrav. obory</a:t>
            </a:r>
          </a:p>
          <a:p>
            <a:pPr lvl="1"/>
            <a:r>
              <a:rPr lang="cs-CZ" dirty="0"/>
              <a:t>Zdravotní sestra se specializací v Psychiatrii - všechny segmenty péče, vč. terénní práce</a:t>
            </a:r>
          </a:p>
          <a:p>
            <a:pPr lvl="1"/>
            <a:r>
              <a:rPr lang="cs-CZ" dirty="0"/>
              <a:t>Adiktolog</a:t>
            </a:r>
          </a:p>
          <a:p>
            <a:pPr lvl="1"/>
            <a:r>
              <a:rPr lang="cs-CZ" dirty="0"/>
              <a:t>Ergoterapeut, fyzioterapeut, nutriční terapeut…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8D4CD09-3484-4196-8B1B-705BCAE8AF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1090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13F7A86-1491-4FA1-A45A-3D3D8D17B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pacienta systémem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C3E469-2E41-40F3-93C5-958FED8C1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První kontakt</a:t>
            </a:r>
          </a:p>
          <a:p>
            <a:pPr lvl="1"/>
            <a:r>
              <a:rPr lang="cs-CZ" dirty="0"/>
              <a:t>Praktický lékař, RZP, Ambulantní Psychiatr/</a:t>
            </a:r>
            <a:r>
              <a:rPr lang="cs-CZ" dirty="0" err="1"/>
              <a:t>Pedopsychiatr</a:t>
            </a:r>
            <a:r>
              <a:rPr lang="cs-CZ" dirty="0"/>
              <a:t>, Ambulantní Klinický psycholog/Psychoterapeut, Krizové centrum, Centrum duševního zdraví</a:t>
            </a:r>
          </a:p>
          <a:p>
            <a:pPr lvl="1"/>
            <a:r>
              <a:rPr lang="cs-CZ" dirty="0"/>
              <a:t>Asertivní kontakty terénních služeb</a:t>
            </a:r>
          </a:p>
          <a:p>
            <a:r>
              <a:rPr lang="cs-CZ" dirty="0"/>
              <a:t>Akutní lůžková péče</a:t>
            </a:r>
          </a:p>
          <a:p>
            <a:pPr lvl="1"/>
            <a:r>
              <a:rPr lang="cs-CZ" dirty="0"/>
              <a:t>Závažné stavy, diagnostika a zahájení terapie</a:t>
            </a:r>
          </a:p>
          <a:p>
            <a:pPr lvl="1"/>
            <a:r>
              <a:rPr lang="cs-CZ" dirty="0"/>
              <a:t>Zahájení psychosociální rehabilitace – obnova funkčních schopností</a:t>
            </a:r>
          </a:p>
          <a:p>
            <a:r>
              <a:rPr lang="cs-CZ" dirty="0"/>
              <a:t>Následná péče</a:t>
            </a:r>
          </a:p>
          <a:p>
            <a:pPr lvl="1"/>
            <a:r>
              <a:rPr lang="cs-CZ" dirty="0"/>
              <a:t>Protrahovaný průběh, rezistence, ztráta funkčních schopností</a:t>
            </a:r>
          </a:p>
          <a:p>
            <a:r>
              <a:rPr lang="cs-CZ" dirty="0"/>
              <a:t>Alternativy akutní lůžkové péče</a:t>
            </a:r>
          </a:p>
          <a:p>
            <a:pPr lvl="1"/>
            <a:r>
              <a:rPr lang="cs-CZ" dirty="0"/>
              <a:t>Komunitní terénní služby (CDZ), Denní stacionář</a:t>
            </a:r>
          </a:p>
          <a:p>
            <a:r>
              <a:rPr lang="cs-CZ" dirty="0"/>
              <a:t>Dispenzarizace a prevence relapsu</a:t>
            </a:r>
          </a:p>
          <a:p>
            <a:pPr lvl="1"/>
            <a:r>
              <a:rPr lang="cs-CZ" dirty="0"/>
              <a:t>Ambulantní psychiatr, terénní komunitní služby (CDZ)</a:t>
            </a:r>
          </a:p>
          <a:p>
            <a:pPr lvl="1"/>
            <a:r>
              <a:rPr lang="cs-CZ" dirty="0"/>
              <a:t>Psychoterapie</a:t>
            </a:r>
          </a:p>
          <a:p>
            <a:pPr lvl="1"/>
            <a:r>
              <a:rPr lang="cs-CZ" dirty="0"/>
              <a:t>Lázeňská léčba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AD7F53F1-3858-4989-AD85-6D6AD579B1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632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Závažné duševní poruchy (SMI)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Vedou k významnému deficitu = potřeba pomoci </a:t>
            </a:r>
          </a:p>
          <a:p>
            <a:r>
              <a:rPr lang="cs-CZ" dirty="0"/>
              <a:t>Dlouhodobé nemoci s epizodami zhoršení a obdobími stabilizace</a:t>
            </a:r>
          </a:p>
          <a:p>
            <a:pPr lvl="1"/>
            <a:r>
              <a:rPr lang="cs-CZ" dirty="0"/>
              <a:t>různé fáze vyžadují odlišné formy péče z různých oblastí</a:t>
            </a:r>
          </a:p>
          <a:p>
            <a:r>
              <a:rPr lang="cs-CZ" dirty="0"/>
              <a:t>Epizoda vede k hrubému narušení chápání světa a k dysfunkčnímu chování </a:t>
            </a:r>
            <a:r>
              <a:rPr lang="mr-IN" dirty="0"/>
              <a:t>–</a:t>
            </a:r>
            <a:r>
              <a:rPr lang="cs-CZ" dirty="0"/>
              <a:t> potřeba intenzivní léčby se zajištěním bezpečnosti</a:t>
            </a:r>
          </a:p>
          <a:p>
            <a:r>
              <a:rPr lang="cs-CZ" dirty="0"/>
              <a:t>Různá míra funkčního deficitu v období stabilizace </a:t>
            </a:r>
            <a:r>
              <a:rPr lang="mr-IN" dirty="0"/>
              <a:t>–</a:t>
            </a:r>
            <a:r>
              <a:rPr lang="cs-CZ" dirty="0"/>
              <a:t> potřeba dlouhodobé péče s podporou ke kompenzaci ztráty schopností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6297FC72-1EE4-48D7-9874-75B9FA2513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96174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péče o pacienty s SMI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Potřeba podpory samostatného bydlení, </a:t>
            </a:r>
            <a:r>
              <a:rPr lang="cs-CZ" dirty="0" err="1"/>
              <a:t>sebepéče</a:t>
            </a:r>
            <a:r>
              <a:rPr lang="cs-CZ" dirty="0"/>
              <a:t>, udržení zaměstnání, vzdělání, aktivizační služby</a:t>
            </a:r>
            <a:r>
              <a:rPr lang="mr-IN" dirty="0"/>
              <a:t>…</a:t>
            </a:r>
            <a:endParaRPr lang="cs-CZ" dirty="0"/>
          </a:p>
          <a:p>
            <a:r>
              <a:rPr lang="cs-CZ" dirty="0"/>
              <a:t>Minimalizace stresu = prevence zhoršení stavu</a:t>
            </a:r>
          </a:p>
          <a:p>
            <a:r>
              <a:rPr lang="cs-CZ" dirty="0"/>
              <a:t>Umožnění setrvání v komunitě = prevence dlouhodobých hospitalizací</a:t>
            </a:r>
          </a:p>
          <a:p>
            <a:r>
              <a:rPr lang="cs-CZ" dirty="0"/>
              <a:t>Kvalita života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8E751A21-A467-4897-BD46-585F52F60E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4814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 CDZ: Cílová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3843" y="1405523"/>
            <a:ext cx="10335802" cy="4890499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pacienti se závažným duševním onemocnění</a:t>
            </a:r>
            <a:r>
              <a:rPr lang="en-US" dirty="0"/>
              <a:t>m (SMI </a:t>
            </a:r>
            <a:r>
              <a:rPr lang="cs-CZ" dirty="0"/>
              <a:t>– </a:t>
            </a:r>
            <a:r>
              <a:rPr lang="en-US" dirty="0"/>
              <a:t>Serious/severe Mental Illness)</a:t>
            </a:r>
            <a:endParaRPr lang="cs-CZ" dirty="0"/>
          </a:p>
          <a:p>
            <a:pPr lvl="1"/>
            <a:r>
              <a:rPr lang="cs-CZ" dirty="0"/>
              <a:t>Charakteristika SMI:</a:t>
            </a:r>
          </a:p>
          <a:p>
            <a:pPr lvl="2"/>
            <a:r>
              <a:rPr lang="cs-CZ" dirty="0"/>
              <a:t>a) </a:t>
            </a:r>
            <a:r>
              <a:rPr lang="cs-CZ" dirty="0" err="1"/>
              <a:t>diagnostick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en-US" dirty="0" err="1"/>
              <a:t>okruhy</a:t>
            </a:r>
            <a:r>
              <a:rPr lang="en-US" dirty="0"/>
              <a:t> (F2, F3, </a:t>
            </a:r>
            <a:r>
              <a:rPr lang="en-US" dirty="0" err="1"/>
              <a:t>eventu</a:t>
            </a:r>
            <a:r>
              <a:rPr lang="cs-CZ" dirty="0" err="1"/>
              <a:t>álně</a:t>
            </a:r>
            <a:r>
              <a:rPr lang="cs-CZ" dirty="0"/>
              <a:t> </a:t>
            </a:r>
            <a:r>
              <a:rPr lang="it-IT" dirty="0"/>
              <a:t>F4 a F6)</a:t>
            </a:r>
            <a:endParaRPr lang="cs-CZ" dirty="0"/>
          </a:p>
          <a:p>
            <a:pPr lvl="2"/>
            <a:r>
              <a:rPr lang="cs-CZ" dirty="0"/>
              <a:t>b) trvání onemocnění (déle než 2 roky)</a:t>
            </a:r>
          </a:p>
          <a:p>
            <a:pPr lvl="2"/>
            <a:r>
              <a:rPr lang="cs-CZ" dirty="0"/>
              <a:t>c) funkční narušení (skóre GAF ≤ 70, kde GAF je klinický nástroj pro </a:t>
            </a:r>
            <a:r>
              <a:rPr lang="cs-CZ" dirty="0" err="1"/>
              <a:t>celkov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posouzení aktuální úrovně </a:t>
            </a:r>
            <a:r>
              <a:rPr lang="nl-NL" dirty="0" err="1"/>
              <a:t>zneschopn</a:t>
            </a:r>
            <a:r>
              <a:rPr lang="cs-CZ" dirty="0" err="1"/>
              <a:t>ění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CDZ poskytuje dlouhodobou péči zahrnující psychiatrickou a sociální </a:t>
            </a:r>
            <a:r>
              <a:rPr lang="es-ES_tradnl" dirty="0" err="1"/>
              <a:t>rehabilitaci</a:t>
            </a:r>
            <a:r>
              <a:rPr lang="es-ES_tradnl" dirty="0"/>
              <a:t>.</a:t>
            </a:r>
            <a:endParaRPr lang="cs-CZ" dirty="0"/>
          </a:p>
          <a:p>
            <a:r>
              <a:rPr lang="cs-CZ" dirty="0"/>
              <a:t>pacienti s potřebou </a:t>
            </a:r>
            <a:r>
              <a:rPr lang="cs-CZ" dirty="0" err="1"/>
              <a:t>včasn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intervence, tzn. pacienti s rizikem rozvoje SMI.</a:t>
            </a:r>
          </a:p>
          <a:p>
            <a:pPr lvl="1"/>
            <a:r>
              <a:rPr lang="cs-CZ" dirty="0"/>
              <a:t>Cílem CDZ je včasná diagnostika onemocnění a </a:t>
            </a:r>
            <a:r>
              <a:rPr lang="cs-CZ" dirty="0" err="1"/>
              <a:t>rychl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započetí léčby.</a:t>
            </a:r>
          </a:p>
          <a:p>
            <a:r>
              <a:rPr lang="cs-CZ" dirty="0"/>
              <a:t>pacienti s akutními psychický</a:t>
            </a:r>
            <a:r>
              <a:rPr lang="de-DE" dirty="0"/>
              <a:t>mi </a:t>
            </a:r>
            <a:r>
              <a:rPr lang="de-DE" dirty="0" err="1"/>
              <a:t>obt</a:t>
            </a:r>
            <a:r>
              <a:rPr lang="cs-CZ" dirty="0" err="1"/>
              <a:t>ížemi</a:t>
            </a:r>
            <a:r>
              <a:rPr lang="cs-CZ" dirty="0"/>
              <a:t> a pacienti v krizových situacích nevyžadující hospitalizaci. Akutní stavy nebo dekompenzace chronických psychiatrických onemocnění převážně z diagnostických okruhů F2, F3, F4, F5 a F6.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73B764F-5EEF-464E-9BCC-FEE3DFFF35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2305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CDZ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180" y="1323237"/>
            <a:ext cx="10459092" cy="5291191"/>
          </a:xfrm>
        </p:spPr>
        <p:txBody>
          <a:bodyPr>
            <a:normAutofit/>
          </a:bodyPr>
          <a:lstStyle/>
          <a:p>
            <a:r>
              <a:rPr lang="cs-CZ" dirty="0"/>
              <a:t>Služby poskytované multioborovým týmem (zdrav., soc., peer)</a:t>
            </a:r>
          </a:p>
          <a:p>
            <a:r>
              <a:rPr lang="cs-CZ" dirty="0"/>
              <a:t>mobilní služby = terénní tým, dlouhodobá péče psychiatrické a sociální RHB, krizová intervence v domácím prostředí pacienta</a:t>
            </a:r>
          </a:p>
          <a:p>
            <a:r>
              <a:rPr lang="cs-CZ" dirty="0"/>
              <a:t>denní služby = centrum denních aktivit (strukturované i nestrukturované aktivity, 10 hod/den + PT denní stacionář</a:t>
            </a:r>
          </a:p>
          <a:p>
            <a:r>
              <a:rPr lang="cs-CZ" dirty="0"/>
              <a:t>nepřetržité krizové služby</a:t>
            </a:r>
          </a:p>
          <a:p>
            <a:pPr lvl="1"/>
            <a:r>
              <a:rPr lang="cs-CZ" dirty="0"/>
              <a:t>telefonicky 24/7</a:t>
            </a:r>
          </a:p>
          <a:p>
            <a:pPr lvl="1"/>
            <a:r>
              <a:rPr lang="cs-CZ" dirty="0"/>
              <a:t>ambulantně 8:00-20:00</a:t>
            </a:r>
          </a:p>
          <a:p>
            <a:pPr lvl="1"/>
            <a:r>
              <a:rPr lang="cs-CZ" dirty="0"/>
              <a:t>příjem na “odlehčovací lůžka“ 8:00-20:00</a:t>
            </a:r>
          </a:p>
          <a:p>
            <a:pPr lvl="1"/>
            <a:r>
              <a:rPr lang="cs-CZ" dirty="0"/>
              <a:t>noční provoz </a:t>
            </a:r>
            <a:r>
              <a:rPr lang="mr-IN" dirty="0"/>
              <a:t>–</a:t>
            </a:r>
            <a:r>
              <a:rPr lang="cs-CZ" dirty="0"/>
              <a:t> smlouva s </a:t>
            </a:r>
            <a:r>
              <a:rPr lang="cs-CZ" dirty="0" err="1"/>
              <a:t>ak</a:t>
            </a:r>
            <a:r>
              <a:rPr lang="cs-CZ" dirty="0"/>
              <a:t>. lůžkovým zařízením/CDZ-K</a:t>
            </a:r>
          </a:p>
          <a:p>
            <a:pPr lvl="1"/>
            <a:r>
              <a:rPr lang="cs-CZ" dirty="0"/>
              <a:t>CDZ-K = nepřetržitý provoz krizových služeb</a:t>
            </a:r>
          </a:p>
          <a:p>
            <a:pPr lvl="2"/>
            <a:r>
              <a:rPr lang="cs-CZ" dirty="0"/>
              <a:t>200-500 tis. obyv., vyšší personální kapacita </a:t>
            </a:r>
          </a:p>
          <a:p>
            <a:r>
              <a:rPr lang="cs-CZ" dirty="0"/>
              <a:t>služby psychiatrické a klinicko-psychologické ambulance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487B4D4-9753-49C0-9B42-484C1C8E07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2460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Duševní poruchy způsobují subjektivní i objektivní potíže s důsledky v psychosociální rovině a vedou k narušení funkčních schopností, tj. selhávání v běžném životě.</a:t>
            </a:r>
          </a:p>
          <a:p>
            <a:r>
              <a:rPr lang="cs-CZ" dirty="0"/>
              <a:t>Cíle léčby jsou diferencované a zahrnují remisi nemoci, symptomatickou a funkční úzdravu, úpravu kvality života</a:t>
            </a:r>
          </a:p>
          <a:p>
            <a:r>
              <a:rPr lang="cs-CZ" dirty="0"/>
              <a:t>Péče o duševně nemocné zahrnuje širokou škálu zdravotnických i sociálních služeb, které reagují na deficity způsobené duševní nemocí.</a:t>
            </a:r>
          </a:p>
          <a:p>
            <a:r>
              <a:rPr lang="cs-CZ" dirty="0"/>
              <a:t>Hlavním cílem moderní psychiatrické péče je podpora léčby v přirozeném sociálním prostředí pacienta s využíváním komunitních služeb – vč. CDZ.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2EBE7F1C-0A48-4776-83D1-76AAFF765B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Výstupy z učení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Student se naučí vysvětlit důsledky duševních nemocí a z nich vyvodit význam jednotlivých prvků péče.</a:t>
            </a:r>
          </a:p>
          <a:p>
            <a:endParaRPr lang="cs-CZ" dirty="0"/>
          </a:p>
          <a:p>
            <a:r>
              <a:rPr lang="cs-CZ" dirty="0"/>
              <a:t>Student se naučí rozlišovat jednotlivé cíle léčby duševních poruch.</a:t>
            </a:r>
          </a:p>
          <a:p>
            <a:endParaRPr lang="cs-CZ" dirty="0"/>
          </a:p>
          <a:p>
            <a:r>
              <a:rPr lang="cs-CZ" dirty="0"/>
              <a:t>Student se naučí vysvětlit roli jednotlivých prvků péče v systému navazujících služeb.</a:t>
            </a:r>
          </a:p>
          <a:p>
            <a:endParaRPr lang="cs-CZ" dirty="0"/>
          </a:p>
          <a:p>
            <a:r>
              <a:rPr lang="cs-CZ" dirty="0"/>
              <a:t>  Student se naučí popsat nový prvek komunitní péče – Centrum duševního zdraví, jeho roli a návaznost v systému služeb.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Psychosociální důsledky duševní nemoci</a:t>
            </a:r>
          </a:p>
          <a:p>
            <a:pPr lvl="1"/>
            <a:endParaRPr lang="cs-CZ" dirty="0"/>
          </a:p>
          <a:p>
            <a:r>
              <a:rPr lang="cs-CZ" dirty="0"/>
              <a:t>Cíle péče o duševně nemocné</a:t>
            </a:r>
          </a:p>
          <a:p>
            <a:endParaRPr lang="cs-CZ" dirty="0"/>
          </a:p>
          <a:p>
            <a:r>
              <a:rPr lang="cs-CZ" dirty="0"/>
              <a:t>Služby a obory zapojené do péče</a:t>
            </a:r>
          </a:p>
          <a:p>
            <a:endParaRPr lang="cs-CZ" dirty="0"/>
          </a:p>
          <a:p>
            <a:r>
              <a:rPr lang="cs-CZ" dirty="0"/>
              <a:t>SMI a CDZ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B74942F7-D034-4079-8325-EB49DC73B9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320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A41FF-86C5-45B4-A496-64DBE6DCA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cs-CZ" dirty="0">
                <a:solidFill>
                  <a:srgbClr val="0000DC"/>
                </a:solidFill>
              </a:rPr>
              <a:t>Duševní nemoc – psychosociální důsledky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CCC8699A-E062-4A5C-B900-B4DAA2A23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Porucha chování, psychických funkcí a subjektivního prožívání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00DC"/>
                </a:solidFill>
              </a:rPr>
              <a:t>objektivní potíže </a:t>
            </a:r>
            <a:r>
              <a:rPr lang="cs-CZ" altLang="cs-CZ" dirty="0"/>
              <a:t>v životě – vliv na fungování ve vztahu, životní roli, na pracovní nebo studijní výkon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cs-CZ" altLang="cs-CZ" dirty="0"/>
              <a:t>Psychosociální fungování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cs-CZ" altLang="cs-CZ" dirty="0"/>
              <a:t>Chronicita = riziko ztráty základních soc. kompetencí</a:t>
            </a:r>
          </a:p>
          <a:p>
            <a:pPr lvl="2" fontAlgn="auto">
              <a:spcAft>
                <a:spcPts val="0"/>
              </a:spcAft>
              <a:defRPr/>
            </a:pPr>
            <a:endParaRPr lang="cs-CZ" altLang="cs-CZ" dirty="0"/>
          </a:p>
          <a:p>
            <a:pPr lvl="1" fontAlgn="auto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00DC"/>
                </a:solidFill>
              </a:rPr>
              <a:t>subjektivní potíže </a:t>
            </a:r>
            <a:r>
              <a:rPr lang="cs-CZ" altLang="cs-CZ" dirty="0"/>
              <a:t>–  utrpení</a:t>
            </a:r>
          </a:p>
          <a:p>
            <a:pPr lvl="1" fontAlgn="auto">
              <a:spcAft>
                <a:spcPts val="0"/>
              </a:spcAft>
              <a:defRPr/>
            </a:pPr>
            <a:endParaRPr lang="cs-CZ" altLang="cs-CZ" dirty="0"/>
          </a:p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Potřeby = systém péče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3FE2A522-11C5-4BEA-BB11-7C8802A985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Duševní nemoc a „kontakt s realitou“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3145" y="1600200"/>
            <a:ext cx="11201070" cy="4781128"/>
          </a:xfrm>
        </p:spPr>
        <p:txBody>
          <a:bodyPr>
            <a:normAutofit/>
          </a:bodyPr>
          <a:lstStyle/>
          <a:p>
            <a:r>
              <a:rPr lang="cs-CZ" dirty="0"/>
              <a:t>Závažné duševní choroby narušují schopnosti</a:t>
            </a:r>
          </a:p>
          <a:p>
            <a:pPr lvl="1"/>
            <a:r>
              <a:rPr lang="cs-CZ" dirty="0"/>
              <a:t>rozpoznávací</a:t>
            </a:r>
          </a:p>
          <a:p>
            <a:pPr lvl="1"/>
            <a:r>
              <a:rPr lang="cs-CZ" dirty="0"/>
              <a:t>ovládací</a:t>
            </a:r>
          </a:p>
          <a:p>
            <a:pPr>
              <a:buNone/>
            </a:pPr>
            <a:r>
              <a:rPr lang="cs-CZ" dirty="0"/>
              <a:t>		Neschopnost rozpoznat </a:t>
            </a:r>
          </a:p>
          <a:p>
            <a:pPr lvl="2"/>
            <a:r>
              <a:rPr lang="cs-CZ" dirty="0"/>
              <a:t>vlastní chorobný stav</a:t>
            </a:r>
          </a:p>
          <a:p>
            <a:pPr lvl="2"/>
            <a:r>
              <a:rPr lang="cs-CZ" dirty="0"/>
              <a:t>realitu od subjektivních obsahů (domněnek, vjemů)</a:t>
            </a:r>
          </a:p>
          <a:p>
            <a:pPr lvl="2"/>
            <a:r>
              <a:rPr lang="cs-CZ" dirty="0"/>
              <a:t>důsledky svého chování a událostí</a:t>
            </a:r>
          </a:p>
          <a:p>
            <a:pPr lvl="2"/>
            <a:r>
              <a:rPr lang="cs-CZ" dirty="0"/>
              <a:t>iniciovat, řídit a inhibovat vlastní chování</a:t>
            </a:r>
          </a:p>
          <a:p>
            <a:pPr lvl="2"/>
            <a:endParaRPr lang="cs-CZ" dirty="0"/>
          </a:p>
          <a:p>
            <a:r>
              <a:rPr lang="cs-CZ" dirty="0"/>
              <a:t>Humanistická psychiatrie = ochrana </a:t>
            </a:r>
            <a:r>
              <a:rPr lang="cs-CZ" dirty="0" err="1"/>
              <a:t>vulnerabilních</a:t>
            </a:r>
            <a:r>
              <a:rPr lang="cs-CZ" dirty="0"/>
              <a:t> jedinců</a:t>
            </a:r>
          </a:p>
          <a:p>
            <a:r>
              <a:rPr lang="cs-CZ" dirty="0"/>
              <a:t>Evidence: nedostatečná léčba = zdravotní a psychosociální důsledky</a:t>
            </a:r>
          </a:p>
          <a:p>
            <a:r>
              <a:rPr lang="cs-CZ" dirty="0"/>
              <a:t>Forenzní význam - exkulpace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27785" y="267795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341864" y="2677956"/>
            <a:ext cx="6192688" cy="1523342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Zneužívání psychiatrie 3. říší a komunistickými režimy</a:t>
            </a:r>
          </a:p>
          <a:p>
            <a:r>
              <a:rPr lang="cs-CZ" dirty="0"/>
              <a:t>Stigma duševně nemocného</a:t>
            </a:r>
          </a:p>
          <a:p>
            <a:r>
              <a:rPr lang="cs-CZ" dirty="0"/>
              <a:t>Obava z „neoprávněného označkování“ na základě subjektivního dojmu „odborníka“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			společenská kontrola oboru</a:t>
            </a:r>
          </a:p>
          <a:p>
            <a:pPr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	Jakou za ni platíme daň?  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2270894" y="401286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432064" y="5316017"/>
            <a:ext cx="4264402" cy="576064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351744" y="5316017"/>
            <a:ext cx="778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X =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219148" y="516599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kontrola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203020" y="5487350"/>
            <a:ext cx="2225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ochrana</a:t>
            </a:r>
          </a:p>
        </p:txBody>
      </p:sp>
      <p:cxnSp>
        <p:nvCxnSpPr>
          <p:cNvPr id="10" name="Přímá spojovací čára 9"/>
          <p:cNvCxnSpPr>
            <a:cxnSpLocks/>
          </p:cNvCxnSpPr>
          <p:nvPr/>
        </p:nvCxnSpPr>
        <p:spPr>
          <a:xfrm flipV="1">
            <a:off x="7173182" y="5578536"/>
            <a:ext cx="138807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ástupný symbol pro zápatí 1">
            <a:extLst>
              <a:ext uri="{FF2B5EF4-FFF2-40B4-BE49-F238E27FC236}">
                <a16:creationId xmlns:a16="http://schemas.microsoft.com/office/drawing/2014/main" id="{B5A62FAC-8432-4B9C-AD97-056E6E733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2C56E2CE-05FF-4CB1-BD4D-7D5C92E50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léčby v průběhu času – př. schizofrenie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D932E4-D84B-4964-AB7A-3F11350E4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Zvládání nepřiléhavého chování</a:t>
            </a:r>
          </a:p>
          <a:p>
            <a:r>
              <a:rPr lang="cs-CZ" dirty="0"/>
              <a:t>Léčba psychózy</a:t>
            </a:r>
          </a:p>
          <a:p>
            <a:r>
              <a:rPr lang="cs-CZ" dirty="0"/>
              <a:t>Léčba negativních a kognitivních příznaků</a:t>
            </a:r>
          </a:p>
          <a:p>
            <a:r>
              <a:rPr lang="cs-CZ" dirty="0"/>
              <a:t>Úprava funkční kapacity a "</a:t>
            </a:r>
            <a:r>
              <a:rPr lang="cs-CZ" dirty="0" err="1"/>
              <a:t>well-being</a:t>
            </a:r>
            <a:r>
              <a:rPr lang="cs-CZ" dirty="0"/>
              <a:t>"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EB5A784-913D-4850-A46C-264BA17F48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7274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90F181A-72D2-4C77-8D52-2B9C0DD70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péče o duševně nemocné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DB5594-614F-4636-892E-BD2F6371E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Úzdrava</a:t>
            </a:r>
          </a:p>
          <a:p>
            <a:pPr lvl="1"/>
            <a:r>
              <a:rPr lang="cs-CZ" dirty="0"/>
              <a:t>Návrat psychického zdraví a zdraví mozku (odstranění patogenetických mechanismů)</a:t>
            </a:r>
          </a:p>
          <a:p>
            <a:pPr lvl="2"/>
            <a:r>
              <a:rPr lang="cs-CZ" dirty="0"/>
              <a:t>Subjektivní pohoda a adekvátní kvalita života</a:t>
            </a:r>
          </a:p>
          <a:p>
            <a:pPr lvl="1"/>
            <a:r>
              <a:rPr lang="cs-CZ" dirty="0"/>
              <a:t>Symptomatická</a:t>
            </a:r>
          </a:p>
          <a:p>
            <a:pPr lvl="1"/>
            <a:r>
              <a:rPr lang="cs-CZ" dirty="0"/>
              <a:t>Funkční</a:t>
            </a:r>
          </a:p>
          <a:p>
            <a:pPr lvl="1"/>
            <a:r>
              <a:rPr lang="cs-CZ" dirty="0"/>
              <a:t>Kvalita života</a:t>
            </a:r>
          </a:p>
          <a:p>
            <a:pPr lvl="1"/>
            <a:endParaRPr lang="cs-CZ" dirty="0"/>
          </a:p>
          <a:p>
            <a:r>
              <a:rPr lang="cs-CZ" dirty="0"/>
              <a:t>Podpora funkčních schopností</a:t>
            </a:r>
          </a:p>
          <a:p>
            <a:pPr lvl="1"/>
            <a:r>
              <a:rPr lang="cs-CZ" dirty="0"/>
              <a:t>Zábrana ztráty kompetencí, samostatnosti – vyřazení z komunity</a:t>
            </a:r>
          </a:p>
          <a:p>
            <a:pPr lvl="1"/>
            <a:r>
              <a:rPr lang="cs-CZ" dirty="0"/>
              <a:t>Rehabilitace </a:t>
            </a:r>
          </a:p>
          <a:p>
            <a:pPr lvl="1"/>
            <a:r>
              <a:rPr lang="cs-CZ" dirty="0"/>
              <a:t>Podpora deficitu</a:t>
            </a:r>
          </a:p>
          <a:p>
            <a:pPr lvl="1"/>
            <a:endParaRPr lang="cs-CZ" dirty="0"/>
          </a:p>
          <a:p>
            <a:r>
              <a:rPr lang="cs-CZ" dirty="0"/>
              <a:t>Prevence rozvoje (rizikové populace), chronicity a relapsu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5DF0A275-CE1C-4F09-AB60-C15162E39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223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DFD3B34-DB4F-4327-B099-E9852384E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Šťastný člověk západního typu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4B3C55-CDA5-4279-BB33-02662F65A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Autonomie ve společnosti</a:t>
            </a:r>
          </a:p>
          <a:p>
            <a:r>
              <a:rPr lang="cs-CZ" dirty="0"/>
              <a:t>Naplnění, transcendence, smysl a cíl</a:t>
            </a:r>
          </a:p>
          <a:p>
            <a:r>
              <a:rPr lang="cs-CZ" dirty="0"/>
              <a:t>Kvalita života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BE9276E2-C6A6-4258-BF32-663ACED94B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3401563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tiologie.pptx" id="{470F52A9-5E1E-467B-BE34-9BE8BEEB5A71}" vid="{13137F5E-8F04-46C9-BACA-4F14F6B1CA3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Psychiatrie_prednaska</Template>
  <TotalTime>1311</TotalTime>
  <Words>1136</Words>
  <Application>Microsoft Office PowerPoint</Application>
  <PresentationFormat>Širokoúhlá obrazovka</PresentationFormat>
  <Paragraphs>174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RobotoCondensed</vt:lpstr>
      <vt:lpstr>Tahoma</vt:lpstr>
      <vt:lpstr>Wingdings</vt:lpstr>
      <vt:lpstr>Prezentace_MU_CZ</vt:lpstr>
      <vt:lpstr>Organizace péče o duševně nemocné</vt:lpstr>
      <vt:lpstr>Výstupy z učení</vt:lpstr>
      <vt:lpstr>Obsah přednášky</vt:lpstr>
      <vt:lpstr>Duševní nemoc – psychosociální důsledky</vt:lpstr>
      <vt:lpstr>Duševní nemoc a „kontakt s realitou“</vt:lpstr>
      <vt:lpstr>Kontext</vt:lpstr>
      <vt:lpstr>Cíle léčby v průběhu času – př. schizofrenie</vt:lpstr>
      <vt:lpstr>Cíle péče o duševně nemocné</vt:lpstr>
      <vt:lpstr>Šťastný člověk západního typu</vt:lpstr>
      <vt:lpstr>Služby pro duševně nemocné</vt:lpstr>
      <vt:lpstr>Zdravotnické obory v péči o duševní nemoc</vt:lpstr>
      <vt:lpstr>Cesta pacienta systémem</vt:lpstr>
      <vt:lpstr>Závažné duševní poruchy (SMI)</vt:lpstr>
      <vt:lpstr>Sociální péče o pacienty s SMI</vt:lpstr>
      <vt:lpstr>Standard CDZ: Cílová skupina</vt:lpstr>
      <vt:lpstr>Služby CDZ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péče o duševně nemocné</dc:title>
  <dc:creator>Tomáš Kašpárek</dc:creator>
  <cp:lastModifiedBy>Tomáš Kašpárek</cp:lastModifiedBy>
  <cp:revision>33</cp:revision>
  <cp:lastPrinted>1601-01-01T00:00:00Z</cp:lastPrinted>
  <dcterms:created xsi:type="dcterms:W3CDTF">2021-08-23T12:20:48Z</dcterms:created>
  <dcterms:modified xsi:type="dcterms:W3CDTF">2021-09-10T13:00:57Z</dcterms:modified>
</cp:coreProperties>
</file>