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84" r:id="rId9"/>
    <p:sldId id="279" r:id="rId10"/>
    <p:sldId id="280" r:id="rId11"/>
    <p:sldId id="265" r:id="rId12"/>
    <p:sldId id="288" r:id="rId13"/>
    <p:sldId id="289" r:id="rId14"/>
    <p:sldId id="276" r:id="rId15"/>
    <p:sldId id="285" r:id="rId16"/>
    <p:sldId id="286" r:id="rId17"/>
    <p:sldId id="287" r:id="rId18"/>
    <p:sldId id="278" r:id="rId19"/>
    <p:sldId id="259" r:id="rId20"/>
    <p:sldId id="266" r:id="rId21"/>
    <p:sldId id="267" r:id="rId22"/>
    <p:sldId id="269" r:id="rId23"/>
    <p:sldId id="290" r:id="rId24"/>
    <p:sldId id="291" r:id="rId25"/>
    <p:sldId id="270" r:id="rId26"/>
    <p:sldId id="292" r:id="rId27"/>
    <p:sldId id="260" r:id="rId28"/>
    <p:sldId id="271" r:id="rId29"/>
    <p:sldId id="272" r:id="rId30"/>
    <p:sldId id="274" r:id="rId31"/>
    <p:sldId id="294" r:id="rId32"/>
    <p:sldId id="295" r:id="rId33"/>
    <p:sldId id="275" r:id="rId34"/>
    <p:sldId id="293" r:id="rId35"/>
    <p:sldId id="29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6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2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09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6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4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02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6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3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2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011D-45FD-47C0-BCFB-C860A29B6FC0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6ABE-F950-472C-AC87-E8F3787DE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Dušnost</a:t>
            </a:r>
            <a:br>
              <a:rPr lang="cs-CZ" b="1" dirty="0" smtClean="0"/>
            </a:b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kazuistiky</a:t>
            </a:r>
          </a:p>
          <a:p>
            <a:endParaRPr lang="cs-CZ" dirty="0" smtClean="0"/>
          </a:p>
          <a:p>
            <a:r>
              <a:rPr lang="cs-CZ" dirty="0" smtClean="0"/>
              <a:t>MUDr. Ondřej Venclíček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Klinika nemocí plicních a tuberkulózy LF MU&amp;FN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4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789"/>
            <a:ext cx="3341914" cy="587617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Skiagram hrudníku pana P. je na nálezy bohatý. </a:t>
            </a:r>
          </a:p>
          <a:p>
            <a:pPr marL="0" indent="0">
              <a:buNone/>
            </a:pPr>
            <a:r>
              <a:rPr lang="cs-CZ" dirty="0" smtClean="0"/>
              <a:t>V korelaci s ostatními vyšetřeními a nálezy můžeme zpětně říci že se jednalo o následující patologie: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89" y="0"/>
            <a:ext cx="7817111" cy="6858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5855445" y="3135086"/>
            <a:ext cx="2248677" cy="2090057"/>
          </a:xfrm>
          <a:prstGeom prst="donut">
            <a:avLst>
              <a:gd name="adj" fmla="val 1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8529199" y="4911525"/>
            <a:ext cx="3237723" cy="1726260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4374889" y="5113174"/>
            <a:ext cx="1890032" cy="1735495"/>
          </a:xfrm>
          <a:prstGeom prst="donut">
            <a:avLst>
              <a:gd name="adj" fmla="val 1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27819" y="3995448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tumor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014391" y="5573996"/>
            <a:ext cx="208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Emfyzematická bula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40992" y="5657755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Zánětlivá infiltrace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02672" y="6493334"/>
            <a:ext cx="297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zobrazovací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Vzhledem k tomu, že je pacient dušný, bylo by vhodné vědět víc o tom, jak plíce zvládají plnit svou funkci. Proto provedeme: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2" action="ppaction://hlinksldjump"/>
              </a:rPr>
              <a:t>komplexní funkční vyšetření plic (spirometrie, pletyzmografie, difuze, arteriální krevní plyny)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3" action="ppaction://hlinksldjump"/>
              </a:rPr>
              <a:t>pouze vyšetření arteriálních krevních plynů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42688" y="6488668"/>
            <a:ext cx="19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 na pacienta 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vyšetření - komplexní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 funkční vyšetření plic (spirometrie, pletyzmografie, difuze) nebyl pacient schopen podstoupit pro těžkou dušnost a s ohledem na hemoptýzu by ani nebylo vhodné provádět vyšetření, které vyžaduje forsírované dechové manévry – mohlo by dojít ke zhoršení hemoptýzy až s fatálními následky.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81965" y="6488668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funkční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1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vyšetření plic – vyšetření art. KP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V tomto případě jsme se spokojili s vyšetřením arteriálních krevních plynů</a:t>
            </a:r>
            <a:r>
              <a:rPr lang="cs-CZ" dirty="0" smtClean="0"/>
              <a:t>: pH: 7.391, PCO2: 6.82, PO2: 6.0, HCO3: 31.1, SO2: 79.4% - </a:t>
            </a:r>
            <a:r>
              <a:rPr lang="cs-CZ" dirty="0" err="1" smtClean="0"/>
              <a:t>hyperkapnicko-hypoxemická</a:t>
            </a:r>
            <a:r>
              <a:rPr lang="cs-CZ" dirty="0" smtClean="0"/>
              <a:t> respirační insuficience, díky kompenzačním mechanismům dosud bez </a:t>
            </a:r>
            <a:r>
              <a:rPr lang="cs-CZ" dirty="0" err="1" smtClean="0"/>
              <a:t>bez</a:t>
            </a:r>
            <a:r>
              <a:rPr lang="cs-CZ" dirty="0" smtClean="0"/>
              <a:t> respirační acidózy, nález kompatibilní s diagnózou chronické obstrukční plicní nemoci.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581965" y="6488668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funkční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 provedených vyšetření jsme zjistili, že příčinou potíží pana P. je exacerbace neléčené chronické obstrukční plicní nemoci (CHOPN), která vznikla na podkladě probíhající pneumonie, která se rozvinula v terénu nádorem postižené plíce. </a:t>
            </a:r>
          </a:p>
          <a:p>
            <a:endParaRPr lang="cs-CZ" dirty="0"/>
          </a:p>
          <a:p>
            <a:r>
              <a:rPr lang="cs-CZ" dirty="0" smtClean="0"/>
              <a:t>Hemoptýza je v tomto případě symptomem nádorového plicního onemocnění, do medikace byla s dobrým efektem nasazena hemostatika, dále víme, že budeme léčit exacerbaci CHOPN a pneumonii. </a:t>
            </a:r>
            <a:r>
              <a:rPr lang="cs-CZ" dirty="0" err="1" smtClean="0"/>
              <a:t>Stagingové</a:t>
            </a:r>
            <a:r>
              <a:rPr lang="cs-CZ" dirty="0" smtClean="0"/>
              <a:t> CT konstatovalo lokálně pokročilý, inoperabilní tumor, bez vzdálených metastáz (T4N2M0, klinické stádium IIIB). Co podnikneme stran získání morfologické diagnózy nádoru?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A. </a:t>
            </a:r>
            <a:r>
              <a:rPr lang="cs-CZ" dirty="0" smtClean="0">
                <a:hlinkClick r:id="rId2" action="ppaction://hlinksldjump"/>
              </a:rPr>
              <a:t>pošleme pacienta na bronchoskopii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B. </a:t>
            </a:r>
            <a:r>
              <a:rPr lang="cs-CZ" dirty="0" smtClean="0">
                <a:hlinkClick r:id="rId3" action="ppaction://hlinksldjump"/>
              </a:rPr>
              <a:t>pošleme pacienta k resekci postižené plíce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C. </a:t>
            </a:r>
            <a:r>
              <a:rPr lang="cs-CZ" dirty="0" smtClean="0">
                <a:hlinkClick r:id="rId4" action="ppaction://hlinksldjump"/>
              </a:rPr>
              <a:t>odebereme </a:t>
            </a:r>
            <a:r>
              <a:rPr lang="cs-CZ" dirty="0" err="1" smtClean="0">
                <a:hlinkClick r:id="rId4" action="ppaction://hlinksldjump"/>
              </a:rPr>
              <a:t>onkomarkery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56668" y="6488668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 na pacienta 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 – bronchoskopicky?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tomto případě správná možnost. Nejméně invazivní vyšetření, které obstaralo diagnózu. Bronchoskopicky byly popsány přímé i nepřímé známky tumoru ve spojném bronchu vpravo. Ze vzorku odebraného z patologické </a:t>
            </a:r>
            <a:r>
              <a:rPr lang="cs-CZ" dirty="0" err="1" smtClean="0"/>
              <a:t>endobronchiální</a:t>
            </a:r>
            <a:r>
              <a:rPr lang="cs-CZ" dirty="0" smtClean="0"/>
              <a:t> tkáně se podařilo stanovit morfologickou diagnózu – </a:t>
            </a:r>
            <a:r>
              <a:rPr lang="cs-CZ" dirty="0" err="1" smtClean="0"/>
              <a:t>skvamózní</a:t>
            </a:r>
            <a:r>
              <a:rPr lang="cs-CZ" dirty="0" smtClean="0"/>
              <a:t> karcinom. </a:t>
            </a:r>
          </a:p>
          <a:p>
            <a:endParaRPr lang="cs-CZ" dirty="0"/>
          </a:p>
          <a:p>
            <a:r>
              <a:rPr lang="cs-CZ" dirty="0" smtClean="0"/>
              <a:t>Pozn.: v roce 2011 byla v rámci farmakoterapie </a:t>
            </a:r>
            <a:r>
              <a:rPr lang="cs-CZ" dirty="0" err="1" smtClean="0"/>
              <a:t>skvamózního</a:t>
            </a:r>
            <a:r>
              <a:rPr lang="cs-CZ" dirty="0" smtClean="0"/>
              <a:t> karcinomu dostupná pouze chemoterapie, dnes (v roce 2020) by se získaná tkáň dále vyšetřovala na </a:t>
            </a:r>
            <a:r>
              <a:rPr lang="cs-CZ" dirty="0" err="1" smtClean="0"/>
              <a:t>markery</a:t>
            </a:r>
            <a:r>
              <a:rPr lang="cs-CZ" dirty="0" smtClean="0"/>
              <a:t>, které predikují vyšší pravděpodobnost léčby imunoterapií.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398711" y="6488668"/>
            <a:ext cx="17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diagnózu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 – chirurgicky?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Vždy se snažíme získat diagnózu co možná nejméně pacienta zatěžujícím způsobem, proto volíme nejdříve nejméně invazivní metody, v tomto případě bronchoskopii. </a:t>
            </a:r>
          </a:p>
          <a:p>
            <a:endParaRPr lang="cs-CZ" dirty="0"/>
          </a:p>
          <a:p>
            <a:r>
              <a:rPr lang="cs-CZ" dirty="0" smtClean="0"/>
              <a:t>Pozn. vzhledem k tomu, že se dle CT hrudníku jedná o inoperabilní nádor, není v tomto případě možná kurativní chirurgická léčba. I kdyby byl nález operabilní z hlediska lokální pokročilosti a metastatického postižení, má náš pacient kvůli CHOPN s emfyzémem natolik kompromitovanou ventilační rezervu, že resekce části plicního parenchymu nebude s největší pravděpodobností z funkčního hlediska schopen.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363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diagnózu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1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 – </a:t>
            </a:r>
            <a:r>
              <a:rPr lang="cs-CZ" b="1" dirty="0" err="1" smtClean="0"/>
              <a:t>onkomarkery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Onkomarkery</a:t>
            </a:r>
            <a:r>
              <a:rPr lang="cs-CZ" dirty="0" smtClean="0"/>
              <a:t> samy o sobě nejsou dostatečně specifické na to, aby nám s jistotou přinesly jasnou diagnózu, hodí se ale ke sledování vývoje nemoci. Proto je vhodné je odebírat i na začátku léčby plicního nádoru ke stanovení „</a:t>
            </a:r>
            <a:r>
              <a:rPr lang="cs-CZ" dirty="0" err="1" smtClean="0"/>
              <a:t>baseline</a:t>
            </a:r>
            <a:r>
              <a:rPr lang="cs-CZ" dirty="0" smtClean="0"/>
              <a:t>“ hodnot. Při sledovaní plicních nádorů odebíráme CEA a CYFRA u nemalobuněčných plicních karcinomů (NSCLC - non-</a:t>
            </a:r>
            <a:r>
              <a:rPr lang="cs-CZ" dirty="0" err="1" smtClean="0"/>
              <a:t>small</a:t>
            </a:r>
            <a:r>
              <a:rPr lang="cs-CZ" dirty="0" smtClean="0"/>
              <a:t> cell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) a </a:t>
            </a:r>
            <a:r>
              <a:rPr lang="cs-CZ" dirty="0" err="1" smtClean="0"/>
              <a:t>proGRP</a:t>
            </a:r>
            <a:r>
              <a:rPr lang="cs-CZ" dirty="0" smtClean="0"/>
              <a:t> u malobuněčných karcinomů (SCLC – </a:t>
            </a:r>
            <a:r>
              <a:rPr lang="cs-CZ" dirty="0" err="1" smtClean="0"/>
              <a:t>small</a:t>
            </a:r>
            <a:r>
              <a:rPr lang="cs-CZ" dirty="0" smtClean="0"/>
              <a:t> cell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389833" y="6488668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diagnózu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3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smtClean="0"/>
              <a:t>Léčba</a:t>
            </a:r>
            <a:endParaRPr lang="cs-CZ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Neprodleně </a:t>
            </a:r>
            <a:r>
              <a:rPr lang="cs-CZ" dirty="0" smtClean="0"/>
              <a:t>byla zahájena léčba </a:t>
            </a:r>
            <a:r>
              <a:rPr lang="cs-CZ" dirty="0"/>
              <a:t>pneumonie </a:t>
            </a:r>
            <a:r>
              <a:rPr lang="cs-CZ" dirty="0" smtClean="0"/>
              <a:t>širokospektrým antibiotikem (amoxicilin-</a:t>
            </a:r>
            <a:r>
              <a:rPr lang="cs-CZ" dirty="0" err="1" smtClean="0"/>
              <a:t>klavulonát</a:t>
            </a:r>
            <a:r>
              <a:rPr lang="cs-CZ" dirty="0"/>
              <a:t>) a komplexní bronchodilatační </a:t>
            </a:r>
            <a:r>
              <a:rPr lang="cs-CZ" dirty="0" smtClean="0"/>
              <a:t>léčba </a:t>
            </a:r>
            <a:r>
              <a:rPr lang="cs-CZ" dirty="0"/>
              <a:t>exacerbace CHOPN (inhalační </a:t>
            </a:r>
            <a:r>
              <a:rPr lang="cs-CZ" dirty="0" err="1"/>
              <a:t>parasympatolytikum</a:t>
            </a:r>
            <a:r>
              <a:rPr lang="cs-CZ" dirty="0"/>
              <a:t>, inhalační ß-sympatomimetikum, kortikoidy, </a:t>
            </a:r>
            <a:r>
              <a:rPr lang="cs-CZ" dirty="0" err="1" smtClean="0"/>
              <a:t>aminophyllin</a:t>
            </a:r>
            <a:r>
              <a:rPr lang="cs-CZ" dirty="0" smtClean="0"/>
              <a:t>), hemostatická terapie hemoptýzy.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Pan P. úspěšně zvládl terapii pneumonie a exacerbace CHOPN a dostal se do stavu, ve kterém byl schopen absolvovat </a:t>
            </a:r>
            <a:r>
              <a:rPr lang="cs-CZ" dirty="0" smtClean="0"/>
              <a:t>bronchoskopii a onkologickou </a:t>
            </a:r>
            <a:r>
              <a:rPr lang="cs-CZ" dirty="0"/>
              <a:t>léčbu. Performance status </a:t>
            </a:r>
            <a:r>
              <a:rPr lang="cs-CZ" dirty="0" smtClean="0"/>
              <a:t>byl </a:t>
            </a:r>
            <a:r>
              <a:rPr lang="cs-CZ" dirty="0"/>
              <a:t>po pominutí akutních potíží hodnocen jako 1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Po získání morfologické diagnózy byla naplánována chemoterapie </a:t>
            </a:r>
            <a:r>
              <a:rPr lang="cs-CZ" dirty="0" err="1"/>
              <a:t>skvamózního</a:t>
            </a:r>
            <a:r>
              <a:rPr lang="cs-CZ" dirty="0"/>
              <a:t> karcinomu ve složení </a:t>
            </a:r>
            <a:r>
              <a:rPr lang="cs-CZ" dirty="0" err="1"/>
              <a:t>vinorelbin+platinový</a:t>
            </a:r>
            <a:r>
              <a:rPr lang="cs-CZ" dirty="0"/>
              <a:t> derivát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  <a:p>
            <a:r>
              <a:rPr lang="cs-CZ" dirty="0"/>
              <a:t>Noc před plánovaným podáním chemoterapie však </a:t>
            </a:r>
            <a:r>
              <a:rPr lang="cs-CZ" dirty="0" smtClean="0"/>
              <a:t>i přes zavedenou terapii došlo k recidivě krvácení z dýchacích cest a pacient </a:t>
            </a:r>
            <a:r>
              <a:rPr lang="cs-CZ" dirty="0"/>
              <a:t>umírá pod obrazem terminální hemoptoe.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97105" y="6488668"/>
            <a:ext cx="171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Pan D., narozen 1963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 action="ppaction://hlinksldjump"/>
              </a:rPr>
              <a:t>Anamnéza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Fyzikální a laboratorní vyšetření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4" action="ppaction://hlinksldjump"/>
              </a:rPr>
              <a:t>Zobrazovací vyšetření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5" action="ppaction://hlinksldjump"/>
              </a:rPr>
              <a:t>Funkční vyšetření plic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6" action="ppaction://hlinksldjump"/>
              </a:rPr>
              <a:t>Diagnóza a </a:t>
            </a:r>
            <a:r>
              <a:rPr lang="cs-CZ" dirty="0" smtClean="0"/>
              <a:t>léčba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60854" y="6488668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7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 čekárně se sešli tři pacienti, které trápí dušnost:</a:t>
            </a:r>
            <a:br>
              <a:rPr lang="cs-CZ" sz="2800" b="1" dirty="0" smtClean="0"/>
            </a:br>
            <a:r>
              <a:rPr lang="cs-CZ" sz="2000" dirty="0"/>
              <a:t>Postupně si pomocí vložených hypertextových odkazů projděte všechny tři </a:t>
            </a:r>
            <a:r>
              <a:rPr lang="cs-CZ" sz="2000" dirty="0" smtClean="0"/>
              <a:t>pacienty. Z každé obrazovky je možný návrat na předchozí rozcestník.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1377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>
                <a:hlinkClick r:id="rId2" action="ppaction://hlinksldjump"/>
              </a:rPr>
              <a:t>Pan P.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 action="ppaction://hlinksldjump"/>
              </a:rPr>
              <a:t>Pan D.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4" action="ppaction://hlinksldjump"/>
              </a:rPr>
              <a:t>Paní H.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 action="ppaction://hlinksldjump"/>
              </a:rPr>
              <a:t>Závěr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5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namnéza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OA: </a:t>
            </a:r>
            <a:r>
              <a:rPr lang="cs-CZ" dirty="0" err="1" smtClean="0"/>
              <a:t>rec</a:t>
            </a:r>
            <a:r>
              <a:rPr lang="cs-CZ" dirty="0"/>
              <a:t>. flebitidy obou </a:t>
            </a:r>
            <a:r>
              <a:rPr lang="cs-CZ" dirty="0" smtClean="0"/>
              <a:t>DKK</a:t>
            </a:r>
            <a:endParaRPr lang="cs-CZ" dirty="0"/>
          </a:p>
          <a:p>
            <a:r>
              <a:rPr lang="cs-CZ" dirty="0" smtClean="0"/>
              <a:t>FA</a:t>
            </a:r>
            <a:r>
              <a:rPr lang="cs-CZ" dirty="0"/>
              <a:t>: </a:t>
            </a:r>
            <a:r>
              <a:rPr lang="cs-CZ" dirty="0" err="1"/>
              <a:t>Clexane</a:t>
            </a:r>
            <a:r>
              <a:rPr lang="cs-CZ" dirty="0"/>
              <a:t> 0.8ml </a:t>
            </a:r>
            <a:r>
              <a:rPr lang="cs-CZ" dirty="0" err="1"/>
              <a:t>s.c</a:t>
            </a:r>
            <a:r>
              <a:rPr lang="cs-CZ" dirty="0"/>
              <a:t>. 1-0-1 á 12 hod., </a:t>
            </a:r>
            <a:r>
              <a:rPr lang="cs-CZ" dirty="0" err="1"/>
              <a:t>Lioton</a:t>
            </a:r>
            <a:r>
              <a:rPr lang="cs-CZ" dirty="0"/>
              <a:t> gel na pravou                             </a:t>
            </a:r>
            <a:r>
              <a:rPr lang="cs-CZ" dirty="0" smtClean="0"/>
              <a:t>    dolní </a:t>
            </a:r>
            <a:r>
              <a:rPr lang="cs-CZ" dirty="0"/>
              <a:t>končetinu 1x </a:t>
            </a:r>
            <a:r>
              <a:rPr lang="cs-CZ" dirty="0" smtClean="0"/>
              <a:t>denně</a:t>
            </a:r>
            <a:endParaRPr lang="cs-CZ" dirty="0"/>
          </a:p>
          <a:p>
            <a:r>
              <a:rPr lang="cs-CZ" dirty="0" smtClean="0"/>
              <a:t>Abusus</a:t>
            </a:r>
            <a:r>
              <a:rPr lang="cs-CZ" dirty="0"/>
              <a:t>: </a:t>
            </a:r>
            <a:r>
              <a:rPr lang="cs-CZ" dirty="0" err="1" smtClean="0"/>
              <a:t>stopkuřák</a:t>
            </a:r>
            <a:r>
              <a:rPr lang="cs-CZ" dirty="0" smtClean="0"/>
              <a:t>, dříve </a:t>
            </a:r>
            <a:r>
              <a:rPr lang="cs-CZ" dirty="0"/>
              <a:t>až 10cig/den asi 8 </a:t>
            </a:r>
            <a:r>
              <a:rPr lang="cs-CZ" dirty="0" smtClean="0"/>
              <a:t>let (tzn</a:t>
            </a:r>
            <a:r>
              <a:rPr lang="cs-CZ" dirty="0"/>
              <a:t>. 4 </a:t>
            </a:r>
            <a:r>
              <a:rPr lang="cs-CZ" dirty="0" err="1" smtClean="0"/>
              <a:t>balíčkoroky</a:t>
            </a:r>
            <a:r>
              <a:rPr lang="cs-CZ" dirty="0" smtClean="0"/>
              <a:t>)                                      </a:t>
            </a:r>
          </a:p>
          <a:p>
            <a:r>
              <a:rPr lang="cs-CZ" dirty="0" smtClean="0"/>
              <a:t>Alergie: neudává</a:t>
            </a:r>
            <a:endParaRPr lang="cs-CZ" dirty="0"/>
          </a:p>
          <a:p>
            <a:r>
              <a:rPr lang="cs-CZ" dirty="0" smtClean="0"/>
              <a:t>PA</a:t>
            </a:r>
            <a:r>
              <a:rPr lang="cs-CZ" dirty="0"/>
              <a:t>: pracuje ve </a:t>
            </a:r>
            <a:r>
              <a:rPr lang="cs-CZ" dirty="0" smtClean="0"/>
              <a:t>slévárně</a:t>
            </a:r>
          </a:p>
          <a:p>
            <a:r>
              <a:rPr lang="cs-CZ" dirty="0" smtClean="0"/>
              <a:t>Nynější onemocnění: pacient přichází pro dušnost a kašel, trvající řádově týdny, potíže se pomalu stupňují.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15820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3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Fyzikální a laboratorní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Lucidní, orientovaný, spolupracující, orientačně neurologicky v normě, akce srdeční pravidelná, afebrilní, dušný i při mírné námaze, dýchání vlevo poslechově oslabené v celém rozsahu, břicho měkké, </a:t>
            </a:r>
            <a:r>
              <a:rPr lang="cs-CZ" dirty="0" err="1" smtClean="0"/>
              <a:t>prohm</a:t>
            </a:r>
            <a:r>
              <a:rPr lang="cs-CZ" dirty="0" smtClean="0"/>
              <a:t>., nebolestivé, </a:t>
            </a:r>
            <a:r>
              <a:rPr lang="cs-CZ" dirty="0" err="1" smtClean="0"/>
              <a:t>perist</a:t>
            </a:r>
            <a:r>
              <a:rPr lang="cs-CZ" dirty="0" smtClean="0"/>
              <a:t>. +, DKK bez otoků, bez známek zánětu, </a:t>
            </a:r>
            <a:r>
              <a:rPr lang="cs-CZ" dirty="0" err="1" smtClean="0"/>
              <a:t>Homansovo</a:t>
            </a:r>
            <a:r>
              <a:rPr lang="cs-CZ" dirty="0" smtClean="0"/>
              <a:t> a plantární znamení negativní.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SO2 </a:t>
            </a:r>
            <a:r>
              <a:rPr lang="cs-CZ" dirty="0" smtClean="0"/>
              <a:t>97% </a:t>
            </a:r>
            <a:r>
              <a:rPr lang="cs-CZ" dirty="0"/>
              <a:t>s podporou O2 2l/min, TK </a:t>
            </a:r>
            <a:r>
              <a:rPr lang="cs-CZ" dirty="0" smtClean="0"/>
              <a:t>110/60mmHg</a:t>
            </a:r>
            <a:r>
              <a:rPr lang="cs-CZ" dirty="0"/>
              <a:t>, TF </a:t>
            </a:r>
            <a:r>
              <a:rPr lang="cs-CZ" dirty="0" smtClean="0"/>
              <a:t>105‘ </a:t>
            </a:r>
            <a:r>
              <a:rPr lang="cs-CZ" dirty="0" err="1"/>
              <a:t>reg</a:t>
            </a:r>
            <a:r>
              <a:rPr lang="cs-CZ" dirty="0"/>
              <a:t>., TT </a:t>
            </a:r>
            <a:r>
              <a:rPr lang="cs-CZ" dirty="0" smtClean="0"/>
              <a:t>36.0°C</a:t>
            </a:r>
            <a:r>
              <a:rPr lang="cs-CZ" dirty="0"/>
              <a:t>, váha </a:t>
            </a:r>
            <a:r>
              <a:rPr lang="cs-CZ" dirty="0" smtClean="0"/>
              <a:t>93kg</a:t>
            </a:r>
            <a:r>
              <a:rPr lang="cs-CZ" dirty="0"/>
              <a:t>, výška </a:t>
            </a:r>
            <a:r>
              <a:rPr lang="cs-CZ" dirty="0" smtClean="0"/>
              <a:t>191cm.</a:t>
            </a:r>
          </a:p>
          <a:p>
            <a:endParaRPr lang="cs-CZ" dirty="0"/>
          </a:p>
          <a:p>
            <a:r>
              <a:rPr lang="cs-CZ" dirty="0"/>
              <a:t>Hemoglobin 118, Leukocyty 12 tis., CRP 40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46105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0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847171" cy="299923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Zobrazovací vyšetření – na co se díváme? Záměrně kromě správného uvádím jeden častý studentský tip: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3585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D.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82" y="-8162"/>
            <a:ext cx="8233317" cy="6866161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90196" y="3474720"/>
            <a:ext cx="3668486" cy="263614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4" action="ppaction://hlinksldjump"/>
              </a:rPr>
              <a:t>Pneumotorax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5" action="ppaction://hlinksldjump"/>
              </a:rPr>
              <a:t>Výpotek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6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100762" cy="6858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 pneumotorax se nejedná, vzduch je na RTG černé barvy, typický pneumotorax vypadá např. takto (zde na snímku pacienta s maligním </a:t>
            </a:r>
            <a:r>
              <a:rPr lang="cs-CZ" sz="2800" dirty="0" err="1" smtClean="0"/>
              <a:t>mezoteliomem</a:t>
            </a:r>
            <a:r>
              <a:rPr lang="cs-CZ" sz="2800" dirty="0" smtClean="0"/>
              <a:t>):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762" y="0"/>
            <a:ext cx="8091237" cy="6858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5754030" y="2330605"/>
            <a:ext cx="2083712" cy="3550528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 rot="2111950">
            <a:off x="5175093" y="396532"/>
            <a:ext cx="1321541" cy="2634183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17404981">
            <a:off x="4726148" y="4595074"/>
            <a:ext cx="992458" cy="42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160298" y="1458757"/>
            <a:ext cx="135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Nádorová masa pleury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41523" y="3726721"/>
            <a:ext cx="130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Kolabovaná plíce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36714" y="5244900"/>
            <a:ext cx="1698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Vzduch v pohrudniční dutině,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nepřítomnost plicní kresby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9372172">
            <a:off x="6122747" y="5331166"/>
            <a:ext cx="2540385" cy="42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559479" y="4085472"/>
            <a:ext cx="1308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Zcela rovná hladina drobného pleurálního výpotku = přítomnost vzduchu v pleurální dutině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35449" y="6488668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zobrazovací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3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74592" cy="6858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Na původním snímku je masivní pleurální výpotek, který svým objemem přetlačuje mediastinální struktury na zdravou stranu. Na tomto snímku je stav po hrudní drenáži: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592" y="5454"/>
            <a:ext cx="8229600" cy="6872909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9846223">
            <a:off x="10322276" y="5350978"/>
            <a:ext cx="992458" cy="42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9846223">
            <a:off x="7146259" y="1443442"/>
            <a:ext cx="992458" cy="42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9846223">
            <a:off x="9145748" y="3845265"/>
            <a:ext cx="992458" cy="42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374720" y="1655315"/>
            <a:ext cx="173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Přesun mediastinálních struktur zpět 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42433" y="4038582"/>
            <a:ext cx="173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Ložisko </a:t>
            </a:r>
            <a:r>
              <a:rPr lang="cs-CZ" dirty="0" err="1" smtClean="0"/>
              <a:t>susp</a:t>
            </a:r>
            <a:r>
              <a:rPr lang="cs-CZ" dirty="0" smtClean="0"/>
              <a:t>. z nádorové etiologie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087241" y="5618826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Hrudní drén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35449" y="6488668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zobrazovací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úvodu potíží pacient pro těžkou dušnost funkční vyšetření nebyl schopen absolvovat, spokojili jsem se tedy s vyšetřením krevních plynů, které bylo bez respirační insuficience. Posléze v dalším průběhu pacient funkční vyšetření plic podstoupil, výsledkem byla středně těžká restrikční ventilační porucha – tedy obraz „chybění“ funkčního plicního parenchymu v důsledku přítomnosti rozsáhlé nádorové infiltrace.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30852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1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 a léčba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 evakuaci výpotku se na skiagramu hrudníku objevila do té doby v tekutině ukrytá infiltrace, velmi pravděpodobně nádorového původu. </a:t>
            </a:r>
          </a:p>
          <a:p>
            <a:endParaRPr lang="cs-CZ" dirty="0"/>
          </a:p>
          <a:p>
            <a:r>
              <a:rPr lang="cs-CZ" dirty="0" smtClean="0"/>
              <a:t>Dle </a:t>
            </a:r>
            <a:r>
              <a:rPr lang="cs-CZ" dirty="0" err="1" smtClean="0"/>
              <a:t>stagingového</a:t>
            </a:r>
            <a:r>
              <a:rPr lang="cs-CZ" dirty="0" smtClean="0"/>
              <a:t> CT hrudníku se jedná o klinické stádium IV, T2N2M1a – metastatické postižení pleury s cytologicky potvrzeným maligním pleurálním výpotkem. Bronchoskopickým vyšetřením se podařilo získat morfologickou diagnózu – adenokarcinom, dle molekulárně genetického vyšetření bez přítomnosti řídících mutací EGFR, či ALK - do 1. linie léčby tedy nebyla indikována biologická terapie, ale chemoterapie ve složení </a:t>
            </a:r>
            <a:r>
              <a:rPr lang="cs-CZ" dirty="0" err="1" smtClean="0"/>
              <a:t>pemetrexed+platinový</a:t>
            </a:r>
            <a:r>
              <a:rPr lang="cs-CZ" dirty="0" smtClean="0"/>
              <a:t> derivát.</a:t>
            </a:r>
          </a:p>
          <a:p>
            <a:endParaRPr lang="cs-CZ" dirty="0"/>
          </a:p>
          <a:p>
            <a:r>
              <a:rPr lang="cs-CZ" dirty="0" smtClean="0"/>
              <a:t>Po II. cyklu chemoterapie (tzn. cca 6 týdnů léčby) byla konstatována progrese nádorového onemocnění a do 2. linie léčby již byla dle tehdy platných doporučení nasazena biologická terapie, konkrétně </a:t>
            </a:r>
            <a:r>
              <a:rPr lang="cs-CZ" dirty="0" err="1" smtClean="0"/>
              <a:t>erlotinib</a:t>
            </a:r>
            <a:r>
              <a:rPr lang="cs-CZ" dirty="0" smtClean="0"/>
              <a:t> – inhibitor </a:t>
            </a:r>
            <a:r>
              <a:rPr lang="cs-CZ" dirty="0" err="1" smtClean="0"/>
              <a:t>tyrosinkinásové</a:t>
            </a:r>
            <a:r>
              <a:rPr lang="cs-CZ" dirty="0" smtClean="0"/>
              <a:t> aktivity EGFR I. </a:t>
            </a:r>
            <a:r>
              <a:rPr lang="cs-CZ" dirty="0"/>
              <a:t>g</a:t>
            </a:r>
            <a:r>
              <a:rPr lang="cs-CZ" dirty="0" smtClean="0"/>
              <a:t>enerace. Ani léčba </a:t>
            </a:r>
            <a:r>
              <a:rPr lang="cs-CZ" dirty="0" err="1" smtClean="0"/>
              <a:t>erlotinibem</a:t>
            </a:r>
            <a:r>
              <a:rPr lang="cs-CZ" dirty="0" smtClean="0"/>
              <a:t> však nepřinesla zásadní efekt a po třech měsících byla pro další progresi nádorového onemocnění ukončena, nadále se pokračuje v symptomatické léčbě. Pacient za známek terminální progrese nádorového onemocnění umírá 4 týdny po ukončení léčby </a:t>
            </a:r>
            <a:r>
              <a:rPr lang="cs-CZ" dirty="0" err="1" smtClean="0"/>
              <a:t>erlotinibem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97105" y="6488668"/>
            <a:ext cx="171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3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Paní H., narozena 1953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 action="ppaction://hlinksldjump"/>
              </a:rPr>
              <a:t>Anamnéza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Fyzikální </a:t>
            </a:r>
            <a:r>
              <a:rPr lang="cs-CZ" dirty="0">
                <a:hlinkClick r:id="rId3" action="ppaction://hlinksldjump"/>
              </a:rPr>
              <a:t>a laboratorní vyšetření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 action="ppaction://hlinksldjump"/>
              </a:rPr>
              <a:t>Zobrazovací vyšetření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5" action="ppaction://hlinksldjump"/>
              </a:rPr>
              <a:t>Funkční vyšetření plic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6" action="ppaction://hlinksldjump"/>
              </a:rPr>
              <a:t>Diagnóza a léčba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0460854" y="6488668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namnéza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OA: křečové žíly DKK, hypertenze, žlučové kameny, </a:t>
            </a:r>
            <a:r>
              <a:rPr lang="cs-CZ" dirty="0" err="1" smtClean="0"/>
              <a:t>st.p</a:t>
            </a:r>
            <a:r>
              <a:rPr lang="cs-CZ" dirty="0" smtClean="0"/>
              <a:t>. operaci karpálního tunelu, depresivní syndrom</a:t>
            </a:r>
          </a:p>
          <a:p>
            <a:r>
              <a:rPr lang="cs-CZ" dirty="0" smtClean="0"/>
              <a:t>FA: </a:t>
            </a:r>
            <a:r>
              <a:rPr lang="cs-CZ" dirty="0" err="1" smtClean="0"/>
              <a:t>Lorista</a:t>
            </a:r>
            <a:r>
              <a:rPr lang="cs-CZ" dirty="0" smtClean="0"/>
              <a:t> H, </a:t>
            </a:r>
            <a:r>
              <a:rPr lang="cs-CZ" dirty="0" err="1" smtClean="0"/>
              <a:t>Citalec</a:t>
            </a:r>
            <a:endParaRPr lang="cs-CZ" dirty="0" smtClean="0"/>
          </a:p>
          <a:p>
            <a:r>
              <a:rPr lang="cs-CZ" dirty="0" smtClean="0"/>
              <a:t>Abusus: alkohol neguje, 15 </a:t>
            </a:r>
            <a:r>
              <a:rPr lang="cs-CZ" dirty="0" err="1" smtClean="0"/>
              <a:t>cig</a:t>
            </a:r>
            <a:r>
              <a:rPr lang="cs-CZ" dirty="0" smtClean="0"/>
              <a:t>/ den od </a:t>
            </a:r>
            <a:r>
              <a:rPr lang="cs-CZ" dirty="0" err="1" smtClean="0"/>
              <a:t>ranného</a:t>
            </a:r>
            <a:r>
              <a:rPr lang="cs-CZ" dirty="0" smtClean="0"/>
              <a:t> mládí</a:t>
            </a:r>
          </a:p>
          <a:p>
            <a:r>
              <a:rPr lang="cs-CZ" dirty="0"/>
              <a:t>Alergie: neudává</a:t>
            </a:r>
          </a:p>
          <a:p>
            <a:r>
              <a:rPr lang="cs-CZ" dirty="0" smtClean="0"/>
              <a:t>PA: administrativní pracovnice</a:t>
            </a:r>
          </a:p>
          <a:p>
            <a:endParaRPr lang="cs-CZ" dirty="0"/>
          </a:p>
          <a:p>
            <a:r>
              <a:rPr lang="cs-CZ" dirty="0" smtClean="0"/>
              <a:t>Nynější onemocnění: pac. </a:t>
            </a:r>
            <a:r>
              <a:rPr lang="cs-CZ" dirty="0"/>
              <a:t>p</a:t>
            </a:r>
            <a:r>
              <a:rPr lang="cs-CZ" dirty="0" smtClean="0"/>
              <a:t>řichází pro námahovou dušnost trvající několik týdnů, krom dušnosti bez potíží, nekašle, nevykašlává, bez teplot.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869169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pacientku </a:t>
            </a:r>
            <a:r>
              <a:rPr lang="cs-CZ" dirty="0">
                <a:hlinkClick r:id="rId2" action="ppaction://hlinksldjump"/>
              </a:rPr>
              <a:t>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Fyzikální a laboratorní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Lucidní, </a:t>
            </a:r>
            <a:r>
              <a:rPr lang="cs-CZ" dirty="0" smtClean="0"/>
              <a:t>orientovaná, </a:t>
            </a:r>
            <a:r>
              <a:rPr lang="cs-CZ" dirty="0"/>
              <a:t>spolupracující, orientačně neurologicky v normě, akce srdeční pravidelná, afebrilní, </a:t>
            </a:r>
            <a:r>
              <a:rPr lang="cs-CZ" dirty="0" smtClean="0"/>
              <a:t>dušná při chůzi, </a:t>
            </a:r>
            <a:r>
              <a:rPr lang="cs-CZ" dirty="0"/>
              <a:t>dýchání vlevo poslechově oslabené v celém rozsahu, břicho měkké, </a:t>
            </a:r>
            <a:r>
              <a:rPr lang="cs-CZ" dirty="0" err="1"/>
              <a:t>prohm</a:t>
            </a:r>
            <a:r>
              <a:rPr lang="cs-CZ" dirty="0"/>
              <a:t>., nebolestivé, </a:t>
            </a:r>
            <a:r>
              <a:rPr lang="cs-CZ" dirty="0" err="1"/>
              <a:t>perist</a:t>
            </a:r>
            <a:r>
              <a:rPr lang="cs-CZ" dirty="0"/>
              <a:t>. +, DKK bez otoků, bez známek zánětu, </a:t>
            </a:r>
            <a:r>
              <a:rPr lang="cs-CZ" dirty="0" smtClean="0"/>
              <a:t>varixy klidné, </a:t>
            </a:r>
            <a:r>
              <a:rPr lang="cs-CZ" dirty="0" err="1" smtClean="0"/>
              <a:t>Homansovo</a:t>
            </a:r>
            <a:r>
              <a:rPr lang="cs-CZ" dirty="0" smtClean="0"/>
              <a:t> </a:t>
            </a:r>
            <a:r>
              <a:rPr lang="cs-CZ" dirty="0"/>
              <a:t>a plantární znamení negativní.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SO2 </a:t>
            </a:r>
            <a:r>
              <a:rPr lang="cs-CZ" dirty="0" smtClean="0"/>
              <a:t>94%, </a:t>
            </a:r>
            <a:r>
              <a:rPr lang="cs-CZ" dirty="0"/>
              <a:t>TK </a:t>
            </a:r>
            <a:r>
              <a:rPr lang="cs-CZ" dirty="0" smtClean="0"/>
              <a:t>120/80mmHg</a:t>
            </a:r>
            <a:r>
              <a:rPr lang="cs-CZ" dirty="0"/>
              <a:t>, TF </a:t>
            </a:r>
            <a:r>
              <a:rPr lang="cs-CZ" dirty="0" smtClean="0"/>
              <a:t>72‘ </a:t>
            </a:r>
            <a:r>
              <a:rPr lang="cs-CZ" dirty="0" err="1"/>
              <a:t>reg</a:t>
            </a:r>
            <a:r>
              <a:rPr lang="cs-CZ" dirty="0"/>
              <a:t>., TT </a:t>
            </a:r>
            <a:r>
              <a:rPr lang="cs-CZ" dirty="0" smtClean="0"/>
              <a:t>36.6°C</a:t>
            </a:r>
            <a:r>
              <a:rPr lang="cs-CZ" dirty="0"/>
              <a:t>, váha </a:t>
            </a:r>
            <a:r>
              <a:rPr lang="cs-CZ" dirty="0" smtClean="0"/>
              <a:t>80kg</a:t>
            </a:r>
            <a:r>
              <a:rPr lang="cs-CZ" dirty="0"/>
              <a:t>, výška </a:t>
            </a:r>
            <a:r>
              <a:rPr lang="cs-CZ" dirty="0" smtClean="0"/>
              <a:t>162cm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smtClean="0"/>
              <a:t>Laboratorní vyšetření bez pozoruhodností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869169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pacientku </a:t>
            </a:r>
            <a:r>
              <a:rPr lang="cs-CZ" dirty="0">
                <a:hlinkClick r:id="rId2" action="ppaction://hlinksldjump"/>
              </a:rPr>
              <a:t>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5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Pan P., narozen 1949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 action="ppaction://hlinksldjump"/>
              </a:rPr>
              <a:t>Anamnéza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Fyzikální vyšetření</a:t>
            </a:r>
            <a:endParaRPr lang="cs-CZ" dirty="0" smtClean="0"/>
          </a:p>
          <a:p>
            <a:r>
              <a:rPr lang="cs-CZ" dirty="0" smtClean="0">
                <a:hlinkClick r:id="rId4" action="ppaction://hlinksldjump"/>
              </a:rPr>
              <a:t>Laboratorní vyšetření</a:t>
            </a:r>
            <a:endParaRPr lang="cs-CZ" dirty="0" smtClean="0"/>
          </a:p>
          <a:p>
            <a:r>
              <a:rPr lang="cs-CZ" dirty="0" smtClean="0">
                <a:hlinkClick r:id="rId5" action="ppaction://hlinksldjump"/>
              </a:rPr>
              <a:t>Zobrazovací vyšetření</a:t>
            </a:r>
            <a:endParaRPr lang="cs-CZ" dirty="0" smtClean="0">
              <a:hlinkClick r:id="rId6" action="ppaction://hlinksldjump"/>
            </a:endParaRPr>
          </a:p>
          <a:p>
            <a:r>
              <a:rPr lang="cs-CZ" dirty="0" smtClean="0">
                <a:hlinkClick r:id="rId6" action="ppaction://hlinksldjump"/>
              </a:rPr>
              <a:t>Funkční vyšetření plic</a:t>
            </a:r>
            <a:endParaRPr lang="cs-CZ" dirty="0" smtClean="0"/>
          </a:p>
          <a:p>
            <a:r>
              <a:rPr lang="cs-CZ" dirty="0" smtClean="0">
                <a:hlinkClick r:id="rId7" action="ppaction://hlinksldjump"/>
              </a:rPr>
              <a:t>Diagnóza</a:t>
            </a:r>
            <a:endParaRPr lang="cs-CZ" dirty="0" smtClean="0"/>
          </a:p>
          <a:p>
            <a:r>
              <a:rPr lang="cs-CZ" dirty="0" smtClean="0">
                <a:hlinkClick r:id="rId8" action="ppaction://hlinksldjump"/>
              </a:rPr>
              <a:t>Léčba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60854" y="6488668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4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377682" cy="1325563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Jaká patologie se nachází na skiagramu hrudníku?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37427"/>
            <a:ext cx="3377682" cy="5163105"/>
          </a:xfrm>
        </p:spPr>
        <p:txBody>
          <a:bodyPr/>
          <a:lstStyle/>
          <a:p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2" action="ppaction://hlinksldjump"/>
              </a:rPr>
              <a:t>Výpotek</a:t>
            </a: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3" action="ppaction://hlinksldjump"/>
              </a:rPr>
              <a:t>Atelektáza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82" y="-11865"/>
            <a:ext cx="8814318" cy="68698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68963" y="6482736"/>
            <a:ext cx="21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 na pacientku </a:t>
            </a:r>
            <a:r>
              <a:rPr lang="cs-CZ" dirty="0">
                <a:hlinkClick r:id="rId5" action="ppaction://hlinksldjump"/>
              </a:rPr>
              <a:t>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9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"/>
            <a:ext cx="3377682" cy="63168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Typickým příkladem velkého výpotku je pan D., u kterého vlivem tlaku tekutiny došlo k přetlaku mediastinálních struktur na zdravou stranu. U paní H. však pozorujeme opačný jev – přesun mediastinálních struktur na stranu patologie. O výpotek se tedy v tomto případě nejedná.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82" y="-11865"/>
            <a:ext cx="8814318" cy="6869865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20661461">
            <a:off x="1932079" y="2724155"/>
            <a:ext cx="6386447" cy="423746"/>
          </a:xfrm>
          <a:prstGeom prst="rightArrow">
            <a:avLst>
              <a:gd name="adj1" fmla="val 453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61070" y="6500534"/>
            <a:ext cx="231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</a:t>
            </a:r>
            <a:r>
              <a:rPr lang="cs-CZ" dirty="0" err="1" smtClean="0">
                <a:hlinkClick r:id="rId3" action="ppaction://hlinksldjump"/>
              </a:rPr>
              <a:t>zobr</a:t>
            </a:r>
            <a:r>
              <a:rPr lang="cs-CZ" dirty="0" smtClean="0">
                <a:hlinkClick r:id="rId3" action="ppaction://hlinksldjump"/>
              </a:rPr>
              <a:t>.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"/>
            <a:ext cx="3377682" cy="63168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Jde o </a:t>
            </a:r>
            <a:r>
              <a:rPr lang="cs-CZ" dirty="0" err="1" smtClean="0"/>
              <a:t>atelektázu</a:t>
            </a:r>
            <a:r>
              <a:rPr lang="cs-CZ" dirty="0" smtClean="0"/>
              <a:t>. Vlivem </a:t>
            </a:r>
            <a:r>
              <a:rPr lang="cs-CZ" dirty="0" err="1" smtClean="0"/>
              <a:t>endobronchiální</a:t>
            </a:r>
            <a:r>
              <a:rPr lang="cs-CZ" dirty="0" smtClean="0"/>
              <a:t> patologie došlo k uzavření přívodu vzduchu do levé plíce, která se tak stala nevzdušnou, následně se </a:t>
            </a:r>
            <a:r>
              <a:rPr lang="cs-CZ" dirty="0" err="1" smtClean="0"/>
              <a:t>kompenzatorně</a:t>
            </a:r>
            <a:r>
              <a:rPr lang="cs-CZ" dirty="0" smtClean="0"/>
              <a:t> rozvíjí nepostižená strana a přesouvá mediastinum na stranu </a:t>
            </a:r>
            <a:r>
              <a:rPr lang="cs-CZ" dirty="0" err="1" smtClean="0"/>
              <a:t>atalektázy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82" y="-11865"/>
            <a:ext cx="8814318" cy="6869865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20661461">
            <a:off x="3094339" y="3326055"/>
            <a:ext cx="3582877" cy="423746"/>
          </a:xfrm>
          <a:prstGeom prst="rightArrow">
            <a:avLst>
              <a:gd name="adj1" fmla="val 453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61070" y="6500534"/>
            <a:ext cx="231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</a:t>
            </a:r>
            <a:r>
              <a:rPr lang="cs-CZ" dirty="0" err="1" smtClean="0">
                <a:hlinkClick r:id="rId3" action="ppaction://hlinksldjump"/>
              </a:rPr>
              <a:t>zobr</a:t>
            </a:r>
            <a:r>
              <a:rPr lang="cs-CZ" dirty="0" smtClean="0">
                <a:hlinkClick r:id="rId3" action="ppaction://hlinksldjump"/>
              </a:rPr>
              <a:t>.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vyšetření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arteriálních krevních plynů: pH 7.41, pCO2 5.5, pO2 9.6, HCO3 25.9 – bez respirační insuficience</a:t>
            </a:r>
          </a:p>
          <a:p>
            <a:endParaRPr lang="cs-CZ" dirty="0"/>
          </a:p>
          <a:p>
            <a:r>
              <a:rPr lang="cs-CZ" dirty="0" smtClean="0"/>
              <a:t>Funkční vyšetření plic podobně jako v případě pana D. prokázalo </a:t>
            </a:r>
            <a:r>
              <a:rPr lang="cs-CZ" dirty="0" err="1" smtClean="0"/>
              <a:t>restriční</a:t>
            </a:r>
            <a:r>
              <a:rPr lang="cs-CZ" dirty="0" smtClean="0"/>
              <a:t> ventilační poruchu.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869169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pacientku </a:t>
            </a:r>
            <a:r>
              <a:rPr lang="cs-CZ" dirty="0">
                <a:hlinkClick r:id="rId2" action="ppaction://hlinksldjump"/>
              </a:rPr>
              <a:t>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9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Diagnóza a léčba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Paní H. byl bronchoskopicky diagnostikován malobuněčný plicní karcinom.  Dle </a:t>
            </a:r>
            <a:r>
              <a:rPr lang="cs-CZ" dirty="0" err="1" smtClean="0"/>
              <a:t>stagingového</a:t>
            </a:r>
            <a:r>
              <a:rPr lang="cs-CZ" dirty="0" smtClean="0"/>
              <a:t> CT klinického stadia IV – T4N2M1b s metastázou levé </a:t>
            </a:r>
            <a:r>
              <a:rPr lang="cs-CZ" dirty="0" err="1" smtClean="0"/>
              <a:t>nadleviny</a:t>
            </a:r>
            <a:endParaRPr lang="cs-CZ" dirty="0" smtClean="0"/>
          </a:p>
          <a:p>
            <a:r>
              <a:rPr lang="cs-CZ" dirty="0" err="1" smtClean="0"/>
              <a:t>Endobronchiální</a:t>
            </a:r>
            <a:r>
              <a:rPr lang="cs-CZ" dirty="0" smtClean="0"/>
              <a:t> nález, který způsoboval </a:t>
            </a:r>
            <a:r>
              <a:rPr lang="cs-CZ" dirty="0" err="1" smtClean="0"/>
              <a:t>atelektázu</a:t>
            </a:r>
            <a:r>
              <a:rPr lang="cs-CZ" dirty="0" smtClean="0"/>
              <a:t> levé plíce, byl uložen již v levém hlavním bronchu a byl vhodný k laserovému ošetření. Pacientka proto podstoupila paliativní </a:t>
            </a:r>
            <a:r>
              <a:rPr lang="cs-CZ" dirty="0" err="1" smtClean="0"/>
              <a:t>endobronchiální</a:t>
            </a:r>
            <a:r>
              <a:rPr lang="cs-CZ" dirty="0" smtClean="0"/>
              <a:t> zákrok se záměrem zprůchodnit levý hlavní bronchus. Při výkonu se však daří odstranit jen část nádorových hmot a kýženého efektu tak dosaženo není. </a:t>
            </a:r>
          </a:p>
          <a:p>
            <a:r>
              <a:rPr lang="cs-CZ" dirty="0" smtClean="0"/>
              <a:t>Pacientka po </a:t>
            </a:r>
            <a:r>
              <a:rPr lang="cs-CZ" dirty="0" err="1" smtClean="0"/>
              <a:t>endobroniálním</a:t>
            </a:r>
            <a:r>
              <a:rPr lang="cs-CZ" dirty="0" smtClean="0"/>
              <a:t> zákroku podstoupila 4 cykly systémové chemoterapie ve složení platinový derivát+ </a:t>
            </a:r>
            <a:r>
              <a:rPr lang="cs-CZ" dirty="0" err="1" smtClean="0"/>
              <a:t>etoposid</a:t>
            </a:r>
            <a:r>
              <a:rPr lang="cs-CZ" dirty="0" smtClean="0"/>
              <a:t>. Klinický efekt léčby byl dobrý a kvalita života pacientky uspokojivá. K progresi nádorového onemocnění a úmrtí došlo za 5 měsíců po léčbě. Celkový stav nemocné v době progrese již umožňoval pouze symptomatickou léčbu.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97105" y="6488668"/>
            <a:ext cx="171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do čekárny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5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Společným jmenovatelem všech kazuistik, které jste si prošli, byla přítomnost nádorového plicního onemocnění. Příčiny dušnosti však byly různé – v prvním případě exacerbace CHOPN, ve druhém výpotek a ve třetím </a:t>
            </a:r>
            <a:r>
              <a:rPr lang="cs-CZ" dirty="0" err="1" smtClean="0"/>
              <a:t>atelektáza</a:t>
            </a:r>
            <a:r>
              <a:rPr lang="cs-CZ" dirty="0" smtClean="0"/>
              <a:t>. Zcela zásadní pro diagnostiku byl ve všech případech skiagram hrudníku – jednoduché a dostupné vyšetření.</a:t>
            </a:r>
          </a:p>
          <a:p>
            <a:endParaRPr lang="cs-CZ" dirty="0"/>
          </a:p>
          <a:p>
            <a:r>
              <a:rPr lang="cs-CZ" dirty="0" smtClean="0"/>
              <a:t>Všichni tři pacienti byli kuřáci. Pan D. a pan P. trpěli recidivujícími trombózami dolních končetin. Tato diagnóza se může u nádorových pacientů vyskytovat častěji - nádorové onemocnění je </a:t>
            </a:r>
            <a:r>
              <a:rPr lang="cs-CZ" dirty="0" err="1" smtClean="0"/>
              <a:t>prokoagulační</a:t>
            </a:r>
            <a:r>
              <a:rPr lang="cs-CZ" dirty="0" smtClean="0"/>
              <a:t> stav.</a:t>
            </a:r>
          </a:p>
          <a:p>
            <a:endParaRPr lang="cs-CZ" dirty="0"/>
          </a:p>
          <a:p>
            <a:r>
              <a:rPr lang="cs-CZ" dirty="0" smtClean="0"/>
              <a:t>U pacientů s CHOPN a plicním nádorem může být obtížná diferenciální diagnostika zhoršení dušnosti – může jít o progresi nádoru, exacerbaci CHOPN, infekční komplikaci, kombinaci výše uvedených situací, či o úplně jinou příčinu, např. plicní embolizaci.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6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namnéza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OA: opakované tromboflebitidy DKK - od r. 2010 </a:t>
            </a:r>
            <a:r>
              <a:rPr lang="cs-CZ" dirty="0" err="1" smtClean="0"/>
              <a:t>warfarinizován</a:t>
            </a:r>
            <a:r>
              <a:rPr lang="cs-CZ" dirty="0" smtClean="0"/>
              <a:t>, hypertenze, </a:t>
            </a:r>
            <a:r>
              <a:rPr lang="cs-CZ" dirty="0" err="1" smtClean="0"/>
              <a:t>hypercholesterolemie</a:t>
            </a:r>
            <a:r>
              <a:rPr lang="cs-CZ" dirty="0" smtClean="0"/>
              <a:t>, </a:t>
            </a:r>
            <a:r>
              <a:rPr lang="cs-CZ" dirty="0" err="1" smtClean="0"/>
              <a:t>susp</a:t>
            </a:r>
            <a:r>
              <a:rPr lang="cs-CZ" dirty="0" smtClean="0"/>
              <a:t>. CHOPN – dosud neléčen</a:t>
            </a:r>
          </a:p>
          <a:p>
            <a:r>
              <a:rPr lang="cs-CZ" dirty="0" smtClean="0"/>
              <a:t>PA: elektrikář</a:t>
            </a:r>
          </a:p>
          <a:p>
            <a:r>
              <a:rPr lang="cs-CZ" dirty="0" smtClean="0"/>
              <a:t>FA: </a:t>
            </a:r>
            <a:r>
              <a:rPr lang="cs-CZ" dirty="0" err="1" smtClean="0"/>
              <a:t>tenaxum</a:t>
            </a:r>
            <a:r>
              <a:rPr lang="cs-CZ" dirty="0" smtClean="0"/>
              <a:t> (antihypertenzivum), </a:t>
            </a:r>
            <a:r>
              <a:rPr lang="cs-CZ" dirty="0" err="1" smtClean="0"/>
              <a:t>torvacard</a:t>
            </a:r>
            <a:r>
              <a:rPr lang="cs-CZ" dirty="0" smtClean="0"/>
              <a:t> (</a:t>
            </a:r>
            <a:r>
              <a:rPr lang="cs-CZ" dirty="0" err="1" smtClean="0"/>
              <a:t>statin</a:t>
            </a:r>
            <a:r>
              <a:rPr lang="cs-CZ" dirty="0" smtClean="0"/>
              <a:t>), </a:t>
            </a:r>
            <a:r>
              <a:rPr lang="cs-CZ" dirty="0" err="1" smtClean="0"/>
              <a:t>warfarin</a:t>
            </a:r>
            <a:endParaRPr lang="cs-CZ" dirty="0" smtClean="0"/>
          </a:p>
          <a:p>
            <a:r>
              <a:rPr lang="cs-CZ" dirty="0" smtClean="0"/>
              <a:t>Alergie: neudává</a:t>
            </a:r>
          </a:p>
          <a:p>
            <a:r>
              <a:rPr lang="cs-CZ" dirty="0" smtClean="0"/>
              <a:t>Abusus: kuřák 20 </a:t>
            </a:r>
            <a:r>
              <a:rPr lang="cs-CZ" dirty="0" err="1" smtClean="0"/>
              <a:t>cig</a:t>
            </a:r>
            <a:r>
              <a:rPr lang="cs-CZ" dirty="0" smtClean="0"/>
              <a:t>/den od r. 1965 do r. 2012, tzn. 47 </a:t>
            </a:r>
            <a:r>
              <a:rPr lang="cs-CZ" dirty="0" err="1" smtClean="0"/>
              <a:t>balíčkoroků</a:t>
            </a:r>
            <a:r>
              <a:rPr lang="cs-CZ" dirty="0" smtClean="0"/>
              <a:t>, alkohol příležitostně</a:t>
            </a:r>
          </a:p>
          <a:p>
            <a:r>
              <a:rPr lang="cs-CZ" dirty="0" smtClean="0"/>
              <a:t>Nynější onemocnění: pac. </a:t>
            </a:r>
            <a:r>
              <a:rPr lang="cs-CZ" dirty="0"/>
              <a:t>p</a:t>
            </a:r>
            <a:r>
              <a:rPr lang="cs-CZ" dirty="0" smtClean="0"/>
              <a:t>řivezen RZS pro dušnost, horečku, hemoptýzu.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42688" y="6488668"/>
            <a:ext cx="19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Fyzikální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Lucidní, orientovaný, spolupracuje, orientačně neurologicky v normě, febrilní, akce srdeční pravidelná, dušný i při minimální námaze (zadýchává se i při řeči). Objektivizována hemoptýza – do kapesníku vykašlána cca polévková lžíce čerstvé krve. Poslechově tiché dýchání s ojedinělými vrzoty oboustranně. Břicho měkké, </a:t>
            </a:r>
            <a:r>
              <a:rPr lang="cs-CZ" dirty="0" err="1" smtClean="0"/>
              <a:t>prohm</a:t>
            </a:r>
            <a:r>
              <a:rPr lang="cs-CZ" dirty="0" smtClean="0"/>
              <a:t>., nebolestivé, peristaltika +, DKK bez otoků, bez známek zánětu, plantární znamení </a:t>
            </a:r>
            <a:r>
              <a:rPr lang="cs-CZ" dirty="0" err="1" smtClean="0"/>
              <a:t>negat</a:t>
            </a:r>
            <a:r>
              <a:rPr lang="cs-CZ" dirty="0" smtClean="0"/>
              <a:t>., </a:t>
            </a:r>
            <a:r>
              <a:rPr lang="cs-CZ" dirty="0" err="1" smtClean="0"/>
              <a:t>Homansovo</a:t>
            </a:r>
            <a:r>
              <a:rPr lang="cs-CZ" dirty="0" smtClean="0"/>
              <a:t> znamení </a:t>
            </a:r>
            <a:r>
              <a:rPr lang="cs-CZ" dirty="0" err="1" smtClean="0"/>
              <a:t>negat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SO2 84% s podporou O2 2l/min, TK 130/80mmHg, TF 75‘ </a:t>
            </a:r>
            <a:r>
              <a:rPr lang="cs-CZ" dirty="0" err="1" smtClean="0"/>
              <a:t>reg</a:t>
            </a:r>
            <a:r>
              <a:rPr lang="cs-CZ" dirty="0" smtClean="0"/>
              <a:t>., TT 38°C, váha 85kg, výška 179cm.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42688" y="6488668"/>
            <a:ext cx="19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9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Laboratorní vyšetření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CRP 100, leukocyty 14 tis., hemoglobin 189, hematokrit 0,46</a:t>
            </a:r>
          </a:p>
          <a:p>
            <a:endParaRPr lang="cs-CZ" dirty="0"/>
          </a:p>
          <a:p>
            <a:r>
              <a:rPr lang="cs-CZ" dirty="0" smtClean="0"/>
              <a:t>CRP a leukocyty jsou </a:t>
            </a:r>
            <a:r>
              <a:rPr lang="cs-CZ" dirty="0" err="1" smtClean="0"/>
              <a:t>markery</a:t>
            </a:r>
            <a:r>
              <a:rPr lang="cs-CZ" dirty="0" smtClean="0"/>
              <a:t> zánětu, který náš pacient zřejmě má. Proč je ale tak vysoký hemoglobin?</a:t>
            </a:r>
            <a:r>
              <a:rPr lang="cs-CZ" dirty="0"/>
              <a:t> </a:t>
            </a:r>
            <a:r>
              <a:rPr lang="cs-CZ" dirty="0" smtClean="0"/>
              <a:t>Jedná se o důsledek adaptace na chronickou </a:t>
            </a:r>
            <a:r>
              <a:rPr lang="cs-CZ" dirty="0" err="1" smtClean="0"/>
              <a:t>hypoxémii</a:t>
            </a:r>
            <a:r>
              <a:rPr lang="cs-CZ" dirty="0" smtClean="0"/>
              <a:t>, jde o sekundární polyglobulii při CHOPN.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42688" y="6488668"/>
            <a:ext cx="19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 na pacienta 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1"/>
            <a:ext cx="4374889" cy="169068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Zobrazovací vyšetření - co vlastně na skiagramu hrudníku vidíme?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668486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2" action="ppaction://hlinksldjump"/>
              </a:rPr>
              <a:t>Na skiagramu jsou známky emfyzému</a:t>
            </a: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3" action="ppaction://hlinksldjump"/>
              </a:rPr>
              <a:t>Na skiagramu je </a:t>
            </a:r>
            <a:r>
              <a:rPr lang="cs-CZ" dirty="0" err="1" smtClean="0">
                <a:hlinkClick r:id="rId3" action="ppaction://hlinksldjump"/>
              </a:rPr>
              <a:t>susp</a:t>
            </a:r>
            <a:r>
              <a:rPr lang="cs-CZ" dirty="0" smtClean="0">
                <a:hlinkClick r:id="rId3" action="ppaction://hlinksldjump"/>
              </a:rPr>
              <a:t>. tumor</a:t>
            </a: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 smtClean="0">
                <a:hlinkClick r:id="rId4" action="ppaction://hlinksldjump"/>
              </a:rPr>
              <a:t>Na skiagramu je tumor, emfyzém a zánětlivá infiltrace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8993" y="64886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 na pacienta P.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889" y="0"/>
            <a:ext cx="781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5830130" cy="1595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snímku skutečně známky emfyzému jsou. Modře označená je emfyzematická bula, jejíž skutečný rozsah ukázalo až CT hrudníku.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25599"/>
            <a:ext cx="5943473" cy="5214246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2650541" y="5416053"/>
            <a:ext cx="3237723" cy="1344967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19410" y="6488668"/>
            <a:ext cx="32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zobrazovací vyšetření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130" y="0"/>
            <a:ext cx="6361870" cy="5654184"/>
          </a:xfrm>
          <a:prstGeom prst="rect">
            <a:avLst/>
          </a:prstGeom>
        </p:spPr>
      </p:pic>
      <p:sp>
        <p:nvSpPr>
          <p:cNvPr id="9" name="Volný tvar 8"/>
          <p:cNvSpPr/>
          <p:nvPr/>
        </p:nvSpPr>
        <p:spPr>
          <a:xfrm>
            <a:off x="6916468" y="1595212"/>
            <a:ext cx="4189194" cy="3820841"/>
          </a:xfrm>
          <a:custGeom>
            <a:avLst/>
            <a:gdLst>
              <a:gd name="connsiteX0" fmla="*/ 2876208 w 4931655"/>
              <a:gd name="connsiteY0" fmla="*/ 1774093 h 4525108"/>
              <a:gd name="connsiteX1" fmla="*/ 2876208 w 4931655"/>
              <a:gd name="connsiteY1" fmla="*/ 1594339 h 4525108"/>
              <a:gd name="connsiteX2" fmla="*/ 2837132 w 4931655"/>
              <a:gd name="connsiteY2" fmla="*/ 1516185 h 4525108"/>
              <a:gd name="connsiteX3" fmla="*/ 2774608 w 4931655"/>
              <a:gd name="connsiteY3" fmla="*/ 1484924 h 4525108"/>
              <a:gd name="connsiteX4" fmla="*/ 2688639 w 4931655"/>
              <a:gd name="connsiteY4" fmla="*/ 1430216 h 4525108"/>
              <a:gd name="connsiteX5" fmla="*/ 2657378 w 4931655"/>
              <a:gd name="connsiteY5" fmla="*/ 1422400 h 4525108"/>
              <a:gd name="connsiteX6" fmla="*/ 2626116 w 4931655"/>
              <a:gd name="connsiteY6" fmla="*/ 1398954 h 4525108"/>
              <a:gd name="connsiteX7" fmla="*/ 2524516 w 4931655"/>
              <a:gd name="connsiteY7" fmla="*/ 1344247 h 4525108"/>
              <a:gd name="connsiteX8" fmla="*/ 2477624 w 4931655"/>
              <a:gd name="connsiteY8" fmla="*/ 1297354 h 4525108"/>
              <a:gd name="connsiteX9" fmla="*/ 2461993 w 4931655"/>
              <a:gd name="connsiteY9" fmla="*/ 625231 h 4525108"/>
              <a:gd name="connsiteX10" fmla="*/ 2454178 w 4931655"/>
              <a:gd name="connsiteY10" fmla="*/ 601785 h 4525108"/>
              <a:gd name="connsiteX11" fmla="*/ 2446362 w 4931655"/>
              <a:gd name="connsiteY11" fmla="*/ 554893 h 4525108"/>
              <a:gd name="connsiteX12" fmla="*/ 2438547 w 4931655"/>
              <a:gd name="connsiteY12" fmla="*/ 484554 h 4525108"/>
              <a:gd name="connsiteX13" fmla="*/ 2407285 w 4931655"/>
              <a:gd name="connsiteY13" fmla="*/ 406400 h 4525108"/>
              <a:gd name="connsiteX14" fmla="*/ 2391655 w 4931655"/>
              <a:gd name="connsiteY14" fmla="*/ 359508 h 4525108"/>
              <a:gd name="connsiteX15" fmla="*/ 2376024 w 4931655"/>
              <a:gd name="connsiteY15" fmla="*/ 336062 h 4525108"/>
              <a:gd name="connsiteX16" fmla="*/ 2368208 w 4931655"/>
              <a:gd name="connsiteY16" fmla="*/ 312616 h 4525108"/>
              <a:gd name="connsiteX17" fmla="*/ 2313501 w 4931655"/>
              <a:gd name="connsiteY17" fmla="*/ 234462 h 4525108"/>
              <a:gd name="connsiteX18" fmla="*/ 2305685 w 4931655"/>
              <a:gd name="connsiteY18" fmla="*/ 211016 h 4525108"/>
              <a:gd name="connsiteX19" fmla="*/ 2258793 w 4931655"/>
              <a:gd name="connsiteY19" fmla="*/ 156308 h 4525108"/>
              <a:gd name="connsiteX20" fmla="*/ 2243162 w 4931655"/>
              <a:gd name="connsiteY20" fmla="*/ 125047 h 4525108"/>
              <a:gd name="connsiteX21" fmla="*/ 2211901 w 4931655"/>
              <a:gd name="connsiteY21" fmla="*/ 101600 h 4525108"/>
              <a:gd name="connsiteX22" fmla="*/ 2196270 w 4931655"/>
              <a:gd name="connsiteY22" fmla="*/ 78154 h 4525108"/>
              <a:gd name="connsiteX23" fmla="*/ 2149378 w 4931655"/>
              <a:gd name="connsiteY23" fmla="*/ 39077 h 4525108"/>
              <a:gd name="connsiteX24" fmla="*/ 2118116 w 4931655"/>
              <a:gd name="connsiteY24" fmla="*/ 23447 h 4525108"/>
              <a:gd name="connsiteX25" fmla="*/ 1985255 w 4931655"/>
              <a:gd name="connsiteY25" fmla="*/ 0 h 4525108"/>
              <a:gd name="connsiteX26" fmla="*/ 1571039 w 4931655"/>
              <a:gd name="connsiteY26" fmla="*/ 15631 h 4525108"/>
              <a:gd name="connsiteX27" fmla="*/ 1547593 w 4931655"/>
              <a:gd name="connsiteY27" fmla="*/ 23447 h 4525108"/>
              <a:gd name="connsiteX28" fmla="*/ 1477255 w 4931655"/>
              <a:gd name="connsiteY28" fmla="*/ 31262 h 4525108"/>
              <a:gd name="connsiteX29" fmla="*/ 1422547 w 4931655"/>
              <a:gd name="connsiteY29" fmla="*/ 46893 h 4525108"/>
              <a:gd name="connsiteX30" fmla="*/ 1391285 w 4931655"/>
              <a:gd name="connsiteY30" fmla="*/ 62524 h 4525108"/>
              <a:gd name="connsiteX31" fmla="*/ 1320947 w 4931655"/>
              <a:gd name="connsiteY31" fmla="*/ 117231 h 4525108"/>
              <a:gd name="connsiteX32" fmla="*/ 1289685 w 4931655"/>
              <a:gd name="connsiteY32" fmla="*/ 171939 h 4525108"/>
              <a:gd name="connsiteX33" fmla="*/ 1266239 w 4931655"/>
              <a:gd name="connsiteY33" fmla="*/ 195385 h 4525108"/>
              <a:gd name="connsiteX34" fmla="*/ 1211532 w 4931655"/>
              <a:gd name="connsiteY34" fmla="*/ 265724 h 4525108"/>
              <a:gd name="connsiteX35" fmla="*/ 1133378 w 4931655"/>
              <a:gd name="connsiteY35" fmla="*/ 336062 h 4525108"/>
              <a:gd name="connsiteX36" fmla="*/ 1109932 w 4931655"/>
              <a:gd name="connsiteY36" fmla="*/ 359508 h 4525108"/>
              <a:gd name="connsiteX37" fmla="*/ 1070855 w 4931655"/>
              <a:gd name="connsiteY37" fmla="*/ 414216 h 4525108"/>
              <a:gd name="connsiteX38" fmla="*/ 1039593 w 4931655"/>
              <a:gd name="connsiteY38" fmla="*/ 461108 h 4525108"/>
              <a:gd name="connsiteX39" fmla="*/ 1016147 w 4931655"/>
              <a:gd name="connsiteY39" fmla="*/ 484554 h 4525108"/>
              <a:gd name="connsiteX40" fmla="*/ 984885 w 4931655"/>
              <a:gd name="connsiteY40" fmla="*/ 547077 h 4525108"/>
              <a:gd name="connsiteX41" fmla="*/ 961439 w 4931655"/>
              <a:gd name="connsiteY41" fmla="*/ 570524 h 4525108"/>
              <a:gd name="connsiteX42" fmla="*/ 930178 w 4931655"/>
              <a:gd name="connsiteY42" fmla="*/ 617416 h 4525108"/>
              <a:gd name="connsiteX43" fmla="*/ 898916 w 4931655"/>
              <a:gd name="connsiteY43" fmla="*/ 672124 h 4525108"/>
              <a:gd name="connsiteX44" fmla="*/ 875470 w 4931655"/>
              <a:gd name="connsiteY44" fmla="*/ 703385 h 4525108"/>
              <a:gd name="connsiteX45" fmla="*/ 836393 w 4931655"/>
              <a:gd name="connsiteY45" fmla="*/ 773724 h 4525108"/>
              <a:gd name="connsiteX46" fmla="*/ 805132 w 4931655"/>
              <a:gd name="connsiteY46" fmla="*/ 820616 h 4525108"/>
              <a:gd name="connsiteX47" fmla="*/ 789501 w 4931655"/>
              <a:gd name="connsiteY47" fmla="*/ 851877 h 4525108"/>
              <a:gd name="connsiteX48" fmla="*/ 750424 w 4931655"/>
              <a:gd name="connsiteY48" fmla="*/ 914400 h 4525108"/>
              <a:gd name="connsiteX49" fmla="*/ 742608 w 4931655"/>
              <a:gd name="connsiteY49" fmla="*/ 945662 h 4525108"/>
              <a:gd name="connsiteX50" fmla="*/ 726978 w 4931655"/>
              <a:gd name="connsiteY50" fmla="*/ 976924 h 4525108"/>
              <a:gd name="connsiteX51" fmla="*/ 711347 w 4931655"/>
              <a:gd name="connsiteY51" fmla="*/ 1016000 h 4525108"/>
              <a:gd name="connsiteX52" fmla="*/ 672270 w 4931655"/>
              <a:gd name="connsiteY52" fmla="*/ 1094154 h 4525108"/>
              <a:gd name="connsiteX53" fmla="*/ 664455 w 4931655"/>
              <a:gd name="connsiteY53" fmla="*/ 1117600 h 4525108"/>
              <a:gd name="connsiteX54" fmla="*/ 641008 w 4931655"/>
              <a:gd name="connsiteY54" fmla="*/ 1148862 h 4525108"/>
              <a:gd name="connsiteX55" fmla="*/ 609747 w 4931655"/>
              <a:gd name="connsiteY55" fmla="*/ 1195754 h 4525108"/>
              <a:gd name="connsiteX56" fmla="*/ 601932 w 4931655"/>
              <a:gd name="connsiteY56" fmla="*/ 1219200 h 4525108"/>
              <a:gd name="connsiteX57" fmla="*/ 594116 w 4931655"/>
              <a:gd name="connsiteY57" fmla="*/ 1258277 h 4525108"/>
              <a:gd name="connsiteX58" fmla="*/ 570670 w 4931655"/>
              <a:gd name="connsiteY58" fmla="*/ 1297354 h 4525108"/>
              <a:gd name="connsiteX59" fmla="*/ 562855 w 4931655"/>
              <a:gd name="connsiteY59" fmla="*/ 1336431 h 4525108"/>
              <a:gd name="connsiteX60" fmla="*/ 547224 w 4931655"/>
              <a:gd name="connsiteY60" fmla="*/ 1359877 h 4525108"/>
              <a:gd name="connsiteX61" fmla="*/ 539408 w 4931655"/>
              <a:gd name="connsiteY61" fmla="*/ 1406770 h 4525108"/>
              <a:gd name="connsiteX62" fmla="*/ 523778 w 4931655"/>
              <a:gd name="connsiteY62" fmla="*/ 1453662 h 4525108"/>
              <a:gd name="connsiteX63" fmla="*/ 508147 w 4931655"/>
              <a:gd name="connsiteY63" fmla="*/ 1516185 h 4525108"/>
              <a:gd name="connsiteX64" fmla="*/ 492516 w 4931655"/>
              <a:gd name="connsiteY64" fmla="*/ 1570893 h 4525108"/>
              <a:gd name="connsiteX65" fmla="*/ 476885 w 4931655"/>
              <a:gd name="connsiteY65" fmla="*/ 1594339 h 4525108"/>
              <a:gd name="connsiteX66" fmla="*/ 461255 w 4931655"/>
              <a:gd name="connsiteY66" fmla="*/ 1656862 h 4525108"/>
              <a:gd name="connsiteX67" fmla="*/ 445624 w 4931655"/>
              <a:gd name="connsiteY67" fmla="*/ 1703754 h 4525108"/>
              <a:gd name="connsiteX68" fmla="*/ 422178 w 4931655"/>
              <a:gd name="connsiteY68" fmla="*/ 1766277 h 4525108"/>
              <a:gd name="connsiteX69" fmla="*/ 390916 w 4931655"/>
              <a:gd name="connsiteY69" fmla="*/ 1875693 h 4525108"/>
              <a:gd name="connsiteX70" fmla="*/ 375285 w 4931655"/>
              <a:gd name="connsiteY70" fmla="*/ 1914770 h 4525108"/>
              <a:gd name="connsiteX71" fmla="*/ 328393 w 4931655"/>
              <a:gd name="connsiteY71" fmla="*/ 1985108 h 4525108"/>
              <a:gd name="connsiteX72" fmla="*/ 320578 w 4931655"/>
              <a:gd name="connsiteY72" fmla="*/ 2024185 h 4525108"/>
              <a:gd name="connsiteX73" fmla="*/ 304947 w 4931655"/>
              <a:gd name="connsiteY73" fmla="*/ 2047631 h 4525108"/>
              <a:gd name="connsiteX74" fmla="*/ 273685 w 4931655"/>
              <a:gd name="connsiteY74" fmla="*/ 2117970 h 4525108"/>
              <a:gd name="connsiteX75" fmla="*/ 258055 w 4931655"/>
              <a:gd name="connsiteY75" fmla="*/ 2188308 h 4525108"/>
              <a:gd name="connsiteX76" fmla="*/ 242424 w 4931655"/>
              <a:gd name="connsiteY76" fmla="*/ 2243016 h 4525108"/>
              <a:gd name="connsiteX77" fmla="*/ 234608 w 4931655"/>
              <a:gd name="connsiteY77" fmla="*/ 2274277 h 4525108"/>
              <a:gd name="connsiteX78" fmla="*/ 211162 w 4931655"/>
              <a:gd name="connsiteY78" fmla="*/ 2313354 h 4525108"/>
              <a:gd name="connsiteX79" fmla="*/ 203347 w 4931655"/>
              <a:gd name="connsiteY79" fmla="*/ 2360247 h 4525108"/>
              <a:gd name="connsiteX80" fmla="*/ 179901 w 4931655"/>
              <a:gd name="connsiteY80" fmla="*/ 2446216 h 4525108"/>
              <a:gd name="connsiteX81" fmla="*/ 164270 w 4931655"/>
              <a:gd name="connsiteY81" fmla="*/ 2508739 h 4525108"/>
              <a:gd name="connsiteX82" fmla="*/ 133008 w 4931655"/>
              <a:gd name="connsiteY82" fmla="*/ 2571262 h 4525108"/>
              <a:gd name="connsiteX83" fmla="*/ 101747 w 4931655"/>
              <a:gd name="connsiteY83" fmla="*/ 2625970 h 4525108"/>
              <a:gd name="connsiteX84" fmla="*/ 62670 w 4931655"/>
              <a:gd name="connsiteY84" fmla="*/ 2711939 h 4525108"/>
              <a:gd name="connsiteX85" fmla="*/ 31408 w 4931655"/>
              <a:gd name="connsiteY85" fmla="*/ 2758831 h 4525108"/>
              <a:gd name="connsiteX86" fmla="*/ 23593 w 4931655"/>
              <a:gd name="connsiteY86" fmla="*/ 2813539 h 4525108"/>
              <a:gd name="connsiteX87" fmla="*/ 15778 w 4931655"/>
              <a:gd name="connsiteY87" fmla="*/ 2836985 h 4525108"/>
              <a:gd name="connsiteX88" fmla="*/ 7962 w 4931655"/>
              <a:gd name="connsiteY88" fmla="*/ 2883877 h 4525108"/>
              <a:gd name="connsiteX89" fmla="*/ 7962 w 4931655"/>
              <a:gd name="connsiteY89" fmla="*/ 3087077 h 4525108"/>
              <a:gd name="connsiteX90" fmla="*/ 15778 w 4931655"/>
              <a:gd name="connsiteY90" fmla="*/ 3110524 h 4525108"/>
              <a:gd name="connsiteX91" fmla="*/ 39224 w 4931655"/>
              <a:gd name="connsiteY91" fmla="*/ 3133970 h 4525108"/>
              <a:gd name="connsiteX92" fmla="*/ 54855 w 4931655"/>
              <a:gd name="connsiteY92" fmla="*/ 3157416 h 4525108"/>
              <a:gd name="connsiteX93" fmla="*/ 78301 w 4931655"/>
              <a:gd name="connsiteY93" fmla="*/ 3188677 h 4525108"/>
              <a:gd name="connsiteX94" fmla="*/ 93932 w 4931655"/>
              <a:gd name="connsiteY94" fmla="*/ 3212124 h 4525108"/>
              <a:gd name="connsiteX95" fmla="*/ 117378 w 4931655"/>
              <a:gd name="connsiteY95" fmla="*/ 3235570 h 4525108"/>
              <a:gd name="connsiteX96" fmla="*/ 172085 w 4931655"/>
              <a:gd name="connsiteY96" fmla="*/ 3298093 h 4525108"/>
              <a:gd name="connsiteX97" fmla="*/ 195532 w 4931655"/>
              <a:gd name="connsiteY97" fmla="*/ 3313724 h 4525108"/>
              <a:gd name="connsiteX98" fmla="*/ 226793 w 4931655"/>
              <a:gd name="connsiteY98" fmla="*/ 3337170 h 4525108"/>
              <a:gd name="connsiteX99" fmla="*/ 265870 w 4931655"/>
              <a:gd name="connsiteY99" fmla="*/ 3360616 h 4525108"/>
              <a:gd name="connsiteX100" fmla="*/ 289316 w 4931655"/>
              <a:gd name="connsiteY100" fmla="*/ 3384062 h 4525108"/>
              <a:gd name="connsiteX101" fmla="*/ 336208 w 4931655"/>
              <a:gd name="connsiteY101" fmla="*/ 3415324 h 4525108"/>
              <a:gd name="connsiteX102" fmla="*/ 390916 w 4931655"/>
              <a:gd name="connsiteY102" fmla="*/ 3462216 h 4525108"/>
              <a:gd name="connsiteX103" fmla="*/ 414362 w 4931655"/>
              <a:gd name="connsiteY103" fmla="*/ 3470031 h 4525108"/>
              <a:gd name="connsiteX104" fmla="*/ 469070 w 4931655"/>
              <a:gd name="connsiteY104" fmla="*/ 3509108 h 4525108"/>
              <a:gd name="connsiteX105" fmla="*/ 500332 w 4931655"/>
              <a:gd name="connsiteY105" fmla="*/ 3524739 h 4525108"/>
              <a:gd name="connsiteX106" fmla="*/ 531593 w 4931655"/>
              <a:gd name="connsiteY106" fmla="*/ 3548185 h 4525108"/>
              <a:gd name="connsiteX107" fmla="*/ 594116 w 4931655"/>
              <a:gd name="connsiteY107" fmla="*/ 3579447 h 4525108"/>
              <a:gd name="connsiteX108" fmla="*/ 656639 w 4931655"/>
              <a:gd name="connsiteY108" fmla="*/ 3610708 h 4525108"/>
              <a:gd name="connsiteX109" fmla="*/ 680085 w 4931655"/>
              <a:gd name="connsiteY109" fmla="*/ 3626339 h 4525108"/>
              <a:gd name="connsiteX110" fmla="*/ 758239 w 4931655"/>
              <a:gd name="connsiteY110" fmla="*/ 3649785 h 4525108"/>
              <a:gd name="connsiteX111" fmla="*/ 789501 w 4931655"/>
              <a:gd name="connsiteY111" fmla="*/ 3665416 h 4525108"/>
              <a:gd name="connsiteX112" fmla="*/ 812947 w 4931655"/>
              <a:gd name="connsiteY112" fmla="*/ 3681047 h 4525108"/>
              <a:gd name="connsiteX113" fmla="*/ 844208 w 4931655"/>
              <a:gd name="connsiteY113" fmla="*/ 3688862 h 4525108"/>
              <a:gd name="connsiteX114" fmla="*/ 883285 w 4931655"/>
              <a:gd name="connsiteY114" fmla="*/ 3712308 h 4525108"/>
              <a:gd name="connsiteX115" fmla="*/ 914547 w 4931655"/>
              <a:gd name="connsiteY115" fmla="*/ 3720124 h 4525108"/>
              <a:gd name="connsiteX116" fmla="*/ 977070 w 4931655"/>
              <a:gd name="connsiteY116" fmla="*/ 3759200 h 4525108"/>
              <a:gd name="connsiteX117" fmla="*/ 1016147 w 4931655"/>
              <a:gd name="connsiteY117" fmla="*/ 3782647 h 4525108"/>
              <a:gd name="connsiteX118" fmla="*/ 1070855 w 4931655"/>
              <a:gd name="connsiteY118" fmla="*/ 3798277 h 4525108"/>
              <a:gd name="connsiteX119" fmla="*/ 1094301 w 4931655"/>
              <a:gd name="connsiteY119" fmla="*/ 3806093 h 4525108"/>
              <a:gd name="connsiteX120" fmla="*/ 1156824 w 4931655"/>
              <a:gd name="connsiteY120" fmla="*/ 3829539 h 4525108"/>
              <a:gd name="connsiteX121" fmla="*/ 1180270 w 4931655"/>
              <a:gd name="connsiteY121" fmla="*/ 3852985 h 4525108"/>
              <a:gd name="connsiteX122" fmla="*/ 1211532 w 4931655"/>
              <a:gd name="connsiteY122" fmla="*/ 3868616 h 4525108"/>
              <a:gd name="connsiteX123" fmla="*/ 1297501 w 4931655"/>
              <a:gd name="connsiteY123" fmla="*/ 3892062 h 4525108"/>
              <a:gd name="connsiteX124" fmla="*/ 1367839 w 4931655"/>
              <a:gd name="connsiteY124" fmla="*/ 3915508 h 4525108"/>
              <a:gd name="connsiteX125" fmla="*/ 1406916 w 4931655"/>
              <a:gd name="connsiteY125" fmla="*/ 3931139 h 4525108"/>
              <a:gd name="connsiteX126" fmla="*/ 1453808 w 4931655"/>
              <a:gd name="connsiteY126" fmla="*/ 3938954 h 4525108"/>
              <a:gd name="connsiteX127" fmla="*/ 1524147 w 4931655"/>
              <a:gd name="connsiteY127" fmla="*/ 3962400 h 4525108"/>
              <a:gd name="connsiteX128" fmla="*/ 1571039 w 4931655"/>
              <a:gd name="connsiteY128" fmla="*/ 3978031 h 4525108"/>
              <a:gd name="connsiteX129" fmla="*/ 1610116 w 4931655"/>
              <a:gd name="connsiteY129" fmla="*/ 3985847 h 4525108"/>
              <a:gd name="connsiteX130" fmla="*/ 1641378 w 4931655"/>
              <a:gd name="connsiteY130" fmla="*/ 3993662 h 4525108"/>
              <a:gd name="connsiteX131" fmla="*/ 1664824 w 4931655"/>
              <a:gd name="connsiteY131" fmla="*/ 4001477 h 4525108"/>
              <a:gd name="connsiteX132" fmla="*/ 1774239 w 4931655"/>
              <a:gd name="connsiteY132" fmla="*/ 4017108 h 4525108"/>
              <a:gd name="connsiteX133" fmla="*/ 1836762 w 4931655"/>
              <a:gd name="connsiteY133" fmla="*/ 4032739 h 4525108"/>
              <a:gd name="connsiteX134" fmla="*/ 1875839 w 4931655"/>
              <a:gd name="connsiteY134" fmla="*/ 4040554 h 4525108"/>
              <a:gd name="connsiteX135" fmla="*/ 1914916 w 4931655"/>
              <a:gd name="connsiteY135" fmla="*/ 4056185 h 4525108"/>
              <a:gd name="connsiteX136" fmla="*/ 1938362 w 4931655"/>
              <a:gd name="connsiteY136" fmla="*/ 4071816 h 4525108"/>
              <a:gd name="connsiteX137" fmla="*/ 1985255 w 4931655"/>
              <a:gd name="connsiteY137" fmla="*/ 4079631 h 4525108"/>
              <a:gd name="connsiteX138" fmla="*/ 2047778 w 4931655"/>
              <a:gd name="connsiteY138" fmla="*/ 4095262 h 4525108"/>
              <a:gd name="connsiteX139" fmla="*/ 2079039 w 4931655"/>
              <a:gd name="connsiteY139" fmla="*/ 4103077 h 4525108"/>
              <a:gd name="connsiteX140" fmla="*/ 2149378 w 4931655"/>
              <a:gd name="connsiteY140" fmla="*/ 4110893 h 4525108"/>
              <a:gd name="connsiteX141" fmla="*/ 2219716 w 4931655"/>
              <a:gd name="connsiteY141" fmla="*/ 4134339 h 4525108"/>
              <a:gd name="connsiteX142" fmla="*/ 2321316 w 4931655"/>
              <a:gd name="connsiteY142" fmla="*/ 4165600 h 4525108"/>
              <a:gd name="connsiteX143" fmla="*/ 2391655 w 4931655"/>
              <a:gd name="connsiteY143" fmla="*/ 4173416 h 4525108"/>
              <a:gd name="connsiteX144" fmla="*/ 2485439 w 4931655"/>
              <a:gd name="connsiteY144" fmla="*/ 4189047 h 4525108"/>
              <a:gd name="connsiteX145" fmla="*/ 2579224 w 4931655"/>
              <a:gd name="connsiteY145" fmla="*/ 4204677 h 4525108"/>
              <a:gd name="connsiteX146" fmla="*/ 2649562 w 4931655"/>
              <a:gd name="connsiteY146" fmla="*/ 4228124 h 4525108"/>
              <a:gd name="connsiteX147" fmla="*/ 2727716 w 4931655"/>
              <a:gd name="connsiteY147" fmla="*/ 4243754 h 4525108"/>
              <a:gd name="connsiteX148" fmla="*/ 2891839 w 4931655"/>
              <a:gd name="connsiteY148" fmla="*/ 4259385 h 4525108"/>
              <a:gd name="connsiteX149" fmla="*/ 2923101 w 4931655"/>
              <a:gd name="connsiteY149" fmla="*/ 4267200 h 4525108"/>
              <a:gd name="connsiteX150" fmla="*/ 2969993 w 4931655"/>
              <a:gd name="connsiteY150" fmla="*/ 4282831 h 4525108"/>
              <a:gd name="connsiteX151" fmla="*/ 3055962 w 4931655"/>
              <a:gd name="connsiteY151" fmla="*/ 4298462 h 4525108"/>
              <a:gd name="connsiteX152" fmla="*/ 3118485 w 4931655"/>
              <a:gd name="connsiteY152" fmla="*/ 4314093 h 4525108"/>
              <a:gd name="connsiteX153" fmla="*/ 3212270 w 4931655"/>
              <a:gd name="connsiteY153" fmla="*/ 4321908 h 4525108"/>
              <a:gd name="connsiteX154" fmla="*/ 3274793 w 4931655"/>
              <a:gd name="connsiteY154" fmla="*/ 4329724 h 4525108"/>
              <a:gd name="connsiteX155" fmla="*/ 3345132 w 4931655"/>
              <a:gd name="connsiteY155" fmla="*/ 4353170 h 4525108"/>
              <a:gd name="connsiteX156" fmla="*/ 3368578 w 4931655"/>
              <a:gd name="connsiteY156" fmla="*/ 4360985 h 4525108"/>
              <a:gd name="connsiteX157" fmla="*/ 3399839 w 4931655"/>
              <a:gd name="connsiteY157" fmla="*/ 4368800 h 4525108"/>
              <a:gd name="connsiteX158" fmla="*/ 3446732 w 4931655"/>
              <a:gd name="connsiteY158" fmla="*/ 4384431 h 4525108"/>
              <a:gd name="connsiteX159" fmla="*/ 3493624 w 4931655"/>
              <a:gd name="connsiteY159" fmla="*/ 4392247 h 4525108"/>
              <a:gd name="connsiteX160" fmla="*/ 3571778 w 4931655"/>
              <a:gd name="connsiteY160" fmla="*/ 4415693 h 4525108"/>
              <a:gd name="connsiteX161" fmla="*/ 3673378 w 4931655"/>
              <a:gd name="connsiteY161" fmla="*/ 4454770 h 4525108"/>
              <a:gd name="connsiteX162" fmla="*/ 3720270 w 4931655"/>
              <a:gd name="connsiteY162" fmla="*/ 4462585 h 4525108"/>
              <a:gd name="connsiteX163" fmla="*/ 3743716 w 4931655"/>
              <a:gd name="connsiteY163" fmla="*/ 4470400 h 4525108"/>
              <a:gd name="connsiteX164" fmla="*/ 3915655 w 4931655"/>
              <a:gd name="connsiteY164" fmla="*/ 4493847 h 4525108"/>
              <a:gd name="connsiteX165" fmla="*/ 3970362 w 4931655"/>
              <a:gd name="connsiteY165" fmla="*/ 4509477 h 4525108"/>
              <a:gd name="connsiteX166" fmla="*/ 4079778 w 4931655"/>
              <a:gd name="connsiteY166" fmla="*/ 4517293 h 4525108"/>
              <a:gd name="connsiteX167" fmla="*/ 4212639 w 4931655"/>
              <a:gd name="connsiteY167" fmla="*/ 4525108 h 4525108"/>
              <a:gd name="connsiteX168" fmla="*/ 4681562 w 4931655"/>
              <a:gd name="connsiteY168" fmla="*/ 4517293 h 4525108"/>
              <a:gd name="connsiteX169" fmla="*/ 4697193 w 4931655"/>
              <a:gd name="connsiteY169" fmla="*/ 4493847 h 4525108"/>
              <a:gd name="connsiteX170" fmla="*/ 4720639 w 4931655"/>
              <a:gd name="connsiteY170" fmla="*/ 4478216 h 4525108"/>
              <a:gd name="connsiteX171" fmla="*/ 4759716 w 4931655"/>
              <a:gd name="connsiteY171" fmla="*/ 4423508 h 4525108"/>
              <a:gd name="connsiteX172" fmla="*/ 4775347 w 4931655"/>
              <a:gd name="connsiteY172" fmla="*/ 4345354 h 4525108"/>
              <a:gd name="connsiteX173" fmla="*/ 4790978 w 4931655"/>
              <a:gd name="connsiteY173" fmla="*/ 4267200 h 4525108"/>
              <a:gd name="connsiteX174" fmla="*/ 4806608 w 4931655"/>
              <a:gd name="connsiteY174" fmla="*/ 4220308 h 4525108"/>
              <a:gd name="connsiteX175" fmla="*/ 4814424 w 4931655"/>
              <a:gd name="connsiteY175" fmla="*/ 4165600 h 4525108"/>
              <a:gd name="connsiteX176" fmla="*/ 4830055 w 4931655"/>
              <a:gd name="connsiteY176" fmla="*/ 3923324 h 4525108"/>
              <a:gd name="connsiteX177" fmla="*/ 4822239 w 4931655"/>
              <a:gd name="connsiteY177" fmla="*/ 3759200 h 4525108"/>
              <a:gd name="connsiteX178" fmla="*/ 4822239 w 4931655"/>
              <a:gd name="connsiteY178" fmla="*/ 3438770 h 4525108"/>
              <a:gd name="connsiteX179" fmla="*/ 4845685 w 4931655"/>
              <a:gd name="connsiteY179" fmla="*/ 3360616 h 4525108"/>
              <a:gd name="connsiteX180" fmla="*/ 4892578 w 4931655"/>
              <a:gd name="connsiteY180" fmla="*/ 3204308 h 4525108"/>
              <a:gd name="connsiteX181" fmla="*/ 4900393 w 4931655"/>
              <a:gd name="connsiteY181" fmla="*/ 3165231 h 4525108"/>
              <a:gd name="connsiteX182" fmla="*/ 4916024 w 4931655"/>
              <a:gd name="connsiteY182" fmla="*/ 3063631 h 4525108"/>
              <a:gd name="connsiteX183" fmla="*/ 4931655 w 4931655"/>
              <a:gd name="connsiteY183" fmla="*/ 3001108 h 4525108"/>
              <a:gd name="connsiteX184" fmla="*/ 4923839 w 4931655"/>
              <a:gd name="connsiteY184" fmla="*/ 2899508 h 4525108"/>
              <a:gd name="connsiteX185" fmla="*/ 4845685 w 4931655"/>
              <a:gd name="connsiteY185" fmla="*/ 2821354 h 4525108"/>
              <a:gd name="connsiteX186" fmla="*/ 4775347 w 4931655"/>
              <a:gd name="connsiteY186" fmla="*/ 2805724 h 4525108"/>
              <a:gd name="connsiteX187" fmla="*/ 4517439 w 4931655"/>
              <a:gd name="connsiteY187" fmla="*/ 2821354 h 4525108"/>
              <a:gd name="connsiteX188" fmla="*/ 4447101 w 4931655"/>
              <a:gd name="connsiteY188" fmla="*/ 2844800 h 4525108"/>
              <a:gd name="connsiteX189" fmla="*/ 4415839 w 4931655"/>
              <a:gd name="connsiteY189" fmla="*/ 2852616 h 4525108"/>
              <a:gd name="connsiteX190" fmla="*/ 4384578 w 4931655"/>
              <a:gd name="connsiteY190" fmla="*/ 2868247 h 4525108"/>
              <a:gd name="connsiteX191" fmla="*/ 4298608 w 4931655"/>
              <a:gd name="connsiteY191" fmla="*/ 2891693 h 4525108"/>
              <a:gd name="connsiteX192" fmla="*/ 4259532 w 4931655"/>
              <a:gd name="connsiteY192" fmla="*/ 2915139 h 4525108"/>
              <a:gd name="connsiteX193" fmla="*/ 4236085 w 4931655"/>
              <a:gd name="connsiteY193" fmla="*/ 2922954 h 4525108"/>
              <a:gd name="connsiteX194" fmla="*/ 4165747 w 4931655"/>
              <a:gd name="connsiteY194" fmla="*/ 2954216 h 4525108"/>
              <a:gd name="connsiteX195" fmla="*/ 4142301 w 4931655"/>
              <a:gd name="connsiteY195" fmla="*/ 2969847 h 4525108"/>
              <a:gd name="connsiteX196" fmla="*/ 4103224 w 4931655"/>
              <a:gd name="connsiteY196" fmla="*/ 2993293 h 4525108"/>
              <a:gd name="connsiteX197" fmla="*/ 4071962 w 4931655"/>
              <a:gd name="connsiteY197" fmla="*/ 3016739 h 4525108"/>
              <a:gd name="connsiteX198" fmla="*/ 4032885 w 4931655"/>
              <a:gd name="connsiteY198" fmla="*/ 3032370 h 4525108"/>
              <a:gd name="connsiteX199" fmla="*/ 4001624 w 4931655"/>
              <a:gd name="connsiteY199" fmla="*/ 3048000 h 4525108"/>
              <a:gd name="connsiteX200" fmla="*/ 3931285 w 4931655"/>
              <a:gd name="connsiteY200" fmla="*/ 3071447 h 4525108"/>
              <a:gd name="connsiteX201" fmla="*/ 3900024 w 4931655"/>
              <a:gd name="connsiteY201" fmla="*/ 3087077 h 4525108"/>
              <a:gd name="connsiteX202" fmla="*/ 3657747 w 4931655"/>
              <a:gd name="connsiteY202" fmla="*/ 3118339 h 4525108"/>
              <a:gd name="connsiteX203" fmla="*/ 3517070 w 4931655"/>
              <a:gd name="connsiteY203" fmla="*/ 3126154 h 4525108"/>
              <a:gd name="connsiteX204" fmla="*/ 3485808 w 4931655"/>
              <a:gd name="connsiteY204" fmla="*/ 3133970 h 4525108"/>
              <a:gd name="connsiteX205" fmla="*/ 3251347 w 4931655"/>
              <a:gd name="connsiteY205" fmla="*/ 3126154 h 4525108"/>
              <a:gd name="connsiteX206" fmla="*/ 3181008 w 4931655"/>
              <a:gd name="connsiteY206" fmla="*/ 3087077 h 4525108"/>
              <a:gd name="connsiteX207" fmla="*/ 3134116 w 4931655"/>
              <a:gd name="connsiteY207" fmla="*/ 3055816 h 4525108"/>
              <a:gd name="connsiteX208" fmla="*/ 3102855 w 4931655"/>
              <a:gd name="connsiteY208" fmla="*/ 3032370 h 4525108"/>
              <a:gd name="connsiteX209" fmla="*/ 3071593 w 4931655"/>
              <a:gd name="connsiteY209" fmla="*/ 3016739 h 4525108"/>
              <a:gd name="connsiteX210" fmla="*/ 3032516 w 4931655"/>
              <a:gd name="connsiteY210" fmla="*/ 2985477 h 4525108"/>
              <a:gd name="connsiteX211" fmla="*/ 2993439 w 4931655"/>
              <a:gd name="connsiteY211" fmla="*/ 2962031 h 4525108"/>
              <a:gd name="connsiteX212" fmla="*/ 2969993 w 4931655"/>
              <a:gd name="connsiteY212" fmla="*/ 2938585 h 4525108"/>
              <a:gd name="connsiteX213" fmla="*/ 2930916 w 4931655"/>
              <a:gd name="connsiteY213" fmla="*/ 2915139 h 4525108"/>
              <a:gd name="connsiteX214" fmla="*/ 2844947 w 4931655"/>
              <a:gd name="connsiteY214" fmla="*/ 2813539 h 4525108"/>
              <a:gd name="connsiteX215" fmla="*/ 2766793 w 4931655"/>
              <a:gd name="connsiteY215" fmla="*/ 2735385 h 4525108"/>
              <a:gd name="connsiteX216" fmla="*/ 2751162 w 4931655"/>
              <a:gd name="connsiteY216" fmla="*/ 2704124 h 4525108"/>
              <a:gd name="connsiteX217" fmla="*/ 2696455 w 4931655"/>
              <a:gd name="connsiteY217" fmla="*/ 2618154 h 4525108"/>
              <a:gd name="connsiteX218" fmla="*/ 2680824 w 4931655"/>
              <a:gd name="connsiteY218" fmla="*/ 2579077 h 4525108"/>
              <a:gd name="connsiteX219" fmla="*/ 2665193 w 4931655"/>
              <a:gd name="connsiteY219" fmla="*/ 2547816 h 4525108"/>
              <a:gd name="connsiteX220" fmla="*/ 2657378 w 4931655"/>
              <a:gd name="connsiteY220" fmla="*/ 2524370 h 4525108"/>
              <a:gd name="connsiteX221" fmla="*/ 2633932 w 4931655"/>
              <a:gd name="connsiteY221" fmla="*/ 2461847 h 4525108"/>
              <a:gd name="connsiteX222" fmla="*/ 2610485 w 4931655"/>
              <a:gd name="connsiteY222" fmla="*/ 2407139 h 4525108"/>
              <a:gd name="connsiteX223" fmla="*/ 2594855 w 4931655"/>
              <a:gd name="connsiteY223" fmla="*/ 2297724 h 4525108"/>
              <a:gd name="connsiteX224" fmla="*/ 2602670 w 4931655"/>
              <a:gd name="connsiteY224" fmla="*/ 2125785 h 4525108"/>
              <a:gd name="connsiteX225" fmla="*/ 2626116 w 4931655"/>
              <a:gd name="connsiteY225" fmla="*/ 2071077 h 4525108"/>
              <a:gd name="connsiteX226" fmla="*/ 2649562 w 4931655"/>
              <a:gd name="connsiteY226" fmla="*/ 2055447 h 4525108"/>
              <a:gd name="connsiteX227" fmla="*/ 2680824 w 4931655"/>
              <a:gd name="connsiteY227" fmla="*/ 1985108 h 4525108"/>
              <a:gd name="connsiteX228" fmla="*/ 2704270 w 4931655"/>
              <a:gd name="connsiteY228" fmla="*/ 1961662 h 4525108"/>
              <a:gd name="connsiteX229" fmla="*/ 2751162 w 4931655"/>
              <a:gd name="connsiteY229" fmla="*/ 1899139 h 4525108"/>
              <a:gd name="connsiteX230" fmla="*/ 2821501 w 4931655"/>
              <a:gd name="connsiteY230" fmla="*/ 1828800 h 4525108"/>
              <a:gd name="connsiteX231" fmla="*/ 2868393 w 4931655"/>
              <a:gd name="connsiteY231" fmla="*/ 1789724 h 4525108"/>
              <a:gd name="connsiteX232" fmla="*/ 2876208 w 4931655"/>
              <a:gd name="connsiteY232" fmla="*/ 1774093 h 452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931655" h="4525108">
                <a:moveTo>
                  <a:pt x="2876208" y="1774093"/>
                </a:moveTo>
                <a:cubicBezTo>
                  <a:pt x="2877510" y="1741529"/>
                  <a:pt x="2888502" y="1729574"/>
                  <a:pt x="2876208" y="1594339"/>
                </a:cubicBezTo>
                <a:cubicBezTo>
                  <a:pt x="2873933" y="1569318"/>
                  <a:pt x="2856694" y="1529226"/>
                  <a:pt x="2837132" y="1516185"/>
                </a:cubicBezTo>
                <a:cubicBezTo>
                  <a:pt x="2763599" y="1467164"/>
                  <a:pt x="2879778" y="1542289"/>
                  <a:pt x="2774608" y="1484924"/>
                </a:cubicBezTo>
                <a:cubicBezTo>
                  <a:pt x="2748726" y="1470806"/>
                  <a:pt x="2716616" y="1442651"/>
                  <a:pt x="2688639" y="1430216"/>
                </a:cubicBezTo>
                <a:cubicBezTo>
                  <a:pt x="2678824" y="1425854"/>
                  <a:pt x="2667798" y="1425005"/>
                  <a:pt x="2657378" y="1422400"/>
                </a:cubicBezTo>
                <a:cubicBezTo>
                  <a:pt x="2646957" y="1414585"/>
                  <a:pt x="2637426" y="1405417"/>
                  <a:pt x="2626116" y="1398954"/>
                </a:cubicBezTo>
                <a:cubicBezTo>
                  <a:pt x="2623599" y="1397516"/>
                  <a:pt x="2545096" y="1362540"/>
                  <a:pt x="2524516" y="1344247"/>
                </a:cubicBezTo>
                <a:cubicBezTo>
                  <a:pt x="2507994" y="1329561"/>
                  <a:pt x="2477624" y="1297354"/>
                  <a:pt x="2477624" y="1297354"/>
                </a:cubicBezTo>
                <a:cubicBezTo>
                  <a:pt x="2401120" y="1067861"/>
                  <a:pt x="2477821" y="1305886"/>
                  <a:pt x="2461993" y="625231"/>
                </a:cubicBezTo>
                <a:cubicBezTo>
                  <a:pt x="2461801" y="616995"/>
                  <a:pt x="2455965" y="609827"/>
                  <a:pt x="2454178" y="601785"/>
                </a:cubicBezTo>
                <a:cubicBezTo>
                  <a:pt x="2450740" y="586316"/>
                  <a:pt x="2448456" y="570600"/>
                  <a:pt x="2446362" y="554893"/>
                </a:cubicBezTo>
                <a:cubicBezTo>
                  <a:pt x="2443244" y="531509"/>
                  <a:pt x="2443173" y="507686"/>
                  <a:pt x="2438547" y="484554"/>
                </a:cubicBezTo>
                <a:cubicBezTo>
                  <a:pt x="2428179" y="432714"/>
                  <a:pt x="2423957" y="448082"/>
                  <a:pt x="2407285" y="406400"/>
                </a:cubicBezTo>
                <a:cubicBezTo>
                  <a:pt x="2401166" y="391102"/>
                  <a:pt x="2400794" y="373217"/>
                  <a:pt x="2391655" y="359508"/>
                </a:cubicBezTo>
                <a:cubicBezTo>
                  <a:pt x="2386445" y="351693"/>
                  <a:pt x="2380225" y="344463"/>
                  <a:pt x="2376024" y="336062"/>
                </a:cubicBezTo>
                <a:cubicBezTo>
                  <a:pt x="2372340" y="328694"/>
                  <a:pt x="2372295" y="319769"/>
                  <a:pt x="2368208" y="312616"/>
                </a:cubicBezTo>
                <a:cubicBezTo>
                  <a:pt x="2353941" y="287649"/>
                  <a:pt x="2322494" y="261440"/>
                  <a:pt x="2313501" y="234462"/>
                </a:cubicBezTo>
                <a:cubicBezTo>
                  <a:pt x="2310896" y="226647"/>
                  <a:pt x="2309772" y="218169"/>
                  <a:pt x="2305685" y="211016"/>
                </a:cubicBezTo>
                <a:cubicBezTo>
                  <a:pt x="2267428" y="144067"/>
                  <a:pt x="2298390" y="211743"/>
                  <a:pt x="2258793" y="156308"/>
                </a:cubicBezTo>
                <a:cubicBezTo>
                  <a:pt x="2252021" y="146828"/>
                  <a:pt x="2250744" y="133893"/>
                  <a:pt x="2243162" y="125047"/>
                </a:cubicBezTo>
                <a:cubicBezTo>
                  <a:pt x="2234685" y="115157"/>
                  <a:pt x="2221111" y="110811"/>
                  <a:pt x="2211901" y="101600"/>
                </a:cubicBezTo>
                <a:cubicBezTo>
                  <a:pt x="2205259" y="94958"/>
                  <a:pt x="2202283" y="85370"/>
                  <a:pt x="2196270" y="78154"/>
                </a:cubicBezTo>
                <a:cubicBezTo>
                  <a:pt x="2181576" y="60522"/>
                  <a:pt x="2168938" y="50254"/>
                  <a:pt x="2149378" y="39077"/>
                </a:cubicBezTo>
                <a:cubicBezTo>
                  <a:pt x="2139262" y="33297"/>
                  <a:pt x="2129169" y="27131"/>
                  <a:pt x="2118116" y="23447"/>
                </a:cubicBezTo>
                <a:cubicBezTo>
                  <a:pt x="2064734" y="5653"/>
                  <a:pt x="2041775" y="6281"/>
                  <a:pt x="1985255" y="0"/>
                </a:cubicBezTo>
                <a:cubicBezTo>
                  <a:pt x="1938260" y="1205"/>
                  <a:pt x="1675928" y="3291"/>
                  <a:pt x="1571039" y="15631"/>
                </a:cubicBezTo>
                <a:cubicBezTo>
                  <a:pt x="1562857" y="16594"/>
                  <a:pt x="1555719" y="22093"/>
                  <a:pt x="1547593" y="23447"/>
                </a:cubicBezTo>
                <a:cubicBezTo>
                  <a:pt x="1524324" y="27325"/>
                  <a:pt x="1500701" y="28657"/>
                  <a:pt x="1477255" y="31262"/>
                </a:cubicBezTo>
                <a:cubicBezTo>
                  <a:pt x="1461383" y="35230"/>
                  <a:pt x="1438250" y="40163"/>
                  <a:pt x="1422547" y="46893"/>
                </a:cubicBezTo>
                <a:cubicBezTo>
                  <a:pt x="1411838" y="51483"/>
                  <a:pt x="1401275" y="56530"/>
                  <a:pt x="1391285" y="62524"/>
                </a:cubicBezTo>
                <a:cubicBezTo>
                  <a:pt x="1362237" y="79953"/>
                  <a:pt x="1341767" y="92247"/>
                  <a:pt x="1320947" y="117231"/>
                </a:cubicBezTo>
                <a:cubicBezTo>
                  <a:pt x="1284027" y="161534"/>
                  <a:pt x="1327906" y="118429"/>
                  <a:pt x="1289685" y="171939"/>
                </a:cubicBezTo>
                <a:cubicBezTo>
                  <a:pt x="1283261" y="180933"/>
                  <a:pt x="1273315" y="186894"/>
                  <a:pt x="1266239" y="195385"/>
                </a:cubicBezTo>
                <a:cubicBezTo>
                  <a:pt x="1247224" y="218204"/>
                  <a:pt x="1236247" y="249249"/>
                  <a:pt x="1211532" y="265724"/>
                </a:cubicBezTo>
                <a:cubicBezTo>
                  <a:pt x="1166626" y="295659"/>
                  <a:pt x="1194728" y="274711"/>
                  <a:pt x="1133378" y="336062"/>
                </a:cubicBezTo>
                <a:cubicBezTo>
                  <a:pt x="1125563" y="343877"/>
                  <a:pt x="1116063" y="350312"/>
                  <a:pt x="1109932" y="359508"/>
                </a:cubicBezTo>
                <a:cubicBezTo>
                  <a:pt x="1059114" y="435734"/>
                  <a:pt x="1138713" y="317276"/>
                  <a:pt x="1070855" y="414216"/>
                </a:cubicBezTo>
                <a:cubicBezTo>
                  <a:pt x="1060082" y="429606"/>
                  <a:pt x="1052877" y="447824"/>
                  <a:pt x="1039593" y="461108"/>
                </a:cubicBezTo>
                <a:cubicBezTo>
                  <a:pt x="1031778" y="468923"/>
                  <a:pt x="1023223" y="476063"/>
                  <a:pt x="1016147" y="484554"/>
                </a:cubicBezTo>
                <a:cubicBezTo>
                  <a:pt x="981493" y="526139"/>
                  <a:pt x="1020794" y="489621"/>
                  <a:pt x="984885" y="547077"/>
                </a:cubicBezTo>
                <a:cubicBezTo>
                  <a:pt x="979027" y="556450"/>
                  <a:pt x="969254" y="562708"/>
                  <a:pt x="961439" y="570524"/>
                </a:cubicBezTo>
                <a:cubicBezTo>
                  <a:pt x="947705" y="611727"/>
                  <a:pt x="962701" y="578389"/>
                  <a:pt x="930178" y="617416"/>
                </a:cubicBezTo>
                <a:cubicBezTo>
                  <a:pt x="908665" y="643232"/>
                  <a:pt x="918028" y="641545"/>
                  <a:pt x="898916" y="672124"/>
                </a:cubicBezTo>
                <a:cubicBezTo>
                  <a:pt x="892013" y="683170"/>
                  <a:pt x="882695" y="692547"/>
                  <a:pt x="875470" y="703385"/>
                </a:cubicBezTo>
                <a:cubicBezTo>
                  <a:pt x="817003" y="791086"/>
                  <a:pt x="881080" y="699244"/>
                  <a:pt x="836393" y="773724"/>
                </a:cubicBezTo>
                <a:cubicBezTo>
                  <a:pt x="826728" y="789833"/>
                  <a:pt x="813533" y="803814"/>
                  <a:pt x="805132" y="820616"/>
                </a:cubicBezTo>
                <a:cubicBezTo>
                  <a:pt x="799922" y="831036"/>
                  <a:pt x="795676" y="841998"/>
                  <a:pt x="789501" y="851877"/>
                </a:cubicBezTo>
                <a:cubicBezTo>
                  <a:pt x="766450" y="888758"/>
                  <a:pt x="765275" y="874799"/>
                  <a:pt x="750424" y="914400"/>
                </a:cubicBezTo>
                <a:cubicBezTo>
                  <a:pt x="746652" y="924457"/>
                  <a:pt x="746379" y="935604"/>
                  <a:pt x="742608" y="945662"/>
                </a:cubicBezTo>
                <a:cubicBezTo>
                  <a:pt x="738517" y="956571"/>
                  <a:pt x="731710" y="966278"/>
                  <a:pt x="726978" y="976924"/>
                </a:cubicBezTo>
                <a:cubicBezTo>
                  <a:pt x="721280" y="989744"/>
                  <a:pt x="717280" y="1003287"/>
                  <a:pt x="711347" y="1016000"/>
                </a:cubicBezTo>
                <a:cubicBezTo>
                  <a:pt x="699030" y="1042394"/>
                  <a:pt x="681480" y="1066522"/>
                  <a:pt x="672270" y="1094154"/>
                </a:cubicBezTo>
                <a:cubicBezTo>
                  <a:pt x="669665" y="1101969"/>
                  <a:pt x="668542" y="1110447"/>
                  <a:pt x="664455" y="1117600"/>
                </a:cubicBezTo>
                <a:cubicBezTo>
                  <a:pt x="657992" y="1128910"/>
                  <a:pt x="648478" y="1138191"/>
                  <a:pt x="641008" y="1148862"/>
                </a:cubicBezTo>
                <a:cubicBezTo>
                  <a:pt x="630235" y="1164252"/>
                  <a:pt x="609747" y="1195754"/>
                  <a:pt x="609747" y="1195754"/>
                </a:cubicBezTo>
                <a:cubicBezTo>
                  <a:pt x="607142" y="1203569"/>
                  <a:pt x="603930" y="1211208"/>
                  <a:pt x="601932" y="1219200"/>
                </a:cubicBezTo>
                <a:cubicBezTo>
                  <a:pt x="598710" y="1232087"/>
                  <a:pt x="599049" y="1245943"/>
                  <a:pt x="594116" y="1258277"/>
                </a:cubicBezTo>
                <a:cubicBezTo>
                  <a:pt x="588474" y="1272381"/>
                  <a:pt x="578485" y="1284328"/>
                  <a:pt x="570670" y="1297354"/>
                </a:cubicBezTo>
                <a:cubicBezTo>
                  <a:pt x="568065" y="1310380"/>
                  <a:pt x="567519" y="1323993"/>
                  <a:pt x="562855" y="1336431"/>
                </a:cubicBezTo>
                <a:cubicBezTo>
                  <a:pt x="559557" y="1345226"/>
                  <a:pt x="550194" y="1350966"/>
                  <a:pt x="547224" y="1359877"/>
                </a:cubicBezTo>
                <a:cubicBezTo>
                  <a:pt x="542213" y="1374910"/>
                  <a:pt x="543251" y="1391396"/>
                  <a:pt x="539408" y="1406770"/>
                </a:cubicBezTo>
                <a:cubicBezTo>
                  <a:pt x="535412" y="1422754"/>
                  <a:pt x="527009" y="1437506"/>
                  <a:pt x="523778" y="1453662"/>
                </a:cubicBezTo>
                <a:cubicBezTo>
                  <a:pt x="507885" y="1533122"/>
                  <a:pt x="524170" y="1460102"/>
                  <a:pt x="508147" y="1516185"/>
                </a:cubicBezTo>
                <a:cubicBezTo>
                  <a:pt x="504807" y="1527877"/>
                  <a:pt x="498765" y="1558396"/>
                  <a:pt x="492516" y="1570893"/>
                </a:cubicBezTo>
                <a:cubicBezTo>
                  <a:pt x="488315" y="1579294"/>
                  <a:pt x="482095" y="1586524"/>
                  <a:pt x="476885" y="1594339"/>
                </a:cubicBezTo>
                <a:cubicBezTo>
                  <a:pt x="453168" y="1665492"/>
                  <a:pt x="489553" y="1553101"/>
                  <a:pt x="461255" y="1656862"/>
                </a:cubicBezTo>
                <a:cubicBezTo>
                  <a:pt x="456920" y="1672758"/>
                  <a:pt x="451743" y="1688456"/>
                  <a:pt x="445624" y="1703754"/>
                </a:cubicBezTo>
                <a:cubicBezTo>
                  <a:pt x="438853" y="1720682"/>
                  <a:pt x="427430" y="1747020"/>
                  <a:pt x="422178" y="1766277"/>
                </a:cubicBezTo>
                <a:cubicBezTo>
                  <a:pt x="403390" y="1835168"/>
                  <a:pt x="412697" y="1815796"/>
                  <a:pt x="390916" y="1875693"/>
                </a:cubicBezTo>
                <a:cubicBezTo>
                  <a:pt x="386122" y="1888877"/>
                  <a:pt x="382245" y="1902589"/>
                  <a:pt x="375285" y="1914770"/>
                </a:cubicBezTo>
                <a:cubicBezTo>
                  <a:pt x="361304" y="1939236"/>
                  <a:pt x="328393" y="1985108"/>
                  <a:pt x="328393" y="1985108"/>
                </a:cubicBezTo>
                <a:cubicBezTo>
                  <a:pt x="325788" y="1998134"/>
                  <a:pt x="325242" y="2011747"/>
                  <a:pt x="320578" y="2024185"/>
                </a:cubicBezTo>
                <a:cubicBezTo>
                  <a:pt x="317280" y="2032980"/>
                  <a:pt x="309607" y="2039476"/>
                  <a:pt x="304947" y="2047631"/>
                </a:cubicBezTo>
                <a:cubicBezTo>
                  <a:pt x="294053" y="2066695"/>
                  <a:pt x="280384" y="2097874"/>
                  <a:pt x="273685" y="2117970"/>
                </a:cubicBezTo>
                <a:cubicBezTo>
                  <a:pt x="267332" y="2137030"/>
                  <a:pt x="262185" y="2169725"/>
                  <a:pt x="258055" y="2188308"/>
                </a:cubicBezTo>
                <a:cubicBezTo>
                  <a:pt x="245844" y="2243256"/>
                  <a:pt x="255474" y="2197343"/>
                  <a:pt x="242424" y="2243016"/>
                </a:cubicBezTo>
                <a:cubicBezTo>
                  <a:pt x="239473" y="2253344"/>
                  <a:pt x="238970" y="2264462"/>
                  <a:pt x="234608" y="2274277"/>
                </a:cubicBezTo>
                <a:cubicBezTo>
                  <a:pt x="228438" y="2288158"/>
                  <a:pt x="218977" y="2300328"/>
                  <a:pt x="211162" y="2313354"/>
                </a:cubicBezTo>
                <a:cubicBezTo>
                  <a:pt x="208557" y="2328985"/>
                  <a:pt x="206667" y="2344752"/>
                  <a:pt x="203347" y="2360247"/>
                </a:cubicBezTo>
                <a:cubicBezTo>
                  <a:pt x="172082" y="2506152"/>
                  <a:pt x="199738" y="2373479"/>
                  <a:pt x="179901" y="2446216"/>
                </a:cubicBezTo>
                <a:cubicBezTo>
                  <a:pt x="174249" y="2466941"/>
                  <a:pt x="173877" y="2489525"/>
                  <a:pt x="164270" y="2508739"/>
                </a:cubicBezTo>
                <a:cubicBezTo>
                  <a:pt x="153849" y="2529580"/>
                  <a:pt x="145933" y="2551874"/>
                  <a:pt x="133008" y="2571262"/>
                </a:cubicBezTo>
                <a:cubicBezTo>
                  <a:pt x="118910" y="2592410"/>
                  <a:pt x="111662" y="2601182"/>
                  <a:pt x="101747" y="2625970"/>
                </a:cubicBezTo>
                <a:cubicBezTo>
                  <a:pt x="73862" y="2695682"/>
                  <a:pt x="101462" y="2650981"/>
                  <a:pt x="62670" y="2711939"/>
                </a:cubicBezTo>
                <a:cubicBezTo>
                  <a:pt x="52584" y="2727788"/>
                  <a:pt x="31408" y="2758831"/>
                  <a:pt x="31408" y="2758831"/>
                </a:cubicBezTo>
                <a:cubicBezTo>
                  <a:pt x="28803" y="2777067"/>
                  <a:pt x="27206" y="2795476"/>
                  <a:pt x="23593" y="2813539"/>
                </a:cubicBezTo>
                <a:cubicBezTo>
                  <a:pt x="21977" y="2821617"/>
                  <a:pt x="17565" y="2828943"/>
                  <a:pt x="15778" y="2836985"/>
                </a:cubicBezTo>
                <a:cubicBezTo>
                  <a:pt x="12340" y="2852454"/>
                  <a:pt x="10567" y="2868246"/>
                  <a:pt x="7962" y="2883877"/>
                </a:cubicBezTo>
                <a:cubicBezTo>
                  <a:pt x="1881" y="2987262"/>
                  <a:pt x="-6410" y="3000843"/>
                  <a:pt x="7962" y="3087077"/>
                </a:cubicBezTo>
                <a:cubicBezTo>
                  <a:pt x="9316" y="3095203"/>
                  <a:pt x="11208" y="3103669"/>
                  <a:pt x="15778" y="3110524"/>
                </a:cubicBezTo>
                <a:cubicBezTo>
                  <a:pt x="21909" y="3119720"/>
                  <a:pt x="32148" y="3125479"/>
                  <a:pt x="39224" y="3133970"/>
                </a:cubicBezTo>
                <a:cubicBezTo>
                  <a:pt x="45237" y="3141186"/>
                  <a:pt x="49395" y="3149773"/>
                  <a:pt x="54855" y="3157416"/>
                </a:cubicBezTo>
                <a:cubicBezTo>
                  <a:pt x="62426" y="3168015"/>
                  <a:pt x="70730" y="3178078"/>
                  <a:pt x="78301" y="3188677"/>
                </a:cubicBezTo>
                <a:cubicBezTo>
                  <a:pt x="83761" y="3196321"/>
                  <a:pt x="87919" y="3204908"/>
                  <a:pt x="93932" y="3212124"/>
                </a:cubicBezTo>
                <a:cubicBezTo>
                  <a:pt x="101008" y="3220615"/>
                  <a:pt x="110100" y="3227252"/>
                  <a:pt x="117378" y="3235570"/>
                </a:cubicBezTo>
                <a:cubicBezTo>
                  <a:pt x="140116" y="3261557"/>
                  <a:pt x="147066" y="3277244"/>
                  <a:pt x="172085" y="3298093"/>
                </a:cubicBezTo>
                <a:cubicBezTo>
                  <a:pt x="179301" y="3304106"/>
                  <a:pt x="187888" y="3308264"/>
                  <a:pt x="195532" y="3313724"/>
                </a:cubicBezTo>
                <a:cubicBezTo>
                  <a:pt x="206131" y="3321295"/>
                  <a:pt x="215955" y="3329945"/>
                  <a:pt x="226793" y="3337170"/>
                </a:cubicBezTo>
                <a:cubicBezTo>
                  <a:pt x="239432" y="3345596"/>
                  <a:pt x="253718" y="3351502"/>
                  <a:pt x="265870" y="3360616"/>
                </a:cubicBezTo>
                <a:cubicBezTo>
                  <a:pt x="274712" y="3367248"/>
                  <a:pt x="280592" y="3377276"/>
                  <a:pt x="289316" y="3384062"/>
                </a:cubicBezTo>
                <a:cubicBezTo>
                  <a:pt x="304145" y="3395595"/>
                  <a:pt x="322924" y="3402041"/>
                  <a:pt x="336208" y="3415324"/>
                </a:cubicBezTo>
                <a:cubicBezTo>
                  <a:pt x="355435" y="3434550"/>
                  <a:pt x="367113" y="3450314"/>
                  <a:pt x="390916" y="3462216"/>
                </a:cubicBezTo>
                <a:cubicBezTo>
                  <a:pt x="398284" y="3465900"/>
                  <a:pt x="406547" y="3467426"/>
                  <a:pt x="414362" y="3470031"/>
                </a:cubicBezTo>
                <a:cubicBezTo>
                  <a:pt x="432598" y="3483057"/>
                  <a:pt x="450163" y="3497077"/>
                  <a:pt x="469070" y="3509108"/>
                </a:cubicBezTo>
                <a:cubicBezTo>
                  <a:pt x="478899" y="3515363"/>
                  <a:pt x="490452" y="3518564"/>
                  <a:pt x="500332" y="3524739"/>
                </a:cubicBezTo>
                <a:cubicBezTo>
                  <a:pt x="511378" y="3531642"/>
                  <a:pt x="520342" y="3541622"/>
                  <a:pt x="531593" y="3548185"/>
                </a:cubicBezTo>
                <a:cubicBezTo>
                  <a:pt x="551720" y="3559926"/>
                  <a:pt x="574135" y="3567459"/>
                  <a:pt x="594116" y="3579447"/>
                </a:cubicBezTo>
                <a:cubicBezTo>
                  <a:pt x="640257" y="3607131"/>
                  <a:pt x="618782" y="3598090"/>
                  <a:pt x="656639" y="3610708"/>
                </a:cubicBezTo>
                <a:cubicBezTo>
                  <a:pt x="664454" y="3615918"/>
                  <a:pt x="671684" y="3622138"/>
                  <a:pt x="680085" y="3626339"/>
                </a:cubicBezTo>
                <a:cubicBezTo>
                  <a:pt x="714359" y="3643476"/>
                  <a:pt x="721631" y="3642464"/>
                  <a:pt x="758239" y="3649785"/>
                </a:cubicBezTo>
                <a:cubicBezTo>
                  <a:pt x="768660" y="3654995"/>
                  <a:pt x="779385" y="3659636"/>
                  <a:pt x="789501" y="3665416"/>
                </a:cubicBezTo>
                <a:cubicBezTo>
                  <a:pt x="797656" y="3670076"/>
                  <a:pt x="804314" y="3677347"/>
                  <a:pt x="812947" y="3681047"/>
                </a:cubicBezTo>
                <a:cubicBezTo>
                  <a:pt x="822820" y="3685278"/>
                  <a:pt x="833788" y="3686257"/>
                  <a:pt x="844208" y="3688862"/>
                </a:cubicBezTo>
                <a:cubicBezTo>
                  <a:pt x="857234" y="3696677"/>
                  <a:pt x="869404" y="3706139"/>
                  <a:pt x="883285" y="3712308"/>
                </a:cubicBezTo>
                <a:cubicBezTo>
                  <a:pt x="893101" y="3716671"/>
                  <a:pt x="904940" y="3715320"/>
                  <a:pt x="914547" y="3720124"/>
                </a:cubicBezTo>
                <a:cubicBezTo>
                  <a:pt x="936529" y="3731115"/>
                  <a:pt x="956139" y="3746320"/>
                  <a:pt x="977070" y="3759200"/>
                </a:cubicBezTo>
                <a:cubicBezTo>
                  <a:pt x="990007" y="3767161"/>
                  <a:pt x="1001541" y="3778474"/>
                  <a:pt x="1016147" y="3782647"/>
                </a:cubicBezTo>
                <a:lnTo>
                  <a:pt x="1070855" y="3798277"/>
                </a:lnTo>
                <a:cubicBezTo>
                  <a:pt x="1078746" y="3800644"/>
                  <a:pt x="1086933" y="3802409"/>
                  <a:pt x="1094301" y="3806093"/>
                </a:cubicBezTo>
                <a:cubicBezTo>
                  <a:pt x="1147963" y="3832925"/>
                  <a:pt x="1081436" y="3814462"/>
                  <a:pt x="1156824" y="3829539"/>
                </a:cubicBezTo>
                <a:cubicBezTo>
                  <a:pt x="1164639" y="3837354"/>
                  <a:pt x="1171276" y="3846561"/>
                  <a:pt x="1180270" y="3852985"/>
                </a:cubicBezTo>
                <a:cubicBezTo>
                  <a:pt x="1189751" y="3859757"/>
                  <a:pt x="1200886" y="3863884"/>
                  <a:pt x="1211532" y="3868616"/>
                </a:cubicBezTo>
                <a:cubicBezTo>
                  <a:pt x="1256717" y="3888698"/>
                  <a:pt x="1246489" y="3883561"/>
                  <a:pt x="1297501" y="3892062"/>
                </a:cubicBezTo>
                <a:cubicBezTo>
                  <a:pt x="1419811" y="3940987"/>
                  <a:pt x="1266878" y="3881854"/>
                  <a:pt x="1367839" y="3915508"/>
                </a:cubicBezTo>
                <a:cubicBezTo>
                  <a:pt x="1381148" y="3919944"/>
                  <a:pt x="1393381" y="3927448"/>
                  <a:pt x="1406916" y="3931139"/>
                </a:cubicBezTo>
                <a:cubicBezTo>
                  <a:pt x="1422204" y="3935308"/>
                  <a:pt x="1438177" y="3936349"/>
                  <a:pt x="1453808" y="3938954"/>
                </a:cubicBezTo>
                <a:cubicBezTo>
                  <a:pt x="1511127" y="3967613"/>
                  <a:pt x="1457483" y="3944219"/>
                  <a:pt x="1524147" y="3962400"/>
                </a:cubicBezTo>
                <a:cubicBezTo>
                  <a:pt x="1540043" y="3966735"/>
                  <a:pt x="1554883" y="3974800"/>
                  <a:pt x="1571039" y="3978031"/>
                </a:cubicBezTo>
                <a:cubicBezTo>
                  <a:pt x="1584065" y="3980636"/>
                  <a:pt x="1597149" y="3982965"/>
                  <a:pt x="1610116" y="3985847"/>
                </a:cubicBezTo>
                <a:cubicBezTo>
                  <a:pt x="1620602" y="3988177"/>
                  <a:pt x="1631050" y="3990711"/>
                  <a:pt x="1641378" y="3993662"/>
                </a:cubicBezTo>
                <a:cubicBezTo>
                  <a:pt x="1649299" y="3995925"/>
                  <a:pt x="1656782" y="3999690"/>
                  <a:pt x="1664824" y="4001477"/>
                </a:cubicBezTo>
                <a:cubicBezTo>
                  <a:pt x="1702424" y="4009833"/>
                  <a:pt x="1735768" y="4011189"/>
                  <a:pt x="1774239" y="4017108"/>
                </a:cubicBezTo>
                <a:cubicBezTo>
                  <a:pt x="1849132" y="4028630"/>
                  <a:pt x="1783512" y="4019427"/>
                  <a:pt x="1836762" y="4032739"/>
                </a:cubicBezTo>
                <a:cubicBezTo>
                  <a:pt x="1849649" y="4035961"/>
                  <a:pt x="1862813" y="4037949"/>
                  <a:pt x="1875839" y="4040554"/>
                </a:cubicBezTo>
                <a:cubicBezTo>
                  <a:pt x="1888865" y="4045764"/>
                  <a:pt x="1902368" y="4049911"/>
                  <a:pt x="1914916" y="4056185"/>
                </a:cubicBezTo>
                <a:cubicBezTo>
                  <a:pt x="1923317" y="4060386"/>
                  <a:pt x="1929451" y="4068846"/>
                  <a:pt x="1938362" y="4071816"/>
                </a:cubicBezTo>
                <a:cubicBezTo>
                  <a:pt x="1953395" y="4076827"/>
                  <a:pt x="1969624" y="4077026"/>
                  <a:pt x="1985255" y="4079631"/>
                </a:cubicBezTo>
                <a:cubicBezTo>
                  <a:pt x="2027150" y="4093597"/>
                  <a:pt x="1991195" y="4082688"/>
                  <a:pt x="2047778" y="4095262"/>
                </a:cubicBezTo>
                <a:cubicBezTo>
                  <a:pt x="2058263" y="4097592"/>
                  <a:pt x="2068423" y="4101444"/>
                  <a:pt x="2079039" y="4103077"/>
                </a:cubicBezTo>
                <a:cubicBezTo>
                  <a:pt x="2102355" y="4106664"/>
                  <a:pt x="2125932" y="4108288"/>
                  <a:pt x="2149378" y="4110893"/>
                </a:cubicBezTo>
                <a:cubicBezTo>
                  <a:pt x="2214666" y="4143538"/>
                  <a:pt x="2143965" y="4111614"/>
                  <a:pt x="2219716" y="4134339"/>
                </a:cubicBezTo>
                <a:cubicBezTo>
                  <a:pt x="2273435" y="4150455"/>
                  <a:pt x="2253304" y="4158043"/>
                  <a:pt x="2321316" y="4165600"/>
                </a:cubicBezTo>
                <a:cubicBezTo>
                  <a:pt x="2344762" y="4168205"/>
                  <a:pt x="2368301" y="4170080"/>
                  <a:pt x="2391655" y="4173416"/>
                </a:cubicBezTo>
                <a:cubicBezTo>
                  <a:pt x="2423029" y="4177898"/>
                  <a:pt x="2454178" y="4183837"/>
                  <a:pt x="2485439" y="4189047"/>
                </a:cubicBezTo>
                <a:lnTo>
                  <a:pt x="2579224" y="4204677"/>
                </a:lnTo>
                <a:cubicBezTo>
                  <a:pt x="2602670" y="4212493"/>
                  <a:pt x="2625585" y="4222130"/>
                  <a:pt x="2649562" y="4228124"/>
                </a:cubicBezTo>
                <a:cubicBezTo>
                  <a:pt x="2680610" y="4235886"/>
                  <a:pt x="2693224" y="4239922"/>
                  <a:pt x="2727716" y="4243754"/>
                </a:cubicBezTo>
                <a:cubicBezTo>
                  <a:pt x="2782335" y="4249823"/>
                  <a:pt x="2891839" y="4259385"/>
                  <a:pt x="2891839" y="4259385"/>
                </a:cubicBezTo>
                <a:cubicBezTo>
                  <a:pt x="2902260" y="4261990"/>
                  <a:pt x="2912813" y="4264114"/>
                  <a:pt x="2923101" y="4267200"/>
                </a:cubicBezTo>
                <a:cubicBezTo>
                  <a:pt x="2938882" y="4271934"/>
                  <a:pt x="2954097" y="4278496"/>
                  <a:pt x="2969993" y="4282831"/>
                </a:cubicBezTo>
                <a:cubicBezTo>
                  <a:pt x="3001296" y="4291369"/>
                  <a:pt x="3023776" y="4291310"/>
                  <a:pt x="3055962" y="4298462"/>
                </a:cubicBezTo>
                <a:cubicBezTo>
                  <a:pt x="3107278" y="4309865"/>
                  <a:pt x="3046711" y="4305649"/>
                  <a:pt x="3118485" y="4314093"/>
                </a:cubicBezTo>
                <a:cubicBezTo>
                  <a:pt x="3149640" y="4317758"/>
                  <a:pt x="3181056" y="4318787"/>
                  <a:pt x="3212270" y="4321908"/>
                </a:cubicBezTo>
                <a:cubicBezTo>
                  <a:pt x="3233169" y="4323998"/>
                  <a:pt x="3253952" y="4327119"/>
                  <a:pt x="3274793" y="4329724"/>
                </a:cubicBezTo>
                <a:cubicBezTo>
                  <a:pt x="3326794" y="4355723"/>
                  <a:pt x="3284531" y="4338020"/>
                  <a:pt x="3345132" y="4353170"/>
                </a:cubicBezTo>
                <a:cubicBezTo>
                  <a:pt x="3353124" y="4355168"/>
                  <a:pt x="3360657" y="4358722"/>
                  <a:pt x="3368578" y="4360985"/>
                </a:cubicBezTo>
                <a:cubicBezTo>
                  <a:pt x="3378906" y="4363936"/>
                  <a:pt x="3389551" y="4365714"/>
                  <a:pt x="3399839" y="4368800"/>
                </a:cubicBezTo>
                <a:cubicBezTo>
                  <a:pt x="3415621" y="4373534"/>
                  <a:pt x="3430480" y="4381722"/>
                  <a:pt x="3446732" y="4384431"/>
                </a:cubicBezTo>
                <a:lnTo>
                  <a:pt x="3493624" y="4392247"/>
                </a:lnTo>
                <a:cubicBezTo>
                  <a:pt x="3567678" y="4429273"/>
                  <a:pt x="3474465" y="4386498"/>
                  <a:pt x="3571778" y="4415693"/>
                </a:cubicBezTo>
                <a:cubicBezTo>
                  <a:pt x="3657231" y="4441330"/>
                  <a:pt x="3523918" y="4429861"/>
                  <a:pt x="3673378" y="4454770"/>
                </a:cubicBezTo>
                <a:cubicBezTo>
                  <a:pt x="3689009" y="4457375"/>
                  <a:pt x="3704801" y="4459148"/>
                  <a:pt x="3720270" y="4462585"/>
                </a:cubicBezTo>
                <a:cubicBezTo>
                  <a:pt x="3728312" y="4464372"/>
                  <a:pt x="3735674" y="4468613"/>
                  <a:pt x="3743716" y="4470400"/>
                </a:cubicBezTo>
                <a:cubicBezTo>
                  <a:pt x="3781581" y="4478815"/>
                  <a:pt x="3908653" y="4492972"/>
                  <a:pt x="3915655" y="4493847"/>
                </a:cubicBezTo>
                <a:cubicBezTo>
                  <a:pt x="3930475" y="4498787"/>
                  <a:pt x="3955642" y="4507841"/>
                  <a:pt x="3970362" y="4509477"/>
                </a:cubicBezTo>
                <a:cubicBezTo>
                  <a:pt x="4006703" y="4513515"/>
                  <a:pt x="4043289" y="4514939"/>
                  <a:pt x="4079778" y="4517293"/>
                </a:cubicBezTo>
                <a:lnTo>
                  <a:pt x="4212639" y="4525108"/>
                </a:lnTo>
                <a:lnTo>
                  <a:pt x="4681562" y="4517293"/>
                </a:lnTo>
                <a:cubicBezTo>
                  <a:pt x="4690935" y="4516688"/>
                  <a:pt x="4690551" y="4500489"/>
                  <a:pt x="4697193" y="4493847"/>
                </a:cubicBezTo>
                <a:cubicBezTo>
                  <a:pt x="4703835" y="4487205"/>
                  <a:pt x="4713997" y="4484858"/>
                  <a:pt x="4720639" y="4478216"/>
                </a:cubicBezTo>
                <a:cubicBezTo>
                  <a:pt x="4730330" y="4468524"/>
                  <a:pt x="4750842" y="4436819"/>
                  <a:pt x="4759716" y="4423508"/>
                </a:cubicBezTo>
                <a:cubicBezTo>
                  <a:pt x="4777898" y="4314422"/>
                  <a:pt x="4757859" y="4426965"/>
                  <a:pt x="4775347" y="4345354"/>
                </a:cubicBezTo>
                <a:cubicBezTo>
                  <a:pt x="4780914" y="4319376"/>
                  <a:pt x="4782577" y="4292404"/>
                  <a:pt x="4790978" y="4267200"/>
                </a:cubicBezTo>
                <a:lnTo>
                  <a:pt x="4806608" y="4220308"/>
                </a:lnTo>
                <a:cubicBezTo>
                  <a:pt x="4809213" y="4202072"/>
                  <a:pt x="4813310" y="4183987"/>
                  <a:pt x="4814424" y="4165600"/>
                </a:cubicBezTo>
                <a:cubicBezTo>
                  <a:pt x="4829628" y="3914737"/>
                  <a:pt x="4807596" y="4035606"/>
                  <a:pt x="4830055" y="3923324"/>
                </a:cubicBezTo>
                <a:cubicBezTo>
                  <a:pt x="4827450" y="3868616"/>
                  <a:pt x="4825277" y="3813886"/>
                  <a:pt x="4822239" y="3759200"/>
                </a:cubicBezTo>
                <a:cubicBezTo>
                  <a:pt x="4813975" y="3610456"/>
                  <a:pt x="4805892" y="3618590"/>
                  <a:pt x="4822239" y="3438770"/>
                </a:cubicBezTo>
                <a:cubicBezTo>
                  <a:pt x="4823357" y="3426472"/>
                  <a:pt x="4839160" y="3380193"/>
                  <a:pt x="4845685" y="3360616"/>
                </a:cubicBezTo>
                <a:cubicBezTo>
                  <a:pt x="4859443" y="3223044"/>
                  <a:pt x="4838406" y="3339739"/>
                  <a:pt x="4892578" y="3204308"/>
                </a:cubicBezTo>
                <a:cubicBezTo>
                  <a:pt x="4897511" y="3191974"/>
                  <a:pt x="4898209" y="3178334"/>
                  <a:pt x="4900393" y="3165231"/>
                </a:cubicBezTo>
                <a:cubicBezTo>
                  <a:pt x="4906026" y="3131432"/>
                  <a:pt x="4909612" y="3097291"/>
                  <a:pt x="4916024" y="3063631"/>
                </a:cubicBezTo>
                <a:cubicBezTo>
                  <a:pt x="4920044" y="3042528"/>
                  <a:pt x="4926445" y="3021949"/>
                  <a:pt x="4931655" y="3001108"/>
                </a:cubicBezTo>
                <a:cubicBezTo>
                  <a:pt x="4929050" y="2967241"/>
                  <a:pt x="4932483" y="2932356"/>
                  <a:pt x="4923839" y="2899508"/>
                </a:cubicBezTo>
                <a:cubicBezTo>
                  <a:pt x="4916892" y="2873109"/>
                  <a:pt x="4873473" y="2826911"/>
                  <a:pt x="4845685" y="2821354"/>
                </a:cubicBezTo>
                <a:cubicBezTo>
                  <a:pt x="4796076" y="2811433"/>
                  <a:pt x="4819495" y="2816761"/>
                  <a:pt x="4775347" y="2805724"/>
                </a:cubicBezTo>
                <a:cubicBezTo>
                  <a:pt x="4689378" y="2810934"/>
                  <a:pt x="4603284" y="2814394"/>
                  <a:pt x="4517439" y="2821354"/>
                </a:cubicBezTo>
                <a:cubicBezTo>
                  <a:pt x="4492697" y="2823360"/>
                  <a:pt x="4469860" y="2837214"/>
                  <a:pt x="4447101" y="2844800"/>
                </a:cubicBezTo>
                <a:cubicBezTo>
                  <a:pt x="4436911" y="2848197"/>
                  <a:pt x="4425896" y="2848844"/>
                  <a:pt x="4415839" y="2852616"/>
                </a:cubicBezTo>
                <a:cubicBezTo>
                  <a:pt x="4404930" y="2856707"/>
                  <a:pt x="4395631" y="2864563"/>
                  <a:pt x="4384578" y="2868247"/>
                </a:cubicBezTo>
                <a:cubicBezTo>
                  <a:pt x="4316549" y="2890923"/>
                  <a:pt x="4373973" y="2857436"/>
                  <a:pt x="4298608" y="2891693"/>
                </a:cubicBezTo>
                <a:cubicBezTo>
                  <a:pt x="4284779" y="2897979"/>
                  <a:pt x="4273118" y="2908346"/>
                  <a:pt x="4259532" y="2915139"/>
                </a:cubicBezTo>
                <a:cubicBezTo>
                  <a:pt x="4252163" y="2918823"/>
                  <a:pt x="4243690" y="2919785"/>
                  <a:pt x="4236085" y="2922954"/>
                </a:cubicBezTo>
                <a:cubicBezTo>
                  <a:pt x="4212401" y="2932822"/>
                  <a:pt x="4188696" y="2942741"/>
                  <a:pt x="4165747" y="2954216"/>
                </a:cubicBezTo>
                <a:cubicBezTo>
                  <a:pt x="4157346" y="2958417"/>
                  <a:pt x="4150266" y="2964869"/>
                  <a:pt x="4142301" y="2969847"/>
                </a:cubicBezTo>
                <a:cubicBezTo>
                  <a:pt x="4129420" y="2977898"/>
                  <a:pt x="4115863" y="2984867"/>
                  <a:pt x="4103224" y="2993293"/>
                </a:cubicBezTo>
                <a:cubicBezTo>
                  <a:pt x="4092386" y="3000518"/>
                  <a:pt x="4083349" y="3010413"/>
                  <a:pt x="4071962" y="3016739"/>
                </a:cubicBezTo>
                <a:cubicBezTo>
                  <a:pt x="4059698" y="3023552"/>
                  <a:pt x="4045705" y="3026672"/>
                  <a:pt x="4032885" y="3032370"/>
                </a:cubicBezTo>
                <a:cubicBezTo>
                  <a:pt x="4022239" y="3037102"/>
                  <a:pt x="4012498" y="3043818"/>
                  <a:pt x="4001624" y="3048000"/>
                </a:cubicBezTo>
                <a:cubicBezTo>
                  <a:pt x="3978557" y="3056872"/>
                  <a:pt x="3954352" y="3062575"/>
                  <a:pt x="3931285" y="3071447"/>
                </a:cubicBezTo>
                <a:cubicBezTo>
                  <a:pt x="3920411" y="3075629"/>
                  <a:pt x="3911076" y="3083393"/>
                  <a:pt x="3900024" y="3087077"/>
                </a:cubicBezTo>
                <a:cubicBezTo>
                  <a:pt x="3823534" y="3112573"/>
                  <a:pt x="3734649" y="3114067"/>
                  <a:pt x="3657747" y="3118339"/>
                </a:cubicBezTo>
                <a:lnTo>
                  <a:pt x="3517070" y="3126154"/>
                </a:lnTo>
                <a:cubicBezTo>
                  <a:pt x="3506649" y="3128759"/>
                  <a:pt x="3496549" y="3133970"/>
                  <a:pt x="3485808" y="3133970"/>
                </a:cubicBezTo>
                <a:cubicBezTo>
                  <a:pt x="3407611" y="3133970"/>
                  <a:pt x="3329258" y="3132832"/>
                  <a:pt x="3251347" y="3126154"/>
                </a:cubicBezTo>
                <a:cubicBezTo>
                  <a:pt x="3222629" y="3123692"/>
                  <a:pt x="3202645" y="3102223"/>
                  <a:pt x="3181008" y="3087077"/>
                </a:cubicBezTo>
                <a:cubicBezTo>
                  <a:pt x="3165618" y="3076304"/>
                  <a:pt x="3149506" y="3066589"/>
                  <a:pt x="3134116" y="3055816"/>
                </a:cubicBezTo>
                <a:cubicBezTo>
                  <a:pt x="3123445" y="3048346"/>
                  <a:pt x="3113901" y="3039273"/>
                  <a:pt x="3102855" y="3032370"/>
                </a:cubicBezTo>
                <a:cubicBezTo>
                  <a:pt x="3092975" y="3026195"/>
                  <a:pt x="3081287" y="3023202"/>
                  <a:pt x="3071593" y="3016739"/>
                </a:cubicBezTo>
                <a:cubicBezTo>
                  <a:pt x="3057714" y="3007486"/>
                  <a:pt x="3046182" y="2995043"/>
                  <a:pt x="3032516" y="2985477"/>
                </a:cubicBezTo>
                <a:cubicBezTo>
                  <a:pt x="3020072" y="2976766"/>
                  <a:pt x="3005591" y="2971145"/>
                  <a:pt x="2993439" y="2962031"/>
                </a:cubicBezTo>
                <a:cubicBezTo>
                  <a:pt x="2984597" y="2955399"/>
                  <a:pt x="2978835" y="2945217"/>
                  <a:pt x="2969993" y="2938585"/>
                </a:cubicBezTo>
                <a:cubicBezTo>
                  <a:pt x="2957841" y="2929471"/>
                  <a:pt x="2942078" y="2925442"/>
                  <a:pt x="2930916" y="2915139"/>
                </a:cubicBezTo>
                <a:cubicBezTo>
                  <a:pt x="2783503" y="2779065"/>
                  <a:pt x="2918870" y="2893148"/>
                  <a:pt x="2844947" y="2813539"/>
                </a:cubicBezTo>
                <a:cubicBezTo>
                  <a:pt x="2819878" y="2786541"/>
                  <a:pt x="2783270" y="2768337"/>
                  <a:pt x="2766793" y="2735385"/>
                </a:cubicBezTo>
                <a:cubicBezTo>
                  <a:pt x="2761583" y="2724965"/>
                  <a:pt x="2757337" y="2714003"/>
                  <a:pt x="2751162" y="2704124"/>
                </a:cubicBezTo>
                <a:cubicBezTo>
                  <a:pt x="2705707" y="2631396"/>
                  <a:pt x="2749347" y="2723939"/>
                  <a:pt x="2696455" y="2618154"/>
                </a:cubicBezTo>
                <a:cubicBezTo>
                  <a:pt x="2690181" y="2605606"/>
                  <a:pt x="2686522" y="2591897"/>
                  <a:pt x="2680824" y="2579077"/>
                </a:cubicBezTo>
                <a:cubicBezTo>
                  <a:pt x="2676092" y="2568431"/>
                  <a:pt x="2669782" y="2558524"/>
                  <a:pt x="2665193" y="2547816"/>
                </a:cubicBezTo>
                <a:cubicBezTo>
                  <a:pt x="2661948" y="2540244"/>
                  <a:pt x="2660193" y="2532112"/>
                  <a:pt x="2657378" y="2524370"/>
                </a:cubicBezTo>
                <a:cubicBezTo>
                  <a:pt x="2649772" y="2503452"/>
                  <a:pt x="2642493" y="2482393"/>
                  <a:pt x="2633932" y="2461847"/>
                </a:cubicBezTo>
                <a:cubicBezTo>
                  <a:pt x="2601734" y="2384572"/>
                  <a:pt x="2631095" y="2468963"/>
                  <a:pt x="2610485" y="2407139"/>
                </a:cubicBezTo>
                <a:cubicBezTo>
                  <a:pt x="2606596" y="2383806"/>
                  <a:pt x="2594855" y="2317286"/>
                  <a:pt x="2594855" y="2297724"/>
                </a:cubicBezTo>
                <a:cubicBezTo>
                  <a:pt x="2594855" y="2240352"/>
                  <a:pt x="2598270" y="2182988"/>
                  <a:pt x="2602670" y="2125785"/>
                </a:cubicBezTo>
                <a:cubicBezTo>
                  <a:pt x="2604165" y="2106354"/>
                  <a:pt x="2612047" y="2085146"/>
                  <a:pt x="2626116" y="2071077"/>
                </a:cubicBezTo>
                <a:cubicBezTo>
                  <a:pt x="2632758" y="2064435"/>
                  <a:pt x="2641747" y="2060657"/>
                  <a:pt x="2649562" y="2055447"/>
                </a:cubicBezTo>
                <a:cubicBezTo>
                  <a:pt x="2660922" y="2021367"/>
                  <a:pt x="2660181" y="2009879"/>
                  <a:pt x="2680824" y="1985108"/>
                </a:cubicBezTo>
                <a:cubicBezTo>
                  <a:pt x="2687900" y="1976617"/>
                  <a:pt x="2697271" y="1970216"/>
                  <a:pt x="2704270" y="1961662"/>
                </a:cubicBezTo>
                <a:cubicBezTo>
                  <a:pt x="2720767" y="1941499"/>
                  <a:pt x="2732741" y="1917560"/>
                  <a:pt x="2751162" y="1899139"/>
                </a:cubicBezTo>
                <a:lnTo>
                  <a:pt x="2821501" y="1828800"/>
                </a:lnTo>
                <a:cubicBezTo>
                  <a:pt x="2890000" y="1760299"/>
                  <a:pt x="2803107" y="1844129"/>
                  <a:pt x="2868393" y="1789724"/>
                </a:cubicBezTo>
                <a:cubicBezTo>
                  <a:pt x="2898740" y="1764435"/>
                  <a:pt x="2874906" y="1806657"/>
                  <a:pt x="2876208" y="1774093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6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0"/>
            <a:ext cx="5994111" cy="164911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Na snímku se skutečně nachází ložisko </a:t>
            </a:r>
            <a:r>
              <a:rPr lang="cs-CZ" dirty="0" err="1" smtClean="0"/>
              <a:t>susp</a:t>
            </a:r>
            <a:r>
              <a:rPr lang="cs-CZ" dirty="0" smtClean="0"/>
              <a:t>. z nádorové etiologie. Lépe patrné je na později provedeném CT hrudníku.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10" y="0"/>
            <a:ext cx="6197890" cy="5437448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7159448" y="2494626"/>
            <a:ext cx="1759962" cy="1624614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19410" y="6488668"/>
            <a:ext cx="32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 na zobrazovací vyšetření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9118"/>
            <a:ext cx="5994110" cy="5208882"/>
          </a:xfrm>
          <a:prstGeom prst="rect">
            <a:avLst/>
          </a:prstGeom>
        </p:spPr>
      </p:pic>
      <p:sp>
        <p:nvSpPr>
          <p:cNvPr id="7" name="Prstenec 6"/>
          <p:cNvSpPr/>
          <p:nvPr/>
        </p:nvSpPr>
        <p:spPr>
          <a:xfrm>
            <a:off x="1061454" y="4119240"/>
            <a:ext cx="1832666" cy="1750380"/>
          </a:xfrm>
          <a:prstGeom prst="donut">
            <a:avLst>
              <a:gd name="adj" fmla="val 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2288</Words>
  <Application>Microsoft Office PowerPoint</Application>
  <PresentationFormat>Širokoúhlá obrazovka</PresentationFormat>
  <Paragraphs>196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Dušnost  </vt:lpstr>
      <vt:lpstr>V čekárně se sešli tři pacienti, které trápí dušnost: Postupně si pomocí vložených hypertextových odkazů projděte všechny tři pacienty. Z každé obrazovky je možný návrat na předchozí rozcestník.</vt:lpstr>
      <vt:lpstr>Pan P., narozen 1949</vt:lpstr>
      <vt:lpstr>Anamnéza</vt:lpstr>
      <vt:lpstr>Fyzikální vyšetření</vt:lpstr>
      <vt:lpstr>Laboratorní vyšetření</vt:lpstr>
      <vt:lpstr>Zobrazovací vyšetření - co vlastně na skiagramu hrudníku vidíme?</vt:lpstr>
      <vt:lpstr>Prezentace aplikace PowerPoint</vt:lpstr>
      <vt:lpstr>Prezentace aplikace PowerPoint</vt:lpstr>
      <vt:lpstr>Prezentace aplikace PowerPoint</vt:lpstr>
      <vt:lpstr>Funkční vyšetření</vt:lpstr>
      <vt:lpstr>Funkční vyšetření - komplexní</vt:lpstr>
      <vt:lpstr>Funkční vyšetření plic – vyšetření art. KP</vt:lpstr>
      <vt:lpstr>Diagnóza</vt:lpstr>
      <vt:lpstr>Diagnóza – bronchoskopicky?</vt:lpstr>
      <vt:lpstr>Diagnóza – chirurgicky?</vt:lpstr>
      <vt:lpstr>Diagnóza – onkomarkery?</vt:lpstr>
      <vt:lpstr>Léčba</vt:lpstr>
      <vt:lpstr>Pan D., narozen 1963</vt:lpstr>
      <vt:lpstr>Anamnéza</vt:lpstr>
      <vt:lpstr>Fyzikální a laboratorní vyšetření</vt:lpstr>
      <vt:lpstr>Zobrazovací vyšetření – na co se díváme? Záměrně kromě správného uvádím jeden častý studentský tip:</vt:lpstr>
      <vt:lpstr>O pneumotorax se nejedná, vzduch je na RTG černé barvy, typický pneumotorax vypadá např. takto (zde na snímku pacienta s maligním mezoteliomem):</vt:lpstr>
      <vt:lpstr>Na původním snímku je masivní pleurální výpotek, který svým objemem přetlačuje mediastinální struktury na zdravou stranu. Na tomto snímku je stav po hrudní drenáži:</vt:lpstr>
      <vt:lpstr>Funkční vyšetření</vt:lpstr>
      <vt:lpstr>Diagnóza a léčba</vt:lpstr>
      <vt:lpstr>Paní H., narozena 1953</vt:lpstr>
      <vt:lpstr>Anamnéza</vt:lpstr>
      <vt:lpstr>Fyzikální a laboratorní vyšetření</vt:lpstr>
      <vt:lpstr>Jaká patologie se nachází na skiagramu hrudníku?</vt:lpstr>
      <vt:lpstr>Prezentace aplikace PowerPoint</vt:lpstr>
      <vt:lpstr>Prezentace aplikace PowerPoint</vt:lpstr>
      <vt:lpstr>Funkční vyšetření plic</vt:lpstr>
      <vt:lpstr>Diagnóza a léčba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Služba na plicním</dc:title>
  <dc:creator>Venclíček Ondřej</dc:creator>
  <cp:lastModifiedBy>Doubková Martina</cp:lastModifiedBy>
  <cp:revision>107</cp:revision>
  <dcterms:created xsi:type="dcterms:W3CDTF">2020-04-23T09:03:30Z</dcterms:created>
  <dcterms:modified xsi:type="dcterms:W3CDTF">2020-04-27T13:24:22Z</dcterms:modified>
</cp:coreProperties>
</file>