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108" d="100"/>
          <a:sy n="108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DEE7-AAF0-48B3-9553-BD303E37290A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2B8B-E289-4B16-8932-720015805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Pneumokazuistika</a:t>
            </a:r>
            <a:r>
              <a:rPr lang="cs-CZ" dirty="0"/>
              <a:t> III</a:t>
            </a:r>
            <a:br>
              <a:rPr lang="cs-CZ" dirty="0"/>
            </a:b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Febrilie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0477" t="14563" r="17348" b="65750"/>
          <a:stretch>
            <a:fillRect/>
          </a:stretch>
        </p:blipFill>
        <p:spPr bwMode="auto">
          <a:xfrm>
            <a:off x="6660232" y="4293096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5496" t="16532" r="12920" b="28344"/>
          <a:stretch>
            <a:fillRect/>
          </a:stretch>
        </p:blipFill>
        <p:spPr bwMode="auto">
          <a:xfrm>
            <a:off x="2987824" y="980728"/>
            <a:ext cx="3152922" cy="45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55576" y="76470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Muž, 55 let, nekuřák</a:t>
            </a:r>
            <a:r>
              <a:rPr lang="cs-CZ" dirty="0"/>
              <a:t>, léčen pro hypertenzi a vředovou chorobu </a:t>
            </a:r>
            <a:r>
              <a:rPr lang="cs-CZ" dirty="0" err="1"/>
              <a:t>gastroduodena</a:t>
            </a:r>
            <a:r>
              <a:rPr lang="cs-CZ" dirty="0"/>
              <a:t>, pracuje jako vedoucí stavby, žije s manželkou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40152" y="692696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Nynější onemocnění:</a:t>
            </a:r>
          </a:p>
          <a:p>
            <a:r>
              <a:rPr lang="cs-CZ" dirty="0"/>
              <a:t>Pacient si stěžuje na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febrilie</a:t>
            </a:r>
            <a:r>
              <a:rPr lang="cs-CZ" dirty="0"/>
              <a:t> až 38°C trvající asi 4 dny, dále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bolesti v levém boku, vystřelují podél žeber, námahová dušnost</a:t>
            </a:r>
            <a:r>
              <a:rPr lang="cs-CZ" dirty="0"/>
              <a:t>. Vykašlává hnisavé sputum. Močení je bez dysurií. Užíval penicilinové antibiotika bez většího efektu.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3068960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Lucidní, orientovaný, neurologicky v normě, bez klidové dušnosti či cyanózy, akce srdeční </a:t>
            </a:r>
            <a:r>
              <a:rPr lang="cs-CZ" dirty="0" err="1"/>
              <a:t>pravidlená</a:t>
            </a:r>
            <a:r>
              <a:rPr lang="cs-CZ" dirty="0"/>
              <a:t>,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dýchání vlevo bazálně oslabené, přízvučné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chrůpky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ve středním plicním poli</a:t>
            </a:r>
            <a:r>
              <a:rPr lang="cs-CZ" dirty="0"/>
              <a:t>, břicho měkké </a:t>
            </a:r>
            <a:r>
              <a:rPr lang="cs-CZ" dirty="0" err="1"/>
              <a:t>prohmatné</a:t>
            </a:r>
            <a:r>
              <a:rPr lang="cs-CZ" dirty="0"/>
              <a:t>, </a:t>
            </a:r>
            <a:r>
              <a:rPr lang="cs-CZ" dirty="0" err="1"/>
              <a:t>tapottment</a:t>
            </a:r>
            <a:r>
              <a:rPr lang="cs-CZ" dirty="0"/>
              <a:t> negativní, dolní končetiny bez otoků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/>
          <p:cNvPicPr/>
          <p:nvPr/>
        </p:nvPicPr>
        <p:blipFill rotWithShape="1">
          <a:blip r:embed="rId2" cstate="print"/>
          <a:srcRect l="31644" t="19312" r="20273" b="17687"/>
          <a:stretch/>
        </p:blipFill>
        <p:spPr bwMode="auto">
          <a:xfrm>
            <a:off x="5076056" y="3284984"/>
            <a:ext cx="360040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3402" t="25219" r="4536" b="31469"/>
          <a:stretch>
            <a:fillRect/>
          </a:stretch>
        </p:blipFill>
        <p:spPr bwMode="auto">
          <a:xfrm>
            <a:off x="467544" y="404664"/>
            <a:ext cx="38557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3131840" y="2204864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234888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základní vyšetření je vhodné provést?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7089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Fyziologické EKG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560" y="3717032"/>
          <a:ext cx="3024336" cy="25922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407">
                <a:tc>
                  <a:txBody>
                    <a:bodyPr/>
                    <a:lstStyle/>
                    <a:p>
                      <a:r>
                        <a:rPr lang="cs-CZ" dirty="0"/>
                        <a:t>Krevní obraz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Biochemie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Leu 13,7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Urea 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 err="1"/>
                        <a:t>Ery</a:t>
                      </a:r>
                      <a:r>
                        <a:rPr lang="cs-CZ" dirty="0"/>
                        <a:t> 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Kreat</a:t>
                      </a:r>
                      <a:r>
                        <a:rPr lang="cs-CZ" dirty="0"/>
                        <a:t> 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 err="1"/>
                        <a:t>Hb</a:t>
                      </a:r>
                      <a:r>
                        <a:rPr lang="cs-CZ" dirty="0"/>
                        <a:t> 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  <a:r>
                        <a:rPr lang="cs-CZ" baseline="0" dirty="0"/>
                        <a:t> 3,8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/>
                        <a:t>Tromb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CRP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84168" y="404664"/>
            <a:ext cx="2124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FF0000"/>
                </a:solidFill>
                <a:latin typeface="Informal Roman" pitchFamily="66" charset="0"/>
              </a:rPr>
              <a:t>SpO2 95%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/>
          <p:cNvPicPr/>
          <p:nvPr/>
        </p:nvPicPr>
        <p:blipFill rotWithShape="1">
          <a:blip r:embed="rId2" cstate="print"/>
          <a:srcRect l="30987" t="19312" r="19213" b="17058"/>
          <a:stretch/>
        </p:blipFill>
        <p:spPr bwMode="auto">
          <a:xfrm>
            <a:off x="467544" y="764704"/>
            <a:ext cx="612068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48264" y="1196752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Nehomogenní infiltrace levé plíce s maximem ve středním a dolním plicním </a:t>
            </a:r>
            <a:r>
              <a:rPr lang="cs-CZ" sz="2000" dirty="0" err="1"/>
              <a:t>plicním</a:t>
            </a:r>
            <a:r>
              <a:rPr lang="cs-CZ" sz="2000" dirty="0"/>
              <a:t> poli, zastření bráničního úhlu vlevo, srdeční stín nedilatován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5004048" y="1484784"/>
            <a:ext cx="1944216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6228184" y="4293096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131840" y="2276872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419872" y="2420888"/>
            <a:ext cx="247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Jaká může být etiologie plicního nálezu?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84168" y="476672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Nádorová infiltrace: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charakter nálezu, trvající i přes antibiotickou léčbu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dirty="0"/>
              <a:t> - negativní anamnéza kouření, akutní potíže, bez váhového úbytku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620688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Pneumonie s pleurální reakcí: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</a:t>
            </a:r>
            <a:r>
              <a:rPr lang="cs-CZ" dirty="0" err="1"/>
              <a:t>febrilie</a:t>
            </a:r>
            <a:r>
              <a:rPr lang="cs-CZ" dirty="0"/>
              <a:t>, vysoké známky zánětu, charakter nálezu, poslechový nález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 </a:t>
            </a:r>
            <a:r>
              <a:rPr lang="cs-CZ" dirty="0"/>
              <a:t>- bez reakce na antibiotickou léčbu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55576" y="350100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Kardiální dekompenzace: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přítomnost </a:t>
            </a:r>
            <a:r>
              <a:rPr lang="cs-CZ" dirty="0" err="1"/>
              <a:t>fluidothoraxu</a:t>
            </a:r>
            <a:r>
              <a:rPr lang="cs-CZ" dirty="0"/>
              <a:t>, dušnost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dirty="0"/>
              <a:t> - bez anamnézy srdečního onemocnění, jednostranný RTG nález, bez dilatace srdečního stínu, dolní končetiny bez otoků, nevysvětluje </a:t>
            </a:r>
            <a:r>
              <a:rPr lang="cs-CZ" dirty="0" err="1"/>
              <a:t>febrilie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8144" y="378904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Břišní etiologie - pyelonefritida: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dirty="0"/>
              <a:t> - lokalizace bolestí, </a:t>
            </a:r>
            <a:r>
              <a:rPr lang="cs-CZ" dirty="0" err="1"/>
              <a:t>febrilie</a:t>
            </a:r>
            <a:r>
              <a:rPr lang="cs-CZ" dirty="0"/>
              <a:t>, vysoké známky zánětu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 </a:t>
            </a:r>
            <a:r>
              <a:rPr lang="cs-CZ" dirty="0"/>
              <a:t>- nevysvětluje RTG nález, absence dysurií, </a:t>
            </a:r>
            <a:r>
              <a:rPr lang="cs-CZ" dirty="0" err="1"/>
              <a:t>tapottment</a:t>
            </a:r>
            <a:r>
              <a:rPr lang="cs-CZ" dirty="0"/>
              <a:t> negativní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150" t="12422" r="7857" b="51156"/>
          <a:stretch>
            <a:fillRect/>
          </a:stretch>
        </p:blipFill>
        <p:spPr bwMode="auto">
          <a:xfrm>
            <a:off x="395536" y="332656"/>
            <a:ext cx="3600400" cy="237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6"/>
          <p:cNvPicPr/>
          <p:nvPr/>
        </p:nvPicPr>
        <p:blipFill rotWithShape="1">
          <a:blip r:embed="rId3" cstate="print"/>
          <a:srcRect l="29100" t="25132" r="20470" b="15079"/>
          <a:stretch/>
        </p:blipFill>
        <p:spPr bwMode="auto">
          <a:xfrm>
            <a:off x="4716016" y="3501008"/>
            <a:ext cx="413995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a 1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03848" y="234888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další vyšetření mohou být přínosem?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UZ břicha bez patologie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53874" t="17516" r="6832" b="46063"/>
          <a:stretch>
            <a:fillRect/>
          </a:stretch>
        </p:blipFill>
        <p:spPr bwMode="auto">
          <a:xfrm>
            <a:off x="1043608" y="3789040"/>
            <a:ext cx="3096344" cy="16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043608" y="55172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 sputa záchyt </a:t>
            </a:r>
            <a:r>
              <a:rPr lang="cs-CZ" dirty="0" err="1"/>
              <a:t>Haemophillus</a:t>
            </a:r>
            <a:r>
              <a:rPr lang="cs-CZ" dirty="0"/>
              <a:t> </a:t>
            </a:r>
            <a:r>
              <a:rPr lang="cs-CZ" dirty="0" err="1"/>
              <a:t>influenzae</a:t>
            </a:r>
            <a:r>
              <a:rPr lang="cs-CZ" dirty="0"/>
              <a:t> v ředění 10</a:t>
            </a:r>
            <a:r>
              <a:rPr lang="cs-CZ" baseline="30000" dirty="0"/>
              <a:t>-7</a:t>
            </a:r>
            <a:r>
              <a:rPr lang="cs-CZ" dirty="0"/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134076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MDCT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hrudíku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dirty="0"/>
              <a:t>Infiltrace levé plíce charakteru pneumonie, objemný </a:t>
            </a:r>
            <a:r>
              <a:rPr lang="cs-CZ" dirty="0" err="1"/>
              <a:t>fluidothorax</a:t>
            </a:r>
            <a:r>
              <a:rPr lang="cs-CZ" dirty="0"/>
              <a:t> vlevo, hraniční lymfatické uzliny v mediastinu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11960" y="33265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Informal Roman" pitchFamily="66" charset="0"/>
              </a:rPr>
              <a:t>Moč chemicky + sediment bez průkazu močové infekce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Dg. Pneumonie s pleurálním výpotkem vlevo</a:t>
            </a:r>
          </a:p>
          <a:p>
            <a:r>
              <a:rPr lang="cs-CZ" dirty="0"/>
              <a:t>Provedena hrudní drenáž z evakuací hnisavého výpotku, proplachy </a:t>
            </a:r>
            <a:r>
              <a:rPr lang="cs-CZ" dirty="0" err="1"/>
              <a:t>Betadine</a:t>
            </a:r>
            <a:endParaRPr lang="cs-CZ" dirty="0"/>
          </a:p>
          <a:p>
            <a:r>
              <a:rPr lang="cs-CZ" dirty="0"/>
              <a:t>Podávána 2 kombinace antibiotik</a:t>
            </a:r>
            <a:r>
              <a:rPr lang="cs-CZ"/>
              <a:t>, ta prodloužena </a:t>
            </a:r>
            <a:r>
              <a:rPr lang="cs-CZ" dirty="0"/>
              <a:t>až na 3 týdny užívání</a:t>
            </a:r>
          </a:p>
          <a:p>
            <a:r>
              <a:rPr lang="cs-CZ" dirty="0"/>
              <a:t>Přítomna pomalá regrese nálezu, tzv. pomalu </a:t>
            </a:r>
            <a:r>
              <a:rPr lang="cs-CZ" dirty="0" err="1"/>
              <a:t>regredující</a:t>
            </a:r>
            <a:r>
              <a:rPr lang="cs-CZ" dirty="0"/>
              <a:t> pneumonie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367</Words>
  <Application>Microsoft Office PowerPoint</Application>
  <PresentationFormat>Předvádění na obrazovce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Informal Roman</vt:lpstr>
      <vt:lpstr>Motiv sady Office</vt:lpstr>
      <vt:lpstr>Pneumokazuistika III Febrilie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Pneumokazuistika III Febrilie</dc:title>
  <dc:creator>Monika</dc:creator>
  <cp:lastModifiedBy>Doubková Martina</cp:lastModifiedBy>
  <cp:revision>28</cp:revision>
  <dcterms:created xsi:type="dcterms:W3CDTF">2020-04-16T20:11:04Z</dcterms:created>
  <dcterms:modified xsi:type="dcterms:W3CDTF">2020-04-20T11:57:05Z</dcterms:modified>
</cp:coreProperties>
</file>