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74" r:id="rId2"/>
    <p:sldId id="269" r:id="rId3"/>
    <p:sldId id="275" r:id="rId4"/>
    <p:sldId id="277" r:id="rId5"/>
    <p:sldId id="278" r:id="rId6"/>
    <p:sldId id="279" r:id="rId7"/>
    <p:sldId id="280" r:id="rId8"/>
    <p:sldId id="284" r:id="rId9"/>
    <p:sldId id="285" r:id="rId10"/>
    <p:sldId id="286" r:id="rId11"/>
    <p:sldId id="273" r:id="rId12"/>
    <p:sldId id="272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91" autoAdjust="0"/>
    <p:restoredTop sz="96327" autoAdjust="0"/>
  </p:normalViewPr>
  <p:slideViewPr>
    <p:cSldViewPr snapToGrid="0">
      <p:cViewPr varScale="1">
        <p:scale>
          <a:sx n="86" d="100"/>
          <a:sy n="86" d="100"/>
        </p:scale>
        <p:origin x="672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65A7D6-4EB3-4E67-B358-56DDA6BFDE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– závěrečný snímek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</a:t>
            </a:r>
          </a:p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BF481B-8B94-4C57-A2B8-0B7D7AFAE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3224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20552E7-48CC-40F3-B391-087BD87902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656F7E9-5E47-41D0-9CA9-DE4A31EE0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E805697-F6B9-4F6A-9C5B-5AAFE54A07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354773-248E-4956-8633-6A496534A5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9BA260D-C952-48F5-9BCF-8EDB00FA2E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E2D3A7-3660-4B54-93F1-E2F006CF2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2A1E796-F773-4049-A027-E6B6CD7530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Vložte název přednášky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dirty="0"/>
              <a:t>Jméno Příjmení (bez titulů)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FC17CBE-6747-4FB3-910C-F34D0CC6F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75" r:id="rId6"/>
    <p:sldLayoutId id="2147483695" r:id="rId7"/>
    <p:sldLayoutId id="2147483686" r:id="rId8"/>
    <p:sldLayoutId id="2147483690" r:id="rId9"/>
    <p:sldLayoutId id="2147483692" r:id="rId10"/>
    <p:sldLayoutId id="2147483700" r:id="rId11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E5DD285-E00D-4C54-A6D0-EEAA922CE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Kontrastní látky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CFB37652-23F2-4193-BD4D-BBC6A754C3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Tereza Kopřivová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a zobrazovací metody - cvičení (VLDI7X1c)</a:t>
            </a:r>
          </a:p>
        </p:txBody>
      </p:sp>
    </p:spTree>
    <p:extLst>
      <p:ext uri="{BB962C8B-B14F-4D97-AF65-F5344CB8AC3E}">
        <p14:creationId xmlns:p14="http://schemas.microsoft.com/office/powerpoint/2010/main" val="667516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CBB42A-76AF-4504-9C28-0D54D5A6FC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a zobrazovací metody - cvičení (VLDI7X1c)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7A629C6-594C-44CA-8A47-78137BC98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Gadoliniové </a:t>
            </a:r>
            <a:r>
              <a:rPr lang="cs-CZ" dirty="0" err="1"/>
              <a:t>k.l</a:t>
            </a:r>
            <a:r>
              <a:rPr lang="cs-CZ" dirty="0"/>
              <a:t>. 2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B29A0E-1B4D-45A3-8750-F2215AFC1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Nežádoucí účinky</a:t>
            </a:r>
          </a:p>
          <a:p>
            <a:pPr lvl="1"/>
            <a:r>
              <a:rPr lang="cs-CZ" sz="2400" b="1" dirty="0"/>
              <a:t>Akutní nežádoucí reakce </a:t>
            </a:r>
            <a:r>
              <a:rPr lang="cs-CZ" sz="2400" dirty="0"/>
              <a:t>– analogicky jako u jodových </a:t>
            </a:r>
            <a:r>
              <a:rPr lang="cs-CZ" sz="2400" dirty="0" err="1"/>
              <a:t>k.l</a:t>
            </a:r>
            <a:r>
              <a:rPr lang="cs-CZ" sz="2400" dirty="0"/>
              <a:t>., jsou nicméně ve srovnání s jodovými </a:t>
            </a:r>
            <a:r>
              <a:rPr lang="cs-CZ" sz="2400" dirty="0" err="1"/>
              <a:t>k.l</a:t>
            </a:r>
            <a:r>
              <a:rPr lang="cs-CZ" sz="2400" dirty="0"/>
              <a:t>. méně časté (</a:t>
            </a:r>
            <a:r>
              <a:rPr lang="cs-CZ" sz="2400" dirty="0" err="1"/>
              <a:t>Gd</a:t>
            </a:r>
            <a:r>
              <a:rPr lang="cs-CZ" sz="2400" dirty="0"/>
              <a:t> </a:t>
            </a:r>
            <a:r>
              <a:rPr lang="cs-CZ" sz="2400" dirty="0" err="1"/>
              <a:t>k.l</a:t>
            </a:r>
            <a:r>
              <a:rPr lang="cs-CZ" sz="2400" dirty="0"/>
              <a:t>. jsou méně </a:t>
            </a:r>
            <a:r>
              <a:rPr lang="cs-CZ" sz="2400" dirty="0" err="1"/>
              <a:t>osmolární</a:t>
            </a:r>
            <a:r>
              <a:rPr lang="cs-CZ" sz="2400" dirty="0"/>
              <a:t>, v chelátu, dávají se menší objemy…)</a:t>
            </a:r>
          </a:p>
          <a:p>
            <a:pPr lvl="1"/>
            <a:r>
              <a:rPr lang="cs-CZ" sz="2400" dirty="0"/>
              <a:t>Akutní </a:t>
            </a:r>
            <a:r>
              <a:rPr lang="cs-CZ" sz="2400" dirty="0" err="1"/>
              <a:t>postkontrastní</a:t>
            </a:r>
            <a:r>
              <a:rPr lang="cs-CZ" sz="2400" dirty="0"/>
              <a:t> nefropatie – mizivé riziko ve srovnání s jodovými </a:t>
            </a:r>
            <a:r>
              <a:rPr lang="cs-CZ" sz="2400" dirty="0" err="1"/>
              <a:t>k.l</a:t>
            </a:r>
            <a:r>
              <a:rPr lang="cs-CZ" sz="2400" dirty="0"/>
              <a:t>.</a:t>
            </a:r>
          </a:p>
          <a:p>
            <a:pPr lvl="1"/>
            <a:r>
              <a:rPr lang="cs-CZ" sz="2400" b="1" dirty="0" err="1"/>
              <a:t>Nefrogenní</a:t>
            </a:r>
            <a:r>
              <a:rPr lang="cs-CZ" sz="2400" b="1" dirty="0"/>
              <a:t> systémová fibróza (NSF)</a:t>
            </a:r>
          </a:p>
          <a:p>
            <a:pPr lvl="2"/>
            <a:r>
              <a:rPr lang="cs-CZ" sz="2400" dirty="0"/>
              <a:t>Vzácné systémové onemocnění (ztluštění a indurace kůže, pruritus, kontraktury, postižení i jiných orgánů), prokázána souvislost s </a:t>
            </a:r>
            <a:r>
              <a:rPr lang="cs-CZ" sz="2400" dirty="0" err="1"/>
              <a:t>Gd</a:t>
            </a:r>
            <a:endParaRPr lang="cs-CZ" sz="2400" dirty="0"/>
          </a:p>
          <a:p>
            <a:pPr lvl="2"/>
            <a:r>
              <a:rPr lang="cs-CZ" sz="2400" dirty="0"/>
              <a:t>Ohrožení jsou dialyzovaní pacienti, nebo s těžkou renální insuficienci (</a:t>
            </a:r>
            <a:r>
              <a:rPr lang="cs-CZ" sz="2400" dirty="0" err="1"/>
              <a:t>Gd</a:t>
            </a:r>
            <a:r>
              <a:rPr lang="cs-CZ" sz="2400" dirty="0"/>
              <a:t> se časem uvolňuje z chelátů a poškozuje), nutné znát hodnotu kreatininu před vyšetřením, pečlivé zvážení indikace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5964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message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Indikující lékař by měl znát nežádoucí účinky nejčastěji užívaných </a:t>
            </a:r>
            <a:r>
              <a:rPr lang="cs-CZ" sz="2400" dirty="0" err="1"/>
              <a:t>k.l</a:t>
            </a:r>
            <a:r>
              <a:rPr lang="cs-CZ" sz="2400" dirty="0"/>
              <a:t>. a poskytnout relevantní </a:t>
            </a:r>
            <a:r>
              <a:rPr lang="cs-CZ" sz="2400"/>
              <a:t>informace na </a:t>
            </a:r>
            <a:r>
              <a:rPr lang="cs-CZ" sz="2400" dirty="0"/>
              <a:t>žádance = </a:t>
            </a:r>
            <a:r>
              <a:rPr lang="cs-CZ" sz="2400" b="1" dirty="0"/>
              <a:t>alergická anamnéza, aktuální hodnota kreatininu, užívání </a:t>
            </a:r>
            <a:r>
              <a:rPr lang="cs-CZ" sz="2400" b="1" dirty="0" err="1"/>
              <a:t>metforminu</a:t>
            </a:r>
            <a:r>
              <a:rPr lang="cs-CZ" sz="2400" b="1" dirty="0"/>
              <a:t>, </a:t>
            </a:r>
            <a:r>
              <a:rPr lang="cs-CZ" sz="2400" dirty="0"/>
              <a:t>může pacient přijímat </a:t>
            </a:r>
            <a:r>
              <a:rPr lang="cs-CZ" sz="2400" dirty="0" err="1"/>
              <a:t>p.o</a:t>
            </a:r>
            <a:r>
              <a:rPr lang="cs-CZ" sz="2400" dirty="0"/>
              <a:t>., je podezření na poranění GIT…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a zobrazovací metody - cvičení (VLDI7X1c)</a:t>
            </a:r>
          </a:p>
        </p:txBody>
      </p:sp>
    </p:spTree>
    <p:extLst>
      <p:ext uri="{BB962C8B-B14F-4D97-AF65-F5344CB8AC3E}">
        <p14:creationId xmlns:p14="http://schemas.microsoft.com/office/powerpoint/2010/main" val="1525155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44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A7F6BB-CC1D-458C-8371-311D59E97D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a zobrazovací metody - cvičení (VLDI7X1c)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6984E3-726E-4C47-8739-CFFC986F9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Výstupy z učení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2E706C-BBA7-9247-8105-68B5DD4C9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Student bude znát nejčastěji používané kontrastní látky používané v radiologii a jejich nežádoucí účinky</a:t>
            </a:r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07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CBB42A-76AF-4504-9C28-0D54D5A6FC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a zobrazovací metody - cvičení (VLDI7X1c)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7A629C6-594C-44CA-8A47-78137BC98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B29A0E-1B4D-45A3-8750-F2215AFC1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Podle modality</a:t>
            </a:r>
          </a:p>
          <a:p>
            <a:pPr lvl="1"/>
            <a:r>
              <a:rPr lang="cs-CZ" sz="2400" dirty="0"/>
              <a:t>UZ</a:t>
            </a:r>
          </a:p>
          <a:p>
            <a:pPr lvl="1"/>
            <a:r>
              <a:rPr lang="cs-CZ" sz="2400" dirty="0"/>
              <a:t>MR </a:t>
            </a:r>
          </a:p>
          <a:p>
            <a:pPr lvl="1"/>
            <a:r>
              <a:rPr lang="cs-CZ" sz="2400" dirty="0"/>
              <a:t>metody používající RTG záření   </a:t>
            </a:r>
          </a:p>
          <a:p>
            <a:r>
              <a:rPr lang="cs-CZ" sz="3200" dirty="0"/>
              <a:t>Podle způsobu podání </a:t>
            </a:r>
          </a:p>
          <a:p>
            <a:pPr lvl="1"/>
            <a:r>
              <a:rPr lang="cs-CZ" sz="2400" dirty="0" err="1"/>
              <a:t>i.v</a:t>
            </a:r>
            <a:r>
              <a:rPr lang="cs-CZ" sz="2400" dirty="0"/>
              <a:t>., </a:t>
            </a:r>
            <a:r>
              <a:rPr lang="cs-CZ" sz="2400" dirty="0" err="1"/>
              <a:t>i.a</a:t>
            </a:r>
            <a:r>
              <a:rPr lang="cs-CZ" sz="2400" dirty="0"/>
              <a:t>., </a:t>
            </a:r>
            <a:r>
              <a:rPr lang="cs-CZ" sz="2400" dirty="0" err="1"/>
              <a:t>p.o</a:t>
            </a:r>
            <a:r>
              <a:rPr lang="cs-CZ" sz="2400" dirty="0"/>
              <a:t>., </a:t>
            </a:r>
            <a:r>
              <a:rPr lang="cs-CZ" sz="2400" dirty="0" err="1"/>
              <a:t>intrathekálně</a:t>
            </a:r>
            <a:r>
              <a:rPr lang="cs-CZ" sz="2400" dirty="0"/>
              <a:t>, </a:t>
            </a:r>
            <a:r>
              <a:rPr lang="cs-CZ" sz="2400" dirty="0" err="1"/>
              <a:t>intravesikálně</a:t>
            </a:r>
            <a:r>
              <a:rPr lang="cs-CZ" sz="2400" dirty="0"/>
              <a:t>, do píštělí…</a:t>
            </a:r>
          </a:p>
          <a:p>
            <a:r>
              <a:rPr lang="cs-CZ" sz="3200" dirty="0"/>
              <a:t>Podle typu kontrastu </a:t>
            </a:r>
          </a:p>
          <a:p>
            <a:pPr lvl="1"/>
            <a:r>
              <a:rPr lang="cs-CZ" sz="2400" dirty="0"/>
              <a:t>Pozitivní</a:t>
            </a:r>
          </a:p>
          <a:p>
            <a:pPr lvl="1"/>
            <a:r>
              <a:rPr lang="cs-CZ" sz="2400" dirty="0"/>
              <a:t>Negativní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5605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CBB42A-76AF-4504-9C28-0D54D5A6FC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8800" y="6228000"/>
            <a:ext cx="7920000" cy="252000"/>
          </a:xfrm>
        </p:spPr>
        <p:txBody>
          <a:bodyPr/>
          <a:lstStyle/>
          <a:p>
            <a:r>
              <a:rPr lang="cs-CZ" dirty="0"/>
              <a:t>Diagnostické a zobrazovací metody - cvičení (VLDI7X1c)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7A629C6-594C-44CA-8A47-78137BC98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Kontrastní látka pro UZ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B29A0E-1B4D-45A3-8750-F2215AFC1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629789"/>
            <a:ext cx="10753200" cy="4139998"/>
          </a:xfrm>
        </p:spPr>
        <p:txBody>
          <a:bodyPr/>
          <a:lstStyle/>
          <a:p>
            <a:r>
              <a:rPr lang="cs-CZ" sz="2400" b="1" dirty="0" err="1">
                <a:solidFill>
                  <a:schemeClr val="accent2"/>
                </a:solidFill>
              </a:rPr>
              <a:t>Mikrobubliny</a:t>
            </a:r>
            <a:r>
              <a:rPr lang="cs-CZ" sz="2400" dirty="0"/>
              <a:t> inertního plynu fluoridu sírového (SF</a:t>
            </a:r>
            <a:r>
              <a:rPr lang="cs-CZ" sz="2400" baseline="-25000" dirty="0"/>
              <a:t>6</a:t>
            </a:r>
            <a:r>
              <a:rPr lang="cs-CZ" sz="2400" dirty="0"/>
              <a:t>) stabilizované fosfolipidy (</a:t>
            </a:r>
            <a:r>
              <a:rPr lang="cs-CZ" sz="2400" dirty="0" err="1"/>
              <a:t>SonoVue</a:t>
            </a:r>
            <a:r>
              <a:rPr lang="cs-CZ" sz="2400" dirty="0"/>
              <a:t>)</a:t>
            </a:r>
          </a:p>
          <a:p>
            <a:r>
              <a:rPr lang="cs-CZ" sz="2400" dirty="0"/>
              <a:t>Kontrast díky odrazu UZ vlnění na rozhraní plyn/tekutina</a:t>
            </a:r>
          </a:p>
          <a:p>
            <a:r>
              <a:rPr lang="cs-CZ" sz="2400" dirty="0"/>
              <a:t>Podání </a:t>
            </a:r>
            <a:r>
              <a:rPr lang="cs-CZ" sz="2400" dirty="0" err="1"/>
              <a:t>i.v</a:t>
            </a:r>
            <a:r>
              <a:rPr lang="cs-CZ" sz="2400" dirty="0"/>
              <a:t>., je </a:t>
            </a:r>
            <a:r>
              <a:rPr lang="cs-CZ" sz="2400" b="1" dirty="0">
                <a:solidFill>
                  <a:schemeClr val="accent2"/>
                </a:solidFill>
              </a:rPr>
              <a:t>striktně intravaskulární</a:t>
            </a:r>
            <a:r>
              <a:rPr lang="cs-CZ" sz="2400" dirty="0">
                <a:solidFill>
                  <a:schemeClr val="accent2"/>
                </a:solidFill>
              </a:rPr>
              <a:t> </a:t>
            </a:r>
            <a:r>
              <a:rPr lang="cs-CZ" sz="2400" dirty="0"/>
              <a:t>– zobrazení mikrocirkulace </a:t>
            </a:r>
          </a:p>
          <a:p>
            <a:r>
              <a:rPr lang="cs-CZ" sz="2400" b="1" dirty="0">
                <a:solidFill>
                  <a:schemeClr val="accent2"/>
                </a:solidFill>
              </a:rPr>
              <a:t>Eliminace cestou plicních kapilár</a:t>
            </a:r>
            <a:r>
              <a:rPr lang="cs-CZ" sz="2400" b="1" dirty="0"/>
              <a:t> </a:t>
            </a:r>
            <a:r>
              <a:rPr lang="cs-CZ" sz="2400" dirty="0"/>
              <a:t>(do 15 minut)</a:t>
            </a:r>
          </a:p>
          <a:p>
            <a:r>
              <a:rPr lang="cs-CZ" sz="2400" dirty="0"/>
              <a:t>Lze podat u renálního selhání, alergické reakce raritní</a:t>
            </a:r>
          </a:p>
          <a:p>
            <a:r>
              <a:rPr lang="cs-CZ" sz="2400" dirty="0"/>
              <a:t>Kontraindikace: významné pravolevé zkraty, těžká plicní hypertenze, recentní AIM…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3697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CBB42A-76AF-4504-9C28-0D54D5A6FC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a zobrazovací metody - cvičení (VLDI7X1c)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7A629C6-594C-44CA-8A47-78137BC98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K.l</a:t>
            </a:r>
            <a:r>
              <a:rPr lang="cs-CZ" dirty="0"/>
              <a:t>. pro metody využívající RTG záření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B29A0E-1B4D-45A3-8750-F2215AFC1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err="1">
                <a:solidFill>
                  <a:schemeClr val="accent2"/>
                </a:solidFill>
              </a:rPr>
              <a:t>I.v</a:t>
            </a:r>
            <a:r>
              <a:rPr lang="cs-CZ" sz="2400" b="1" dirty="0">
                <a:solidFill>
                  <a:schemeClr val="accent2"/>
                </a:solidFill>
              </a:rPr>
              <a:t>. a jakékoli jiné podání</a:t>
            </a:r>
          </a:p>
          <a:p>
            <a:pPr lvl="1"/>
            <a:r>
              <a:rPr lang="cs-CZ" sz="2400" b="1" dirty="0"/>
              <a:t>Jodové </a:t>
            </a:r>
            <a:r>
              <a:rPr lang="cs-CZ" sz="2400" b="1" dirty="0" err="1"/>
              <a:t>k.l</a:t>
            </a:r>
            <a:r>
              <a:rPr lang="cs-CZ" sz="2400" b="1" dirty="0"/>
              <a:t>. </a:t>
            </a:r>
            <a:r>
              <a:rPr lang="cs-CZ" sz="2400" dirty="0"/>
              <a:t>(</a:t>
            </a:r>
            <a:r>
              <a:rPr lang="cs-CZ" sz="2400" dirty="0" err="1"/>
              <a:t>further</a:t>
            </a:r>
            <a:r>
              <a:rPr lang="cs-CZ" sz="2400" dirty="0"/>
              <a:t> on </a:t>
            </a:r>
            <a:r>
              <a:rPr lang="cs-CZ" sz="2400" dirty="0" err="1"/>
              <a:t>next</a:t>
            </a:r>
            <a:r>
              <a:rPr lang="cs-CZ" sz="2400" dirty="0"/>
              <a:t> </a:t>
            </a:r>
            <a:r>
              <a:rPr lang="cs-CZ" sz="2400" dirty="0" err="1"/>
              <a:t>slides</a:t>
            </a:r>
            <a:r>
              <a:rPr lang="cs-CZ" sz="2400" dirty="0"/>
              <a:t>)</a:t>
            </a:r>
          </a:p>
          <a:p>
            <a:r>
              <a:rPr lang="cs-CZ" sz="2400" b="1" dirty="0" err="1">
                <a:solidFill>
                  <a:schemeClr val="accent2"/>
                </a:solidFill>
              </a:rPr>
              <a:t>P.o</a:t>
            </a:r>
            <a:r>
              <a:rPr lang="cs-CZ" sz="2400" b="1" dirty="0">
                <a:solidFill>
                  <a:schemeClr val="accent2"/>
                </a:solidFill>
              </a:rPr>
              <a:t>. </a:t>
            </a:r>
            <a:r>
              <a:rPr lang="cs-CZ" sz="2400" b="1" dirty="0" err="1">
                <a:solidFill>
                  <a:schemeClr val="accent2"/>
                </a:solidFill>
              </a:rPr>
              <a:t>administraiton</a:t>
            </a:r>
            <a:r>
              <a:rPr lang="cs-CZ" sz="2400" dirty="0"/>
              <a:t> (</a:t>
            </a:r>
            <a:r>
              <a:rPr lang="cs-CZ" sz="2400" dirty="0" err="1"/>
              <a:t>or</a:t>
            </a:r>
            <a:r>
              <a:rPr lang="cs-CZ" sz="2400" dirty="0"/>
              <a:t> per </a:t>
            </a:r>
            <a:r>
              <a:rPr lang="cs-CZ" sz="2400" dirty="0" err="1"/>
              <a:t>rectum</a:t>
            </a:r>
            <a:r>
              <a:rPr lang="cs-CZ" sz="2400" dirty="0"/>
              <a:t>, by </a:t>
            </a:r>
            <a:r>
              <a:rPr lang="cs-CZ" sz="2400" dirty="0" err="1"/>
              <a:t>way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GIT </a:t>
            </a:r>
            <a:r>
              <a:rPr lang="cs-CZ" sz="2400" dirty="0" err="1"/>
              <a:t>tubes</a:t>
            </a:r>
            <a:r>
              <a:rPr lang="cs-CZ" sz="2400" dirty="0"/>
              <a:t>) </a:t>
            </a:r>
          </a:p>
          <a:p>
            <a:pPr lvl="1"/>
            <a:r>
              <a:rPr lang="cs-CZ" sz="2400" i="1" dirty="0">
                <a:solidFill>
                  <a:schemeClr val="tx2"/>
                </a:solidFill>
              </a:rPr>
              <a:t>Pozitivní </a:t>
            </a:r>
          </a:p>
          <a:p>
            <a:pPr lvl="2"/>
            <a:r>
              <a:rPr lang="cs-CZ" sz="2400" b="1" dirty="0"/>
              <a:t>Baryové </a:t>
            </a:r>
            <a:r>
              <a:rPr lang="cs-CZ" sz="2400" b="1" dirty="0" err="1"/>
              <a:t>k.l</a:t>
            </a:r>
            <a:r>
              <a:rPr lang="cs-CZ" sz="2400" b="1" dirty="0"/>
              <a:t>.</a:t>
            </a:r>
            <a:r>
              <a:rPr lang="cs-CZ" sz="2400" dirty="0"/>
              <a:t> (BaSO</a:t>
            </a:r>
            <a:r>
              <a:rPr lang="cs-CZ" sz="2400" baseline="-25000" dirty="0"/>
              <a:t>4</a:t>
            </a:r>
            <a:r>
              <a:rPr lang="cs-CZ" sz="2400" dirty="0"/>
              <a:t>) – pro CT, skiaskopii. Nelze použít při podezření na perforaci GIT! </a:t>
            </a:r>
          </a:p>
          <a:p>
            <a:pPr lvl="1"/>
            <a:r>
              <a:rPr lang="cs-CZ" sz="2400" i="1" dirty="0">
                <a:solidFill>
                  <a:schemeClr val="tx2"/>
                </a:solidFill>
              </a:rPr>
              <a:t>Negativní</a:t>
            </a:r>
            <a:r>
              <a:rPr lang="cs-CZ" sz="2400" dirty="0"/>
              <a:t> </a:t>
            </a:r>
          </a:p>
          <a:p>
            <a:pPr lvl="2"/>
            <a:r>
              <a:rPr lang="cs-CZ" sz="2400" b="1" dirty="0"/>
              <a:t>Voda </a:t>
            </a:r>
            <a:r>
              <a:rPr lang="cs-CZ" sz="2400" dirty="0"/>
              <a:t>– při CT k distenzi horního GIT (distálněji se vstřebává)</a:t>
            </a:r>
          </a:p>
          <a:p>
            <a:pPr lvl="2"/>
            <a:r>
              <a:rPr lang="cs-CZ" sz="2400" b="1" dirty="0" err="1"/>
              <a:t>Mannitol</a:t>
            </a:r>
            <a:r>
              <a:rPr lang="cs-CZ" sz="2400" dirty="0"/>
              <a:t> – při CT k distenzi aborálního GIT (je </a:t>
            </a:r>
            <a:r>
              <a:rPr lang="cs-CZ" sz="2400" dirty="0" err="1"/>
              <a:t>hyperosmolární</a:t>
            </a:r>
            <a:r>
              <a:rPr lang="cs-CZ" sz="2400" dirty="0"/>
              <a:t>)</a:t>
            </a:r>
          </a:p>
          <a:p>
            <a:pPr lvl="2"/>
            <a:r>
              <a:rPr lang="cs-CZ" sz="2400" b="1" dirty="0"/>
              <a:t>Plyn – CO</a:t>
            </a:r>
            <a:r>
              <a:rPr lang="cs-CZ" sz="2400" b="1" baseline="-25000" dirty="0"/>
              <a:t>2</a:t>
            </a:r>
            <a:r>
              <a:rPr lang="cs-CZ" sz="2400" dirty="0"/>
              <a:t> - při CT kolonoskopii (aplikace </a:t>
            </a:r>
            <a:r>
              <a:rPr lang="cs-CZ" sz="2400" dirty="0" err="1"/>
              <a:t>p.r</a:t>
            </a:r>
            <a:r>
              <a:rPr lang="cs-CZ" sz="2400" dirty="0"/>
              <a:t>.), </a:t>
            </a:r>
            <a:r>
              <a:rPr lang="cs-CZ" sz="2400" dirty="0" err="1"/>
              <a:t>efervescentní</a:t>
            </a:r>
            <a:r>
              <a:rPr lang="cs-CZ" sz="2400" dirty="0"/>
              <a:t> prášek při skiaskopickém vyšetření jícnu a žaludku – také pro distenzi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1323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CBB42A-76AF-4504-9C28-0D54D5A6FC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a zobrazovací metody - cvičení (VLDI7X1c)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7A629C6-594C-44CA-8A47-78137BC98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Jodové </a:t>
            </a:r>
            <a:r>
              <a:rPr lang="cs-CZ" dirty="0" err="1"/>
              <a:t>k.l</a:t>
            </a:r>
            <a:r>
              <a:rPr lang="cs-CZ" dirty="0"/>
              <a:t>. 1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B29A0E-1B4D-45A3-8750-F2215AFC1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Pozitivní – </a:t>
            </a:r>
            <a:r>
              <a:rPr lang="cs-CZ" sz="2400" b="1" dirty="0">
                <a:solidFill>
                  <a:schemeClr val="accent2"/>
                </a:solidFill>
              </a:rPr>
              <a:t>jód absorbuje RTG záření </a:t>
            </a:r>
            <a:r>
              <a:rPr lang="cs-CZ" sz="2400" dirty="0"/>
              <a:t>(vysoké nukleonové číslo)</a:t>
            </a:r>
          </a:p>
          <a:p>
            <a:r>
              <a:rPr lang="cs-CZ" sz="2400" b="1" dirty="0">
                <a:solidFill>
                  <a:schemeClr val="accent2"/>
                </a:solidFill>
              </a:rPr>
              <a:t>Aplikace kamkoli </a:t>
            </a:r>
            <a:r>
              <a:rPr lang="cs-CZ" sz="2400" dirty="0"/>
              <a:t>chceme: </a:t>
            </a:r>
            <a:r>
              <a:rPr lang="cs-CZ" sz="2400" dirty="0" err="1"/>
              <a:t>i.a</a:t>
            </a:r>
            <a:r>
              <a:rPr lang="cs-CZ" sz="2400" dirty="0"/>
              <a:t>., </a:t>
            </a:r>
            <a:r>
              <a:rPr lang="cs-CZ" sz="2400" dirty="0" err="1"/>
              <a:t>i.v</a:t>
            </a:r>
            <a:r>
              <a:rPr lang="cs-CZ" sz="2400" dirty="0"/>
              <a:t>., </a:t>
            </a:r>
            <a:r>
              <a:rPr lang="cs-CZ" sz="2400" dirty="0" err="1"/>
              <a:t>p.o</a:t>
            </a:r>
            <a:r>
              <a:rPr lang="cs-CZ" sz="2400" dirty="0"/>
              <a:t>., </a:t>
            </a:r>
            <a:r>
              <a:rPr lang="cs-CZ" sz="2400" dirty="0" err="1"/>
              <a:t>intravesikálně</a:t>
            </a:r>
            <a:r>
              <a:rPr lang="cs-CZ" sz="2400" dirty="0"/>
              <a:t>, do drénů, do píštělí…</a:t>
            </a:r>
          </a:p>
          <a:p>
            <a:r>
              <a:rPr lang="cs-CZ" sz="2400" dirty="0"/>
              <a:t>Přestupují do </a:t>
            </a:r>
            <a:r>
              <a:rPr lang="cs-CZ" sz="2400" dirty="0" err="1"/>
              <a:t>intersticia</a:t>
            </a:r>
            <a:r>
              <a:rPr lang="cs-CZ" sz="2400" dirty="0"/>
              <a:t>, nepřestupují přes nepoškozenou hematoencefalickou bariéru</a:t>
            </a:r>
          </a:p>
          <a:p>
            <a:r>
              <a:rPr lang="cs-CZ" sz="2400" dirty="0"/>
              <a:t>Většina </a:t>
            </a:r>
            <a:r>
              <a:rPr lang="cs-CZ" sz="2400" b="1" dirty="0">
                <a:solidFill>
                  <a:schemeClr val="accent2"/>
                </a:solidFill>
              </a:rPr>
              <a:t>vyloučena ledvinami </a:t>
            </a:r>
            <a:r>
              <a:rPr lang="cs-CZ" sz="2400" dirty="0"/>
              <a:t>(normálně do cca 2h), vylučování záleží na glomerulární filtraci, kritický pro funkci ledvin 1. průchod, lze je </a:t>
            </a:r>
            <a:r>
              <a:rPr lang="cs-CZ" sz="2400" dirty="0" err="1"/>
              <a:t>oddialyzovat</a:t>
            </a:r>
            <a:endParaRPr lang="cs-CZ" sz="2400" dirty="0"/>
          </a:p>
          <a:p>
            <a:r>
              <a:rPr lang="cs-CZ" sz="2400" dirty="0"/>
              <a:t>Nyní se používají pouze </a:t>
            </a:r>
            <a:r>
              <a:rPr lang="cs-CZ" sz="2400" b="1" dirty="0" err="1"/>
              <a:t>neionické</a:t>
            </a:r>
            <a:r>
              <a:rPr lang="cs-CZ" sz="2400" b="1" dirty="0"/>
              <a:t> </a:t>
            </a:r>
            <a:r>
              <a:rPr lang="cs-CZ" sz="2400" dirty="0" err="1"/>
              <a:t>k.l</a:t>
            </a:r>
            <a:r>
              <a:rPr lang="cs-CZ" sz="2400" dirty="0"/>
              <a:t>.</a:t>
            </a:r>
          </a:p>
          <a:p>
            <a:r>
              <a:rPr lang="cs-CZ" sz="2400" dirty="0"/>
              <a:t>Základní vlastnosti jodových </a:t>
            </a:r>
            <a:r>
              <a:rPr lang="cs-CZ" sz="2400" dirty="0" err="1"/>
              <a:t>k.l</a:t>
            </a:r>
            <a:r>
              <a:rPr lang="cs-CZ" sz="2400" dirty="0"/>
              <a:t>. – </a:t>
            </a:r>
            <a:r>
              <a:rPr lang="cs-CZ" sz="2400" b="1" dirty="0"/>
              <a:t>koncentrace, osmolalita, viskozita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808113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CBB42A-76AF-4504-9C28-0D54D5A6FC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a zobrazovací metody - cvičení (VLDI7X1c)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7A629C6-594C-44CA-8A47-78137BC98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Jodové </a:t>
            </a:r>
            <a:r>
              <a:rPr lang="cs-CZ" dirty="0" err="1"/>
              <a:t>k.l</a:t>
            </a:r>
            <a:r>
              <a:rPr lang="cs-CZ" dirty="0"/>
              <a:t>. 2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B29A0E-1B4D-45A3-8750-F2215AFC1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>
                <a:solidFill>
                  <a:schemeClr val="accent2"/>
                </a:solidFill>
              </a:rPr>
              <a:t>Nežádoucí účinky</a:t>
            </a:r>
          </a:p>
          <a:p>
            <a:pPr lvl="1"/>
            <a:r>
              <a:rPr lang="cs-CZ" b="1" dirty="0"/>
              <a:t>Akutní nežádoucí reakce </a:t>
            </a:r>
            <a:r>
              <a:rPr lang="cs-CZ" dirty="0"/>
              <a:t>- různé typy (alergická, </a:t>
            </a:r>
            <a:r>
              <a:rPr lang="cs-CZ" dirty="0" err="1"/>
              <a:t>alergoidní</a:t>
            </a:r>
            <a:r>
              <a:rPr lang="cs-CZ" dirty="0"/>
              <a:t>, </a:t>
            </a:r>
            <a:r>
              <a:rPr lang="cs-CZ" dirty="0" err="1"/>
              <a:t>chemotoxická</a:t>
            </a:r>
            <a:r>
              <a:rPr lang="cs-CZ" dirty="0"/>
              <a:t>…) </a:t>
            </a:r>
          </a:p>
          <a:p>
            <a:pPr lvl="2"/>
            <a:r>
              <a:rPr lang="cs-CZ" sz="2000" dirty="0"/>
              <a:t>různá tíže: nauzea, zvracení, erytém, kopřivka, arytmie, křeče, bronchospazmy, anafylaktický šok…</a:t>
            </a:r>
          </a:p>
          <a:p>
            <a:pPr lvl="1"/>
            <a:r>
              <a:rPr lang="cs-CZ" b="1" dirty="0" err="1"/>
              <a:t>Postkontrastní</a:t>
            </a:r>
            <a:r>
              <a:rPr lang="cs-CZ" b="1" dirty="0"/>
              <a:t> nefropatie (post </a:t>
            </a:r>
            <a:r>
              <a:rPr lang="cs-CZ" b="1" dirty="0" err="1"/>
              <a:t>contrast</a:t>
            </a:r>
            <a:r>
              <a:rPr lang="cs-CZ" b="1" dirty="0"/>
              <a:t> </a:t>
            </a:r>
            <a:r>
              <a:rPr lang="cs-CZ" b="1" dirty="0" err="1"/>
              <a:t>acute</a:t>
            </a:r>
            <a:r>
              <a:rPr lang="cs-CZ" b="1" dirty="0"/>
              <a:t> </a:t>
            </a:r>
            <a:r>
              <a:rPr lang="cs-CZ" b="1" dirty="0" err="1"/>
              <a:t>kidney</a:t>
            </a:r>
            <a:r>
              <a:rPr lang="cs-CZ" b="1" dirty="0"/>
              <a:t> </a:t>
            </a:r>
            <a:r>
              <a:rPr lang="cs-CZ" b="1" dirty="0" err="1"/>
              <a:t>injury</a:t>
            </a:r>
            <a:r>
              <a:rPr lang="cs-CZ" b="1" dirty="0"/>
              <a:t>) </a:t>
            </a:r>
          </a:p>
          <a:p>
            <a:pPr lvl="2"/>
            <a:r>
              <a:rPr lang="cs-CZ" sz="2000" dirty="0"/>
              <a:t>= zvýšení hodnoty sérového kreatininu o více než 26,5 </a:t>
            </a:r>
            <a:r>
              <a:rPr lang="cs-CZ" sz="2000" dirty="0" err="1"/>
              <a:t>umol</a:t>
            </a:r>
            <a:r>
              <a:rPr lang="cs-CZ" sz="2000" dirty="0"/>
              <a:t>/l do 48-72h po aplikaci </a:t>
            </a:r>
            <a:r>
              <a:rPr lang="cs-CZ" sz="2000" dirty="0" err="1"/>
              <a:t>k.l</a:t>
            </a:r>
            <a:r>
              <a:rPr lang="cs-CZ" sz="2000" dirty="0"/>
              <a:t>., mnoho faktorů </a:t>
            </a:r>
          </a:p>
          <a:p>
            <a:r>
              <a:rPr lang="cs-CZ" sz="2000" b="1" dirty="0">
                <a:solidFill>
                  <a:schemeClr val="accent2"/>
                </a:solidFill>
              </a:rPr>
              <a:t>Kontraindikace</a:t>
            </a:r>
            <a:r>
              <a:rPr lang="cs-CZ" sz="2000" dirty="0"/>
              <a:t> </a:t>
            </a:r>
            <a:r>
              <a:rPr lang="cs-CZ" sz="2000" i="1" dirty="0"/>
              <a:t>jsou </a:t>
            </a:r>
            <a:r>
              <a:rPr lang="cs-CZ" sz="2000" b="1" i="1" dirty="0">
                <a:solidFill>
                  <a:schemeClr val="accent2"/>
                </a:solidFill>
              </a:rPr>
              <a:t>relativní</a:t>
            </a:r>
            <a:r>
              <a:rPr lang="cs-CZ" sz="2000" b="1" i="1" dirty="0"/>
              <a:t> </a:t>
            </a:r>
            <a:r>
              <a:rPr lang="cs-CZ" sz="2000" dirty="0"/>
              <a:t>– zvažuje se vždy risk/benefit</a:t>
            </a:r>
          </a:p>
          <a:p>
            <a:pPr lvl="1"/>
            <a:r>
              <a:rPr lang="cs-CZ" b="1" dirty="0"/>
              <a:t>Alergická reakce na jodovou </a:t>
            </a:r>
            <a:r>
              <a:rPr lang="cs-CZ" b="1" dirty="0" err="1"/>
              <a:t>k.l</a:t>
            </a:r>
            <a:r>
              <a:rPr lang="cs-CZ" b="1" dirty="0"/>
              <a:t>. v anamnéze</a:t>
            </a:r>
          </a:p>
          <a:p>
            <a:pPr lvl="1"/>
            <a:r>
              <a:rPr lang="cs-CZ" b="1" dirty="0"/>
              <a:t>Renální insuficience</a:t>
            </a:r>
          </a:p>
          <a:p>
            <a:pPr lvl="1"/>
            <a:r>
              <a:rPr lang="cs-CZ" b="1" dirty="0" err="1"/>
              <a:t>Metformin</a:t>
            </a:r>
            <a:r>
              <a:rPr lang="cs-CZ" dirty="0"/>
              <a:t> – při zhoršení renálních funkcí se pomaleji vylučuje a mohl by způsobit laktátovou acidózu</a:t>
            </a:r>
          </a:p>
        </p:txBody>
      </p:sp>
    </p:spTree>
    <p:extLst>
      <p:ext uri="{BB962C8B-B14F-4D97-AF65-F5344CB8AC3E}">
        <p14:creationId xmlns:p14="http://schemas.microsoft.com/office/powerpoint/2010/main" val="2784959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CBB42A-76AF-4504-9C28-0D54D5A6FC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a zobrazovací metody - cvičení (VLDI7X1c)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7A629C6-594C-44CA-8A47-78137BC98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Kontrastní látky pro MR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B29A0E-1B4D-45A3-8750-F2215AFC1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err="1">
                <a:solidFill>
                  <a:schemeClr val="tx2"/>
                </a:solidFill>
              </a:rPr>
              <a:t>I.v</a:t>
            </a:r>
            <a:r>
              <a:rPr lang="cs-CZ" sz="2400" b="1" dirty="0">
                <a:solidFill>
                  <a:schemeClr val="tx2"/>
                </a:solidFill>
              </a:rPr>
              <a:t>. podání</a:t>
            </a:r>
          </a:p>
          <a:p>
            <a:pPr lvl="1"/>
            <a:r>
              <a:rPr lang="cs-CZ" sz="2800" b="1" dirty="0">
                <a:solidFill>
                  <a:schemeClr val="accent2"/>
                </a:solidFill>
              </a:rPr>
              <a:t>Gadoliniové </a:t>
            </a:r>
            <a:r>
              <a:rPr lang="cs-CZ" sz="2800" b="1" dirty="0" err="1">
                <a:solidFill>
                  <a:schemeClr val="accent2"/>
                </a:solidFill>
              </a:rPr>
              <a:t>k.l</a:t>
            </a:r>
            <a:r>
              <a:rPr lang="cs-CZ" sz="2800" b="1" dirty="0">
                <a:solidFill>
                  <a:schemeClr val="accent2"/>
                </a:solidFill>
              </a:rPr>
              <a:t>. </a:t>
            </a:r>
            <a:r>
              <a:rPr lang="cs-CZ" sz="2400" b="1" dirty="0">
                <a:solidFill>
                  <a:schemeClr val="accent2"/>
                </a:solidFill>
              </a:rPr>
              <a:t>- </a:t>
            </a:r>
            <a:r>
              <a:rPr lang="cs-CZ" sz="2400" dirty="0"/>
              <a:t>jediné v současnosti rutinně používané, viz dále</a:t>
            </a:r>
          </a:p>
          <a:p>
            <a:r>
              <a:rPr lang="cs-CZ" sz="2000" b="1" dirty="0" err="1">
                <a:solidFill>
                  <a:schemeClr val="tx2"/>
                </a:solidFill>
              </a:rPr>
              <a:t>P.o</a:t>
            </a:r>
            <a:r>
              <a:rPr lang="cs-CZ" sz="2000" b="1" dirty="0">
                <a:solidFill>
                  <a:schemeClr val="tx2"/>
                </a:solidFill>
              </a:rPr>
              <a:t>. podání</a:t>
            </a:r>
          </a:p>
          <a:p>
            <a:pPr lvl="1"/>
            <a:r>
              <a:rPr lang="cs-CZ" b="1" dirty="0"/>
              <a:t>Borůvkový/ananasový džus</a:t>
            </a:r>
          </a:p>
          <a:p>
            <a:pPr lvl="2"/>
            <a:r>
              <a:rPr lang="cs-CZ" sz="2000" dirty="0"/>
              <a:t>Negativní kontrast– eliminace artefaktů z obsahu žaludku při MRCP</a:t>
            </a:r>
          </a:p>
          <a:p>
            <a:pPr lvl="1"/>
            <a:r>
              <a:rPr lang="cs-CZ" b="1" dirty="0" err="1"/>
              <a:t>Mannitol</a:t>
            </a:r>
            <a:r>
              <a:rPr lang="cs-CZ" b="1" dirty="0"/>
              <a:t> </a:t>
            </a:r>
          </a:p>
          <a:p>
            <a:pPr lvl="2"/>
            <a:r>
              <a:rPr lang="cs-CZ" sz="2000" dirty="0"/>
              <a:t>při MR </a:t>
            </a:r>
            <a:r>
              <a:rPr lang="cs-CZ" sz="2000" dirty="0" err="1"/>
              <a:t>enterografii</a:t>
            </a:r>
            <a:r>
              <a:rPr lang="cs-CZ" sz="2000" dirty="0"/>
              <a:t>, analogicky jako u CT jde hlavně o distenzi kliček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0563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CBB42A-76AF-4504-9C28-0D54D5A6FC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a zobrazovací metody - cvičení (VLDI7X1c)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7A629C6-594C-44CA-8A47-78137BC98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Gadoliniové </a:t>
            </a:r>
            <a:r>
              <a:rPr lang="cs-CZ" dirty="0" err="1"/>
              <a:t>k.l</a:t>
            </a:r>
            <a:r>
              <a:rPr lang="cs-CZ" dirty="0"/>
              <a:t>. 1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B29A0E-1B4D-45A3-8750-F2215AFC1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err="1"/>
              <a:t>Gd</a:t>
            </a:r>
            <a:r>
              <a:rPr lang="cs-CZ" sz="2400" dirty="0"/>
              <a:t> je </a:t>
            </a:r>
            <a:r>
              <a:rPr lang="cs-CZ" sz="2400" b="1" dirty="0">
                <a:solidFill>
                  <a:schemeClr val="accent2"/>
                </a:solidFill>
              </a:rPr>
              <a:t>paramagnetické </a:t>
            </a:r>
            <a:r>
              <a:rPr lang="cs-CZ" sz="2400" dirty="0"/>
              <a:t>- nevidíme samotnou </a:t>
            </a:r>
            <a:r>
              <a:rPr lang="cs-CZ" sz="2400" dirty="0" err="1"/>
              <a:t>k.l</a:t>
            </a:r>
            <a:r>
              <a:rPr lang="cs-CZ" sz="2400" dirty="0"/>
              <a:t>., ale to, jak ovlivňuje </a:t>
            </a:r>
            <a:r>
              <a:rPr lang="cs-CZ" sz="2400" dirty="0" err="1"/>
              <a:t>mag</a:t>
            </a:r>
            <a:r>
              <a:rPr lang="cs-CZ" sz="2400" dirty="0"/>
              <a:t>. pole ve svém okolí, zkracuje především T1 čas (zvýšení signálu v T1 vážení = pozitivní kontrast)</a:t>
            </a:r>
          </a:p>
          <a:p>
            <a:r>
              <a:rPr lang="cs-CZ" sz="2400" b="1" dirty="0"/>
              <a:t>Cheláty </a:t>
            </a:r>
            <a:r>
              <a:rPr lang="cs-CZ" sz="2400" b="1" dirty="0" err="1"/>
              <a:t>Gd</a:t>
            </a:r>
            <a:r>
              <a:rPr lang="cs-CZ" sz="2400" b="1" dirty="0"/>
              <a:t> </a:t>
            </a:r>
            <a:r>
              <a:rPr lang="cs-CZ" sz="2400" dirty="0"/>
              <a:t>(samotné je těžký toxický kov)</a:t>
            </a:r>
          </a:p>
          <a:p>
            <a:r>
              <a:rPr lang="cs-CZ" sz="2400" b="1" dirty="0"/>
              <a:t>Přechází do </a:t>
            </a:r>
            <a:r>
              <a:rPr lang="cs-CZ" sz="2400" b="1" dirty="0" err="1"/>
              <a:t>intersticia</a:t>
            </a:r>
            <a:r>
              <a:rPr lang="cs-CZ" sz="2400" dirty="0"/>
              <a:t>, neprostupuje nepoškozenou hematoencefalickou membránu, jsou </a:t>
            </a:r>
            <a:r>
              <a:rPr lang="cs-CZ" sz="2400" dirty="0" err="1"/>
              <a:t>dialyzovatelné</a:t>
            </a:r>
            <a:endParaRPr lang="cs-CZ" sz="2400" dirty="0"/>
          </a:p>
          <a:p>
            <a:r>
              <a:rPr lang="cs-CZ" sz="2400" b="1" dirty="0"/>
              <a:t>Vylučují se ledvinami</a:t>
            </a:r>
            <a:r>
              <a:rPr lang="cs-CZ" sz="2400" dirty="0"/>
              <a:t> (poločas normálně kolem 90 min), výjimka je </a:t>
            </a:r>
            <a:r>
              <a:rPr lang="cs-CZ" sz="2400" b="1" dirty="0"/>
              <a:t>tkáňově specifická </a:t>
            </a:r>
            <a:r>
              <a:rPr lang="cs-CZ" sz="2400" b="1" dirty="0" err="1"/>
              <a:t>Gd</a:t>
            </a:r>
            <a:r>
              <a:rPr lang="cs-CZ" sz="2400" b="1" dirty="0"/>
              <a:t> </a:t>
            </a:r>
            <a:r>
              <a:rPr lang="cs-CZ" sz="2400" b="1" dirty="0" err="1"/>
              <a:t>k.l</a:t>
            </a:r>
            <a:r>
              <a:rPr lang="cs-CZ" sz="2400" dirty="0"/>
              <a:t>., která se vylučuje na půl ledvinami a žlučovými cestami (využívá se k zobrazení jaterních lézí či žlučových cest)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87003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ablona-video-simu-cz" id="{70E413AE-DF36-2240-8C7F-4EE22D6865F2}" vid="{D59A1AE0-0475-294C-904D-2C6C3702E6D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189</TotalTime>
  <Words>877</Words>
  <Application>Microsoft Office PowerPoint</Application>
  <PresentationFormat>Širokoúhlá obrazovka</PresentationFormat>
  <Paragraphs>82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Kontrastní látky</vt:lpstr>
      <vt:lpstr>Výstupy z učení</vt:lpstr>
      <vt:lpstr>Rozdělení</vt:lpstr>
      <vt:lpstr>Kontrastní látka pro UZ</vt:lpstr>
      <vt:lpstr>K.l. pro metody využívající RTG záření</vt:lpstr>
      <vt:lpstr>Jodové k.l. 1</vt:lpstr>
      <vt:lpstr>Jodové k.l. 2</vt:lpstr>
      <vt:lpstr>Kontrastní látky pro MR</vt:lpstr>
      <vt:lpstr>Gadoliniové k.l. 1</vt:lpstr>
      <vt:lpstr>Gadoliniové k.l. 2</vt:lpstr>
      <vt:lpstr>Take home message 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ohrožující stavy u diabetiků</dc:title>
  <dc:creator>Vojtěch Bulhart</dc:creator>
  <cp:lastModifiedBy>Tereza Kopřivová</cp:lastModifiedBy>
  <cp:revision>13</cp:revision>
  <cp:lastPrinted>1601-01-01T00:00:00Z</cp:lastPrinted>
  <dcterms:created xsi:type="dcterms:W3CDTF">2020-08-24T06:00:57Z</dcterms:created>
  <dcterms:modified xsi:type="dcterms:W3CDTF">2021-10-18T08:46:40Z</dcterms:modified>
</cp:coreProperties>
</file>