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3" r:id="rId5"/>
    <p:sldId id="265" r:id="rId6"/>
    <p:sldId id="289" r:id="rId7"/>
    <p:sldId id="264" r:id="rId8"/>
    <p:sldId id="291" r:id="rId9"/>
    <p:sldId id="292" r:id="rId10"/>
    <p:sldId id="266" r:id="rId11"/>
    <p:sldId id="295" r:id="rId12"/>
    <p:sldId id="296" r:id="rId13"/>
    <p:sldId id="297" r:id="rId14"/>
    <p:sldId id="290" r:id="rId15"/>
    <p:sldId id="294" r:id="rId16"/>
    <p:sldId id="287" r:id="rId17"/>
    <p:sldId id="267" r:id="rId18"/>
    <p:sldId id="285" r:id="rId19"/>
    <p:sldId id="269" r:id="rId20"/>
    <p:sldId id="271" r:id="rId21"/>
    <p:sldId id="286" r:id="rId22"/>
    <p:sldId id="270" r:id="rId23"/>
    <p:sldId id="284" r:id="rId24"/>
    <p:sldId id="273" r:id="rId25"/>
    <p:sldId id="277" r:id="rId26"/>
    <p:sldId id="276" r:id="rId27"/>
    <p:sldId id="275" r:id="rId28"/>
    <p:sldId id="274" r:id="rId29"/>
    <p:sldId id="279" r:id="rId30"/>
    <p:sldId id="278" r:id="rId31"/>
    <p:sldId id="282" r:id="rId32"/>
    <p:sldId id="281" r:id="rId33"/>
    <p:sldId id="288" r:id="rId34"/>
    <p:sldId id="272" r:id="rId35"/>
    <p:sldId id="283" r:id="rId3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9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ogle.cz/url?sa=i&amp;rct=j&amp;q=&amp;esrc=s&amp;source=images&amp;cd=&amp;cad=rja&amp;uact=8&amp;ved=2ahUKEwjCw96R7KPeAhVM-aQKHcyHC7oQjRx6BAgBEAU&amp;url=https://www.rcemlearning.co.uk/references/facial-palsy/&amp;psig=AOvVaw2oPpSkTZpLVvVt621_aNDO&amp;ust=154063423106383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z/url?sa=i&amp;rct=j&amp;q=&amp;esrc=s&amp;source=images&amp;cd=&amp;cad=rja&amp;uact=8&amp;ved=2ahUKEwiB9rP466PeAhUF2aQKHW4MCEIQjRx6BAgBEAU&amp;url=https://www.pinterest.com/pin/331577591311590666/&amp;psig=AOvVaw2oPpSkTZpLVvVt621_aNDO&amp;ust=154063423106383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2ahUKEwjHjJ216qPeAhVS3KQKHfqCAHgQjRx6BAgBEAU&amp;url=http://www.musclesused.com/muscles-facial-expression/&amp;psig=AOvVaw34yAVJjvufIXKldfymkxJo&amp;ust=1540633795785897" TargetMode="External"/><Relationship Id="rId2" Type="http://schemas.openxmlformats.org/officeDocument/2006/relationships/hyperlink" Target="https://www.google.cz/url?sa=i&amp;rct=j&amp;q=&amp;esrc=s&amp;source=images&amp;cd=&amp;cad=rja&amp;uact=8&amp;ved=2ahUKEwir4Nql6qPeAhVCzqQKHaIvDvUQjRx6BAgBEAU&amp;url=https://slideplayer.com/slide/9453493/&amp;psig=AOvVaw34yAVJjvufIXKldfymkxJo&amp;ust=1540633795785897"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0CAcQjRxqFQoTCJH-uvTbg8gCFQnWFAodevgBUQ&amp;url=http://www.youtube.com/watch?v=ftVUS2gMp6g&amp;psig=AFQjCNF1LQevDPY3yqXPtOAQC1D59mLJUw&amp;ust=1442773394284310"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google.cz/url?sa=i&amp;rct=j&amp;q=&amp;esrc=s&amp;source=images&amp;cd=&amp;cad=rja&amp;uact=8&amp;ved=0CAcQjRxqFQoTCJLO-4vcg8gCFUO4FAodIxIKlQ&amp;url=https://en.wikipedia.org/wiki/Nasalis_muscle&amp;psig=AFQjCNEucOX4Z1FT_MIHRc-VClswHcur3w&amp;ust=1442773452816939" TargetMode="Externa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z/url?sa=i&amp;rct=j&amp;q=&amp;esrc=s&amp;source=images&amp;cd=&amp;cad=rja&amp;uact=8&amp;ved=2ahUKEwi7vvyQ6KPeAhWGzqQKHXjHA_sQjRx6BAgBEAU&amp;url=http://www.medicalartlibrary.com/facial-nerve/&amp;psig=AOvVaw2irAfjDZWh5u5YHLK1xEyc&amp;ust=15406332006921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z/url?sa=i&amp;rct=j&amp;q=&amp;esrc=s&amp;source=images&amp;cd=&amp;cad=rja&amp;uact=8&amp;ved=2ahUKEwiG5N_q6KPeAhVGC-wKHRAyBeIQjRx6BAgBEAU&amp;url=https://www.nps.org.au/australian-prescriber/articles/management-of-bell-s-palsy&amp;psig=AOvVaw1-4jYBEcF6t9gCxtOl-cjq&amp;ust=154063338925271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85720" y="2214554"/>
            <a:ext cx="4000496" cy="1470025"/>
          </a:xfrm>
        </p:spPr>
        <p:txBody>
          <a:bodyPr>
            <a:noAutofit/>
          </a:bodyPr>
          <a:lstStyle/>
          <a:p>
            <a:r>
              <a:rPr lang="cs-CZ" sz="4000" b="1" dirty="0" err="1"/>
              <a:t>Manual</a:t>
            </a:r>
            <a:r>
              <a:rPr lang="cs-CZ" sz="4000" b="1" dirty="0"/>
              <a:t> </a:t>
            </a:r>
            <a:r>
              <a:rPr lang="cs-CZ" sz="4000" b="1" dirty="0" err="1"/>
              <a:t>muscle</a:t>
            </a:r>
            <a:r>
              <a:rPr lang="cs-CZ" sz="4000" b="1" dirty="0"/>
              <a:t> testing (2)</a:t>
            </a:r>
            <a:br>
              <a:rPr lang="cs-CZ" sz="4000" b="1" dirty="0"/>
            </a:br>
            <a:br>
              <a:rPr lang="cs-CZ" sz="4000" b="1" dirty="0"/>
            </a:br>
            <a:r>
              <a:rPr lang="cs-CZ" sz="4000" b="1" dirty="0" err="1"/>
              <a:t>Facial</a:t>
            </a:r>
            <a:r>
              <a:rPr lang="cs-CZ" sz="4000" b="1" dirty="0"/>
              <a:t> </a:t>
            </a:r>
            <a:br>
              <a:rPr lang="cs-CZ" sz="4000" b="1" dirty="0"/>
            </a:br>
            <a:r>
              <a:rPr lang="cs-CZ" sz="4000" b="1" dirty="0" err="1"/>
              <a:t>muscles</a:t>
            </a:r>
            <a:endParaRPr lang="cs-CZ" sz="4000" b="1" dirty="0"/>
          </a:p>
        </p:txBody>
      </p:sp>
      <p:sp>
        <p:nvSpPr>
          <p:cNvPr id="3" name="Podnadpis 2"/>
          <p:cNvSpPr>
            <a:spLocks noGrp="1"/>
          </p:cNvSpPr>
          <p:nvPr>
            <p:ph type="subTitle" idx="1"/>
          </p:nvPr>
        </p:nvSpPr>
        <p:spPr>
          <a:xfrm>
            <a:off x="1357290" y="5572140"/>
            <a:ext cx="6400800" cy="752492"/>
          </a:xfrm>
        </p:spPr>
        <p:txBody>
          <a:bodyPr/>
          <a:lstStyle/>
          <a:p>
            <a:r>
              <a:rPr lang="cs-CZ" sz="2400" dirty="0"/>
              <a:t>Mgr. Veronika Mrkvicová, Ph.D. (</a:t>
            </a:r>
            <a:r>
              <a:rPr lang="cs-CZ" sz="2400" dirty="0" err="1"/>
              <a:t>physiotherapist</a:t>
            </a:r>
            <a:r>
              <a:rPr lang="cs-CZ" sz="2400" dirty="0"/>
              <a:t>)</a:t>
            </a:r>
          </a:p>
          <a:p>
            <a:endParaRPr lang="cs-CZ" dirty="0"/>
          </a:p>
        </p:txBody>
      </p:sp>
      <p:sp>
        <p:nvSpPr>
          <p:cNvPr id="4" name="Nadpis 1"/>
          <p:cNvSpPr txBox="1">
            <a:spLocks/>
          </p:cNvSpPr>
          <p:nvPr/>
        </p:nvSpPr>
        <p:spPr>
          <a:xfrm>
            <a:off x="928662"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2800" b="0" i="0" u="none" strike="noStrike" kern="1200" cap="none" spc="0" normalizeH="0" baseline="0" noProof="0" dirty="0" err="1">
                <a:ln>
                  <a:noFill/>
                </a:ln>
                <a:solidFill>
                  <a:schemeClr val="tx1"/>
                </a:solidFill>
                <a:effectLst/>
                <a:uLnTx/>
                <a:uFillTx/>
                <a:latin typeface="+mj-lt"/>
                <a:ea typeface="+mj-ea"/>
                <a:cs typeface="+mj-cs"/>
              </a:rPr>
              <a:t>Examination</a:t>
            </a:r>
            <a:r>
              <a:rPr kumimoji="0" lang="cs-CZ" sz="2800" b="0" i="0" u="none" strike="noStrike" kern="1200" cap="none" spc="0" normalizeH="0" baseline="0" noProof="0" dirty="0">
                <a:ln>
                  <a:noFill/>
                </a:ln>
                <a:solidFill>
                  <a:schemeClr val="tx1"/>
                </a:solidFill>
                <a:effectLst/>
                <a:uLnTx/>
                <a:uFillTx/>
                <a:latin typeface="+mj-lt"/>
                <a:ea typeface="+mj-ea"/>
                <a:cs typeface="+mj-cs"/>
              </a:rPr>
              <a:t> </a:t>
            </a:r>
            <a:r>
              <a:rPr kumimoji="0" lang="cs-CZ" sz="2800" b="0" i="0" u="none" strike="noStrike" kern="1200" cap="none" spc="0" normalizeH="0" baseline="0" noProof="0" dirty="0" err="1">
                <a:ln>
                  <a:noFill/>
                </a:ln>
                <a:solidFill>
                  <a:schemeClr val="tx1"/>
                </a:solidFill>
                <a:effectLst/>
                <a:uLnTx/>
                <a:uFillTx/>
                <a:latin typeface="+mj-lt"/>
                <a:ea typeface="+mj-ea"/>
                <a:cs typeface="+mj-cs"/>
              </a:rPr>
              <a:t>methods</a:t>
            </a:r>
            <a:r>
              <a:rPr kumimoji="0" lang="cs-CZ" sz="2800" b="0" i="0" u="none" strike="noStrike" kern="1200" cap="none" spc="0" normalizeH="0" baseline="0" noProof="0" dirty="0">
                <a:ln>
                  <a:noFill/>
                </a:ln>
                <a:solidFill>
                  <a:schemeClr val="tx1"/>
                </a:solidFill>
                <a:effectLst/>
                <a:uLnTx/>
                <a:uFillTx/>
                <a:latin typeface="+mj-lt"/>
                <a:ea typeface="+mj-ea"/>
                <a:cs typeface="+mj-cs"/>
              </a:rPr>
              <a:t> in</a:t>
            </a:r>
            <a:r>
              <a:rPr kumimoji="0" lang="cs-CZ" sz="2800" b="0" i="0" u="none" strike="noStrike" kern="1200" cap="none" spc="0" normalizeH="0" noProof="0" dirty="0">
                <a:ln>
                  <a:noFill/>
                </a:ln>
                <a:solidFill>
                  <a:schemeClr val="tx1"/>
                </a:solidFill>
                <a:effectLst/>
                <a:uLnTx/>
                <a:uFillTx/>
                <a:latin typeface="+mj-lt"/>
                <a:ea typeface="+mj-ea"/>
                <a:cs typeface="+mj-cs"/>
              </a:rPr>
              <a:t> </a:t>
            </a:r>
            <a:r>
              <a:rPr kumimoji="0" lang="cs-CZ" sz="2800" b="0" i="0" u="none" strike="noStrike" kern="1200" cap="none" spc="0" normalizeH="0" noProof="0" dirty="0" err="1">
                <a:ln>
                  <a:noFill/>
                </a:ln>
                <a:solidFill>
                  <a:schemeClr val="tx1"/>
                </a:solidFill>
                <a:effectLst/>
                <a:uLnTx/>
                <a:uFillTx/>
                <a:latin typeface="+mj-lt"/>
                <a:ea typeface="+mj-ea"/>
                <a:cs typeface="+mj-cs"/>
              </a:rPr>
              <a:t>Rehabilitation</a:t>
            </a:r>
            <a:r>
              <a:rPr lang="cs-CZ" sz="2800" dirty="0">
                <a:latin typeface="+mj-lt"/>
                <a:ea typeface="+mj-ea"/>
                <a:cs typeface="+mj-cs"/>
              </a:rPr>
              <a:t>, 13.9.2021</a:t>
            </a:r>
            <a:endParaRPr kumimoji="0" lang="cs-CZ"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C:\Users\Verca\Desktop\facialmusclesanatomy.jpg"/>
          <p:cNvPicPr>
            <a:picLocks noChangeAspect="1" noChangeArrowheads="1"/>
          </p:cNvPicPr>
          <p:nvPr/>
        </p:nvPicPr>
        <p:blipFill>
          <a:blip r:embed="rId2" cstate="print"/>
          <a:srcRect/>
          <a:stretch>
            <a:fillRect/>
          </a:stretch>
        </p:blipFill>
        <p:spPr bwMode="auto">
          <a:xfrm>
            <a:off x="3857620" y="1357298"/>
            <a:ext cx="5080000" cy="3810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Central</a:t>
            </a:r>
            <a:r>
              <a:rPr lang="cs-CZ" dirty="0"/>
              <a:t> </a:t>
            </a:r>
            <a:r>
              <a:rPr lang="cs-CZ" dirty="0" err="1"/>
              <a:t>paralysis</a:t>
            </a:r>
            <a:endParaRPr lang="cs-CZ" dirty="0"/>
          </a:p>
        </p:txBody>
      </p:sp>
      <p:sp>
        <p:nvSpPr>
          <p:cNvPr id="3" name="Zástupný symbol pro obsah 2"/>
          <p:cNvSpPr>
            <a:spLocks noGrp="1"/>
          </p:cNvSpPr>
          <p:nvPr>
            <p:ph idx="1"/>
          </p:nvPr>
        </p:nvSpPr>
        <p:spPr/>
        <p:txBody>
          <a:bodyPr>
            <a:noAutofit/>
          </a:bodyPr>
          <a:lstStyle/>
          <a:p>
            <a:r>
              <a:rPr lang="en-US" sz="2400" dirty="0" err="1"/>
              <a:t>Corticobulbar</a:t>
            </a:r>
            <a:r>
              <a:rPr lang="en-US" sz="2400" dirty="0"/>
              <a:t> (pyramidal) projections from the motor cortex (</a:t>
            </a:r>
            <a:r>
              <a:rPr lang="en-US" sz="2400" dirty="0" err="1"/>
              <a:t>precentral</a:t>
            </a:r>
            <a:r>
              <a:rPr lang="en-US" sz="2400" dirty="0"/>
              <a:t> </a:t>
            </a:r>
            <a:r>
              <a:rPr lang="en-US" sz="2400" dirty="0" err="1"/>
              <a:t>gyrus</a:t>
            </a:r>
            <a:r>
              <a:rPr lang="en-US" sz="2400" dirty="0"/>
              <a:t>) through the </a:t>
            </a:r>
            <a:r>
              <a:rPr lang="en-US" sz="2400" dirty="0" err="1"/>
              <a:t>genu</a:t>
            </a:r>
            <a:r>
              <a:rPr lang="en-US" sz="2400" dirty="0"/>
              <a:t> of the internal capsule are the major pathway for voluntary facial movement</a:t>
            </a:r>
            <a:endParaRPr lang="cs-CZ" sz="2400" dirty="0"/>
          </a:p>
          <a:p>
            <a:endParaRPr lang="cs-CZ" sz="2400" dirty="0"/>
          </a:p>
          <a:p>
            <a:r>
              <a:rPr lang="en-US" sz="2400" dirty="0"/>
              <a:t>The cerebral cortical projections to the facial motor neurons innervating the upper face are essentially bilateral (i.e., each cortical hemisphere provides </a:t>
            </a:r>
            <a:r>
              <a:rPr lang="en-US" sz="2400" dirty="0" err="1"/>
              <a:t>innervation</a:t>
            </a:r>
            <a:r>
              <a:rPr lang="en-US" sz="2400" dirty="0"/>
              <a:t> to both sides)</a:t>
            </a:r>
            <a:endParaRPr lang="cs-CZ" sz="2400" dirty="0"/>
          </a:p>
          <a:p>
            <a:endParaRPr lang="cs-CZ" sz="2400" dirty="0"/>
          </a:p>
          <a:p>
            <a:r>
              <a:rPr lang="en-US" sz="2400" dirty="0"/>
              <a:t>Therefore, unilateral lesions (such as a stroke affecting one hemisphere or the internal capsule) will not produce weakness of the upper face muscles </a:t>
            </a:r>
            <a:endParaRPr lang="cs-CZ" sz="2400" dirty="0"/>
          </a:p>
        </p:txBody>
      </p:sp>
      <p:sp>
        <p:nvSpPr>
          <p:cNvPr id="23554" name="AutoShape 2" descr="Výsledek obrázku pro facial nerve central palsy">
            <a:hlinkClick r:id="rId2"/>
          </p:cNvPr>
          <p:cNvSpPr>
            <a:spLocks noChangeAspect="1" noChangeArrowheads="1"/>
          </p:cNvSpPr>
          <p:nvPr/>
        </p:nvSpPr>
        <p:spPr bwMode="auto">
          <a:xfrm>
            <a:off x="155575" y="-1608138"/>
            <a:ext cx="329565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3556" name="AutoShape 4" descr="Výsledek obrázku pro facial nerve central palsy">
            <a:hlinkClick r:id="rId2"/>
          </p:cNvPr>
          <p:cNvSpPr>
            <a:spLocks noChangeAspect="1" noChangeArrowheads="1"/>
          </p:cNvSpPr>
          <p:nvPr/>
        </p:nvSpPr>
        <p:spPr bwMode="auto">
          <a:xfrm>
            <a:off x="155575" y="-1608138"/>
            <a:ext cx="329565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Central</a:t>
            </a:r>
            <a:r>
              <a:rPr lang="cs-CZ" dirty="0"/>
              <a:t> </a:t>
            </a:r>
            <a:r>
              <a:rPr lang="cs-CZ" dirty="0" err="1"/>
              <a:t>paralysis</a:t>
            </a:r>
            <a:endParaRPr lang="cs-CZ" dirty="0"/>
          </a:p>
        </p:txBody>
      </p:sp>
      <p:sp>
        <p:nvSpPr>
          <p:cNvPr id="3" name="Zástupný symbol pro obsah 2"/>
          <p:cNvSpPr>
            <a:spLocks noGrp="1"/>
          </p:cNvSpPr>
          <p:nvPr>
            <p:ph idx="1"/>
          </p:nvPr>
        </p:nvSpPr>
        <p:spPr/>
        <p:txBody>
          <a:bodyPr>
            <a:normAutofit fontScale="77500" lnSpcReduction="20000"/>
          </a:bodyPr>
          <a:lstStyle/>
          <a:p>
            <a:r>
              <a:rPr lang="en-US" sz="3600" dirty="0"/>
              <a:t>On the other hand, facial motor neurons that innervate the muscles of the lower face receive input largely from the </a:t>
            </a:r>
            <a:r>
              <a:rPr lang="en-US" sz="3600" dirty="0" err="1"/>
              <a:t>contralateral</a:t>
            </a:r>
            <a:r>
              <a:rPr lang="en-US" sz="3600" dirty="0"/>
              <a:t> hemisphere</a:t>
            </a:r>
            <a:r>
              <a:rPr lang="en-US" sz="2600" dirty="0"/>
              <a:t> (i.e., the right hemisphere activates motor neurons of the left facial nucleus, and vice-versa)</a:t>
            </a:r>
            <a:endParaRPr lang="cs-CZ" sz="2600" dirty="0"/>
          </a:p>
          <a:p>
            <a:endParaRPr lang="cs-CZ" sz="3600" dirty="0"/>
          </a:p>
          <a:p>
            <a:r>
              <a:rPr lang="en-US" sz="3600" dirty="0"/>
              <a:t>Therefore, a lesion involving the right motor cortex </a:t>
            </a:r>
            <a:r>
              <a:rPr lang="en-US" sz="2600" dirty="0"/>
              <a:t>(e.g., carotid-middle cerebral arterial system occlusion and hemispheric infarction) </a:t>
            </a:r>
            <a:r>
              <a:rPr lang="en-US" sz="3600" dirty="0"/>
              <a:t>causes a weakness of voluntary left lower facial movement that is especially noticeable while the patient is talking, grimacing (usually elicited by asking the patient to bare their teeth or gums), or resting</a:t>
            </a:r>
            <a:endParaRPr lang="cs-CZ" sz="3600" dirty="0"/>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Central</a:t>
            </a:r>
            <a:r>
              <a:rPr lang="cs-CZ" dirty="0"/>
              <a:t> </a:t>
            </a:r>
            <a:r>
              <a:rPr lang="cs-CZ" dirty="0" err="1"/>
              <a:t>paralysis</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T</a:t>
            </a:r>
            <a:r>
              <a:rPr lang="en-US" dirty="0"/>
              <a:t>he corner of the mouth droops and there may be some widening of the </a:t>
            </a:r>
            <a:r>
              <a:rPr lang="en-US" dirty="0" err="1"/>
              <a:t>palpebral</a:t>
            </a:r>
            <a:r>
              <a:rPr lang="en-US" dirty="0"/>
              <a:t> fissure (eye)</a:t>
            </a:r>
            <a:endParaRPr lang="cs-CZ" dirty="0"/>
          </a:p>
          <a:p>
            <a:endParaRPr lang="cs-CZ" dirty="0"/>
          </a:p>
          <a:p>
            <a:r>
              <a:rPr lang="en-US" dirty="0"/>
              <a:t>On the other hand, the forehead is normally creased when a person raises their eyebrows or looks toward the ceiling</a:t>
            </a:r>
            <a:endParaRPr lang="cs-CZ" dirty="0"/>
          </a:p>
          <a:p>
            <a:endParaRPr lang="cs-CZ" dirty="0"/>
          </a:p>
          <a:p>
            <a:r>
              <a:rPr lang="en-US" dirty="0"/>
              <a:t>This distinguishes the "</a:t>
            </a:r>
            <a:r>
              <a:rPr lang="en-US" dirty="0" err="1"/>
              <a:t>supranuclear</a:t>
            </a:r>
            <a:r>
              <a:rPr lang="en-US" dirty="0"/>
              <a:t>" weakness of the face from the weakness of the whole side of the face due to damage of the peripheral facial nerve, as seen with Bell's palsy.</a:t>
            </a:r>
            <a:endParaRPr lang="cs-CZ" dirty="0"/>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Peripheral</a:t>
            </a:r>
            <a:r>
              <a:rPr lang="cs-CZ" dirty="0"/>
              <a:t> vs. </a:t>
            </a:r>
            <a:r>
              <a:rPr lang="cs-CZ" dirty="0" err="1"/>
              <a:t>central</a:t>
            </a:r>
            <a:r>
              <a:rPr lang="cs-CZ" dirty="0"/>
              <a:t> </a:t>
            </a:r>
            <a:r>
              <a:rPr lang="cs-CZ" dirty="0" err="1"/>
              <a:t>lesion</a:t>
            </a:r>
            <a:endParaRPr lang="cs-CZ" dirty="0"/>
          </a:p>
        </p:txBody>
      </p:sp>
      <p:sp>
        <p:nvSpPr>
          <p:cNvPr id="3" name="Zástupný symbol pro obsah 2"/>
          <p:cNvSpPr>
            <a:spLocks noGrp="1"/>
          </p:cNvSpPr>
          <p:nvPr>
            <p:ph idx="1"/>
          </p:nvPr>
        </p:nvSpPr>
        <p:spPr>
          <a:xfrm>
            <a:off x="143508" y="1426354"/>
            <a:ext cx="8856984" cy="5141789"/>
          </a:xfrm>
        </p:spPr>
        <p:txBody>
          <a:bodyPr/>
          <a:lstStyle/>
          <a:p>
            <a:endParaRPr lang="cs-CZ" dirty="0"/>
          </a:p>
        </p:txBody>
      </p:sp>
      <p:pic>
        <p:nvPicPr>
          <p:cNvPr id="50178" name="Picture 2" descr="Výsledek obrázku pro facial nerve central palsy">
            <a:hlinkClick r:id="rId2"/>
          </p:cNvPr>
          <p:cNvPicPr>
            <a:picLocks noChangeAspect="1" noChangeArrowheads="1"/>
          </p:cNvPicPr>
          <p:nvPr/>
        </p:nvPicPr>
        <p:blipFill>
          <a:blip r:embed="rId3" cstate="print"/>
          <a:srcRect/>
          <a:stretch>
            <a:fillRect/>
          </a:stretch>
        </p:blipFill>
        <p:spPr bwMode="auto">
          <a:xfrm>
            <a:off x="1403648" y="1700808"/>
            <a:ext cx="6293798" cy="442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Manual</a:t>
            </a:r>
            <a:r>
              <a:rPr lang="cs-CZ" b="1" dirty="0"/>
              <a:t> </a:t>
            </a:r>
            <a:r>
              <a:rPr lang="cs-CZ" b="1" dirty="0" err="1"/>
              <a:t>muscle</a:t>
            </a:r>
            <a:r>
              <a:rPr lang="cs-CZ" b="1" dirty="0"/>
              <a:t> test - </a:t>
            </a:r>
            <a:r>
              <a:rPr lang="cs-CZ" b="1" dirty="0" err="1"/>
              <a:t>grading</a:t>
            </a:r>
            <a:endParaRPr lang="cs-CZ" b="1" dirty="0"/>
          </a:p>
        </p:txBody>
      </p:sp>
      <p:sp>
        <p:nvSpPr>
          <p:cNvPr id="3" name="Zástupný symbol pro obsah 2"/>
          <p:cNvSpPr>
            <a:spLocks noGrp="1"/>
          </p:cNvSpPr>
          <p:nvPr>
            <p:ph idx="1"/>
          </p:nvPr>
        </p:nvSpPr>
        <p:spPr/>
        <p:txBody>
          <a:bodyPr>
            <a:normAutofit fontScale="85000" lnSpcReduction="20000"/>
          </a:bodyPr>
          <a:lstStyle/>
          <a:p>
            <a:r>
              <a:rPr lang="en-US" dirty="0"/>
              <a:t>5</a:t>
            </a:r>
            <a:r>
              <a:rPr lang="cs-CZ" dirty="0"/>
              <a:t>	</a:t>
            </a:r>
            <a:r>
              <a:rPr lang="en-US" dirty="0"/>
              <a:t>Normal</a:t>
            </a:r>
            <a:r>
              <a:rPr lang="cs-CZ" dirty="0"/>
              <a:t> </a:t>
            </a:r>
            <a:r>
              <a:rPr lang="cs-CZ" dirty="0" err="1"/>
              <a:t>contraction</a:t>
            </a:r>
            <a:r>
              <a:rPr lang="cs-CZ" dirty="0"/>
              <a:t> </a:t>
            </a:r>
            <a:r>
              <a:rPr lang="cs-CZ" dirty="0" err="1"/>
              <a:t>of</a:t>
            </a:r>
            <a:r>
              <a:rPr lang="cs-CZ" dirty="0"/>
              <a:t> </a:t>
            </a:r>
            <a:r>
              <a:rPr lang="cs-CZ" dirty="0" err="1"/>
              <a:t>the</a:t>
            </a:r>
            <a:r>
              <a:rPr lang="cs-CZ" dirty="0"/>
              <a:t> </a:t>
            </a:r>
            <a:r>
              <a:rPr lang="cs-CZ" dirty="0" err="1"/>
              <a:t>muscle</a:t>
            </a:r>
            <a:r>
              <a:rPr lang="cs-CZ" dirty="0"/>
              <a:t>, no </a:t>
            </a:r>
            <a:r>
              <a:rPr lang="cs-CZ" dirty="0" err="1"/>
              <a:t>assymetry</a:t>
            </a:r>
            <a:r>
              <a:rPr lang="cs-CZ" dirty="0"/>
              <a:t>   	</a:t>
            </a:r>
            <a:r>
              <a:rPr lang="cs-CZ" dirty="0" err="1"/>
              <a:t>compared</a:t>
            </a:r>
            <a:r>
              <a:rPr lang="cs-CZ" dirty="0"/>
              <a:t> to </a:t>
            </a:r>
            <a:r>
              <a:rPr lang="cs-CZ" dirty="0" err="1"/>
              <a:t>healthy</a:t>
            </a:r>
            <a:r>
              <a:rPr lang="cs-CZ" dirty="0"/>
              <a:t> </a:t>
            </a:r>
            <a:r>
              <a:rPr lang="cs-CZ" dirty="0" err="1"/>
              <a:t>side</a:t>
            </a:r>
            <a:endParaRPr lang="cs-CZ" dirty="0"/>
          </a:p>
          <a:p>
            <a:r>
              <a:rPr lang="en-US" dirty="0"/>
              <a:t>4</a:t>
            </a:r>
            <a:r>
              <a:rPr lang="cs-CZ" dirty="0"/>
              <a:t>	</a:t>
            </a:r>
            <a:r>
              <a:rPr lang="cs-CZ" dirty="0" err="1"/>
              <a:t>Nearly</a:t>
            </a:r>
            <a:r>
              <a:rPr lang="cs-CZ" dirty="0"/>
              <a:t> </a:t>
            </a:r>
            <a:r>
              <a:rPr lang="cs-CZ" dirty="0" err="1"/>
              <a:t>normal</a:t>
            </a:r>
            <a:r>
              <a:rPr lang="cs-CZ" dirty="0"/>
              <a:t> </a:t>
            </a:r>
            <a:r>
              <a:rPr lang="cs-CZ" dirty="0" err="1"/>
              <a:t>contraction</a:t>
            </a:r>
            <a:r>
              <a:rPr lang="cs-CZ" dirty="0"/>
              <a:t>, </a:t>
            </a:r>
            <a:r>
              <a:rPr lang="cs-CZ" dirty="0" err="1"/>
              <a:t>little</a:t>
            </a:r>
            <a:r>
              <a:rPr lang="cs-CZ" dirty="0"/>
              <a:t> </a:t>
            </a:r>
            <a:r>
              <a:rPr lang="cs-CZ" dirty="0" err="1"/>
              <a:t>assymetry</a:t>
            </a:r>
            <a:r>
              <a:rPr lang="cs-CZ" dirty="0"/>
              <a:t> 	</a:t>
            </a:r>
            <a:r>
              <a:rPr lang="cs-CZ" dirty="0" err="1"/>
              <a:t>compared</a:t>
            </a:r>
            <a:r>
              <a:rPr lang="cs-CZ" dirty="0"/>
              <a:t> to </a:t>
            </a:r>
            <a:r>
              <a:rPr lang="cs-CZ" dirty="0" err="1"/>
              <a:t>healthy</a:t>
            </a:r>
            <a:r>
              <a:rPr lang="cs-CZ" dirty="0"/>
              <a:t> </a:t>
            </a:r>
            <a:r>
              <a:rPr lang="cs-CZ" dirty="0" err="1"/>
              <a:t>side</a:t>
            </a:r>
            <a:endParaRPr lang="cs-CZ" dirty="0"/>
          </a:p>
          <a:p>
            <a:r>
              <a:rPr lang="en-US" dirty="0"/>
              <a:t>3</a:t>
            </a:r>
            <a:r>
              <a:rPr lang="cs-CZ" dirty="0"/>
              <a:t>	</a:t>
            </a:r>
            <a:r>
              <a:rPr lang="cs-CZ" dirty="0" err="1"/>
              <a:t>Contraction</a:t>
            </a:r>
            <a:r>
              <a:rPr lang="cs-CZ" dirty="0"/>
              <a:t> </a:t>
            </a:r>
            <a:r>
              <a:rPr lang="cs-CZ" dirty="0" err="1"/>
              <a:t>of</a:t>
            </a:r>
            <a:r>
              <a:rPr lang="cs-CZ" dirty="0"/>
              <a:t> </a:t>
            </a:r>
            <a:r>
              <a:rPr lang="cs-CZ" dirty="0" err="1"/>
              <a:t>the</a:t>
            </a:r>
            <a:r>
              <a:rPr lang="cs-CZ" dirty="0"/>
              <a:t> </a:t>
            </a:r>
            <a:r>
              <a:rPr lang="cs-CZ" dirty="0" err="1"/>
              <a:t>muscle</a:t>
            </a:r>
            <a:r>
              <a:rPr lang="cs-CZ" dirty="0"/>
              <a:t> in </a:t>
            </a:r>
            <a:r>
              <a:rPr lang="cs-CZ" dirty="0" err="1"/>
              <a:t>one</a:t>
            </a:r>
            <a:r>
              <a:rPr lang="cs-CZ" dirty="0"/>
              <a:t> half </a:t>
            </a:r>
            <a:r>
              <a:rPr lang="cs-CZ" dirty="0" err="1"/>
              <a:t>compared</a:t>
            </a:r>
            <a:r>
              <a:rPr lang="cs-CZ" dirty="0"/>
              <a:t> to 	</a:t>
            </a:r>
            <a:r>
              <a:rPr lang="cs-CZ" dirty="0" err="1"/>
              <a:t>healthy</a:t>
            </a:r>
            <a:r>
              <a:rPr lang="cs-CZ" dirty="0"/>
              <a:t> </a:t>
            </a:r>
            <a:r>
              <a:rPr lang="cs-CZ" dirty="0" err="1"/>
              <a:t>side</a:t>
            </a:r>
            <a:endParaRPr lang="cs-CZ" dirty="0"/>
          </a:p>
          <a:p>
            <a:r>
              <a:rPr lang="en-US" dirty="0"/>
              <a:t>2</a:t>
            </a:r>
            <a:r>
              <a:rPr lang="cs-CZ" dirty="0"/>
              <a:t>	</a:t>
            </a:r>
            <a:r>
              <a:rPr lang="cs-CZ" dirty="0" err="1"/>
              <a:t>Contraction</a:t>
            </a:r>
            <a:r>
              <a:rPr lang="cs-CZ" dirty="0"/>
              <a:t> </a:t>
            </a:r>
            <a:r>
              <a:rPr lang="cs-CZ" dirty="0" err="1"/>
              <a:t>of</a:t>
            </a:r>
            <a:r>
              <a:rPr lang="cs-CZ" dirty="0"/>
              <a:t> </a:t>
            </a:r>
            <a:r>
              <a:rPr lang="cs-CZ" dirty="0" err="1"/>
              <a:t>the</a:t>
            </a:r>
            <a:r>
              <a:rPr lang="cs-CZ" dirty="0"/>
              <a:t> </a:t>
            </a:r>
            <a:r>
              <a:rPr lang="cs-CZ" dirty="0" err="1"/>
              <a:t>muscle</a:t>
            </a:r>
            <a:r>
              <a:rPr lang="cs-CZ" dirty="0"/>
              <a:t> in </a:t>
            </a:r>
            <a:r>
              <a:rPr lang="cs-CZ" dirty="0" err="1"/>
              <a:t>one</a:t>
            </a:r>
            <a:r>
              <a:rPr lang="cs-CZ" dirty="0"/>
              <a:t> </a:t>
            </a:r>
            <a:r>
              <a:rPr lang="cs-CZ" dirty="0" err="1"/>
              <a:t>quarter</a:t>
            </a:r>
            <a:r>
              <a:rPr lang="cs-CZ" dirty="0"/>
              <a:t> 	</a:t>
            </a:r>
            <a:r>
              <a:rPr lang="cs-CZ" dirty="0" err="1"/>
              <a:t>compared</a:t>
            </a:r>
            <a:r>
              <a:rPr lang="cs-CZ" dirty="0"/>
              <a:t> to </a:t>
            </a:r>
            <a:r>
              <a:rPr lang="cs-CZ" dirty="0" err="1"/>
              <a:t>healthy</a:t>
            </a:r>
            <a:r>
              <a:rPr lang="cs-CZ" dirty="0"/>
              <a:t> </a:t>
            </a:r>
            <a:r>
              <a:rPr lang="cs-CZ" dirty="0" err="1"/>
              <a:t>side</a:t>
            </a:r>
            <a:endParaRPr lang="cs-CZ" dirty="0"/>
          </a:p>
          <a:p>
            <a:r>
              <a:rPr lang="en-US" dirty="0"/>
              <a:t>1</a:t>
            </a:r>
            <a:r>
              <a:rPr lang="cs-CZ" dirty="0"/>
              <a:t>	</a:t>
            </a:r>
            <a:r>
              <a:rPr lang="en-US" dirty="0"/>
              <a:t>Trace</a:t>
            </a:r>
            <a:r>
              <a:rPr lang="cs-CZ" dirty="0"/>
              <a:t> </a:t>
            </a:r>
            <a:r>
              <a:rPr lang="cs-CZ" dirty="0" err="1"/>
              <a:t>of</a:t>
            </a:r>
            <a:r>
              <a:rPr lang="cs-CZ" dirty="0"/>
              <a:t> </a:t>
            </a:r>
            <a:r>
              <a:rPr lang="en-US" dirty="0"/>
              <a:t>muscle contraction can be</a:t>
            </a:r>
            <a:r>
              <a:rPr lang="cs-CZ" dirty="0"/>
              <a:t> </a:t>
            </a:r>
            <a:r>
              <a:rPr lang="cs-CZ" dirty="0" err="1"/>
              <a:t>seen</a:t>
            </a:r>
            <a:r>
              <a:rPr lang="cs-CZ" dirty="0"/>
              <a:t>/</a:t>
            </a:r>
            <a:r>
              <a:rPr lang="en-US" dirty="0"/>
              <a:t>palpated</a:t>
            </a:r>
            <a:endParaRPr lang="cs-CZ" dirty="0"/>
          </a:p>
          <a:p>
            <a:r>
              <a:rPr lang="en-US" dirty="0"/>
              <a:t>0</a:t>
            </a:r>
            <a:r>
              <a:rPr lang="cs-CZ" dirty="0"/>
              <a:t>	</a:t>
            </a:r>
            <a:r>
              <a:rPr lang="cs-CZ" dirty="0" err="1"/>
              <a:t>The</a:t>
            </a:r>
            <a:r>
              <a:rPr lang="cs-CZ" dirty="0"/>
              <a:t> </a:t>
            </a:r>
            <a:r>
              <a:rPr lang="cs-CZ" dirty="0" err="1"/>
              <a:t>muscle</a:t>
            </a:r>
            <a:r>
              <a:rPr lang="en-US" dirty="0"/>
              <a:t> demonstrates no palpable muscle </a:t>
            </a:r>
            <a:r>
              <a:rPr lang="cs-CZ" dirty="0"/>
              <a:t>	</a:t>
            </a:r>
            <a:r>
              <a:rPr lang="en-US" dirty="0"/>
              <a:t>contraction</a:t>
            </a:r>
            <a:endParaRPr lang="cs-CZ" dirty="0"/>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Muscles</a:t>
            </a:r>
            <a:r>
              <a:rPr lang="cs-CZ" dirty="0"/>
              <a:t> </a:t>
            </a:r>
            <a:r>
              <a:rPr lang="cs-CZ" dirty="0" err="1"/>
              <a:t>of</a:t>
            </a:r>
            <a:r>
              <a:rPr lang="cs-CZ" dirty="0"/>
              <a:t> </a:t>
            </a:r>
            <a:r>
              <a:rPr lang="cs-CZ" dirty="0" err="1"/>
              <a:t>facial</a:t>
            </a:r>
            <a:r>
              <a:rPr lang="cs-CZ" dirty="0"/>
              <a:t> </a:t>
            </a:r>
            <a:r>
              <a:rPr lang="cs-CZ" dirty="0" err="1"/>
              <a:t>expression</a:t>
            </a:r>
            <a:endParaRPr lang="cs-CZ" dirty="0"/>
          </a:p>
        </p:txBody>
      </p:sp>
      <p:sp>
        <p:nvSpPr>
          <p:cNvPr id="3" name="Zástupný symbol pro obsah 2"/>
          <p:cNvSpPr>
            <a:spLocks noGrp="1"/>
          </p:cNvSpPr>
          <p:nvPr>
            <p:ph idx="1"/>
          </p:nvPr>
        </p:nvSpPr>
        <p:spPr/>
        <p:txBody>
          <a:bodyPr/>
          <a:lstStyle/>
          <a:p>
            <a:endParaRPr lang="cs-CZ" dirty="0"/>
          </a:p>
        </p:txBody>
      </p:sp>
      <p:sp>
        <p:nvSpPr>
          <p:cNvPr id="49154" name="AutoShape 2" descr="Výsledek obrázku pro muscles of facial expression">
            <a:hlinkClick r:id="rId2"/>
          </p:cNvPr>
          <p:cNvSpPr>
            <a:spLocks noChangeAspect="1" noChangeArrowheads="1"/>
          </p:cNvSpPr>
          <p:nvPr/>
        </p:nvSpPr>
        <p:spPr bwMode="auto">
          <a:xfrm>
            <a:off x="155575" y="-1608138"/>
            <a:ext cx="4486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9156" name="AutoShape 4" descr="Výsledek obrázku pro muscles of facial expression">
            <a:hlinkClick r:id="rId2"/>
          </p:cNvPr>
          <p:cNvSpPr>
            <a:spLocks noChangeAspect="1" noChangeArrowheads="1"/>
          </p:cNvSpPr>
          <p:nvPr/>
        </p:nvSpPr>
        <p:spPr bwMode="auto">
          <a:xfrm>
            <a:off x="155575" y="-1608138"/>
            <a:ext cx="4486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9158" name="Picture 6" descr="Výsledek obrázku pro muscles of facial expression">
            <a:hlinkClick r:id="rId3"/>
          </p:cNvPr>
          <p:cNvPicPr>
            <a:picLocks noChangeAspect="1" noChangeArrowheads="1"/>
          </p:cNvPicPr>
          <p:nvPr/>
        </p:nvPicPr>
        <p:blipFill>
          <a:blip r:embed="rId4" cstate="print"/>
          <a:srcRect/>
          <a:stretch>
            <a:fillRect/>
          </a:stretch>
        </p:blipFill>
        <p:spPr bwMode="auto">
          <a:xfrm>
            <a:off x="1475656" y="1772816"/>
            <a:ext cx="6414996" cy="3924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Occiptofrontalis</a:t>
            </a:r>
            <a:r>
              <a:rPr lang="cs-CZ" b="1" dirty="0"/>
              <a:t> </a:t>
            </a:r>
            <a:r>
              <a:rPr lang="cs-CZ" b="1" dirty="0" err="1"/>
              <a:t>group</a:t>
            </a:r>
            <a:endParaRPr lang="cs-CZ" dirty="0"/>
          </a:p>
        </p:txBody>
      </p:sp>
      <p:sp>
        <p:nvSpPr>
          <p:cNvPr id="3" name="Zástupný symbol pro obsah 2"/>
          <p:cNvSpPr>
            <a:spLocks noGrp="1"/>
          </p:cNvSpPr>
          <p:nvPr>
            <p:ph idx="1"/>
          </p:nvPr>
        </p:nvSpPr>
        <p:spPr/>
        <p:txBody>
          <a:bodyPr/>
          <a:lstStyle/>
          <a:p>
            <a:r>
              <a:rPr lang="en-US" dirty="0"/>
              <a:t>The </a:t>
            </a:r>
            <a:r>
              <a:rPr lang="en-US" dirty="0" err="1"/>
              <a:t>occiptofrontalis</a:t>
            </a:r>
            <a:r>
              <a:rPr lang="en-US" dirty="0"/>
              <a:t>, or scalp, group consists of</a:t>
            </a:r>
            <a:r>
              <a:rPr lang="cs-CZ" dirty="0"/>
              <a:t> </a:t>
            </a:r>
            <a:r>
              <a:rPr lang="cs-CZ" dirty="0" err="1"/>
              <a:t>the</a:t>
            </a:r>
            <a:r>
              <a:rPr lang="cs-CZ" dirty="0"/>
              <a:t> </a:t>
            </a:r>
            <a:r>
              <a:rPr lang="en-US" dirty="0" err="1"/>
              <a:t>frontalis</a:t>
            </a:r>
            <a:r>
              <a:rPr lang="en-US" dirty="0"/>
              <a:t> and </a:t>
            </a:r>
            <a:r>
              <a:rPr lang="en-US" dirty="0" err="1"/>
              <a:t>occipitalis</a:t>
            </a:r>
            <a:endParaRPr lang="cs-CZ" dirty="0"/>
          </a:p>
          <a:p>
            <a:r>
              <a:rPr lang="en-US" dirty="0"/>
              <a:t>These muscles provide </a:t>
            </a:r>
            <a:r>
              <a:rPr lang="en-US" b="1" dirty="0"/>
              <a:t>movement of the eyebrows, forehead, and scalp</a:t>
            </a:r>
            <a:endParaRPr lang="cs-CZ"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occipitofrontalis</a:t>
            </a:r>
            <a:endParaRPr lang="cs-CZ" dirty="0"/>
          </a:p>
        </p:txBody>
      </p:sp>
      <p:pic>
        <p:nvPicPr>
          <p:cNvPr id="2050" name="Picture 2" descr="C:\Users\Verca\Desktop\facial-expression-muscles.jpg"/>
          <p:cNvPicPr>
            <a:picLocks noGrp="1" noChangeAspect="1" noChangeArrowheads="1"/>
          </p:cNvPicPr>
          <p:nvPr>
            <p:ph idx="1"/>
          </p:nvPr>
        </p:nvPicPr>
        <p:blipFill>
          <a:blip r:embed="rId2" cstate="print"/>
          <a:srcRect r="83987" b="69064"/>
          <a:stretch>
            <a:fillRect/>
          </a:stretch>
        </p:blipFill>
        <p:spPr bwMode="auto">
          <a:xfrm>
            <a:off x="6215074" y="1571612"/>
            <a:ext cx="2261709" cy="3920400"/>
          </a:xfrm>
          <a:prstGeom prst="rect">
            <a:avLst/>
          </a:prstGeom>
          <a:noFill/>
        </p:spPr>
      </p:pic>
      <p:sp>
        <p:nvSpPr>
          <p:cNvPr id="5" name="Obdélník 4"/>
          <p:cNvSpPr/>
          <p:nvPr/>
        </p:nvSpPr>
        <p:spPr>
          <a:xfrm>
            <a:off x="1571604" y="1500174"/>
            <a:ext cx="3703771" cy="369332"/>
          </a:xfrm>
          <a:prstGeom prst="rect">
            <a:avLst/>
          </a:prstGeom>
        </p:spPr>
        <p:txBody>
          <a:bodyPr wrap="none">
            <a:spAutoFit/>
          </a:bodyPr>
          <a:lstStyle/>
          <a:p>
            <a:r>
              <a:rPr lang="en-US" dirty="0"/>
              <a:t>Raises forehead, pulls scalp backward</a:t>
            </a:r>
            <a:endParaRPr lang="cs-CZ" dirty="0"/>
          </a:p>
        </p:txBody>
      </p:sp>
      <p:pic>
        <p:nvPicPr>
          <p:cNvPr id="6" name="Picture 8" descr="4_7"/>
          <p:cNvPicPr>
            <a:picLocks noChangeAspect="1" noChangeArrowheads="1"/>
          </p:cNvPicPr>
          <p:nvPr/>
        </p:nvPicPr>
        <p:blipFill>
          <a:blip r:embed="rId3" cstate="print"/>
          <a:srcRect/>
          <a:stretch>
            <a:fillRect/>
          </a:stretch>
        </p:blipFill>
        <p:spPr bwMode="auto">
          <a:xfrm>
            <a:off x="857224" y="2428868"/>
            <a:ext cx="4800600" cy="40401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Orbital </a:t>
            </a:r>
            <a:r>
              <a:rPr lang="cs-CZ" b="1" dirty="0" err="1"/>
              <a:t>group</a:t>
            </a:r>
            <a:endParaRPr lang="cs-CZ" b="1" dirty="0"/>
          </a:p>
        </p:txBody>
      </p:sp>
      <p:sp>
        <p:nvSpPr>
          <p:cNvPr id="3" name="Zástupný symbol pro obsah 2"/>
          <p:cNvSpPr>
            <a:spLocks noGrp="1"/>
          </p:cNvSpPr>
          <p:nvPr>
            <p:ph idx="1"/>
          </p:nvPr>
        </p:nvSpPr>
        <p:spPr/>
        <p:txBody>
          <a:bodyPr/>
          <a:lstStyle/>
          <a:p>
            <a:pPr>
              <a:buNone/>
            </a:pPr>
            <a:r>
              <a:rPr lang="en-US" dirty="0"/>
              <a:t>The orbital group consists of</a:t>
            </a:r>
            <a:r>
              <a:rPr lang="cs-CZ" dirty="0"/>
              <a:t>:</a:t>
            </a:r>
          </a:p>
          <a:p>
            <a:r>
              <a:rPr lang="en-US" dirty="0"/>
              <a:t>o</a:t>
            </a:r>
            <a:r>
              <a:rPr lang="cs-CZ" dirty="0"/>
              <a:t>r</a:t>
            </a:r>
            <a:r>
              <a:rPr lang="en-US" dirty="0" err="1"/>
              <a:t>bicularis</a:t>
            </a:r>
            <a:r>
              <a:rPr lang="en-US" dirty="0"/>
              <a:t> </a:t>
            </a:r>
            <a:r>
              <a:rPr lang="en-US" dirty="0" err="1"/>
              <a:t>oculi</a:t>
            </a:r>
            <a:endParaRPr lang="cs-CZ" dirty="0"/>
          </a:p>
          <a:p>
            <a:r>
              <a:rPr lang="en-US" dirty="0" err="1"/>
              <a:t>corrugator</a:t>
            </a:r>
            <a:r>
              <a:rPr lang="en-US" dirty="0"/>
              <a:t> </a:t>
            </a:r>
            <a:r>
              <a:rPr lang="en-US" dirty="0" err="1"/>
              <a:t>supercilii</a:t>
            </a:r>
            <a:endParaRPr lang="cs-CZ" dirty="0"/>
          </a:p>
          <a:p>
            <a:endParaRPr lang="cs-CZ" dirty="0"/>
          </a:p>
          <a:p>
            <a:pPr>
              <a:buNone/>
            </a:pPr>
            <a:r>
              <a:rPr lang="en-US" dirty="0"/>
              <a:t>These muscles provide</a:t>
            </a:r>
            <a:r>
              <a:rPr lang="en-US" b="1" dirty="0"/>
              <a:t> movement of the eyelid and </a:t>
            </a:r>
            <a:r>
              <a:rPr lang="en-US" b="1" dirty="0" err="1"/>
              <a:t>periorbital</a:t>
            </a:r>
            <a:r>
              <a:rPr lang="en-US" b="1" dirty="0"/>
              <a:t> skin</a:t>
            </a:r>
            <a:endParaRPr lang="cs-CZ"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corrugator</a:t>
            </a:r>
            <a:r>
              <a:rPr lang="cs-CZ" dirty="0"/>
              <a:t> </a:t>
            </a:r>
            <a:r>
              <a:rPr lang="cs-CZ" dirty="0" err="1"/>
              <a:t>supercilii</a:t>
            </a:r>
            <a:endParaRPr lang="cs-CZ" dirty="0"/>
          </a:p>
        </p:txBody>
      </p:sp>
      <p:pic>
        <p:nvPicPr>
          <p:cNvPr id="3074" name="Picture 2" descr="C:\Users\Verca\Desktop\facial-expression-muscles.jpg"/>
          <p:cNvPicPr>
            <a:picLocks noGrp="1" noChangeAspect="1" noChangeArrowheads="1"/>
          </p:cNvPicPr>
          <p:nvPr>
            <p:ph idx="1"/>
          </p:nvPr>
        </p:nvPicPr>
        <p:blipFill>
          <a:blip r:embed="rId2" cstate="print"/>
          <a:srcRect l="18845" r="62745" b="67485"/>
          <a:stretch>
            <a:fillRect/>
          </a:stretch>
        </p:blipFill>
        <p:spPr bwMode="auto">
          <a:xfrm>
            <a:off x="6357950" y="1714488"/>
            <a:ext cx="2292311" cy="3632400"/>
          </a:xfrm>
          <a:prstGeom prst="rect">
            <a:avLst/>
          </a:prstGeom>
          <a:noFill/>
        </p:spPr>
      </p:pic>
      <p:pic>
        <p:nvPicPr>
          <p:cNvPr id="5" name="Picture 1032" descr="4_9"/>
          <p:cNvPicPr>
            <a:picLocks noChangeAspect="1" noChangeArrowheads="1"/>
          </p:cNvPicPr>
          <p:nvPr/>
        </p:nvPicPr>
        <p:blipFill>
          <a:blip r:embed="rId3" cstate="print"/>
          <a:srcRect/>
          <a:stretch>
            <a:fillRect/>
          </a:stretch>
        </p:blipFill>
        <p:spPr bwMode="auto">
          <a:xfrm>
            <a:off x="1371600" y="2743200"/>
            <a:ext cx="4572000" cy="3832225"/>
          </a:xfrm>
          <a:prstGeom prst="rect">
            <a:avLst/>
          </a:prstGeom>
          <a:noFill/>
          <a:ln w="9525">
            <a:noFill/>
            <a:miter lim="800000"/>
            <a:headEnd/>
            <a:tailEnd/>
          </a:ln>
        </p:spPr>
      </p:pic>
      <p:sp>
        <p:nvSpPr>
          <p:cNvPr id="6" name="Obdélník 5"/>
          <p:cNvSpPr/>
          <p:nvPr/>
        </p:nvSpPr>
        <p:spPr>
          <a:xfrm>
            <a:off x="2714612" y="1857364"/>
            <a:ext cx="2480487" cy="369332"/>
          </a:xfrm>
          <a:prstGeom prst="rect">
            <a:avLst/>
          </a:prstGeom>
        </p:spPr>
        <p:txBody>
          <a:bodyPr wrap="none">
            <a:spAutoFit/>
          </a:bodyPr>
          <a:lstStyle/>
          <a:p>
            <a:r>
              <a:rPr lang="en-US" dirty="0"/>
              <a:t>Draws eyebrow medially</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endParaRPr lang="cs-CZ" dirty="0"/>
          </a:p>
        </p:txBody>
      </p:sp>
      <p:sp>
        <p:nvSpPr>
          <p:cNvPr id="3" name="Zástupný symbol pro obsah 2"/>
          <p:cNvSpPr>
            <a:spLocks noGrp="1"/>
          </p:cNvSpPr>
          <p:nvPr>
            <p:ph idx="1"/>
          </p:nvPr>
        </p:nvSpPr>
        <p:spPr/>
        <p:txBody>
          <a:bodyPr/>
          <a:lstStyle/>
          <a:p>
            <a:r>
              <a:rPr lang="cs-CZ" dirty="0" err="1"/>
              <a:t>Facial</a:t>
            </a:r>
            <a:r>
              <a:rPr lang="cs-CZ" dirty="0"/>
              <a:t> </a:t>
            </a:r>
            <a:r>
              <a:rPr lang="cs-CZ" dirty="0" err="1"/>
              <a:t>muscles</a:t>
            </a:r>
            <a:endParaRPr lang="cs-CZ" dirty="0"/>
          </a:p>
          <a:p>
            <a:r>
              <a:rPr lang="cs-CZ" dirty="0"/>
              <a:t>MMT, </a:t>
            </a:r>
            <a:r>
              <a:rPr lang="cs-CZ" dirty="0" err="1"/>
              <a:t>grading</a:t>
            </a:r>
            <a:endParaRPr lang="cs-CZ" dirty="0"/>
          </a:p>
          <a:p>
            <a:r>
              <a:rPr lang="cs-CZ" dirty="0" err="1"/>
              <a:t>Facial</a:t>
            </a:r>
            <a:r>
              <a:rPr lang="cs-CZ" dirty="0"/>
              <a:t> nerve</a:t>
            </a:r>
          </a:p>
          <a:p>
            <a:r>
              <a:rPr lang="cs-CZ" dirty="0" err="1"/>
              <a:t>Facial</a:t>
            </a:r>
            <a:r>
              <a:rPr lang="cs-CZ" dirty="0"/>
              <a:t> </a:t>
            </a:r>
            <a:r>
              <a:rPr lang="cs-CZ" dirty="0" err="1"/>
              <a:t>paralysis</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orbicularis</a:t>
            </a:r>
            <a:r>
              <a:rPr lang="cs-CZ" dirty="0"/>
              <a:t> </a:t>
            </a:r>
            <a:r>
              <a:rPr lang="cs-CZ" dirty="0" err="1"/>
              <a:t>oculi</a:t>
            </a:r>
            <a:endParaRPr lang="cs-CZ" dirty="0"/>
          </a:p>
        </p:txBody>
      </p:sp>
      <p:pic>
        <p:nvPicPr>
          <p:cNvPr id="5122" name="Picture 2" descr="C:\Users\Verca\Desktop\facial-expression-muscles.jpg"/>
          <p:cNvPicPr>
            <a:picLocks noGrp="1" noChangeAspect="1" noChangeArrowheads="1"/>
          </p:cNvPicPr>
          <p:nvPr>
            <p:ph idx="1"/>
          </p:nvPr>
        </p:nvPicPr>
        <p:blipFill>
          <a:blip r:embed="rId2" cstate="print"/>
          <a:srcRect l="59913" r="21677" b="67485"/>
          <a:stretch>
            <a:fillRect/>
          </a:stretch>
        </p:blipFill>
        <p:spPr bwMode="auto">
          <a:xfrm>
            <a:off x="5072066" y="1600200"/>
            <a:ext cx="2292311" cy="3632400"/>
          </a:xfrm>
          <a:prstGeom prst="rect">
            <a:avLst/>
          </a:prstGeom>
          <a:noFill/>
        </p:spPr>
      </p:pic>
      <p:pic>
        <p:nvPicPr>
          <p:cNvPr id="5" name="Picture 1032" descr="4_9"/>
          <p:cNvPicPr>
            <a:picLocks noChangeAspect="1" noChangeArrowheads="1"/>
          </p:cNvPicPr>
          <p:nvPr/>
        </p:nvPicPr>
        <p:blipFill>
          <a:blip r:embed="rId3" cstate="print"/>
          <a:srcRect/>
          <a:stretch>
            <a:fillRect/>
          </a:stretch>
        </p:blipFill>
        <p:spPr bwMode="auto">
          <a:xfrm>
            <a:off x="571472" y="2571744"/>
            <a:ext cx="4572000" cy="3832225"/>
          </a:xfrm>
          <a:prstGeom prst="rect">
            <a:avLst/>
          </a:prstGeom>
          <a:noFill/>
          <a:ln w="9525">
            <a:noFill/>
            <a:miter lim="800000"/>
            <a:headEnd/>
            <a:tailEnd/>
          </a:ln>
        </p:spPr>
      </p:pic>
      <p:sp>
        <p:nvSpPr>
          <p:cNvPr id="6" name="Obdélník 5"/>
          <p:cNvSpPr/>
          <p:nvPr/>
        </p:nvSpPr>
        <p:spPr>
          <a:xfrm>
            <a:off x="2339752" y="1772816"/>
            <a:ext cx="1389035" cy="369332"/>
          </a:xfrm>
          <a:prstGeom prst="rect">
            <a:avLst/>
          </a:prstGeom>
        </p:spPr>
        <p:txBody>
          <a:bodyPr wrap="none">
            <a:spAutoFit/>
          </a:bodyPr>
          <a:lstStyle/>
          <a:p>
            <a:r>
              <a:rPr lang="en-US" dirty="0"/>
              <a:t>Closes eyelid</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Nasal</a:t>
            </a:r>
            <a:r>
              <a:rPr lang="cs-CZ" dirty="0"/>
              <a:t> </a:t>
            </a:r>
            <a:r>
              <a:rPr lang="cs-CZ" dirty="0" err="1"/>
              <a:t>group</a:t>
            </a:r>
            <a:endParaRPr lang="cs-CZ" dirty="0"/>
          </a:p>
        </p:txBody>
      </p:sp>
      <p:sp>
        <p:nvSpPr>
          <p:cNvPr id="3" name="Zástupný symbol pro obsah 2"/>
          <p:cNvSpPr>
            <a:spLocks noGrp="1"/>
          </p:cNvSpPr>
          <p:nvPr>
            <p:ph idx="1"/>
          </p:nvPr>
        </p:nvSpPr>
        <p:spPr/>
        <p:txBody>
          <a:bodyPr/>
          <a:lstStyle/>
          <a:p>
            <a:pPr>
              <a:buNone/>
            </a:pPr>
            <a:r>
              <a:rPr lang="en-US" dirty="0"/>
              <a:t>The nasal group consists of</a:t>
            </a:r>
            <a:r>
              <a:rPr lang="cs-CZ" dirty="0"/>
              <a:t>:</a:t>
            </a:r>
          </a:p>
          <a:p>
            <a:r>
              <a:rPr lang="en-US" dirty="0" err="1"/>
              <a:t>Procerus</a:t>
            </a:r>
            <a:endParaRPr lang="cs-CZ" dirty="0"/>
          </a:p>
          <a:p>
            <a:r>
              <a:rPr lang="en-US" dirty="0" err="1"/>
              <a:t>Nasalis</a:t>
            </a:r>
            <a:endParaRPr lang="cs-CZ" dirty="0"/>
          </a:p>
          <a:p>
            <a:endParaRPr lang="cs-CZ" dirty="0"/>
          </a:p>
          <a:p>
            <a:pPr>
              <a:buNone/>
            </a:pPr>
            <a:r>
              <a:rPr lang="en-US" dirty="0"/>
              <a:t>These muscles provide </a:t>
            </a:r>
            <a:r>
              <a:rPr lang="en-US" b="1" dirty="0"/>
              <a:t>movement of the nose and </a:t>
            </a:r>
            <a:r>
              <a:rPr lang="en-US" b="1" dirty="0" err="1"/>
              <a:t>perinasal</a:t>
            </a:r>
            <a:r>
              <a:rPr lang="en-US" b="1" dirty="0"/>
              <a:t> skin</a:t>
            </a:r>
            <a:endParaRPr lang="cs-CZ"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 </a:t>
            </a:r>
            <a:r>
              <a:rPr lang="cs-CZ" dirty="0" err="1"/>
              <a:t>procerus</a:t>
            </a:r>
            <a:br>
              <a:rPr lang="cs-CZ" dirty="0"/>
            </a:br>
            <a:r>
              <a:rPr lang="cs-CZ" dirty="0"/>
              <a:t>M. </a:t>
            </a:r>
            <a:r>
              <a:rPr lang="cs-CZ" dirty="0" err="1"/>
              <a:t>nasalis</a:t>
            </a:r>
            <a:endParaRPr lang="cs-CZ" dirty="0"/>
          </a:p>
        </p:txBody>
      </p:sp>
      <p:pic>
        <p:nvPicPr>
          <p:cNvPr id="4098" name="Picture 2" descr="C:\Users\Verca\Desktop\facial-expression-muscles.jpg"/>
          <p:cNvPicPr>
            <a:picLocks noGrp="1" noChangeAspect="1" noChangeArrowheads="1"/>
          </p:cNvPicPr>
          <p:nvPr>
            <p:ph idx="1"/>
          </p:nvPr>
        </p:nvPicPr>
        <p:blipFill>
          <a:blip r:embed="rId2" cstate="print"/>
          <a:srcRect l="40087" r="42919" b="67485"/>
          <a:stretch>
            <a:fillRect/>
          </a:stretch>
        </p:blipFill>
        <p:spPr bwMode="auto">
          <a:xfrm>
            <a:off x="5786446" y="2000240"/>
            <a:ext cx="2115980" cy="3632400"/>
          </a:xfrm>
          <a:prstGeom prst="rect">
            <a:avLst/>
          </a:prstGeom>
          <a:noFill/>
        </p:spPr>
      </p:pic>
      <p:pic>
        <p:nvPicPr>
          <p:cNvPr id="19458" name="Picture 2" descr="http://i.ytimg.com/vi/ftVUS2gMp6g/hqdefault.jpg">
            <a:hlinkClick r:id="rId3"/>
          </p:cNvPr>
          <p:cNvPicPr>
            <a:picLocks noChangeAspect="1" noChangeArrowheads="1"/>
          </p:cNvPicPr>
          <p:nvPr/>
        </p:nvPicPr>
        <p:blipFill>
          <a:blip r:embed="rId4" cstate="print"/>
          <a:srcRect l="10938" r="10937"/>
          <a:stretch>
            <a:fillRect/>
          </a:stretch>
        </p:blipFill>
        <p:spPr bwMode="auto">
          <a:xfrm>
            <a:off x="2643174" y="3714752"/>
            <a:ext cx="2448766" cy="2350800"/>
          </a:xfrm>
          <a:prstGeom prst="rect">
            <a:avLst/>
          </a:prstGeom>
          <a:noFill/>
        </p:spPr>
      </p:pic>
      <p:pic>
        <p:nvPicPr>
          <p:cNvPr id="19460" name="Picture 4" descr="https://upload.wikimedia.org/wikipedia/commons/thumb/b/bb/Nasalis.png/250px-Nasalis.png">
            <a:hlinkClick r:id="rId5"/>
          </p:cNvPr>
          <p:cNvPicPr>
            <a:picLocks noChangeAspect="1" noChangeArrowheads="1"/>
          </p:cNvPicPr>
          <p:nvPr/>
        </p:nvPicPr>
        <p:blipFill>
          <a:blip r:embed="rId6" cstate="print"/>
          <a:srcRect/>
          <a:stretch>
            <a:fillRect/>
          </a:stretch>
        </p:blipFill>
        <p:spPr bwMode="auto">
          <a:xfrm>
            <a:off x="357158" y="1500174"/>
            <a:ext cx="2381250" cy="2276475"/>
          </a:xfrm>
          <a:prstGeom prst="rect">
            <a:avLst/>
          </a:prstGeom>
          <a:noFill/>
        </p:spPr>
      </p:pic>
      <p:sp>
        <p:nvSpPr>
          <p:cNvPr id="6" name="Nadpis 1"/>
          <p:cNvSpPr txBox="1">
            <a:spLocks/>
          </p:cNvSpPr>
          <p:nvPr/>
        </p:nvSpPr>
        <p:spPr>
          <a:xfrm>
            <a:off x="500034" y="3857628"/>
            <a:ext cx="2000264" cy="78581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2800" b="0" i="0" u="none" strike="noStrike" kern="1200" cap="none" spc="0" normalizeH="0" baseline="0" noProof="0" dirty="0">
                <a:ln>
                  <a:noFill/>
                </a:ln>
                <a:solidFill>
                  <a:schemeClr val="tx1"/>
                </a:solidFill>
                <a:effectLst/>
                <a:uLnTx/>
                <a:uFillTx/>
                <a:latin typeface="+mj-lt"/>
                <a:ea typeface="+mj-ea"/>
                <a:cs typeface="+mj-cs"/>
              </a:rPr>
              <a:t>M. </a:t>
            </a:r>
            <a:r>
              <a:rPr kumimoji="0" lang="cs-CZ" sz="2800" b="0" i="0" u="none" strike="noStrike" kern="1200" cap="none" spc="0" normalizeH="0" baseline="0" noProof="0" dirty="0" err="1">
                <a:ln>
                  <a:noFill/>
                </a:ln>
                <a:solidFill>
                  <a:schemeClr val="tx1"/>
                </a:solidFill>
                <a:effectLst/>
                <a:uLnTx/>
                <a:uFillTx/>
                <a:latin typeface="+mj-lt"/>
                <a:ea typeface="+mj-ea"/>
                <a:cs typeface="+mj-cs"/>
              </a:rPr>
              <a:t>nasalis</a:t>
            </a:r>
            <a:endParaRPr kumimoji="0" lang="cs-CZ"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bdélník 6"/>
          <p:cNvSpPr/>
          <p:nvPr/>
        </p:nvSpPr>
        <p:spPr>
          <a:xfrm>
            <a:off x="2571736" y="6143644"/>
            <a:ext cx="2357454" cy="523220"/>
          </a:xfrm>
          <a:prstGeom prst="rect">
            <a:avLst/>
          </a:prstGeom>
        </p:spPr>
        <p:txBody>
          <a:bodyPr wrap="square">
            <a:spAutoFit/>
          </a:bodyPr>
          <a:lstStyle/>
          <a:p>
            <a:pPr lvl="0" algn="ctr">
              <a:spcBef>
                <a:spcPct val="0"/>
              </a:spcBef>
              <a:defRPr/>
            </a:pPr>
            <a:r>
              <a:rPr lang="cs-CZ" sz="2800" dirty="0"/>
              <a:t>M. </a:t>
            </a:r>
            <a:r>
              <a:rPr lang="cs-CZ" sz="2800" dirty="0" err="1"/>
              <a:t>procerus</a:t>
            </a:r>
            <a:endParaRPr lang="cs-CZ"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Oral </a:t>
            </a:r>
            <a:r>
              <a:rPr lang="cs-CZ" b="1" dirty="0" err="1"/>
              <a:t>Group</a:t>
            </a:r>
            <a:endParaRPr lang="cs-CZ" dirty="0"/>
          </a:p>
        </p:txBody>
      </p:sp>
      <p:sp>
        <p:nvSpPr>
          <p:cNvPr id="3" name="Zástupný symbol pro obsah 2"/>
          <p:cNvSpPr>
            <a:spLocks noGrp="1"/>
          </p:cNvSpPr>
          <p:nvPr>
            <p:ph idx="1"/>
          </p:nvPr>
        </p:nvSpPr>
        <p:spPr/>
        <p:txBody>
          <a:bodyPr>
            <a:normAutofit fontScale="77500" lnSpcReduction="20000"/>
          </a:bodyPr>
          <a:lstStyle/>
          <a:p>
            <a:pPr>
              <a:buNone/>
            </a:pPr>
            <a:r>
              <a:rPr lang="cs-CZ" dirty="0" err="1"/>
              <a:t>The</a:t>
            </a:r>
            <a:r>
              <a:rPr lang="cs-CZ" dirty="0"/>
              <a:t> oral </a:t>
            </a:r>
            <a:r>
              <a:rPr lang="cs-CZ" dirty="0" err="1"/>
              <a:t>group</a:t>
            </a:r>
            <a:r>
              <a:rPr lang="cs-CZ" dirty="0"/>
              <a:t> </a:t>
            </a:r>
            <a:r>
              <a:rPr lang="cs-CZ" dirty="0" err="1"/>
              <a:t>consists</a:t>
            </a:r>
            <a:r>
              <a:rPr lang="cs-CZ" dirty="0"/>
              <a:t> </a:t>
            </a:r>
            <a:r>
              <a:rPr lang="cs-CZ" dirty="0" err="1"/>
              <a:t>of</a:t>
            </a:r>
            <a:r>
              <a:rPr lang="cs-CZ" dirty="0"/>
              <a:t>:</a:t>
            </a:r>
          </a:p>
          <a:p>
            <a:r>
              <a:rPr lang="cs-CZ" dirty="0" err="1"/>
              <a:t>obicularis</a:t>
            </a:r>
            <a:r>
              <a:rPr lang="cs-CZ" dirty="0"/>
              <a:t> </a:t>
            </a:r>
            <a:r>
              <a:rPr lang="cs-CZ" dirty="0" err="1"/>
              <a:t>oris</a:t>
            </a:r>
            <a:endParaRPr lang="cs-CZ" dirty="0"/>
          </a:p>
          <a:p>
            <a:r>
              <a:rPr lang="cs-CZ" dirty="0" err="1"/>
              <a:t>depressor</a:t>
            </a:r>
            <a:r>
              <a:rPr lang="cs-CZ" dirty="0"/>
              <a:t> </a:t>
            </a:r>
            <a:r>
              <a:rPr lang="cs-CZ" dirty="0" err="1"/>
              <a:t>anguli</a:t>
            </a:r>
            <a:r>
              <a:rPr lang="cs-CZ" dirty="0"/>
              <a:t> </a:t>
            </a:r>
            <a:r>
              <a:rPr lang="cs-CZ" dirty="0" err="1"/>
              <a:t>oris</a:t>
            </a:r>
            <a:r>
              <a:rPr lang="cs-CZ" dirty="0"/>
              <a:t>, </a:t>
            </a:r>
            <a:r>
              <a:rPr lang="cs-CZ" dirty="0" err="1"/>
              <a:t>levator</a:t>
            </a:r>
            <a:r>
              <a:rPr lang="cs-CZ" dirty="0"/>
              <a:t> </a:t>
            </a:r>
            <a:r>
              <a:rPr lang="cs-CZ" dirty="0" err="1"/>
              <a:t>anguli</a:t>
            </a:r>
            <a:r>
              <a:rPr lang="cs-CZ" dirty="0"/>
              <a:t> </a:t>
            </a:r>
            <a:r>
              <a:rPr lang="cs-CZ" dirty="0" err="1"/>
              <a:t>oris</a:t>
            </a:r>
            <a:endParaRPr lang="cs-CZ" dirty="0"/>
          </a:p>
          <a:p>
            <a:r>
              <a:rPr lang="cs-CZ" dirty="0" err="1"/>
              <a:t>zygomaticus</a:t>
            </a:r>
            <a:r>
              <a:rPr lang="cs-CZ" dirty="0"/>
              <a:t> major </a:t>
            </a:r>
            <a:r>
              <a:rPr lang="cs-CZ" dirty="0" err="1"/>
              <a:t>et</a:t>
            </a:r>
            <a:r>
              <a:rPr lang="cs-CZ" dirty="0"/>
              <a:t> </a:t>
            </a:r>
            <a:r>
              <a:rPr lang="cs-CZ" dirty="0" err="1"/>
              <a:t>minor</a:t>
            </a:r>
            <a:endParaRPr lang="cs-CZ" dirty="0"/>
          </a:p>
          <a:p>
            <a:r>
              <a:rPr lang="cs-CZ" dirty="0" err="1"/>
              <a:t>levator</a:t>
            </a:r>
            <a:r>
              <a:rPr lang="cs-CZ" dirty="0"/>
              <a:t> labii sup., </a:t>
            </a:r>
            <a:r>
              <a:rPr lang="cs-CZ" dirty="0" err="1"/>
              <a:t>levator</a:t>
            </a:r>
            <a:r>
              <a:rPr lang="cs-CZ" dirty="0"/>
              <a:t> labii sup. </a:t>
            </a:r>
            <a:r>
              <a:rPr lang="cs-CZ" dirty="0" err="1"/>
              <a:t>alaeque</a:t>
            </a:r>
            <a:r>
              <a:rPr lang="cs-CZ" dirty="0"/>
              <a:t> </a:t>
            </a:r>
            <a:r>
              <a:rPr lang="cs-CZ" dirty="0" err="1"/>
              <a:t>nasi</a:t>
            </a:r>
            <a:r>
              <a:rPr lang="cs-CZ" dirty="0"/>
              <a:t> </a:t>
            </a:r>
          </a:p>
          <a:p>
            <a:r>
              <a:rPr lang="cs-CZ" dirty="0" err="1"/>
              <a:t>risorius</a:t>
            </a:r>
            <a:endParaRPr lang="cs-CZ" dirty="0"/>
          </a:p>
          <a:p>
            <a:r>
              <a:rPr lang="cs-CZ" dirty="0" err="1"/>
              <a:t>depressor</a:t>
            </a:r>
            <a:r>
              <a:rPr lang="cs-CZ" dirty="0"/>
              <a:t> labii </a:t>
            </a:r>
            <a:r>
              <a:rPr lang="cs-CZ" dirty="0" err="1"/>
              <a:t>inferioris</a:t>
            </a:r>
            <a:r>
              <a:rPr lang="cs-CZ" dirty="0"/>
              <a:t> </a:t>
            </a:r>
          </a:p>
          <a:p>
            <a:r>
              <a:rPr lang="cs-CZ" dirty="0" err="1"/>
              <a:t>mentalis</a:t>
            </a:r>
            <a:r>
              <a:rPr lang="cs-CZ" dirty="0"/>
              <a:t> </a:t>
            </a:r>
          </a:p>
          <a:p>
            <a:r>
              <a:rPr lang="cs-CZ" dirty="0" err="1"/>
              <a:t>buccinator</a:t>
            </a:r>
            <a:endParaRPr lang="cs-CZ" dirty="0"/>
          </a:p>
          <a:p>
            <a:pPr>
              <a:buNone/>
            </a:pPr>
            <a:endParaRPr lang="cs-CZ" dirty="0"/>
          </a:p>
          <a:p>
            <a:pPr>
              <a:buNone/>
            </a:pPr>
            <a:r>
              <a:rPr lang="cs-CZ" dirty="0"/>
              <a:t>These </a:t>
            </a:r>
            <a:r>
              <a:rPr lang="cs-CZ" dirty="0" err="1"/>
              <a:t>muscles</a:t>
            </a:r>
            <a:r>
              <a:rPr lang="cs-CZ" dirty="0"/>
              <a:t> </a:t>
            </a:r>
            <a:r>
              <a:rPr lang="cs-CZ" dirty="0" err="1"/>
              <a:t>provide</a:t>
            </a:r>
            <a:r>
              <a:rPr lang="cs-CZ" dirty="0"/>
              <a:t> </a:t>
            </a:r>
            <a:r>
              <a:rPr lang="cs-CZ" b="1" dirty="0" err="1"/>
              <a:t>movement</a:t>
            </a:r>
            <a:r>
              <a:rPr lang="cs-CZ" b="1" dirty="0"/>
              <a:t> </a:t>
            </a:r>
            <a:r>
              <a:rPr lang="cs-CZ" b="1" dirty="0" err="1"/>
              <a:t>of</a:t>
            </a:r>
            <a:r>
              <a:rPr lang="cs-CZ" b="1" dirty="0"/>
              <a:t> </a:t>
            </a:r>
            <a:r>
              <a:rPr lang="cs-CZ" b="1" dirty="0" err="1"/>
              <a:t>the</a:t>
            </a:r>
            <a:r>
              <a:rPr lang="cs-CZ" b="1" dirty="0"/>
              <a:t> </a:t>
            </a:r>
            <a:r>
              <a:rPr lang="cs-CZ" b="1" dirty="0" err="1"/>
              <a:t>lips</a:t>
            </a:r>
            <a:endParaRPr lang="cs-CZ" b="1" dirty="0"/>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 </a:t>
            </a:r>
            <a:r>
              <a:rPr lang="cs-CZ" dirty="0" err="1"/>
              <a:t>levator</a:t>
            </a:r>
            <a:r>
              <a:rPr lang="cs-CZ" dirty="0"/>
              <a:t> labii </a:t>
            </a:r>
            <a:r>
              <a:rPr lang="cs-CZ" dirty="0" err="1"/>
              <a:t>superioris</a:t>
            </a:r>
            <a:r>
              <a:rPr lang="cs-CZ" dirty="0"/>
              <a:t> </a:t>
            </a:r>
            <a:r>
              <a:rPr lang="cs-CZ" dirty="0" err="1"/>
              <a:t>alaeque</a:t>
            </a:r>
            <a:r>
              <a:rPr lang="cs-CZ" dirty="0"/>
              <a:t> </a:t>
            </a:r>
            <a:r>
              <a:rPr lang="cs-CZ" dirty="0" err="1"/>
              <a:t>nasi</a:t>
            </a:r>
            <a:r>
              <a:rPr lang="cs-CZ" dirty="0"/>
              <a:t> </a:t>
            </a:r>
          </a:p>
        </p:txBody>
      </p:sp>
      <p:pic>
        <p:nvPicPr>
          <p:cNvPr id="6146" name="Picture 2" descr="C:\Users\Verca\Desktop\facial-expression-muscles.jpg"/>
          <p:cNvPicPr>
            <a:picLocks noGrp="1" noChangeAspect="1" noChangeArrowheads="1"/>
          </p:cNvPicPr>
          <p:nvPr>
            <p:ph idx="1"/>
          </p:nvPr>
        </p:nvPicPr>
        <p:blipFill>
          <a:blip r:embed="rId2" cstate="print"/>
          <a:srcRect l="79739" b="67485"/>
          <a:stretch>
            <a:fillRect/>
          </a:stretch>
        </p:blipFill>
        <p:spPr bwMode="auto">
          <a:xfrm>
            <a:off x="6072198" y="1600200"/>
            <a:ext cx="2522825" cy="3632400"/>
          </a:xfrm>
          <a:prstGeom prst="rect">
            <a:avLst/>
          </a:prstGeom>
          <a:noFill/>
        </p:spPr>
      </p:pic>
      <p:sp>
        <p:nvSpPr>
          <p:cNvPr id="5" name="Obdélník 4"/>
          <p:cNvSpPr/>
          <p:nvPr/>
        </p:nvSpPr>
        <p:spPr>
          <a:xfrm>
            <a:off x="6215074" y="5572140"/>
            <a:ext cx="2095767" cy="707886"/>
          </a:xfrm>
          <a:prstGeom prst="rect">
            <a:avLst/>
          </a:prstGeom>
        </p:spPr>
        <p:txBody>
          <a:bodyPr wrap="none">
            <a:spAutoFit/>
          </a:bodyPr>
          <a:lstStyle/>
          <a:p>
            <a:pPr algn="ctr"/>
            <a:r>
              <a:rPr lang="en-US" sz="2000" dirty="0"/>
              <a:t>Raises upper lip </a:t>
            </a:r>
            <a:endParaRPr lang="cs-CZ" sz="2000" dirty="0"/>
          </a:p>
          <a:p>
            <a:pPr algn="ctr"/>
            <a:r>
              <a:rPr lang="en-US" sz="2000" dirty="0"/>
              <a:t>and widens nostril</a:t>
            </a:r>
            <a:endParaRPr lang="cs-CZ" sz="2000" dirty="0"/>
          </a:p>
        </p:txBody>
      </p:sp>
      <p:pic>
        <p:nvPicPr>
          <p:cNvPr id="6" name="Picture 8" descr="4_13"/>
          <p:cNvPicPr>
            <a:picLocks noChangeAspect="1" noChangeArrowheads="1"/>
          </p:cNvPicPr>
          <p:nvPr/>
        </p:nvPicPr>
        <p:blipFill>
          <a:blip r:embed="rId3" cstate="print"/>
          <a:srcRect/>
          <a:stretch>
            <a:fillRect/>
          </a:stretch>
        </p:blipFill>
        <p:spPr bwMode="auto">
          <a:xfrm>
            <a:off x="928662" y="1857364"/>
            <a:ext cx="3635295" cy="3607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buccinator</a:t>
            </a:r>
            <a:endParaRPr lang="cs-CZ" dirty="0"/>
          </a:p>
        </p:txBody>
      </p:sp>
      <p:pic>
        <p:nvPicPr>
          <p:cNvPr id="7170" name="Picture 2" descr="C:\Users\Verca\Desktop\facial-expression-muscles.jpg"/>
          <p:cNvPicPr>
            <a:picLocks noGrp="1" noChangeAspect="1" noChangeArrowheads="1"/>
          </p:cNvPicPr>
          <p:nvPr>
            <p:ph idx="1"/>
          </p:nvPr>
        </p:nvPicPr>
        <p:blipFill>
          <a:blip r:embed="rId2" cstate="print"/>
          <a:srcRect t="32515" r="83987" b="34339"/>
          <a:stretch>
            <a:fillRect/>
          </a:stretch>
        </p:blipFill>
        <p:spPr bwMode="auto">
          <a:xfrm>
            <a:off x="6286512" y="1357298"/>
            <a:ext cx="2359024" cy="4381200"/>
          </a:xfrm>
          <a:prstGeom prst="rect">
            <a:avLst/>
          </a:prstGeom>
          <a:noFill/>
        </p:spPr>
      </p:pic>
      <p:pic>
        <p:nvPicPr>
          <p:cNvPr id="5" name="Picture 7" descr="4_11"/>
          <p:cNvPicPr>
            <a:picLocks noChangeAspect="1" noChangeArrowheads="1"/>
          </p:cNvPicPr>
          <p:nvPr/>
        </p:nvPicPr>
        <p:blipFill>
          <a:blip r:embed="rId3" cstate="print"/>
          <a:srcRect/>
          <a:stretch>
            <a:fillRect/>
          </a:stretch>
        </p:blipFill>
        <p:spPr bwMode="auto">
          <a:xfrm>
            <a:off x="642910" y="1785926"/>
            <a:ext cx="4976416" cy="3193200"/>
          </a:xfrm>
          <a:prstGeom prst="rect">
            <a:avLst/>
          </a:prstGeom>
          <a:noFill/>
          <a:ln w="9525">
            <a:noFill/>
            <a:miter lim="800000"/>
            <a:headEnd/>
            <a:tailEnd/>
          </a:ln>
        </p:spPr>
      </p:pic>
      <p:sp>
        <p:nvSpPr>
          <p:cNvPr id="6" name="Obdélník 5"/>
          <p:cNvSpPr/>
          <p:nvPr/>
        </p:nvSpPr>
        <p:spPr>
          <a:xfrm>
            <a:off x="6143636" y="6143644"/>
            <a:ext cx="2522422" cy="400110"/>
          </a:xfrm>
          <a:prstGeom prst="rect">
            <a:avLst/>
          </a:prstGeom>
        </p:spPr>
        <p:txBody>
          <a:bodyPr wrap="none">
            <a:spAutoFit/>
          </a:bodyPr>
          <a:lstStyle/>
          <a:p>
            <a:r>
              <a:rPr lang="en-US" sz="2000" dirty="0"/>
              <a:t>Moves “bolus” of food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zygomaticus</a:t>
            </a:r>
            <a:r>
              <a:rPr lang="cs-CZ" dirty="0"/>
              <a:t> major </a:t>
            </a:r>
            <a:r>
              <a:rPr lang="cs-CZ" dirty="0" err="1"/>
              <a:t>et</a:t>
            </a:r>
            <a:r>
              <a:rPr lang="cs-CZ" dirty="0"/>
              <a:t> </a:t>
            </a:r>
            <a:r>
              <a:rPr lang="cs-CZ" dirty="0" err="1"/>
              <a:t>minor</a:t>
            </a:r>
            <a:endParaRPr lang="cs-CZ" dirty="0"/>
          </a:p>
        </p:txBody>
      </p:sp>
      <p:pic>
        <p:nvPicPr>
          <p:cNvPr id="8194" name="Picture 2" descr="C:\Users\Verca\Desktop\facial-expression-muscles.jpg"/>
          <p:cNvPicPr>
            <a:picLocks noGrp="1" noChangeAspect="1" noChangeArrowheads="1"/>
          </p:cNvPicPr>
          <p:nvPr>
            <p:ph idx="1"/>
          </p:nvPr>
        </p:nvPicPr>
        <p:blipFill>
          <a:blip r:embed="rId2" cstate="print"/>
          <a:srcRect l="18845" t="32515" r="62745" b="34339"/>
          <a:stretch>
            <a:fillRect/>
          </a:stretch>
        </p:blipFill>
        <p:spPr bwMode="auto">
          <a:xfrm>
            <a:off x="6215074" y="2714620"/>
            <a:ext cx="2266457" cy="3661200"/>
          </a:xfrm>
          <a:prstGeom prst="rect">
            <a:avLst/>
          </a:prstGeom>
          <a:noFill/>
        </p:spPr>
      </p:pic>
      <p:pic>
        <p:nvPicPr>
          <p:cNvPr id="5" name="Picture 8" descr="4_13"/>
          <p:cNvPicPr>
            <a:picLocks noChangeAspect="1" noChangeArrowheads="1"/>
          </p:cNvPicPr>
          <p:nvPr/>
        </p:nvPicPr>
        <p:blipFill>
          <a:blip r:embed="rId3" cstate="print"/>
          <a:srcRect/>
          <a:stretch>
            <a:fillRect/>
          </a:stretch>
        </p:blipFill>
        <p:spPr bwMode="auto">
          <a:xfrm>
            <a:off x="1219200" y="1905000"/>
            <a:ext cx="4724400" cy="4687888"/>
          </a:xfrm>
          <a:prstGeom prst="rect">
            <a:avLst/>
          </a:prstGeom>
          <a:noFill/>
          <a:ln w="9525">
            <a:noFill/>
            <a:miter lim="800000"/>
            <a:headEnd/>
            <a:tailEnd/>
          </a:ln>
        </p:spPr>
      </p:pic>
      <p:sp>
        <p:nvSpPr>
          <p:cNvPr id="6" name="Obdélník 5"/>
          <p:cNvSpPr/>
          <p:nvPr/>
        </p:nvSpPr>
        <p:spPr>
          <a:xfrm>
            <a:off x="5929322" y="1928802"/>
            <a:ext cx="2938625" cy="461665"/>
          </a:xfrm>
          <a:prstGeom prst="rect">
            <a:avLst/>
          </a:prstGeom>
        </p:spPr>
        <p:txBody>
          <a:bodyPr wrap="none">
            <a:spAutoFit/>
          </a:bodyPr>
          <a:lstStyle/>
          <a:p>
            <a:r>
              <a:rPr lang="en-US" sz="2400" dirty="0"/>
              <a:t>Raises angle of mouth</a:t>
            </a:r>
            <a:endParaRPr lang="cs-CZ"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risorius</a:t>
            </a:r>
            <a:endParaRPr lang="cs-CZ" dirty="0"/>
          </a:p>
        </p:txBody>
      </p:sp>
      <p:pic>
        <p:nvPicPr>
          <p:cNvPr id="9218" name="Picture 2" descr="C:\Users\Verca\Desktop\facial-expression-muscles.jpg"/>
          <p:cNvPicPr>
            <a:picLocks noGrp="1" noChangeAspect="1" noChangeArrowheads="1"/>
          </p:cNvPicPr>
          <p:nvPr>
            <p:ph idx="1"/>
          </p:nvPr>
        </p:nvPicPr>
        <p:blipFill>
          <a:blip r:embed="rId2" cstate="print"/>
          <a:srcRect l="38671" t="32515" r="42180" b="36441"/>
          <a:stretch>
            <a:fillRect/>
          </a:stretch>
        </p:blipFill>
        <p:spPr bwMode="auto">
          <a:xfrm>
            <a:off x="6143636" y="2000240"/>
            <a:ext cx="2357454" cy="3429024"/>
          </a:xfrm>
          <a:prstGeom prst="rect">
            <a:avLst/>
          </a:prstGeom>
          <a:noFill/>
        </p:spPr>
      </p:pic>
      <p:pic>
        <p:nvPicPr>
          <p:cNvPr id="5" name="Picture 1031" descr="4_12"/>
          <p:cNvPicPr>
            <a:picLocks noChangeAspect="1" noChangeArrowheads="1"/>
          </p:cNvPicPr>
          <p:nvPr/>
        </p:nvPicPr>
        <p:blipFill>
          <a:blip r:embed="rId3" cstate="print"/>
          <a:srcRect/>
          <a:stretch>
            <a:fillRect/>
          </a:stretch>
        </p:blipFill>
        <p:spPr bwMode="auto">
          <a:xfrm>
            <a:off x="0" y="1571612"/>
            <a:ext cx="6019800" cy="4003675"/>
          </a:xfrm>
          <a:prstGeom prst="rect">
            <a:avLst/>
          </a:prstGeom>
          <a:noFill/>
          <a:ln w="9525">
            <a:noFill/>
            <a:miter lim="800000"/>
            <a:headEnd/>
            <a:tailEnd/>
          </a:ln>
        </p:spPr>
      </p:pic>
      <p:sp>
        <p:nvSpPr>
          <p:cNvPr id="6" name="Obdélník 5"/>
          <p:cNvSpPr/>
          <p:nvPr/>
        </p:nvSpPr>
        <p:spPr>
          <a:xfrm>
            <a:off x="6500826" y="5786454"/>
            <a:ext cx="1750800" cy="461665"/>
          </a:xfrm>
          <a:prstGeom prst="rect">
            <a:avLst/>
          </a:prstGeom>
        </p:spPr>
        <p:txBody>
          <a:bodyPr wrap="none">
            <a:spAutoFit/>
          </a:bodyPr>
          <a:lstStyle/>
          <a:p>
            <a:r>
              <a:rPr lang="en-US" sz="2400" dirty="0"/>
              <a:t>Smile widely</a:t>
            </a:r>
            <a:endParaRPr lang="cs-CZ"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543956" cy="1143000"/>
          </a:xfrm>
        </p:spPr>
        <p:txBody>
          <a:bodyPr>
            <a:normAutofit fontScale="90000"/>
          </a:bodyPr>
          <a:lstStyle/>
          <a:p>
            <a:r>
              <a:rPr lang="cs-CZ" dirty="0"/>
              <a:t>M. </a:t>
            </a:r>
            <a:r>
              <a:rPr lang="cs-CZ" dirty="0" err="1"/>
              <a:t>risorius</a:t>
            </a:r>
            <a:r>
              <a:rPr lang="cs-CZ" dirty="0"/>
              <a:t>, m. </a:t>
            </a:r>
            <a:r>
              <a:rPr lang="cs-CZ" dirty="0" err="1"/>
              <a:t>depressor</a:t>
            </a:r>
            <a:r>
              <a:rPr lang="cs-CZ" dirty="0"/>
              <a:t> labii </a:t>
            </a:r>
            <a:r>
              <a:rPr lang="cs-CZ" dirty="0" err="1"/>
              <a:t>inferioris</a:t>
            </a:r>
            <a:endParaRPr lang="cs-CZ" dirty="0"/>
          </a:p>
        </p:txBody>
      </p:sp>
      <p:pic>
        <p:nvPicPr>
          <p:cNvPr id="10242" name="Picture 2" descr="C:\Users\Verca\Desktop\facial-expression-muscles.jpg"/>
          <p:cNvPicPr>
            <a:picLocks noGrp="1" noChangeAspect="1" noChangeArrowheads="1"/>
          </p:cNvPicPr>
          <p:nvPr>
            <p:ph idx="1"/>
          </p:nvPr>
        </p:nvPicPr>
        <p:blipFill>
          <a:blip r:embed="rId2" cstate="print"/>
          <a:srcRect l="59913" t="32515" r="21677" b="34339"/>
          <a:stretch>
            <a:fillRect/>
          </a:stretch>
        </p:blipFill>
        <p:spPr bwMode="auto">
          <a:xfrm>
            <a:off x="6215074" y="1785926"/>
            <a:ext cx="2266457" cy="3661200"/>
          </a:xfrm>
          <a:prstGeom prst="rect">
            <a:avLst/>
          </a:prstGeom>
          <a:noFill/>
        </p:spPr>
      </p:pic>
      <p:pic>
        <p:nvPicPr>
          <p:cNvPr id="5" name="Picture 1032" descr="4_15"/>
          <p:cNvPicPr>
            <a:picLocks noChangeAspect="1" noChangeArrowheads="1"/>
          </p:cNvPicPr>
          <p:nvPr/>
        </p:nvPicPr>
        <p:blipFill>
          <a:blip r:embed="rId3" cstate="print"/>
          <a:srcRect/>
          <a:stretch>
            <a:fillRect/>
          </a:stretch>
        </p:blipFill>
        <p:spPr bwMode="auto">
          <a:xfrm>
            <a:off x="1071538" y="2000240"/>
            <a:ext cx="4266623" cy="3351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 </a:t>
            </a:r>
            <a:r>
              <a:rPr lang="cs-CZ" dirty="0" err="1"/>
              <a:t>levator</a:t>
            </a:r>
            <a:r>
              <a:rPr lang="cs-CZ" dirty="0"/>
              <a:t> labii </a:t>
            </a:r>
            <a:r>
              <a:rPr lang="cs-CZ" dirty="0" err="1"/>
              <a:t>superioris</a:t>
            </a:r>
            <a:br>
              <a:rPr lang="cs-CZ" dirty="0"/>
            </a:br>
            <a:r>
              <a:rPr lang="cs-CZ" dirty="0"/>
              <a:t>M. </a:t>
            </a:r>
            <a:r>
              <a:rPr lang="cs-CZ" dirty="0" err="1"/>
              <a:t>depressor</a:t>
            </a:r>
            <a:r>
              <a:rPr lang="cs-CZ" dirty="0"/>
              <a:t> labii </a:t>
            </a:r>
            <a:r>
              <a:rPr lang="cs-CZ" dirty="0" err="1"/>
              <a:t>inferioris</a:t>
            </a:r>
            <a:endParaRPr lang="cs-CZ" dirty="0"/>
          </a:p>
        </p:txBody>
      </p:sp>
      <p:pic>
        <p:nvPicPr>
          <p:cNvPr id="12290" name="Picture 2" descr="C:\Users\Verca\Desktop\facial-expression-muscles.jpg"/>
          <p:cNvPicPr>
            <a:picLocks noGrp="1" noChangeAspect="1" noChangeArrowheads="1"/>
          </p:cNvPicPr>
          <p:nvPr>
            <p:ph idx="1"/>
          </p:nvPr>
        </p:nvPicPr>
        <p:blipFill>
          <a:blip r:embed="rId2" cstate="print"/>
          <a:srcRect t="65661" r="83413" b="6607"/>
          <a:stretch>
            <a:fillRect/>
          </a:stretch>
        </p:blipFill>
        <p:spPr bwMode="auto">
          <a:xfrm>
            <a:off x="6500826" y="2143116"/>
            <a:ext cx="2000264" cy="3000396"/>
          </a:xfrm>
          <a:prstGeom prst="rect">
            <a:avLst/>
          </a:prstGeom>
          <a:noFill/>
        </p:spPr>
      </p:pic>
      <p:pic>
        <p:nvPicPr>
          <p:cNvPr id="5" name="Picture 1032" descr="4_15"/>
          <p:cNvPicPr>
            <a:picLocks noChangeAspect="1" noChangeArrowheads="1"/>
          </p:cNvPicPr>
          <p:nvPr/>
        </p:nvPicPr>
        <p:blipFill>
          <a:blip r:embed="rId3" cstate="print"/>
          <a:srcRect/>
          <a:stretch>
            <a:fillRect/>
          </a:stretch>
        </p:blipFill>
        <p:spPr bwMode="auto">
          <a:xfrm>
            <a:off x="857224" y="1928802"/>
            <a:ext cx="5181600" cy="4070350"/>
          </a:xfrm>
          <a:prstGeom prst="rect">
            <a:avLst/>
          </a:prstGeom>
          <a:noFill/>
          <a:ln w="9525">
            <a:noFill/>
            <a:miter lim="800000"/>
            <a:headEnd/>
            <a:tailEnd/>
          </a:ln>
        </p:spPr>
      </p:pic>
      <p:sp>
        <p:nvSpPr>
          <p:cNvPr id="6" name="Obdélník 5"/>
          <p:cNvSpPr/>
          <p:nvPr/>
        </p:nvSpPr>
        <p:spPr>
          <a:xfrm>
            <a:off x="6357950" y="5429264"/>
            <a:ext cx="2218621" cy="461665"/>
          </a:xfrm>
          <a:prstGeom prst="rect">
            <a:avLst/>
          </a:prstGeom>
        </p:spPr>
        <p:txBody>
          <a:bodyPr wrap="none">
            <a:spAutoFit/>
          </a:bodyPr>
          <a:lstStyle/>
          <a:p>
            <a:r>
              <a:rPr lang="en-US" sz="2400" dirty="0"/>
              <a:t>Lowers lower lip</a:t>
            </a:r>
            <a:endParaRPr lang="cs-CZ"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C:\Users\Verca\Desktop\face.jpg"/>
          <p:cNvPicPr>
            <a:picLocks noGrp="1" noChangeAspect="1" noChangeArrowheads="1"/>
          </p:cNvPicPr>
          <p:nvPr>
            <p:ph idx="1"/>
          </p:nvPr>
        </p:nvPicPr>
        <p:blipFill>
          <a:blip r:embed="rId2" cstate="print"/>
          <a:srcRect/>
          <a:stretch>
            <a:fillRect/>
          </a:stretch>
        </p:blipFill>
        <p:spPr bwMode="auto">
          <a:xfrm>
            <a:off x="500034" y="285728"/>
            <a:ext cx="8275324" cy="6372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orbicularis</a:t>
            </a:r>
            <a:r>
              <a:rPr lang="cs-CZ" dirty="0"/>
              <a:t> </a:t>
            </a:r>
            <a:r>
              <a:rPr lang="cs-CZ" dirty="0" err="1"/>
              <a:t>oris</a:t>
            </a:r>
            <a:endParaRPr lang="cs-CZ" dirty="0"/>
          </a:p>
        </p:txBody>
      </p:sp>
      <p:pic>
        <p:nvPicPr>
          <p:cNvPr id="13314" name="Picture 2" descr="C:\Users\Verca\Desktop\facial-expression-muscles.jpg"/>
          <p:cNvPicPr>
            <a:picLocks noGrp="1" noChangeAspect="1" noChangeArrowheads="1"/>
          </p:cNvPicPr>
          <p:nvPr>
            <p:ph idx="1"/>
          </p:nvPr>
        </p:nvPicPr>
        <p:blipFill>
          <a:blip r:embed="rId2" cstate="print"/>
          <a:srcRect l="18845" t="65661" r="62745"/>
          <a:stretch>
            <a:fillRect/>
          </a:stretch>
        </p:blipFill>
        <p:spPr bwMode="auto">
          <a:xfrm>
            <a:off x="6286512" y="2071678"/>
            <a:ext cx="2220039" cy="3715200"/>
          </a:xfrm>
          <a:prstGeom prst="rect">
            <a:avLst/>
          </a:prstGeom>
          <a:noFill/>
        </p:spPr>
      </p:pic>
      <p:pic>
        <p:nvPicPr>
          <p:cNvPr id="5" name="Picture 7" descr="4_10"/>
          <p:cNvPicPr>
            <a:picLocks noChangeAspect="1" noChangeArrowheads="1"/>
          </p:cNvPicPr>
          <p:nvPr/>
        </p:nvPicPr>
        <p:blipFill>
          <a:blip r:embed="rId3" cstate="print"/>
          <a:srcRect/>
          <a:stretch>
            <a:fillRect/>
          </a:stretch>
        </p:blipFill>
        <p:spPr bwMode="auto">
          <a:xfrm>
            <a:off x="1676400" y="2514600"/>
            <a:ext cx="4648200" cy="4048125"/>
          </a:xfrm>
          <a:prstGeom prst="rect">
            <a:avLst/>
          </a:prstGeom>
          <a:noFill/>
          <a:ln w="9525">
            <a:noFill/>
            <a:miter lim="800000"/>
            <a:headEnd/>
            <a:tailEnd/>
          </a:ln>
        </p:spPr>
      </p:pic>
      <p:sp>
        <p:nvSpPr>
          <p:cNvPr id="6" name="Obdélník 5"/>
          <p:cNvSpPr/>
          <p:nvPr/>
        </p:nvSpPr>
        <p:spPr>
          <a:xfrm>
            <a:off x="2857488" y="1714488"/>
            <a:ext cx="2069477" cy="369332"/>
          </a:xfrm>
          <a:prstGeom prst="rect">
            <a:avLst/>
          </a:prstGeom>
        </p:spPr>
        <p:txBody>
          <a:bodyPr wrap="none">
            <a:spAutoFit/>
          </a:bodyPr>
          <a:lstStyle/>
          <a:p>
            <a:r>
              <a:rPr lang="en-US" dirty="0"/>
              <a:t>Closes or purses lips</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depressor</a:t>
            </a:r>
            <a:r>
              <a:rPr lang="cs-CZ" dirty="0"/>
              <a:t> </a:t>
            </a:r>
            <a:r>
              <a:rPr lang="cs-CZ" dirty="0" err="1"/>
              <a:t>anguli</a:t>
            </a:r>
            <a:r>
              <a:rPr lang="cs-CZ" dirty="0"/>
              <a:t> </a:t>
            </a:r>
            <a:r>
              <a:rPr lang="cs-CZ" dirty="0" err="1"/>
              <a:t>oris</a:t>
            </a:r>
            <a:endParaRPr lang="cs-CZ" dirty="0"/>
          </a:p>
        </p:txBody>
      </p:sp>
      <p:pic>
        <p:nvPicPr>
          <p:cNvPr id="14338" name="Picture 2" descr="C:\Users\Verca\Desktop\facial-expression-muscles.jpg"/>
          <p:cNvPicPr>
            <a:picLocks noGrp="1" noChangeAspect="1" noChangeArrowheads="1"/>
          </p:cNvPicPr>
          <p:nvPr>
            <p:ph idx="1"/>
          </p:nvPr>
        </p:nvPicPr>
        <p:blipFill>
          <a:blip r:embed="rId2" cstate="print"/>
          <a:srcRect l="39652" t="66293" r="41938" b="3717"/>
          <a:stretch>
            <a:fillRect/>
          </a:stretch>
        </p:blipFill>
        <p:spPr bwMode="auto">
          <a:xfrm>
            <a:off x="5929322" y="1928802"/>
            <a:ext cx="2652821" cy="3877200"/>
          </a:xfrm>
          <a:prstGeom prst="rect">
            <a:avLst/>
          </a:prstGeom>
          <a:noFill/>
        </p:spPr>
      </p:pic>
      <p:pic>
        <p:nvPicPr>
          <p:cNvPr id="5" name="Picture 1032" descr="4_15"/>
          <p:cNvPicPr>
            <a:picLocks noChangeAspect="1" noChangeArrowheads="1"/>
          </p:cNvPicPr>
          <p:nvPr/>
        </p:nvPicPr>
        <p:blipFill>
          <a:blip r:embed="rId3" cstate="print"/>
          <a:srcRect/>
          <a:stretch>
            <a:fillRect/>
          </a:stretch>
        </p:blipFill>
        <p:spPr bwMode="auto">
          <a:xfrm>
            <a:off x="1142976" y="2786058"/>
            <a:ext cx="4266623" cy="3351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mentalis</a:t>
            </a:r>
            <a:endParaRPr lang="cs-CZ" dirty="0"/>
          </a:p>
        </p:txBody>
      </p:sp>
      <p:pic>
        <p:nvPicPr>
          <p:cNvPr id="15362" name="Picture 2" descr="C:\Users\Verca\Desktop\facial-expression-muscles.jpg"/>
          <p:cNvPicPr>
            <a:picLocks noGrp="1" noChangeAspect="1" noChangeArrowheads="1"/>
          </p:cNvPicPr>
          <p:nvPr>
            <p:ph idx="1"/>
          </p:nvPr>
        </p:nvPicPr>
        <p:blipFill>
          <a:blip r:embed="rId2" cstate="print"/>
          <a:srcRect l="59913" t="65661" r="21677" b="2771"/>
          <a:stretch>
            <a:fillRect/>
          </a:stretch>
        </p:blipFill>
        <p:spPr bwMode="auto">
          <a:xfrm>
            <a:off x="6072198" y="1785926"/>
            <a:ext cx="2566980" cy="3949200"/>
          </a:xfrm>
          <a:prstGeom prst="rect">
            <a:avLst/>
          </a:prstGeom>
          <a:noFill/>
        </p:spPr>
      </p:pic>
      <p:pic>
        <p:nvPicPr>
          <p:cNvPr id="5" name="Picture 9" descr="4_16"/>
          <p:cNvPicPr>
            <a:picLocks noChangeAspect="1" noChangeArrowheads="1"/>
          </p:cNvPicPr>
          <p:nvPr/>
        </p:nvPicPr>
        <p:blipFill>
          <a:blip r:embed="rId3" cstate="print"/>
          <a:srcRect/>
          <a:stretch>
            <a:fillRect/>
          </a:stretch>
        </p:blipFill>
        <p:spPr bwMode="auto">
          <a:xfrm>
            <a:off x="500034" y="3000372"/>
            <a:ext cx="4800600" cy="3441700"/>
          </a:xfrm>
          <a:prstGeom prst="rect">
            <a:avLst/>
          </a:prstGeom>
          <a:noFill/>
          <a:ln w="9525">
            <a:noFill/>
            <a:miter lim="800000"/>
            <a:headEnd/>
            <a:tailEnd/>
          </a:ln>
        </p:spPr>
      </p:pic>
      <p:sp>
        <p:nvSpPr>
          <p:cNvPr id="6" name="Obdélník 5"/>
          <p:cNvSpPr/>
          <p:nvPr/>
        </p:nvSpPr>
        <p:spPr>
          <a:xfrm>
            <a:off x="785786" y="1714488"/>
            <a:ext cx="4929222" cy="830997"/>
          </a:xfrm>
          <a:prstGeom prst="rect">
            <a:avLst/>
          </a:prstGeom>
        </p:spPr>
        <p:txBody>
          <a:bodyPr wrap="square">
            <a:spAutoFit/>
          </a:bodyPr>
          <a:lstStyle/>
          <a:p>
            <a:r>
              <a:rPr lang="en-US" sz="2400" dirty="0"/>
              <a:t>Raises chin, protrudes lower lip, and </a:t>
            </a:r>
            <a:r>
              <a:rPr lang="cs-CZ" sz="2400" dirty="0"/>
              <a:t>d</a:t>
            </a:r>
            <a:r>
              <a:rPr lang="en-US" sz="2400" dirty="0" err="1"/>
              <a:t>ecreases</a:t>
            </a:r>
            <a:r>
              <a:rPr lang="en-US" sz="2400" dirty="0"/>
              <a:t> depth of lower vestibule</a:t>
            </a:r>
            <a:endParaRPr lang="cs-CZ"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Neck</a:t>
            </a:r>
            <a:r>
              <a:rPr lang="cs-CZ" dirty="0"/>
              <a:t> </a:t>
            </a:r>
            <a:r>
              <a:rPr lang="cs-CZ" dirty="0" err="1"/>
              <a:t>group</a:t>
            </a:r>
            <a:endParaRPr lang="cs-CZ" dirty="0"/>
          </a:p>
        </p:txBody>
      </p:sp>
      <p:sp>
        <p:nvSpPr>
          <p:cNvPr id="3" name="Zástupný symbol pro obsah 2"/>
          <p:cNvSpPr>
            <a:spLocks noGrp="1"/>
          </p:cNvSpPr>
          <p:nvPr>
            <p:ph idx="1"/>
          </p:nvPr>
        </p:nvSpPr>
        <p:spPr/>
        <p:txBody>
          <a:bodyPr/>
          <a:lstStyle/>
          <a:p>
            <a:r>
              <a:rPr lang="en-US" dirty="0"/>
              <a:t>The neck group consists of the </a:t>
            </a:r>
            <a:r>
              <a:rPr lang="en-US" dirty="0" err="1"/>
              <a:t>platysma</a:t>
            </a:r>
            <a:endParaRPr lang="cs-CZ" dirty="0"/>
          </a:p>
          <a:p>
            <a:r>
              <a:rPr lang="en-US" dirty="0"/>
              <a:t>It provides </a:t>
            </a:r>
            <a:r>
              <a:rPr lang="en-US" b="1" dirty="0"/>
              <a:t>movement of the skin of the neck</a:t>
            </a:r>
            <a:endParaRPr lang="cs-CZ"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platysma</a:t>
            </a:r>
            <a:endParaRPr lang="cs-CZ" dirty="0"/>
          </a:p>
        </p:txBody>
      </p:sp>
      <p:pic>
        <p:nvPicPr>
          <p:cNvPr id="16386" name="Picture 2" descr="C:\Users\Verca\Desktop\facial-expression-muscles.jpg"/>
          <p:cNvPicPr>
            <a:picLocks noGrp="1" noChangeAspect="1" noChangeArrowheads="1"/>
          </p:cNvPicPr>
          <p:nvPr>
            <p:ph idx="1"/>
          </p:nvPr>
        </p:nvPicPr>
        <p:blipFill>
          <a:blip r:embed="rId2" cstate="print"/>
          <a:srcRect l="81155" t="65661" r="913" b="2771"/>
          <a:stretch>
            <a:fillRect/>
          </a:stretch>
        </p:blipFill>
        <p:spPr bwMode="auto">
          <a:xfrm>
            <a:off x="6215074" y="1500174"/>
            <a:ext cx="2500330" cy="3949200"/>
          </a:xfrm>
          <a:prstGeom prst="rect">
            <a:avLst/>
          </a:prstGeom>
          <a:noFill/>
        </p:spPr>
      </p:pic>
      <p:pic>
        <p:nvPicPr>
          <p:cNvPr id="5" name="Picture 8" descr="4_17"/>
          <p:cNvPicPr>
            <a:picLocks noChangeAspect="1" noChangeArrowheads="1"/>
          </p:cNvPicPr>
          <p:nvPr/>
        </p:nvPicPr>
        <p:blipFill>
          <a:blip r:embed="rId3" cstate="print"/>
          <a:srcRect/>
          <a:stretch>
            <a:fillRect/>
          </a:stretch>
        </p:blipFill>
        <p:spPr bwMode="auto">
          <a:xfrm>
            <a:off x="500034" y="2000240"/>
            <a:ext cx="5257800" cy="3465513"/>
          </a:xfrm>
          <a:prstGeom prst="rect">
            <a:avLst/>
          </a:prstGeom>
          <a:noFill/>
          <a:ln w="9525">
            <a:noFill/>
            <a:miter lim="800000"/>
            <a:headEnd/>
            <a:tailEnd/>
          </a:ln>
        </p:spPr>
      </p:pic>
      <p:sp>
        <p:nvSpPr>
          <p:cNvPr id="6" name="Obdélník 5"/>
          <p:cNvSpPr/>
          <p:nvPr/>
        </p:nvSpPr>
        <p:spPr>
          <a:xfrm>
            <a:off x="6072198" y="5572140"/>
            <a:ext cx="2638736" cy="707886"/>
          </a:xfrm>
          <a:prstGeom prst="rect">
            <a:avLst/>
          </a:prstGeom>
        </p:spPr>
        <p:txBody>
          <a:bodyPr wrap="none">
            <a:spAutoFit/>
          </a:bodyPr>
          <a:lstStyle/>
          <a:p>
            <a:r>
              <a:rPr lang="en-US" sz="2000" dirty="0"/>
              <a:t>Raises skin of neck and </a:t>
            </a:r>
            <a:endParaRPr lang="cs-CZ" sz="2000" dirty="0"/>
          </a:p>
          <a:p>
            <a:r>
              <a:rPr lang="en-US" sz="2000" dirty="0"/>
              <a:t>lowers corner of mouth</a:t>
            </a:r>
            <a:endParaRPr lang="cs-CZ"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686800" cy="1143000"/>
          </a:xfrm>
        </p:spPr>
        <p:txBody>
          <a:bodyPr>
            <a:noAutofit/>
          </a:bodyPr>
          <a:lstStyle/>
          <a:p>
            <a:r>
              <a:rPr lang="cs-CZ" sz="4000" b="1" dirty="0" err="1"/>
              <a:t>Thank</a:t>
            </a:r>
            <a:r>
              <a:rPr lang="cs-CZ" sz="4000" b="1" dirty="0"/>
              <a:t> </a:t>
            </a:r>
            <a:r>
              <a:rPr lang="cs-CZ" sz="4000" b="1" dirty="0" err="1"/>
              <a:t>you</a:t>
            </a:r>
            <a:r>
              <a:rPr lang="cs-CZ" sz="4000" b="1" dirty="0"/>
              <a:t> </a:t>
            </a:r>
            <a:r>
              <a:rPr lang="cs-CZ" sz="4000" b="1" dirty="0" err="1"/>
              <a:t>for</a:t>
            </a:r>
            <a:r>
              <a:rPr lang="cs-CZ" sz="4000" b="1" dirty="0"/>
              <a:t> </a:t>
            </a:r>
            <a:r>
              <a:rPr lang="cs-CZ" sz="4000" b="1" dirty="0" err="1"/>
              <a:t>attention</a:t>
            </a:r>
            <a:r>
              <a:rPr lang="cs-CZ" sz="4000" b="1" dirty="0"/>
              <a:t> </a:t>
            </a:r>
            <a:r>
              <a:rPr lang="cs-CZ" sz="4000" b="1" dirty="0">
                <a:sym typeface="Wingdings" pitchFamily="2" charset="2"/>
              </a:rPr>
              <a:t></a:t>
            </a:r>
            <a:endParaRPr lang="cs-CZ" sz="4000" b="1" dirty="0"/>
          </a:p>
        </p:txBody>
      </p:sp>
      <p:pic>
        <p:nvPicPr>
          <p:cNvPr id="17410" name="Picture 2" descr="C:\Users\Verca\Desktop\Image02a.jpg"/>
          <p:cNvPicPr>
            <a:picLocks noGrp="1" noChangeAspect="1" noChangeArrowheads="1"/>
          </p:cNvPicPr>
          <p:nvPr>
            <p:ph idx="1"/>
          </p:nvPr>
        </p:nvPicPr>
        <p:blipFill>
          <a:blip r:embed="rId2" cstate="print"/>
          <a:srcRect t="19888"/>
          <a:stretch>
            <a:fillRect/>
          </a:stretch>
        </p:blipFill>
        <p:spPr bwMode="auto">
          <a:xfrm>
            <a:off x="467544" y="1124744"/>
            <a:ext cx="7968804" cy="4788000"/>
          </a:xfrm>
          <a:prstGeom prst="rect">
            <a:avLst/>
          </a:prstGeom>
          <a:noFill/>
        </p:spPr>
      </p:pic>
      <p:sp>
        <p:nvSpPr>
          <p:cNvPr id="4" name="Obdélník 3"/>
          <p:cNvSpPr/>
          <p:nvPr/>
        </p:nvSpPr>
        <p:spPr>
          <a:xfrm>
            <a:off x="323528" y="6093296"/>
            <a:ext cx="9144000" cy="584775"/>
          </a:xfrm>
          <a:prstGeom prst="rect">
            <a:avLst/>
          </a:prstGeom>
        </p:spPr>
        <p:txBody>
          <a:bodyPr wrap="square">
            <a:spAutoFit/>
          </a:bodyPr>
          <a:lstStyle/>
          <a:p>
            <a:r>
              <a:rPr lang="cs-CZ" sz="3200" b="1" dirty="0" err="1"/>
              <a:t>The</a:t>
            </a:r>
            <a:r>
              <a:rPr lang="cs-CZ" sz="3200" b="1" dirty="0"/>
              <a:t> </a:t>
            </a:r>
            <a:r>
              <a:rPr lang="cs-CZ" sz="3200" b="1" dirty="0" err="1"/>
              <a:t>Seven</a:t>
            </a:r>
            <a:r>
              <a:rPr lang="cs-CZ" sz="3200" b="1" dirty="0"/>
              <a:t> </a:t>
            </a:r>
            <a:r>
              <a:rPr lang="cs-CZ" sz="3200" b="1" dirty="0" err="1"/>
              <a:t>Universal</a:t>
            </a:r>
            <a:r>
              <a:rPr lang="cs-CZ" sz="3200" b="1" dirty="0"/>
              <a:t> </a:t>
            </a:r>
            <a:r>
              <a:rPr lang="cs-CZ" sz="3200" b="1" dirty="0" err="1"/>
              <a:t>Facial</a:t>
            </a:r>
            <a:r>
              <a:rPr lang="cs-CZ" sz="3200" b="1" dirty="0"/>
              <a:t> </a:t>
            </a:r>
            <a:r>
              <a:rPr lang="cs-CZ" sz="3200" b="1" dirty="0" err="1"/>
              <a:t>Expressions</a:t>
            </a:r>
            <a:r>
              <a:rPr lang="cs-CZ" sz="3200" b="1" dirty="0"/>
              <a:t> </a:t>
            </a:r>
            <a:r>
              <a:rPr lang="cs-CZ" sz="3200" b="1" dirty="0" err="1"/>
              <a:t>of</a:t>
            </a:r>
            <a:r>
              <a:rPr lang="cs-CZ" sz="3200" b="1" dirty="0"/>
              <a:t> </a:t>
            </a:r>
            <a:r>
              <a:rPr lang="cs-CZ" sz="3200" b="1" dirty="0" err="1"/>
              <a:t>Emotion</a:t>
            </a:r>
            <a:endParaRPr lang="cs-CZ"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Facial Nerve</a:t>
            </a:r>
            <a:endParaRPr lang="cs-CZ" dirty="0"/>
          </a:p>
        </p:txBody>
      </p:sp>
      <p:sp>
        <p:nvSpPr>
          <p:cNvPr id="3" name="Zástupný symbol pro obsah 2"/>
          <p:cNvSpPr>
            <a:spLocks noGrp="1"/>
          </p:cNvSpPr>
          <p:nvPr>
            <p:ph idx="1"/>
          </p:nvPr>
        </p:nvSpPr>
        <p:spPr>
          <a:xfrm>
            <a:off x="457200" y="1600200"/>
            <a:ext cx="8686800" cy="5069160"/>
          </a:xfrm>
        </p:spPr>
        <p:txBody>
          <a:bodyPr>
            <a:normAutofit fontScale="77500" lnSpcReduction="20000"/>
          </a:bodyPr>
          <a:lstStyle/>
          <a:p>
            <a:r>
              <a:rPr lang="en-US" dirty="0"/>
              <a:t>Most of the facial nerve is comprised </a:t>
            </a:r>
            <a:endParaRPr lang="cs-CZ" dirty="0"/>
          </a:p>
          <a:p>
            <a:pPr>
              <a:buNone/>
            </a:pPr>
            <a:r>
              <a:rPr lang="cs-CZ" dirty="0"/>
              <a:t>	</a:t>
            </a:r>
            <a:r>
              <a:rPr lang="en-US" dirty="0"/>
              <a:t>of </a:t>
            </a:r>
            <a:r>
              <a:rPr lang="en-US" b="1" dirty="0"/>
              <a:t>motor </a:t>
            </a:r>
            <a:r>
              <a:rPr lang="en-US" b="1" dirty="0" err="1"/>
              <a:t>innervation</a:t>
            </a:r>
            <a:r>
              <a:rPr lang="en-US" b="1" dirty="0"/>
              <a:t> of the muscles </a:t>
            </a:r>
            <a:endParaRPr lang="cs-CZ" b="1" dirty="0"/>
          </a:p>
          <a:p>
            <a:pPr>
              <a:buNone/>
            </a:pPr>
            <a:r>
              <a:rPr lang="cs-CZ" b="1" dirty="0"/>
              <a:t>	</a:t>
            </a:r>
            <a:r>
              <a:rPr lang="en-US" b="1" dirty="0"/>
              <a:t>of facial expression</a:t>
            </a:r>
            <a:endParaRPr lang="cs-CZ" b="1" dirty="0"/>
          </a:p>
          <a:p>
            <a:endParaRPr lang="cs-CZ" b="1" dirty="0"/>
          </a:p>
          <a:p>
            <a:endParaRPr lang="cs-CZ" b="1" dirty="0"/>
          </a:p>
          <a:p>
            <a:pPr>
              <a:buNone/>
            </a:pPr>
            <a:r>
              <a:rPr lang="en-US" dirty="0"/>
              <a:t>In addition, it </a:t>
            </a:r>
            <a:r>
              <a:rPr lang="en-US" dirty="0" err="1"/>
              <a:t>subserves</a:t>
            </a:r>
            <a:r>
              <a:rPr lang="en-US" dirty="0"/>
              <a:t> several other functions including: </a:t>
            </a:r>
            <a:endParaRPr lang="cs-CZ" dirty="0"/>
          </a:p>
          <a:p>
            <a:r>
              <a:rPr lang="en-US" b="1" dirty="0"/>
              <a:t>taste perception </a:t>
            </a:r>
            <a:r>
              <a:rPr lang="en-US" dirty="0"/>
              <a:t>from the anterior two-thirds of the tongue</a:t>
            </a:r>
            <a:endParaRPr lang="cs-CZ" dirty="0"/>
          </a:p>
          <a:p>
            <a:r>
              <a:rPr lang="en-US" b="1" dirty="0"/>
              <a:t>perception of </a:t>
            </a:r>
            <a:r>
              <a:rPr lang="en-US" b="1" dirty="0" err="1"/>
              <a:t>cutaneous</a:t>
            </a:r>
            <a:r>
              <a:rPr lang="en-US" b="1" dirty="0"/>
              <a:t> stimuli </a:t>
            </a:r>
            <a:r>
              <a:rPr lang="en-US" dirty="0"/>
              <a:t>in the external auditory canal and over part of the </a:t>
            </a:r>
            <a:r>
              <a:rPr lang="en-US" dirty="0" err="1"/>
              <a:t>pinna</a:t>
            </a:r>
            <a:r>
              <a:rPr lang="en-US" dirty="0"/>
              <a:t> and mastoid region </a:t>
            </a:r>
            <a:endParaRPr lang="cs-CZ" dirty="0"/>
          </a:p>
          <a:p>
            <a:r>
              <a:rPr lang="en-US" dirty="0" err="1"/>
              <a:t>innervation</a:t>
            </a:r>
            <a:r>
              <a:rPr lang="en-US" dirty="0"/>
              <a:t> of </a:t>
            </a:r>
            <a:r>
              <a:rPr lang="en-US" b="1" dirty="0"/>
              <a:t>the </a:t>
            </a:r>
            <a:r>
              <a:rPr lang="en-US" b="1" dirty="0" err="1"/>
              <a:t>stapedius</a:t>
            </a:r>
            <a:r>
              <a:rPr lang="en-US" b="1" dirty="0"/>
              <a:t> muscle </a:t>
            </a:r>
            <a:r>
              <a:rPr lang="en-US" dirty="0"/>
              <a:t>in the middle ear</a:t>
            </a:r>
            <a:endParaRPr lang="cs-CZ" dirty="0"/>
          </a:p>
          <a:p>
            <a:r>
              <a:rPr lang="en-US" dirty="0"/>
              <a:t>innervation of </a:t>
            </a:r>
            <a:r>
              <a:rPr lang="en-US" b="1" dirty="0"/>
              <a:t>the lacrimal gland </a:t>
            </a:r>
            <a:r>
              <a:rPr lang="en-US" dirty="0"/>
              <a:t>and two of</a:t>
            </a:r>
            <a:r>
              <a:rPr lang="en-US" b="1" dirty="0"/>
              <a:t> the salivary glands </a:t>
            </a:r>
            <a:r>
              <a:rPr lang="en-US" dirty="0"/>
              <a:t>(the submaxillary and submandibular)</a:t>
            </a:r>
            <a:endParaRPr lang="cs-CZ" dirty="0"/>
          </a:p>
          <a:p>
            <a:endParaRPr lang="en-US" dirty="0"/>
          </a:p>
          <a:p>
            <a:endParaRPr lang="cs-CZ" dirty="0"/>
          </a:p>
        </p:txBody>
      </p:sp>
      <p:pic>
        <p:nvPicPr>
          <p:cNvPr id="28674" name="Picture 2" descr="Výsledek obrázku pro facial nerve">
            <a:hlinkClick r:id="rId2"/>
          </p:cNvPr>
          <p:cNvPicPr>
            <a:picLocks noChangeAspect="1" noChangeArrowheads="1"/>
          </p:cNvPicPr>
          <p:nvPr/>
        </p:nvPicPr>
        <p:blipFill>
          <a:blip r:embed="rId3" cstate="print"/>
          <a:srcRect/>
          <a:stretch>
            <a:fillRect/>
          </a:stretch>
        </p:blipFill>
        <p:spPr bwMode="auto">
          <a:xfrm>
            <a:off x="5868144" y="1124744"/>
            <a:ext cx="3074174" cy="2304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a:t>Facial expression</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The most prominent deficit noted by patients with facial nerve damage is </a:t>
            </a:r>
            <a:r>
              <a:rPr lang="en-US" b="1" dirty="0"/>
              <a:t>weakness of muscles of facial expression</a:t>
            </a:r>
            <a:endParaRPr lang="cs-CZ" b="1" dirty="0"/>
          </a:p>
          <a:p>
            <a:endParaRPr lang="cs-CZ" b="1" dirty="0"/>
          </a:p>
          <a:p>
            <a:r>
              <a:rPr lang="en-US" dirty="0"/>
              <a:t>Careful </a:t>
            </a:r>
            <a:r>
              <a:rPr lang="en-US" b="1" dirty="0"/>
              <a:t>observation </a:t>
            </a:r>
            <a:r>
              <a:rPr lang="en-US" dirty="0"/>
              <a:t>of the patient's face during conversation and at rest almost always reveals facial weakness</a:t>
            </a:r>
            <a:endParaRPr lang="cs-CZ" dirty="0"/>
          </a:p>
          <a:p>
            <a:endParaRPr lang="cs-CZ" dirty="0"/>
          </a:p>
          <a:p>
            <a:r>
              <a:rPr lang="en-US" dirty="0"/>
              <a:t>Additionally, the face may </a:t>
            </a:r>
            <a:r>
              <a:rPr lang="en-US" b="1" dirty="0"/>
              <a:t>"droop" </a:t>
            </a:r>
            <a:r>
              <a:rPr lang="en-US" dirty="0"/>
              <a:t>on the side of damage due to the effects of gravity</a:t>
            </a:r>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Facial</a:t>
            </a:r>
            <a:r>
              <a:rPr lang="cs-CZ" b="1" dirty="0"/>
              <a:t> nerve: test</a:t>
            </a:r>
          </a:p>
        </p:txBody>
      </p:sp>
      <p:sp>
        <p:nvSpPr>
          <p:cNvPr id="3" name="Zástupný symbol pro obsah 2"/>
          <p:cNvSpPr>
            <a:spLocks noGrp="1"/>
          </p:cNvSpPr>
          <p:nvPr>
            <p:ph idx="1"/>
          </p:nvPr>
        </p:nvSpPr>
        <p:spPr>
          <a:xfrm>
            <a:off x="285720" y="1571612"/>
            <a:ext cx="9044022" cy="4525963"/>
          </a:xfrm>
        </p:spPr>
        <p:txBody>
          <a:bodyPr>
            <a:normAutofit fontScale="92500"/>
          </a:bodyPr>
          <a:lstStyle/>
          <a:p>
            <a:pPr>
              <a:buNone/>
            </a:pPr>
            <a:r>
              <a:rPr lang="en-US" dirty="0"/>
              <a:t>The nerve can be further tested by</a:t>
            </a:r>
            <a:r>
              <a:rPr lang="cs-CZ" b="1" dirty="0"/>
              <a:t> </a:t>
            </a:r>
            <a:r>
              <a:rPr lang="cs-CZ" b="1" dirty="0" err="1"/>
              <a:t>functional</a:t>
            </a:r>
            <a:r>
              <a:rPr lang="cs-CZ" b="1" dirty="0"/>
              <a:t> </a:t>
            </a:r>
            <a:r>
              <a:rPr lang="cs-CZ" b="1" dirty="0" err="1"/>
              <a:t>activities</a:t>
            </a:r>
            <a:r>
              <a:rPr lang="en-US" b="1" dirty="0"/>
              <a:t>: </a:t>
            </a:r>
            <a:endParaRPr lang="cs-CZ" b="1" dirty="0"/>
          </a:p>
          <a:p>
            <a:r>
              <a:rPr lang="en-US" dirty="0"/>
              <a:t>having the patient </a:t>
            </a:r>
            <a:r>
              <a:rPr lang="en-US" b="1" dirty="0"/>
              <a:t>close their eyes and lips </a:t>
            </a:r>
            <a:r>
              <a:rPr lang="en-US" dirty="0"/>
              <a:t>tightly </a:t>
            </a:r>
            <a:endParaRPr lang="cs-CZ" dirty="0"/>
          </a:p>
          <a:p>
            <a:r>
              <a:rPr lang="en-US" dirty="0"/>
              <a:t>having the patient </a:t>
            </a:r>
            <a:r>
              <a:rPr lang="en-US" b="1" dirty="0"/>
              <a:t>grimace</a:t>
            </a:r>
            <a:r>
              <a:rPr lang="en-US" dirty="0"/>
              <a:t> (show their teeth) </a:t>
            </a:r>
            <a:endParaRPr lang="cs-CZ" dirty="0"/>
          </a:p>
          <a:p>
            <a:r>
              <a:rPr lang="en-US" dirty="0"/>
              <a:t>having the patient </a:t>
            </a:r>
            <a:r>
              <a:rPr lang="en-US" b="1" dirty="0"/>
              <a:t>look up </a:t>
            </a:r>
            <a:r>
              <a:rPr lang="en-US" dirty="0"/>
              <a:t>(elevating the eyebrows and creasing the forehead)</a:t>
            </a:r>
            <a:endParaRPr lang="cs-CZ" dirty="0"/>
          </a:p>
          <a:p>
            <a:r>
              <a:rPr lang="en-US" dirty="0"/>
              <a:t>having the patient </a:t>
            </a:r>
            <a:r>
              <a:rPr lang="en-US" b="1" dirty="0"/>
              <a:t>fill their cheeks with air </a:t>
            </a:r>
            <a:r>
              <a:rPr lang="en-US" dirty="0"/>
              <a:t>with their lips tightly pursed</a:t>
            </a:r>
            <a:r>
              <a:rPr lang="cs-CZ" dirty="0"/>
              <a:t>. </a:t>
            </a:r>
            <a:r>
              <a:rPr lang="en-US" dirty="0"/>
              <a:t>If one or both sides of the face are weak, s/he will have difficulty holding the air in</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Bell´s </a:t>
            </a:r>
            <a:r>
              <a:rPr lang="cs-CZ" b="1" dirty="0" err="1"/>
              <a:t>palsy</a:t>
            </a:r>
            <a:endParaRPr lang="cs-CZ" b="1" dirty="0"/>
          </a:p>
        </p:txBody>
      </p:sp>
      <p:sp>
        <p:nvSpPr>
          <p:cNvPr id="3" name="Zástupný symbol pro obsah 2"/>
          <p:cNvSpPr>
            <a:spLocks noGrp="1"/>
          </p:cNvSpPr>
          <p:nvPr>
            <p:ph idx="1"/>
          </p:nvPr>
        </p:nvSpPr>
        <p:spPr>
          <a:xfrm>
            <a:off x="457200" y="1600200"/>
            <a:ext cx="8686800" cy="4997152"/>
          </a:xfrm>
        </p:spPr>
        <p:txBody>
          <a:bodyPr>
            <a:normAutofit fontScale="77500" lnSpcReduction="20000"/>
          </a:bodyPr>
          <a:lstStyle/>
          <a:p>
            <a:r>
              <a:rPr lang="en-US" dirty="0"/>
              <a:t>The most common cause of facial weakness, an idiopathic condition that may result from </a:t>
            </a:r>
            <a:r>
              <a:rPr lang="en-US" b="1" dirty="0"/>
              <a:t>viral infection-induced inflammatory swelling </a:t>
            </a:r>
            <a:r>
              <a:rPr lang="en-US" dirty="0"/>
              <a:t>of the facial nerve in its canal</a:t>
            </a:r>
            <a:endParaRPr lang="cs-CZ" dirty="0"/>
          </a:p>
          <a:p>
            <a:endParaRPr lang="cs-CZ" dirty="0"/>
          </a:p>
          <a:p>
            <a:r>
              <a:rPr lang="en-US" dirty="0"/>
              <a:t>Since the canal is very long and tight, swelling can put </a:t>
            </a:r>
            <a:r>
              <a:rPr lang="en-US" b="1" dirty="0"/>
              <a:t>pressure on the nerve</a:t>
            </a:r>
            <a:r>
              <a:rPr lang="en-US" dirty="0"/>
              <a:t>, resulting in damage either by direct effects or by impairing blood flow in the nerve</a:t>
            </a:r>
            <a:endParaRPr lang="cs-CZ" dirty="0"/>
          </a:p>
          <a:p>
            <a:endParaRPr lang="cs-CZ" dirty="0"/>
          </a:p>
          <a:p>
            <a:r>
              <a:rPr lang="en-US" dirty="0"/>
              <a:t>In some cases, facial palsy is produced by a very clear viral infection with </a:t>
            </a:r>
            <a:r>
              <a:rPr lang="en-US" b="1" dirty="0"/>
              <a:t>Herpes Zoster, </a:t>
            </a:r>
            <a:r>
              <a:rPr lang="en-US" dirty="0"/>
              <a:t>often associated with ear pain and vesicles on the tympanic membrane</a:t>
            </a:r>
            <a:endParaRPr lang="cs-CZ" dirty="0"/>
          </a:p>
          <a:p>
            <a:endParaRPr lang="cs-CZ" dirty="0"/>
          </a:p>
          <a:p>
            <a:r>
              <a:rPr lang="en-US" b="1" dirty="0"/>
              <a:t>Lyme disease </a:t>
            </a:r>
            <a:r>
              <a:rPr lang="en-US" dirty="0"/>
              <a:t>also has a pr</a:t>
            </a:r>
            <a:r>
              <a:rPr lang="cs-CZ" dirty="0" err="1"/>
              <a:t>edisposition</a:t>
            </a:r>
            <a:r>
              <a:rPr lang="en-US" dirty="0"/>
              <a:t> to produce facial palsy, sometimes bilateral</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Bell´s </a:t>
            </a:r>
            <a:r>
              <a:rPr lang="cs-CZ" b="1" dirty="0" err="1"/>
              <a:t>palsy</a:t>
            </a:r>
            <a:endParaRPr lang="cs-CZ" b="1" dirty="0"/>
          </a:p>
        </p:txBody>
      </p:sp>
      <p:sp>
        <p:nvSpPr>
          <p:cNvPr id="3" name="Zástupný symbol pro obsah 2"/>
          <p:cNvSpPr>
            <a:spLocks noGrp="1"/>
          </p:cNvSpPr>
          <p:nvPr>
            <p:ph idx="1"/>
          </p:nvPr>
        </p:nvSpPr>
        <p:spPr>
          <a:xfrm>
            <a:off x="457200" y="1600200"/>
            <a:ext cx="8686800" cy="5257800"/>
          </a:xfrm>
        </p:spPr>
        <p:txBody>
          <a:bodyPr>
            <a:normAutofit fontScale="70000" lnSpcReduction="20000"/>
          </a:bodyPr>
          <a:lstStyle/>
          <a:p>
            <a:r>
              <a:rPr lang="en-US" dirty="0"/>
              <a:t>The </a:t>
            </a:r>
            <a:r>
              <a:rPr lang="cs-CZ" dirty="0" err="1"/>
              <a:t>characteristic</a:t>
            </a:r>
            <a:r>
              <a:rPr lang="en-US" dirty="0"/>
              <a:t> of peripheral facial palsy is that it </a:t>
            </a:r>
            <a:r>
              <a:rPr lang="en-US" b="1" dirty="0"/>
              <a:t>involves the entire side of the face</a:t>
            </a:r>
            <a:r>
              <a:rPr lang="en-US" dirty="0"/>
              <a:t>, including weakness of the forehead muscles as well as those around the eye and mouth</a:t>
            </a:r>
            <a:endParaRPr lang="cs-CZ" dirty="0"/>
          </a:p>
          <a:p>
            <a:endParaRPr lang="cs-CZ" dirty="0"/>
          </a:p>
          <a:p>
            <a:r>
              <a:rPr lang="en-US" dirty="0"/>
              <a:t>This is because fibers to all of these regions of the face are packed together in the facial canal</a:t>
            </a:r>
            <a:endParaRPr lang="cs-CZ" dirty="0"/>
          </a:p>
          <a:p>
            <a:endParaRPr lang="cs-CZ" dirty="0"/>
          </a:p>
          <a:p>
            <a:r>
              <a:rPr lang="en-US" dirty="0"/>
              <a:t>Most cases of uncomplicated Bell's palsy recover quite well </a:t>
            </a:r>
            <a:endParaRPr lang="cs-CZ" dirty="0"/>
          </a:p>
          <a:p>
            <a:endParaRPr lang="cs-CZ" dirty="0"/>
          </a:p>
          <a:p>
            <a:r>
              <a:rPr lang="en-US" dirty="0"/>
              <a:t>In its most severe form, infarction of the nerve may occur with a prolonged and not infrequently incomplete process of regeneration</a:t>
            </a:r>
            <a:endParaRPr lang="cs-CZ" dirty="0"/>
          </a:p>
          <a:p>
            <a:endParaRPr lang="cs-CZ" dirty="0"/>
          </a:p>
          <a:p>
            <a:r>
              <a:rPr lang="en-US" dirty="0"/>
              <a:t>This is more common when a longer course of the nerve is affected, accompanied by </a:t>
            </a:r>
            <a:r>
              <a:rPr lang="en-US" dirty="0" err="1"/>
              <a:t>ageusia</a:t>
            </a:r>
            <a:r>
              <a:rPr lang="en-US" dirty="0"/>
              <a:t> (loss of taste) and </a:t>
            </a:r>
            <a:r>
              <a:rPr lang="en-US" dirty="0" err="1"/>
              <a:t>hyperacusis</a:t>
            </a:r>
            <a:endParaRPr lang="cs-CZ" dirty="0"/>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Bell´s </a:t>
            </a:r>
            <a:r>
              <a:rPr lang="cs-CZ" dirty="0" err="1"/>
              <a:t>palsy</a:t>
            </a:r>
            <a:endParaRPr lang="cs-CZ" dirty="0"/>
          </a:p>
        </p:txBody>
      </p:sp>
      <p:sp>
        <p:nvSpPr>
          <p:cNvPr id="3" name="Zástupný symbol pro obsah 2"/>
          <p:cNvSpPr>
            <a:spLocks noGrp="1"/>
          </p:cNvSpPr>
          <p:nvPr>
            <p:ph idx="1"/>
          </p:nvPr>
        </p:nvSpPr>
        <p:spPr/>
        <p:txBody>
          <a:bodyPr/>
          <a:lstStyle/>
          <a:p>
            <a:endParaRPr lang="cs-CZ" dirty="0"/>
          </a:p>
        </p:txBody>
      </p:sp>
      <p:pic>
        <p:nvPicPr>
          <p:cNvPr id="21506" name="Picture 2" descr="Výsledek obrázku pro bells palsy">
            <a:hlinkClick r:id="rId2"/>
          </p:cNvPr>
          <p:cNvPicPr>
            <a:picLocks noChangeAspect="1" noChangeArrowheads="1"/>
          </p:cNvPicPr>
          <p:nvPr/>
        </p:nvPicPr>
        <p:blipFill>
          <a:blip r:embed="rId3" cstate="print"/>
          <a:srcRect/>
          <a:stretch>
            <a:fillRect/>
          </a:stretch>
        </p:blipFill>
        <p:spPr bwMode="auto">
          <a:xfrm>
            <a:off x="2483768" y="1772816"/>
            <a:ext cx="4591076" cy="4428000"/>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1118</Words>
  <Application>Microsoft Office PowerPoint</Application>
  <PresentationFormat>Předvádění na obrazovce (4:3)</PresentationFormat>
  <Paragraphs>136</Paragraphs>
  <Slides>35</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35</vt:i4>
      </vt:variant>
    </vt:vector>
  </HeadingPairs>
  <TitlesOfParts>
    <vt:vector size="38" baseType="lpstr">
      <vt:lpstr>Arial</vt:lpstr>
      <vt:lpstr>Calibri</vt:lpstr>
      <vt:lpstr>Motiv sady Office</vt:lpstr>
      <vt:lpstr>Manual muscle testing (2)  Facial  muscles</vt:lpstr>
      <vt:lpstr>Introduction</vt:lpstr>
      <vt:lpstr>Prezentace aplikace PowerPoint</vt:lpstr>
      <vt:lpstr>Facial Nerve</vt:lpstr>
      <vt:lpstr>Facial expression</vt:lpstr>
      <vt:lpstr>Facial nerve: test</vt:lpstr>
      <vt:lpstr>Bell´s palsy</vt:lpstr>
      <vt:lpstr>Bell´s palsy</vt:lpstr>
      <vt:lpstr>Bell´s palsy</vt:lpstr>
      <vt:lpstr>Central paralysis</vt:lpstr>
      <vt:lpstr>Central paralysis</vt:lpstr>
      <vt:lpstr>Central paralysis</vt:lpstr>
      <vt:lpstr>Peripheral vs. central lesion</vt:lpstr>
      <vt:lpstr>Manual muscle test - grading</vt:lpstr>
      <vt:lpstr>Muscles of facial expression</vt:lpstr>
      <vt:lpstr>Occiptofrontalis group</vt:lpstr>
      <vt:lpstr>M. occipitofrontalis</vt:lpstr>
      <vt:lpstr>Orbital group</vt:lpstr>
      <vt:lpstr>M. corrugator supercilii</vt:lpstr>
      <vt:lpstr>M. orbicularis oculi</vt:lpstr>
      <vt:lpstr>Nasal group</vt:lpstr>
      <vt:lpstr>M. procerus M. nasalis</vt:lpstr>
      <vt:lpstr>Oral Group</vt:lpstr>
      <vt:lpstr>M. levator labii superioris alaeque nasi </vt:lpstr>
      <vt:lpstr>M. buccinator</vt:lpstr>
      <vt:lpstr>M. zygomaticus major et minor</vt:lpstr>
      <vt:lpstr>M. risorius</vt:lpstr>
      <vt:lpstr>M. risorius, m. depressor labii inferioris</vt:lpstr>
      <vt:lpstr>M. levator labii superioris M. depressor labii inferioris</vt:lpstr>
      <vt:lpstr>M. orbicularis oris</vt:lpstr>
      <vt:lpstr>M. depressor anguli oris</vt:lpstr>
      <vt:lpstr>M. mentalis</vt:lpstr>
      <vt:lpstr>Neck group</vt:lpstr>
      <vt:lpstr>M. platysma</vt:lpstr>
      <vt:lpstr>Thank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muscle testing Facial muscles (2)</dc:title>
  <dc:creator>Verca</dc:creator>
  <cp:lastModifiedBy>Veronika Mrkvicová</cp:lastModifiedBy>
  <cp:revision>44</cp:revision>
  <dcterms:created xsi:type="dcterms:W3CDTF">2015-09-18T16:41:10Z</dcterms:created>
  <dcterms:modified xsi:type="dcterms:W3CDTF">2021-09-12T18:15:54Z</dcterms:modified>
</cp:coreProperties>
</file>