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12" r:id="rId4"/>
    <p:sldId id="260" r:id="rId5"/>
    <p:sldId id="279" r:id="rId6"/>
    <p:sldId id="305" r:id="rId7"/>
    <p:sldId id="280" r:id="rId8"/>
    <p:sldId id="311" r:id="rId9"/>
    <p:sldId id="310" r:id="rId10"/>
    <p:sldId id="309" r:id="rId11"/>
    <p:sldId id="308" r:id="rId12"/>
    <p:sldId id="282" r:id="rId13"/>
    <p:sldId id="306" r:id="rId14"/>
    <p:sldId id="281" r:id="rId15"/>
    <p:sldId id="297" r:id="rId16"/>
    <p:sldId id="304" r:id="rId17"/>
    <p:sldId id="301" r:id="rId18"/>
    <p:sldId id="302" r:id="rId19"/>
    <p:sldId id="303" r:id="rId20"/>
    <p:sldId id="283" r:id="rId21"/>
    <p:sldId id="266" r:id="rId22"/>
    <p:sldId id="284" r:id="rId23"/>
    <p:sldId id="285" r:id="rId24"/>
    <p:sldId id="286" r:id="rId25"/>
    <p:sldId id="265" r:id="rId26"/>
    <p:sldId id="264" r:id="rId27"/>
    <p:sldId id="277" r:id="rId28"/>
    <p:sldId id="298" r:id="rId29"/>
    <p:sldId id="287" r:id="rId30"/>
    <p:sldId id="267" r:id="rId31"/>
    <p:sldId id="288" r:id="rId32"/>
    <p:sldId id="289" r:id="rId33"/>
    <p:sldId id="273" r:id="rId34"/>
    <p:sldId id="272" r:id="rId35"/>
    <p:sldId id="271" r:id="rId36"/>
    <p:sldId id="270" r:id="rId37"/>
    <p:sldId id="276" r:id="rId38"/>
    <p:sldId id="269" r:id="rId39"/>
    <p:sldId id="268" r:id="rId40"/>
    <p:sldId id="275" r:id="rId41"/>
    <p:sldId id="274" r:id="rId42"/>
    <p:sldId id="263" r:id="rId43"/>
    <p:sldId id="294" r:id="rId44"/>
    <p:sldId id="299" r:id="rId45"/>
    <p:sldId id="292" r:id="rId46"/>
    <p:sldId id="293" r:id="rId47"/>
    <p:sldId id="295" r:id="rId48"/>
    <p:sldId id="300" r:id="rId49"/>
    <p:sldId id="296" r:id="rId50"/>
    <p:sldId id="307" r:id="rId51"/>
    <p:sldId id="290" r:id="rId52"/>
    <p:sldId id="258" r:id="rId53"/>
    <p:sldId id="261" r:id="rId54"/>
    <p:sldId id="259" r:id="rId5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018"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87018-F368-486B-8320-A9AA7D4AE6D8}" type="datetimeFigureOut">
              <a:rPr lang="cs-CZ" smtClean="0"/>
              <a:pPr/>
              <a:t>12.09.2021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39C13-095A-4177-A2AD-141C5B5B2B0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1B1BA4-35B8-427B-8935-D247AA0CC0FC}" type="slidenum">
              <a:rPr lang="en-US"/>
              <a:pPr fontAlgn="base">
                <a:spcBef>
                  <a:spcPct val="0"/>
                </a:spcBef>
                <a:spcAft>
                  <a:spcPct val="0"/>
                </a:spcAft>
              </a:pPr>
              <a:t>48</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Notes Placeholder 4"/>
          <p:cNvSpPr>
            <a:spLocks noGrp="1"/>
          </p:cNvSpPr>
          <p:nvPr/>
        </p:nvSpPr>
        <p:spPr bwMode="auto">
          <a:xfrm>
            <a:off x="685800" y="4343400"/>
            <a:ext cx="5486400" cy="4114800"/>
          </a:xfrm>
          <a:prstGeom prst="rect">
            <a:avLst/>
          </a:prstGeom>
        </p:spPr>
        <p:txBody>
          <a:bodyPr/>
          <a:lstStyle/>
          <a:p>
            <a:endParaRPr lang="cs-CZ"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12.09.2021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12.09.2021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2ahUKEwiU8eLquaveAhXL-6QKHUS2C_wQjRx6BAgBEAU&amp;url=https://knihy.heureka.cz/svalove-funkcni-testy-vladimir-janda-a-kol/&amp;psig=AOvVaw0yNUJzNLN_9p_uJtZItPLi&amp;ust=1540895668451689"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google.cz/url?sa=i&amp;rct=j&amp;q=&amp;esrc=s&amp;source=images&amp;cd=&amp;cad=rja&amp;uact=8&amp;ved=2ahUKEwiHkbKTuqveAhUD3qQKHQbuBKgQjRx6BAgBEAU&amp;url=https://obchod.ronnie.cz/s-2248-svalove-funkcni-testy-vladimir-janda-a-kol.html&amp;psig=AOvVaw0yNUJzNLN_9p_uJtZItPLi&amp;ust=154089566845168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z/url?sa=i&amp;rct=j&amp;q=&amp;esrc=s&amp;source=images&amp;cd=&amp;cad=rja&amp;uact=8&amp;ved=2ahUKEwir5Ke94aPeAhVM3qQKHVeNAJQQjRx6BAgBEAU&amp;url=https://www.onlinefitnesscoach.com/the-difference-between-muscular-strength-and-muscular-endurance/&amp;psig=AOvVaw1vh02tGcUXWhFzwbk5r6ns&amp;ust=15406314263479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z/url?sa=i&amp;rct=j&amp;q=&amp;esrc=s&amp;source=images&amp;cd=&amp;cad=rja&amp;uact=8&amp;ved=2ahUKEwjr9vTH5KPeAhUOM-wKHaS1Ct4QjRx6BAgBEAU&amp;url=https://edelweissconsulting.de/muscle-weakness/&amp;psig=AOvVaw1OdKzWJuVdzDkkBrPaaS34&amp;ust=154063225473643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tionary.org/wiki/Antagonist" TargetMode="External"/><Relationship Id="rId2" Type="http://schemas.openxmlformats.org/officeDocument/2006/relationships/hyperlink" Target="https://en.wiktionary.org/wiki/Agonist"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en.wiktionary.org/wiki/Synergis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z/url?sa=i&amp;rct=j&amp;q=&amp;esrc=s&amp;source=images&amp;cd=&amp;cad=rja&amp;uact=8&amp;ved=2ahUKEwj3mouU5aPeAhUQ_KQKHWLMC7QQjRx6BAgBEAU&amp;url=http://vickersak.com/2018/04/10/muscle-weakness-from-organ-dysfunction/&amp;psig=AOvVaw1OdKzWJuVdzDkkBrPaaS34&amp;ust=154063225473643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z/url?sa=i&amp;rct=j&amp;q=&amp;esrc=s&amp;source=images&amp;cd=&amp;cad=rja&amp;uact=8&amp;ved=2ahUKEwj3mouU5aPeAhUQ_KQKHWLMC7QQjRx6BAgBEAU&amp;url=https://emedicine.medscape.com/article/1170572-clinical&amp;psig=AOvVaw1OdKzWJuVdzDkkBrPaaS34&amp;ust=1540632254736434"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google.cz/url?sa=i&amp;rct=j&amp;q=&amp;esrc=s&amp;source=images&amp;cd=&amp;cad=rja&amp;uact=8&amp;ved=2ahUKEwj93ovO5qPeAhUKCuwKHUEfBBMQjRx6BAgBEAU&amp;url=https://www.slideshare.net/DrEsraaNabil/skeletal-muscle-atrophy&amp;psig=AOvVaw36wDFEyaPKbCTNPAFRiw29&amp;ust=1540632805585529" TargetMode="External"/><Relationship Id="rId4" Type="http://schemas.openxmlformats.org/officeDocument/2006/relationships/hyperlink" Target="https://www.google.cz/url?sa=i&amp;rct=j&amp;q=&amp;esrc=s&amp;source=images&amp;cd=&amp;cad=rja&amp;uact=8&amp;ved=2ahUKEwicpdCK5qPeAhXG-qQKHTtKC1oQjRx6BAgBEAU&amp;url=https://neuromuscular.wustl.edu/musdist/distal.html&amp;psig=AOvVaw1rH2A9_sVA4yvERQjmCiWY&amp;ust=154063260862710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www.google.cz/url?sa=i&amp;rct=j&amp;q=&amp;esrc=s&amp;source=images&amp;cd=&amp;cad=rja&amp;uact=8&amp;ved=2ahUKEwj5woGIu6veAhVBDOwKHRzNBqoQjRx6BAgBEAU&amp;url=https://www.hshsl.umaryland.edu/resources/historical/kendall/&amp;psig=AOvVaw0tuF5ShdFNmlxugcOcE1A2&amp;ust=1540895953116086" TargetMode="External"/><Relationship Id="rId3" Type="http://schemas.openxmlformats.org/officeDocument/2006/relationships/image" Target="../media/image3.jpeg"/><Relationship Id="rId7" Type="http://schemas.openxmlformats.org/officeDocument/2006/relationships/hyperlink" Target="https://www.google.cz/url?sa=i&amp;rct=j&amp;q=&amp;esrc=s&amp;source=images&amp;cd=&amp;cad=rja&amp;uact=8&amp;ved=2ahUKEwir_vbLuqveAhWQyqQKHetRB1wQjRx6BAgBEAU&amp;url=https://www.amazon.com/Muscle-Testing-Techniques-Manual-Examination/dp/0721618545&amp;psig=AOvVaw05AMaRnvvD_c-KTfDvNTs0&amp;ust=1540895808154219" TargetMode="External"/><Relationship Id="rId12" Type="http://schemas.openxmlformats.org/officeDocument/2006/relationships/image" Target="../media/image7.jpeg"/><Relationship Id="rId2" Type="http://schemas.openxmlformats.org/officeDocument/2006/relationships/hyperlink" Target="https://www.google.cz/url?sa=i&amp;rct=j&amp;q=&amp;esrc=s&amp;source=images&amp;cd=&amp;cad=rja&amp;uact=8&amp;ved=2ahUKEwir_vbLuqveAhWQyqQKHetRB1wQjRx6BAgBEAU&amp;url=https://www.healio.com/books/athletic-training/%7Bd8b7ff4f-4995-4e21-941f-4094fbad5ec2%7D/cram-session-in-manual-muscle-testing-a-handbook-for-students--clinicians&amp;psig=AOvVaw05AMaRnvvD_c-KTfDvNTs0&amp;ust=1540895808154219"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google.cz/url?sa=i&amp;rct=j&amp;q=&amp;esrc=s&amp;source=images&amp;cd=&amp;cad=rja&amp;uact=8&amp;ved=2ahUKEwiEv8GCu6veAhUyMewKHeo5AHEQjRx6BAgBEAU&amp;url=https://www.healio.com/books/health-professions/physical-therapy/%7B04d50290-a2ba-4abd-87c4-bdab4b2e6f16%7D/manual-muscle-testing-an-online-tutorial&amp;psig=AOvVaw0tuF5ShdFNmlxugcOcE1A2&amp;ust=1540895953116086" TargetMode="External"/><Relationship Id="rId5" Type="http://schemas.openxmlformats.org/officeDocument/2006/relationships/hyperlink" Target="http://www.google.cz/url?sa=i&amp;rct=j&amp;q=&amp;esrc=s&amp;source=images&amp;cd=&amp;cad=rja&amp;uact=8&amp;ved=2ahUKEwir_vbLuqveAhWQyqQKHetRB1wQjRx6BAgBEAU&amp;url=http://www.amirbook.com/BookAlone?Id=9781455706150&amp;psig=AOvVaw05AMaRnvvD_c-KTfDvNTs0&amp;ust=1540895808154219" TargetMode="External"/><Relationship Id="rId10" Type="http://schemas.openxmlformats.org/officeDocument/2006/relationships/image" Target="../media/image6.jpeg"/><Relationship Id="rId4" Type="http://schemas.openxmlformats.org/officeDocument/2006/relationships/hyperlink" Target="http://www.google.cz/url?sa=i&amp;rct=j&amp;q=&amp;esrc=s&amp;source=images&amp;cd=&amp;cad=rja&amp;uact=8&amp;ved=2ahUKEwj83K_WuqveAhXG2KQKHQ3UAREQjRx6BAgBEAU&amp;url=http://www.amirbook.com/BookAlone?Id=9781455706150&amp;psig=AOvVaw05AMaRnvvD_c-KTfDvNTs0&amp;ust=1540895808154219" TargetMode="External"/><Relationship Id="rId9" Type="http://schemas.openxmlformats.org/officeDocument/2006/relationships/hyperlink" Target="https://www.google.cz/url?sa=i&amp;rct=j&amp;q=&amp;esrc=s&amp;source=images&amp;cd=&amp;cad=rja&amp;uact=8&amp;ved=2ahUKEwjC-Mb4uqveAhUGy6QKHbIoDSkQjRx6BAgBEAU&amp;url=https://www.amazon.ca/Handbook-Manual-Muscle-Testing-Kevorkian/dp/0070331502&amp;psig=AOvVaw0tuF5ShdFNmlxugcOcE1A2&amp;ust=1540895953116086" TargetMode="External"/><Relationship Id="rId1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z/url?sa=i&amp;rct=j&amp;q=&amp;esrc=s&amp;source=images&amp;cd=&amp;cad=rja&amp;uact=8&amp;ved=2ahUKEwjswJm846PeAhXM-KQKHU00BhEQjRx6BAgBEAU&amp;url=https://www.timesofmalta.com/articles/view/20150118/business-news/Improving-the-welfare-of-Malta-s-elderly-people.552343&amp;psig=AOvVaw0IePfskD_OGq9ziJCACK96&amp;ust=154063193493223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z/url?sa=i&amp;rct=j&amp;q=&amp;esrc=s&amp;source=images&amp;cd=&amp;cad=rja&amp;uact=8&amp;ved=2ahUKEwjoxKmd56PeAhVG-6QKHRMWDxYQjRx6BAgBEAU&amp;url=http://at.uwa.edu/mmt/hip.htm&amp;psig=AOvVaw0LT8tdhL4_j1mhTWyPz1-e&amp;ust=154063291602879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z/url?sa=i&amp;rct=j&amp;q=&amp;esrc=s&amp;source=images&amp;cd=&amp;cad=rja&amp;uact=8&amp;ved=2ahUKEwj6srii5KPeAhXI-qQKHeQcCxMQjRx6BAgBEAU&amp;url=http://www.kinesiology.net/km.asp&amp;psig=AOvVaw11yPf3vR0T7tNRYFx5WpTu&amp;ust=154063215730964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z/url?sa=i&amp;rct=j&amp;q=&amp;esrc=s&amp;source=images&amp;cd=&amp;cad=rja&amp;uact=8&amp;ved=2ahUKEwj7tey04qPeAhXIsaQKHZ_PBlkQjRx6BAgBEAU&amp;url=https://www.dreamstime.com/royalty-free-stock-images-muscle-performance-study-men-illustration-running-man-image32841499&amp;psig=AOvVaw2PtgTd6Zlql3j_DOHMnhQe&amp;ust=154063166398603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z/url?sa=i&amp;rct=j&amp;q=&amp;esrc=s&amp;source=images&amp;cd=&amp;cad=rja&amp;uact=8&amp;ved=2ahUKEwiEmqfw4qPeAhXFjqQKHX3RDVEQjRx6BAgBEAU&amp;url=https://www.smore.com/5p7c8-health-skill-related&amp;psig=AOvVaw2nB2za6L7SBXTCfh0fjvhd&amp;ust=15406317317348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57224" y="1285860"/>
            <a:ext cx="7772400" cy="1470025"/>
          </a:xfrm>
        </p:spPr>
        <p:txBody>
          <a:bodyPr/>
          <a:lstStyle/>
          <a:p>
            <a:r>
              <a:rPr lang="cs-CZ" b="1" dirty="0" err="1"/>
              <a:t>Manual</a:t>
            </a:r>
            <a:r>
              <a:rPr lang="cs-CZ" b="1" dirty="0"/>
              <a:t> </a:t>
            </a:r>
            <a:r>
              <a:rPr lang="cs-CZ" b="1" dirty="0" err="1"/>
              <a:t>muscle</a:t>
            </a:r>
            <a:r>
              <a:rPr lang="cs-CZ" b="1" dirty="0"/>
              <a:t> </a:t>
            </a:r>
            <a:r>
              <a:rPr lang="cs-CZ" b="1" dirty="0" err="1"/>
              <a:t>testing</a:t>
            </a:r>
            <a:br>
              <a:rPr lang="cs-CZ" b="1" dirty="0"/>
            </a:br>
            <a:r>
              <a:rPr lang="cs-CZ" b="1" dirty="0" err="1"/>
              <a:t>Introduction</a:t>
            </a:r>
            <a:r>
              <a:rPr lang="cs-CZ" b="1" dirty="0"/>
              <a:t> (1)</a:t>
            </a:r>
          </a:p>
        </p:txBody>
      </p:sp>
      <p:sp>
        <p:nvSpPr>
          <p:cNvPr id="3" name="Podnadpis 2"/>
          <p:cNvSpPr>
            <a:spLocks noGrp="1"/>
          </p:cNvSpPr>
          <p:nvPr>
            <p:ph type="subTitle" idx="1"/>
          </p:nvPr>
        </p:nvSpPr>
        <p:spPr>
          <a:xfrm>
            <a:off x="1643042" y="5786454"/>
            <a:ext cx="6400800" cy="571504"/>
          </a:xfrm>
        </p:spPr>
        <p:txBody>
          <a:bodyPr/>
          <a:lstStyle/>
          <a:p>
            <a:r>
              <a:rPr lang="cs-CZ" sz="2400" dirty="0">
                <a:solidFill>
                  <a:schemeClr val="tx1"/>
                </a:solidFill>
              </a:rPr>
              <a:t>Mgr. Veronika Mrkvicová, Ph.D. (</a:t>
            </a:r>
            <a:r>
              <a:rPr lang="cs-CZ" sz="2400" dirty="0" err="1">
                <a:solidFill>
                  <a:schemeClr val="tx1"/>
                </a:solidFill>
              </a:rPr>
              <a:t>physiotherapist</a:t>
            </a:r>
            <a:r>
              <a:rPr lang="cs-CZ" sz="2400" dirty="0">
                <a:solidFill>
                  <a:schemeClr val="tx1"/>
                </a:solidFill>
              </a:rPr>
              <a:t>)</a:t>
            </a:r>
          </a:p>
          <a:p>
            <a:endParaRPr lang="cs-CZ" dirty="0"/>
          </a:p>
        </p:txBody>
      </p:sp>
      <p:sp>
        <p:nvSpPr>
          <p:cNvPr id="4" name="Nadpis 1"/>
          <p:cNvSpPr txBox="1">
            <a:spLocks/>
          </p:cNvSpPr>
          <p:nvPr/>
        </p:nvSpPr>
        <p:spPr>
          <a:xfrm>
            <a:off x="857224" y="285728"/>
            <a:ext cx="77724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400" b="0" i="0" u="none" strike="noStrike" kern="1200" cap="none" spc="0" normalizeH="0" baseline="0" noProof="0" dirty="0" err="1">
                <a:ln>
                  <a:noFill/>
                </a:ln>
                <a:solidFill>
                  <a:schemeClr val="tx1"/>
                </a:solidFill>
                <a:effectLst/>
                <a:uLnTx/>
                <a:uFillTx/>
                <a:latin typeface="+mj-lt"/>
                <a:ea typeface="+mj-ea"/>
                <a:cs typeface="+mj-cs"/>
              </a:rPr>
              <a:t>Examination</a:t>
            </a:r>
            <a:r>
              <a:rPr kumimoji="0" lang="cs-CZ" sz="2400" b="0" i="0" u="none" strike="noStrike" kern="1200" cap="none" spc="0" normalizeH="0" baseline="0" noProof="0" dirty="0">
                <a:ln>
                  <a:noFill/>
                </a:ln>
                <a:solidFill>
                  <a:schemeClr val="tx1"/>
                </a:solidFill>
                <a:effectLst/>
                <a:uLnTx/>
                <a:uFillTx/>
                <a:latin typeface="+mj-lt"/>
                <a:ea typeface="+mj-ea"/>
                <a:cs typeface="+mj-cs"/>
              </a:rPr>
              <a:t> </a:t>
            </a:r>
            <a:r>
              <a:rPr lang="cs-CZ" sz="2400" dirty="0">
                <a:latin typeface="+mj-lt"/>
                <a:ea typeface="+mj-ea"/>
                <a:cs typeface="+mj-cs"/>
              </a:rPr>
              <a:t>M</a:t>
            </a:r>
            <a:r>
              <a:rPr kumimoji="0" lang="cs-CZ" sz="2400" b="0" i="0" u="none" strike="noStrike" kern="1200" cap="none" spc="0" normalizeH="0" baseline="0" noProof="0" dirty="0" err="1">
                <a:ln>
                  <a:noFill/>
                </a:ln>
                <a:solidFill>
                  <a:schemeClr val="tx1"/>
                </a:solidFill>
                <a:effectLst/>
                <a:uLnTx/>
                <a:uFillTx/>
                <a:latin typeface="+mj-lt"/>
                <a:ea typeface="+mj-ea"/>
                <a:cs typeface="+mj-cs"/>
              </a:rPr>
              <a:t>ethods</a:t>
            </a:r>
            <a:r>
              <a:rPr kumimoji="0" lang="cs-CZ" sz="2400" b="0" i="0" u="none" strike="noStrike" kern="1200" cap="none" spc="0" normalizeH="0" baseline="0" noProof="0" dirty="0">
                <a:ln>
                  <a:noFill/>
                </a:ln>
                <a:solidFill>
                  <a:schemeClr val="tx1"/>
                </a:solidFill>
                <a:effectLst/>
                <a:uLnTx/>
                <a:uFillTx/>
                <a:latin typeface="+mj-lt"/>
                <a:ea typeface="+mj-ea"/>
                <a:cs typeface="+mj-cs"/>
              </a:rPr>
              <a:t> in </a:t>
            </a:r>
            <a:r>
              <a:rPr kumimoji="0" lang="cs-CZ" sz="2400" b="0" i="0" u="none" strike="noStrike" kern="1200" cap="none" spc="0" normalizeH="0" baseline="0" noProof="0" dirty="0" err="1">
                <a:ln>
                  <a:noFill/>
                </a:ln>
                <a:solidFill>
                  <a:schemeClr val="tx1"/>
                </a:solidFill>
                <a:effectLst/>
                <a:uLnTx/>
                <a:uFillTx/>
                <a:latin typeface="+mj-lt"/>
                <a:ea typeface="+mj-ea"/>
                <a:cs typeface="+mj-cs"/>
              </a:rPr>
              <a:t>Rehabilitation</a:t>
            </a:r>
            <a:r>
              <a:rPr kumimoji="0" lang="cs-CZ" sz="2400" b="0" i="0" u="none" strike="noStrike" kern="1200" cap="none" spc="0" normalizeH="0" baseline="0" noProof="0" dirty="0">
                <a:ln>
                  <a:noFill/>
                </a:ln>
                <a:solidFill>
                  <a:schemeClr val="tx1"/>
                </a:solidFill>
                <a:effectLst/>
                <a:uLnTx/>
                <a:uFillTx/>
                <a:latin typeface="+mj-lt"/>
                <a:ea typeface="+mj-ea"/>
                <a:cs typeface="+mj-cs"/>
              </a:rPr>
              <a:t>, 13.9.2021</a:t>
            </a:r>
          </a:p>
        </p:txBody>
      </p:sp>
      <p:pic>
        <p:nvPicPr>
          <p:cNvPr id="22530" name="Picture 2" descr="http://ecx.images-amazon.com/images/I/419550EDBBL._SX389_BO1,204,203,200_.jpg"/>
          <p:cNvPicPr>
            <a:picLocks noChangeAspect="1" noChangeArrowheads="1"/>
          </p:cNvPicPr>
          <p:nvPr/>
        </p:nvPicPr>
        <p:blipFill>
          <a:blip r:embed="rId2" cstate="print"/>
          <a:srcRect/>
          <a:stretch>
            <a:fillRect/>
          </a:stretch>
        </p:blipFill>
        <p:spPr bwMode="auto">
          <a:xfrm>
            <a:off x="2195736" y="2780928"/>
            <a:ext cx="2194369" cy="2793600"/>
          </a:xfrm>
          <a:prstGeom prst="rect">
            <a:avLst/>
          </a:prstGeom>
          <a:noFill/>
        </p:spPr>
      </p:pic>
      <p:sp>
        <p:nvSpPr>
          <p:cNvPr id="55298" name="AutoShape 2" descr="Výsledek obrázku pro janda funkční svalový test">
            <a:hlinkClick r:id="rId3"/>
          </p:cNvPr>
          <p:cNvSpPr>
            <a:spLocks noChangeAspect="1" noChangeArrowheads="1"/>
          </p:cNvSpPr>
          <p:nvPr/>
        </p:nvSpPr>
        <p:spPr bwMode="auto">
          <a:xfrm>
            <a:off x="71438" y="-1608138"/>
            <a:ext cx="232410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0" name="AutoShape 4" descr="Výsledek obrázku pro janda funkční svalový test">
            <a:hlinkClick r:id="rId3"/>
          </p:cNvPr>
          <p:cNvSpPr>
            <a:spLocks noChangeAspect="1" noChangeArrowheads="1"/>
          </p:cNvSpPr>
          <p:nvPr/>
        </p:nvSpPr>
        <p:spPr bwMode="auto">
          <a:xfrm>
            <a:off x="71438" y="-1608138"/>
            <a:ext cx="232410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2" name="AutoShape 6" descr="Svalové funkční testy (Vladimír Janda a kol.) - 0"/>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4" name="AutoShape 8" descr="Svalové funkční testy (Vladimír Janda a kol.) - 0"/>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6" name="AutoShape 10" descr="369736"/>
          <p:cNvSpPr>
            <a:spLocks noChangeAspect="1" noChangeArrowheads="1"/>
          </p:cNvSpPr>
          <p:nvPr/>
        </p:nvSpPr>
        <p:spPr bwMode="auto">
          <a:xfrm>
            <a:off x="0" y="-136525"/>
            <a:ext cx="1238250" cy="12382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5308" name="Picture 12" descr="Související obrázek">
            <a:hlinkClick r:id="rId4"/>
          </p:cNvPr>
          <p:cNvPicPr>
            <a:picLocks noChangeAspect="1" noChangeArrowheads="1"/>
          </p:cNvPicPr>
          <p:nvPr/>
        </p:nvPicPr>
        <p:blipFill>
          <a:blip r:embed="rId5" cstate="print"/>
          <a:srcRect l="14446" r="16536"/>
          <a:stretch>
            <a:fillRect/>
          </a:stretch>
        </p:blipFill>
        <p:spPr bwMode="auto">
          <a:xfrm>
            <a:off x="4932040" y="2636912"/>
            <a:ext cx="2851087" cy="309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3. </a:t>
            </a:r>
            <a:r>
              <a:rPr lang="en-US" b="1" dirty="0"/>
              <a:t>Instantaneous muscle power </a:t>
            </a:r>
            <a:endParaRPr lang="cs-CZ" b="1" dirty="0"/>
          </a:p>
          <a:p>
            <a:r>
              <a:rPr lang="en-US" dirty="0"/>
              <a:t>the mechanical</a:t>
            </a:r>
            <a:r>
              <a:rPr lang="cs-CZ" dirty="0"/>
              <a:t> </a:t>
            </a:r>
            <a:r>
              <a:rPr lang="en-US" dirty="0"/>
              <a:t>power produced by the muscle (muscle force times muscle</a:t>
            </a:r>
            <a:r>
              <a:rPr lang="cs-CZ" dirty="0"/>
              <a:t> </a:t>
            </a:r>
            <a:r>
              <a:rPr lang="en-US" dirty="0"/>
              <a:t>velocity) </a:t>
            </a:r>
            <a:endParaRPr lang="cs-CZ"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4. </a:t>
            </a:r>
            <a:r>
              <a:rPr lang="cs-CZ" b="1" dirty="0" err="1"/>
              <a:t>Muscle</a:t>
            </a:r>
            <a:r>
              <a:rPr lang="cs-CZ" b="1" dirty="0"/>
              <a:t> </a:t>
            </a:r>
            <a:r>
              <a:rPr lang="cs-CZ" b="1" dirty="0" err="1"/>
              <a:t>endurance</a:t>
            </a:r>
            <a:endParaRPr lang="cs-CZ" b="1" dirty="0"/>
          </a:p>
          <a:p>
            <a:r>
              <a:rPr lang="en-US" dirty="0"/>
              <a:t>the ability to contract a</a:t>
            </a:r>
            <a:r>
              <a:rPr lang="cs-CZ" dirty="0"/>
              <a:t> </a:t>
            </a:r>
            <a:r>
              <a:rPr lang="en-US" dirty="0"/>
              <a:t>muscle repeatedly over time</a:t>
            </a:r>
            <a:endParaRPr lang="cs-CZ" dirty="0"/>
          </a:p>
          <a:p>
            <a:endParaRPr lang="cs-CZ" dirty="0"/>
          </a:p>
        </p:txBody>
      </p:sp>
      <p:pic>
        <p:nvPicPr>
          <p:cNvPr id="1026" name="Picture 2" descr="Výsledek obrázku pro muscle endurance">
            <a:hlinkClick r:id="rId2"/>
          </p:cNvPr>
          <p:cNvPicPr>
            <a:picLocks noChangeAspect="1" noChangeArrowheads="1"/>
          </p:cNvPicPr>
          <p:nvPr/>
        </p:nvPicPr>
        <p:blipFill>
          <a:blip r:embed="rId3" cstate="print"/>
          <a:srcRect/>
          <a:stretch>
            <a:fillRect/>
          </a:stretch>
        </p:blipFill>
        <p:spPr bwMode="auto">
          <a:xfrm>
            <a:off x="3347864" y="2852936"/>
            <a:ext cx="3888432" cy="38884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strength</a:t>
            </a:r>
            <a:endParaRPr lang="cs-CZ" dirty="0"/>
          </a:p>
        </p:txBody>
      </p:sp>
      <p:sp>
        <p:nvSpPr>
          <p:cNvPr id="3" name="Zástupný symbol pro obsah 2"/>
          <p:cNvSpPr>
            <a:spLocks noGrp="1"/>
          </p:cNvSpPr>
          <p:nvPr>
            <p:ph idx="1"/>
          </p:nvPr>
        </p:nvSpPr>
        <p:spPr>
          <a:xfrm>
            <a:off x="457200" y="1600201"/>
            <a:ext cx="8229600" cy="4329130"/>
          </a:xfrm>
        </p:spPr>
        <p:txBody>
          <a:bodyPr>
            <a:normAutofit/>
          </a:bodyPr>
          <a:lstStyle/>
          <a:p>
            <a:r>
              <a:rPr lang="en-US" sz="2800" dirty="0"/>
              <a:t>I</a:t>
            </a:r>
            <a:r>
              <a:rPr lang="cs-CZ" sz="2800" dirty="0"/>
              <a:t>f</a:t>
            </a:r>
            <a:r>
              <a:rPr lang="en-US" sz="2800" dirty="0"/>
              <a:t> assessing muscle strength, </a:t>
            </a:r>
            <a:r>
              <a:rPr lang="en-US" sz="2800" b="1" dirty="0"/>
              <a:t>the conditions </a:t>
            </a:r>
            <a:r>
              <a:rPr lang="en-US" sz="2800" dirty="0"/>
              <a:t>under</a:t>
            </a:r>
            <a:r>
              <a:rPr lang="cs-CZ" sz="2800" dirty="0"/>
              <a:t> </a:t>
            </a:r>
            <a:r>
              <a:rPr lang="en-US" sz="2800" dirty="0"/>
              <a:t>which the muscle contracts must be specified so that the</a:t>
            </a:r>
            <a:r>
              <a:rPr lang="cs-CZ" sz="2800" dirty="0"/>
              <a:t> </a:t>
            </a:r>
            <a:r>
              <a:rPr lang="en-US" sz="2800" dirty="0"/>
              <a:t>muscle test data can be interpreted properly</a:t>
            </a:r>
            <a:endParaRPr lang="cs-CZ" sz="2800" dirty="0"/>
          </a:p>
          <a:p>
            <a:endParaRPr lang="cs-CZ" sz="2800" dirty="0"/>
          </a:p>
          <a:p>
            <a:pPr>
              <a:buNone/>
            </a:pPr>
            <a:r>
              <a:rPr lang="en-US" sz="2800" dirty="0"/>
              <a:t>The following</a:t>
            </a:r>
            <a:r>
              <a:rPr lang="cs-CZ" sz="2800" dirty="0"/>
              <a:t> </a:t>
            </a:r>
            <a:r>
              <a:rPr lang="en-US" sz="2800" dirty="0"/>
              <a:t>conditions are relevant: </a:t>
            </a:r>
            <a:endParaRPr lang="cs-CZ" sz="2800" dirty="0"/>
          </a:p>
          <a:p>
            <a:r>
              <a:rPr lang="en-US" sz="2800" dirty="0"/>
              <a:t>Isometric contraction</a:t>
            </a:r>
            <a:endParaRPr lang="cs-CZ" sz="2800" dirty="0"/>
          </a:p>
          <a:p>
            <a:r>
              <a:rPr lang="en-US" sz="2800" dirty="0"/>
              <a:t>Isotonic contraction</a:t>
            </a:r>
            <a:endParaRPr lang="cs-CZ" sz="2800" dirty="0"/>
          </a:p>
          <a:p>
            <a:r>
              <a:rPr lang="en-US" sz="2800" dirty="0" err="1"/>
              <a:t>Isokinetic</a:t>
            </a:r>
            <a:r>
              <a:rPr lang="en-US" sz="2800" dirty="0"/>
              <a:t> contraction</a:t>
            </a:r>
            <a:endParaRPr lang="cs-CZ"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strength</a:t>
            </a:r>
            <a:endParaRPr lang="cs-CZ" dirty="0"/>
          </a:p>
        </p:txBody>
      </p:sp>
      <p:sp>
        <p:nvSpPr>
          <p:cNvPr id="3" name="Zástupný symbol pro obsah 2"/>
          <p:cNvSpPr>
            <a:spLocks noGrp="1"/>
          </p:cNvSpPr>
          <p:nvPr>
            <p:ph idx="1"/>
          </p:nvPr>
        </p:nvSpPr>
        <p:spPr>
          <a:xfrm>
            <a:off x="457200" y="1600200"/>
            <a:ext cx="8229600" cy="4829196"/>
          </a:xfrm>
        </p:spPr>
        <p:txBody>
          <a:bodyPr>
            <a:normAutofit fontScale="85000" lnSpcReduction="20000"/>
          </a:bodyPr>
          <a:lstStyle/>
          <a:p>
            <a:pPr>
              <a:buNone/>
            </a:pPr>
            <a:r>
              <a:rPr lang="cs-CZ" b="1" dirty="0"/>
              <a:t>1. </a:t>
            </a:r>
            <a:r>
              <a:rPr lang="en-US" b="1" dirty="0"/>
              <a:t>Isometric contraction</a:t>
            </a:r>
            <a:endParaRPr lang="cs-CZ" b="1" dirty="0"/>
          </a:p>
          <a:p>
            <a:r>
              <a:rPr lang="en-US" dirty="0"/>
              <a:t>the muscle</a:t>
            </a:r>
            <a:r>
              <a:rPr lang="cs-CZ" dirty="0"/>
              <a:t> </a:t>
            </a:r>
            <a:r>
              <a:rPr lang="en-US" dirty="0"/>
              <a:t>contracts while at a fixed length </a:t>
            </a:r>
            <a:endParaRPr lang="cs-CZ" dirty="0"/>
          </a:p>
          <a:p>
            <a:endParaRPr lang="cs-CZ" dirty="0"/>
          </a:p>
          <a:p>
            <a:pPr>
              <a:buNone/>
            </a:pPr>
            <a:r>
              <a:rPr lang="cs-CZ" b="1" dirty="0"/>
              <a:t>2. </a:t>
            </a:r>
            <a:r>
              <a:rPr lang="en-US" b="1" dirty="0"/>
              <a:t>Isotonic contraction</a:t>
            </a:r>
            <a:endParaRPr lang="cs-CZ" b="1" dirty="0"/>
          </a:p>
          <a:p>
            <a:r>
              <a:rPr lang="en-US" dirty="0"/>
              <a:t>the</a:t>
            </a:r>
            <a:r>
              <a:rPr lang="cs-CZ" dirty="0"/>
              <a:t> </a:t>
            </a:r>
            <a:r>
              <a:rPr lang="en-US" dirty="0"/>
              <a:t>muscle contracts while working against a fixed load</a:t>
            </a:r>
            <a:r>
              <a:rPr lang="cs-CZ" dirty="0"/>
              <a:t> (eg.</a:t>
            </a:r>
            <a:r>
              <a:rPr lang="en-US" dirty="0"/>
              <a:t> a hanging weight</a:t>
            </a:r>
            <a:r>
              <a:rPr lang="cs-CZ" dirty="0"/>
              <a:t>)</a:t>
            </a:r>
          </a:p>
          <a:p>
            <a:pPr>
              <a:buNone/>
            </a:pPr>
            <a:endParaRPr lang="cs-CZ" b="1" dirty="0"/>
          </a:p>
          <a:p>
            <a:pPr>
              <a:buNone/>
            </a:pPr>
            <a:r>
              <a:rPr lang="cs-CZ" b="1" dirty="0"/>
              <a:t>3. </a:t>
            </a:r>
            <a:r>
              <a:rPr lang="en-US" b="1" dirty="0"/>
              <a:t>Isokinetic contraction</a:t>
            </a:r>
            <a:endParaRPr lang="cs-CZ" b="1" dirty="0"/>
          </a:p>
          <a:p>
            <a:r>
              <a:rPr lang="en-US" dirty="0"/>
              <a:t>the</a:t>
            </a:r>
            <a:r>
              <a:rPr lang="cs-CZ" dirty="0"/>
              <a:t> </a:t>
            </a:r>
            <a:r>
              <a:rPr lang="en-US" dirty="0"/>
              <a:t>muscle contracts while moving at a constant velocity</a:t>
            </a:r>
            <a:r>
              <a:rPr lang="cs-CZ" dirty="0"/>
              <a:t> (</a:t>
            </a:r>
            <a:r>
              <a:rPr lang="en-US" dirty="0"/>
              <a:t>generally,</a:t>
            </a:r>
            <a:r>
              <a:rPr lang="cs-CZ" dirty="0"/>
              <a:t> </a:t>
            </a:r>
            <a:r>
              <a:rPr lang="en-US" dirty="0" err="1"/>
              <a:t>isokinetic</a:t>
            </a:r>
            <a:r>
              <a:rPr lang="en-US" dirty="0"/>
              <a:t> contractions are only possible with the</a:t>
            </a:r>
            <a:r>
              <a:rPr lang="cs-CZ" dirty="0"/>
              <a:t> </a:t>
            </a:r>
            <a:r>
              <a:rPr lang="en-US" dirty="0"/>
              <a:t>limb strapped into a special machine that imposes the</a:t>
            </a:r>
            <a:r>
              <a:rPr lang="cs-CZ" dirty="0"/>
              <a:t> </a:t>
            </a:r>
            <a:r>
              <a:rPr lang="cs-CZ" dirty="0" err="1"/>
              <a:t>constant</a:t>
            </a:r>
            <a:r>
              <a:rPr lang="cs-CZ" dirty="0"/>
              <a:t> </a:t>
            </a:r>
            <a:r>
              <a:rPr lang="cs-CZ" dirty="0" err="1"/>
              <a:t>velocity</a:t>
            </a:r>
            <a:r>
              <a:rPr lang="cs-CZ" dirty="0"/>
              <a:t> </a:t>
            </a:r>
            <a:r>
              <a:rPr lang="cs-CZ" dirty="0" err="1"/>
              <a:t>condition</a:t>
            </a:r>
            <a:r>
              <a:rPr lang="cs-CZ" dirty="0"/>
              <a:t>)</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strength</a:t>
            </a:r>
            <a:endParaRPr lang="cs-CZ" dirty="0"/>
          </a:p>
        </p:txBody>
      </p:sp>
      <p:sp>
        <p:nvSpPr>
          <p:cNvPr id="3" name="Zástupný symbol pro obsah 2"/>
          <p:cNvSpPr>
            <a:spLocks noGrp="1"/>
          </p:cNvSpPr>
          <p:nvPr>
            <p:ph idx="1"/>
          </p:nvPr>
        </p:nvSpPr>
        <p:spPr/>
        <p:txBody>
          <a:bodyPr>
            <a:normAutofit/>
          </a:bodyPr>
          <a:lstStyle/>
          <a:p>
            <a:pPr>
              <a:buNone/>
            </a:pPr>
            <a:r>
              <a:rPr lang="cs-CZ" sz="2800" b="1" dirty="0" err="1"/>
              <a:t>Eccentric</a:t>
            </a:r>
            <a:r>
              <a:rPr lang="cs-CZ" sz="2800" b="1" dirty="0"/>
              <a:t> </a:t>
            </a:r>
            <a:r>
              <a:rPr lang="cs-CZ" sz="2800" b="1" dirty="0" err="1"/>
              <a:t>contraction</a:t>
            </a:r>
            <a:r>
              <a:rPr lang="cs-CZ" sz="2800" dirty="0"/>
              <a:t> </a:t>
            </a:r>
          </a:p>
          <a:p>
            <a:r>
              <a:rPr lang="cs-CZ" sz="2800" dirty="0" err="1"/>
              <a:t>the</a:t>
            </a:r>
            <a:r>
              <a:rPr lang="cs-CZ" sz="2800" dirty="0"/>
              <a:t> </a:t>
            </a:r>
            <a:r>
              <a:rPr lang="cs-CZ" sz="2800" dirty="0" err="1"/>
              <a:t>muscle</a:t>
            </a:r>
            <a:r>
              <a:rPr lang="cs-CZ" sz="2800" dirty="0"/>
              <a:t> </a:t>
            </a:r>
            <a:r>
              <a:rPr lang="en-US" sz="2800" dirty="0"/>
              <a:t>contracts against a load that is greater than the force</a:t>
            </a:r>
            <a:r>
              <a:rPr lang="cs-CZ" sz="2800" dirty="0"/>
              <a:t> </a:t>
            </a:r>
            <a:r>
              <a:rPr lang="en-US" sz="2800" dirty="0"/>
              <a:t>produced by the muscle so that the muscle lengthens while</a:t>
            </a:r>
            <a:r>
              <a:rPr lang="cs-CZ" sz="2800" dirty="0"/>
              <a:t> </a:t>
            </a:r>
            <a:r>
              <a:rPr lang="en-US" sz="2800" dirty="0"/>
              <a:t>contracting</a:t>
            </a:r>
            <a:endParaRPr lang="cs-CZ" sz="2800" dirty="0"/>
          </a:p>
          <a:p>
            <a:endParaRPr lang="cs-CZ" sz="2800" dirty="0"/>
          </a:p>
          <a:p>
            <a:pPr>
              <a:buNone/>
            </a:pPr>
            <a:r>
              <a:rPr lang="en-US" sz="2800" b="1" dirty="0"/>
              <a:t>Concentric contraction</a:t>
            </a:r>
            <a:endParaRPr lang="cs-CZ" sz="2800" b="1" dirty="0"/>
          </a:p>
          <a:p>
            <a:r>
              <a:rPr lang="en-US" sz="2800" dirty="0"/>
              <a:t>the muscle contracts</a:t>
            </a:r>
            <a:r>
              <a:rPr lang="cs-CZ" sz="2800" dirty="0"/>
              <a:t> </a:t>
            </a:r>
            <a:r>
              <a:rPr lang="en-US" sz="2800" dirty="0"/>
              <a:t>against a load that is less than the force produced by</a:t>
            </a:r>
            <a:r>
              <a:rPr lang="cs-CZ" sz="2800" dirty="0"/>
              <a:t> </a:t>
            </a:r>
            <a:r>
              <a:rPr lang="en-US" sz="2800" dirty="0"/>
              <a:t>the muscle so that the muscle shortens while contracting</a:t>
            </a:r>
            <a:endParaRPr lang="cs-CZ"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a:t>
            </a:r>
            <a:r>
              <a:rPr lang="cs-CZ" dirty="0"/>
              <a:t> </a:t>
            </a:r>
            <a:r>
              <a:rPr lang="cs-CZ" dirty="0" err="1"/>
              <a:t>weakness</a:t>
            </a:r>
            <a:endParaRPr lang="cs-CZ" dirty="0"/>
          </a:p>
        </p:txBody>
      </p:sp>
      <p:sp>
        <p:nvSpPr>
          <p:cNvPr id="3" name="Zástupný symbol pro obsah 2"/>
          <p:cNvSpPr>
            <a:spLocks noGrp="1"/>
          </p:cNvSpPr>
          <p:nvPr>
            <p:ph idx="1"/>
          </p:nvPr>
        </p:nvSpPr>
        <p:spPr/>
        <p:txBody>
          <a:bodyPr>
            <a:normAutofit fontScale="92500" lnSpcReduction="20000"/>
          </a:bodyPr>
          <a:lstStyle/>
          <a:p>
            <a:r>
              <a:rPr lang="cs-CZ" sz="3000" dirty="0" err="1"/>
              <a:t>It</a:t>
            </a:r>
            <a:r>
              <a:rPr lang="cs-CZ" sz="3000" dirty="0"/>
              <a:t> </a:t>
            </a:r>
            <a:r>
              <a:rPr lang="cs-CZ" sz="3000" dirty="0" err="1"/>
              <a:t>means</a:t>
            </a:r>
            <a:r>
              <a:rPr lang="cs-CZ" sz="3000" dirty="0"/>
              <a:t> a</a:t>
            </a:r>
            <a:r>
              <a:rPr lang="en-US" sz="3000" dirty="0" err="1"/>
              <a:t>ny</a:t>
            </a:r>
            <a:r>
              <a:rPr lang="en-US" sz="3000" dirty="0"/>
              <a:t> reduction of the normal ability of the muscle to generate force </a:t>
            </a:r>
            <a:endParaRPr lang="cs-CZ" sz="3000" dirty="0"/>
          </a:p>
          <a:p>
            <a:endParaRPr lang="en-US" sz="3000" dirty="0"/>
          </a:p>
          <a:p>
            <a:pPr>
              <a:buNone/>
            </a:pPr>
            <a:r>
              <a:rPr lang="en-US" sz="3000" dirty="0"/>
              <a:t>Causes:</a:t>
            </a:r>
            <a:endParaRPr lang="cs-CZ" sz="3000" dirty="0"/>
          </a:p>
          <a:p>
            <a:r>
              <a:rPr lang="en-US" sz="3000" dirty="0"/>
              <a:t>Muscle strain </a:t>
            </a:r>
            <a:endParaRPr lang="cs-CZ" sz="3000" dirty="0"/>
          </a:p>
          <a:p>
            <a:r>
              <a:rPr lang="en-US" sz="3000" dirty="0"/>
              <a:t>Pain, reflex inhibition </a:t>
            </a:r>
            <a:endParaRPr lang="cs-CZ" sz="3000" dirty="0"/>
          </a:p>
          <a:p>
            <a:r>
              <a:rPr lang="en-US" sz="3000" dirty="0"/>
              <a:t>Nerve root lesion</a:t>
            </a:r>
            <a:endParaRPr lang="cs-CZ" sz="3000" dirty="0"/>
          </a:p>
          <a:p>
            <a:r>
              <a:rPr lang="en-US" sz="3000" dirty="0"/>
              <a:t>Tendon pathology, avulsion, rupture </a:t>
            </a:r>
            <a:endParaRPr lang="cs-CZ" sz="3000" dirty="0"/>
          </a:p>
          <a:p>
            <a:r>
              <a:rPr lang="en-US" sz="3000" dirty="0"/>
              <a:t>Prolonged disuse/immobilization </a:t>
            </a:r>
            <a:endParaRPr lang="cs-CZ" sz="3000" dirty="0"/>
          </a:p>
          <a:p>
            <a:r>
              <a:rPr lang="en-US" sz="3000" dirty="0"/>
              <a:t>Psychological overlay </a:t>
            </a:r>
          </a:p>
          <a:p>
            <a:endParaRPr lang="cs-CZ" dirty="0"/>
          </a:p>
        </p:txBody>
      </p:sp>
      <p:pic>
        <p:nvPicPr>
          <p:cNvPr id="43010" name="Picture 2" descr="Výsledek obrázku pro muscle weakness">
            <a:hlinkClick r:id="rId2"/>
          </p:cNvPr>
          <p:cNvPicPr>
            <a:picLocks noChangeAspect="1" noChangeArrowheads="1"/>
          </p:cNvPicPr>
          <p:nvPr/>
        </p:nvPicPr>
        <p:blipFill>
          <a:blip r:embed="rId3" cstate="print"/>
          <a:srcRect/>
          <a:stretch>
            <a:fillRect/>
          </a:stretch>
        </p:blipFill>
        <p:spPr bwMode="auto">
          <a:xfrm>
            <a:off x="5652120" y="2132856"/>
            <a:ext cx="2843787" cy="2340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Muscles</a:t>
            </a:r>
            <a:r>
              <a:rPr lang="cs-CZ" dirty="0"/>
              <a:t> </a:t>
            </a:r>
            <a:r>
              <a:rPr lang="cs-CZ" dirty="0" err="1"/>
              <a:t>work</a:t>
            </a:r>
            <a:r>
              <a:rPr lang="cs-CZ" dirty="0"/>
              <a:t> in </a:t>
            </a:r>
            <a:r>
              <a:rPr lang="cs-CZ" dirty="0" err="1"/>
              <a:t>pairs</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Muscles usually work in pairs or groups</a:t>
            </a:r>
            <a:r>
              <a:rPr lang="cs-CZ" dirty="0"/>
              <a:t> (</a:t>
            </a:r>
            <a:r>
              <a:rPr lang="en-GB" dirty="0"/>
              <a:t>e.g. the biceps flexes the elbow and the triceps extends it</a:t>
            </a:r>
            <a:r>
              <a:rPr lang="cs-CZ" dirty="0"/>
              <a:t>) – </a:t>
            </a:r>
            <a:r>
              <a:rPr lang="cs-CZ" dirty="0" err="1"/>
              <a:t>it</a:t>
            </a:r>
            <a:r>
              <a:rPr lang="cs-CZ" dirty="0"/>
              <a:t> </a:t>
            </a:r>
            <a:r>
              <a:rPr lang="en-GB" dirty="0"/>
              <a:t>is called </a:t>
            </a:r>
            <a:r>
              <a:rPr lang="en-GB" b="1" dirty="0"/>
              <a:t>antagonistic muscle action</a:t>
            </a:r>
            <a:endParaRPr lang="cs-CZ" b="1" dirty="0"/>
          </a:p>
          <a:p>
            <a:endParaRPr lang="cs-CZ" dirty="0"/>
          </a:p>
          <a:p>
            <a:r>
              <a:rPr lang="en-GB" dirty="0"/>
              <a:t>The working muscle is called the prime mover or </a:t>
            </a:r>
            <a:r>
              <a:rPr lang="en-GB" b="1" dirty="0"/>
              <a:t>agonist</a:t>
            </a:r>
            <a:r>
              <a:rPr lang="en-GB" dirty="0"/>
              <a:t>. The relaxing muscle is the </a:t>
            </a:r>
            <a:r>
              <a:rPr lang="en-GB" b="1" dirty="0"/>
              <a:t>antagonist</a:t>
            </a:r>
            <a:r>
              <a:rPr lang="cs-CZ" b="1" dirty="0"/>
              <a:t> </a:t>
            </a:r>
            <a:r>
              <a:rPr lang="cs-CZ" dirty="0"/>
              <a:t>(</a:t>
            </a:r>
            <a:r>
              <a:rPr lang="cs-CZ" dirty="0" err="1"/>
              <a:t>e.g</a:t>
            </a:r>
            <a:r>
              <a:rPr lang="cs-CZ" dirty="0"/>
              <a:t>. </a:t>
            </a:r>
            <a:r>
              <a:rPr lang="en-GB" dirty="0"/>
              <a:t>quadriceps and hamstrings</a:t>
            </a:r>
            <a:r>
              <a:rPr lang="cs-CZ" dirty="0"/>
              <a:t>)</a:t>
            </a:r>
            <a:r>
              <a:rPr lang="en-GB" dirty="0"/>
              <a:t> </a:t>
            </a:r>
            <a:endParaRPr lang="cs-CZ" dirty="0"/>
          </a:p>
          <a:p>
            <a:endParaRPr lang="es-ES" dirty="0"/>
          </a:p>
          <a:p>
            <a:r>
              <a:rPr lang="en-GB" dirty="0"/>
              <a:t>The prime mover is helped by other muscles called </a:t>
            </a:r>
            <a:r>
              <a:rPr lang="en-GB" b="1" dirty="0"/>
              <a:t>synergists. </a:t>
            </a:r>
            <a:r>
              <a:rPr lang="en-GB" dirty="0"/>
              <a:t>These contract at the same time as the prime mover. They hold the body in position so that the prime mover can work smoothly</a:t>
            </a:r>
            <a:endParaRPr lang="cs-CZ" dirty="0"/>
          </a:p>
          <a:p>
            <a:endParaRPr lang="es-ES" dirty="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endParaRPr lang="cs-CZ" dirty="0"/>
          </a:p>
        </p:txBody>
      </p:sp>
      <p:sp>
        <p:nvSpPr>
          <p:cNvPr id="3" name="Zástupný symbol pro obsah 2"/>
          <p:cNvSpPr>
            <a:spLocks noGrp="1"/>
          </p:cNvSpPr>
          <p:nvPr>
            <p:ph idx="1"/>
          </p:nvPr>
        </p:nvSpPr>
        <p:spPr>
          <a:xfrm>
            <a:off x="428596" y="1785926"/>
            <a:ext cx="8229600" cy="4525963"/>
          </a:xfrm>
        </p:spPr>
        <p:txBody>
          <a:bodyPr>
            <a:normAutofit fontScale="85000" lnSpcReduction="20000"/>
          </a:bodyPr>
          <a:lstStyle/>
          <a:p>
            <a:r>
              <a:rPr lang="en-US" i="1" dirty="0">
                <a:hlinkClick r:id="rId2" tooltip="wikt:Agonist"/>
              </a:rPr>
              <a:t>Agonist</a:t>
            </a:r>
            <a:r>
              <a:rPr lang="en-US" dirty="0"/>
              <a:t> muscles cause a movement to </a:t>
            </a:r>
            <a:endParaRPr lang="cs-CZ" dirty="0"/>
          </a:p>
          <a:p>
            <a:pPr>
              <a:buNone/>
            </a:pPr>
            <a:r>
              <a:rPr lang="cs-CZ" dirty="0"/>
              <a:t>     </a:t>
            </a:r>
            <a:r>
              <a:rPr lang="en-US" dirty="0"/>
              <a:t>occur through their own contraction</a:t>
            </a:r>
            <a:endParaRPr lang="cs-CZ" dirty="0"/>
          </a:p>
          <a:p>
            <a:r>
              <a:rPr lang="en-US" i="1" dirty="0">
                <a:hlinkClick r:id="rId3" tooltip="wikt:Antagonist"/>
              </a:rPr>
              <a:t>Antagonist</a:t>
            </a:r>
            <a:r>
              <a:rPr lang="en-US" dirty="0"/>
              <a:t> muscles oppose a specific movement. This controls a motion, slows it down, and returns a limb to its initial position</a:t>
            </a:r>
            <a:endParaRPr lang="cs-CZ" dirty="0"/>
          </a:p>
          <a:p>
            <a:r>
              <a:rPr lang="en-US" i="1" dirty="0">
                <a:hlinkClick r:id="rId4" tooltip="wikt:Synergism"/>
              </a:rPr>
              <a:t>Synergist</a:t>
            </a:r>
            <a:r>
              <a:rPr lang="en-US" dirty="0"/>
              <a:t> muscles performs, or helps perform, the same set of joint motion as the agonists</a:t>
            </a:r>
            <a:r>
              <a:rPr lang="cs-CZ" dirty="0"/>
              <a:t>.</a:t>
            </a:r>
            <a:r>
              <a:rPr lang="en-US" dirty="0"/>
              <a:t> Synergists muscles act on movable joints. Synergists are sometimes referred to as "neutralizers" because they help cancel out, or neutralize, extra motion from the agonists to make sure that the force generated works within the desired plane of motion</a:t>
            </a:r>
            <a:endParaRPr lang="cs-CZ" dirty="0"/>
          </a:p>
        </p:txBody>
      </p:sp>
      <p:pic>
        <p:nvPicPr>
          <p:cNvPr id="5121" name="Picture 1" descr="C:\Users\Verca\Desktop\Hamstring-Quad4.jpg"/>
          <p:cNvPicPr>
            <a:picLocks noChangeAspect="1" noChangeArrowheads="1"/>
          </p:cNvPicPr>
          <p:nvPr/>
        </p:nvPicPr>
        <p:blipFill>
          <a:blip r:embed="rId5" cstate="print"/>
          <a:srcRect/>
          <a:stretch>
            <a:fillRect/>
          </a:stretch>
        </p:blipFill>
        <p:spPr bwMode="auto">
          <a:xfrm>
            <a:off x="6429388" y="0"/>
            <a:ext cx="2333100" cy="2545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endParaRPr lang="cs-CZ" dirty="0"/>
          </a:p>
        </p:txBody>
      </p:sp>
      <p:sp>
        <p:nvSpPr>
          <p:cNvPr id="3" name="Zástupný symbol pro obsah 2"/>
          <p:cNvSpPr>
            <a:spLocks noGrp="1"/>
          </p:cNvSpPr>
          <p:nvPr>
            <p:ph idx="1"/>
          </p:nvPr>
        </p:nvSpPr>
        <p:spPr/>
        <p:txBody>
          <a:bodyPr/>
          <a:lstStyle/>
          <a:p>
            <a:pPr>
              <a:buNone/>
            </a:pPr>
            <a:r>
              <a:rPr lang="en-US" b="1" dirty="0"/>
              <a:t>Neutralizer Action</a:t>
            </a:r>
          </a:p>
          <a:p>
            <a:r>
              <a:rPr lang="en-US" sz="2800" dirty="0"/>
              <a:t>A muscle that fixes or holds a bone so that the agonist can carry out the intended movement is said to have a </a:t>
            </a:r>
            <a:r>
              <a:rPr lang="en-US" sz="2800" dirty="0" err="1"/>
              <a:t>neutralising</a:t>
            </a:r>
            <a:r>
              <a:rPr lang="en-US" sz="2800" dirty="0"/>
              <a:t> action</a:t>
            </a:r>
          </a:p>
          <a:p>
            <a:endParaRPr lang="cs-CZ" dirty="0"/>
          </a:p>
        </p:txBody>
      </p:sp>
      <p:pic>
        <p:nvPicPr>
          <p:cNvPr id="4098" name="Picture 2" descr="http://shywmobile.com/wp-content/uploads/2014/11/Agonist-Antagonist-Muscles_Nov-2014.jpg"/>
          <p:cNvPicPr>
            <a:picLocks noChangeAspect="1" noChangeArrowheads="1"/>
          </p:cNvPicPr>
          <p:nvPr/>
        </p:nvPicPr>
        <p:blipFill>
          <a:blip r:embed="rId2" cstate="print"/>
          <a:srcRect/>
          <a:stretch>
            <a:fillRect/>
          </a:stretch>
        </p:blipFill>
        <p:spPr bwMode="auto">
          <a:xfrm>
            <a:off x="3071802" y="3571876"/>
            <a:ext cx="3962400" cy="30194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a:xfrm>
            <a:off x="457200" y="4643446"/>
            <a:ext cx="8229600" cy="1482717"/>
          </a:xfrm>
        </p:spPr>
        <p:txBody>
          <a:bodyPr>
            <a:normAutofit/>
          </a:bodyPr>
          <a:lstStyle/>
          <a:p>
            <a:r>
              <a:rPr lang="en-US" sz="2400" dirty="0"/>
              <a:t>The biceps </a:t>
            </a:r>
            <a:r>
              <a:rPr lang="en-US" sz="2400" dirty="0" err="1"/>
              <a:t>brachii</a:t>
            </a:r>
            <a:r>
              <a:rPr lang="en-US" sz="2400" dirty="0"/>
              <a:t> flex the lower arm. The </a:t>
            </a:r>
            <a:r>
              <a:rPr lang="en-US" sz="2400" dirty="0" err="1"/>
              <a:t>brachoradialis</a:t>
            </a:r>
            <a:r>
              <a:rPr lang="en-US" sz="2400" dirty="0"/>
              <a:t>, in the forearm, and </a:t>
            </a:r>
            <a:r>
              <a:rPr lang="en-US" sz="2400" dirty="0" err="1"/>
              <a:t>brachialis</a:t>
            </a:r>
            <a:r>
              <a:rPr lang="en-US" sz="2400" dirty="0"/>
              <a:t>, located deep to the biceps in the upper arm, are both synergists that aid in this motion</a:t>
            </a:r>
            <a:endParaRPr lang="cs-CZ" sz="2400" dirty="0"/>
          </a:p>
        </p:txBody>
      </p:sp>
      <p:pic>
        <p:nvPicPr>
          <p:cNvPr id="2050" name="Picture 2" descr="C:\Users\Verca\Desktop\Biceps_Muscle_CNX.jpg"/>
          <p:cNvPicPr>
            <a:picLocks noChangeAspect="1" noChangeArrowheads="1"/>
          </p:cNvPicPr>
          <p:nvPr/>
        </p:nvPicPr>
        <p:blipFill>
          <a:blip r:embed="rId2" cstate="print"/>
          <a:srcRect/>
          <a:stretch>
            <a:fillRect/>
          </a:stretch>
        </p:blipFill>
        <p:spPr bwMode="auto">
          <a:xfrm>
            <a:off x="2571736" y="1428736"/>
            <a:ext cx="3806529" cy="3002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endParaRPr lang="cs-CZ" dirty="0"/>
          </a:p>
        </p:txBody>
      </p:sp>
      <p:sp>
        <p:nvSpPr>
          <p:cNvPr id="3" name="Zástupný symbol pro obsah 2"/>
          <p:cNvSpPr>
            <a:spLocks noGrp="1"/>
          </p:cNvSpPr>
          <p:nvPr>
            <p:ph idx="1"/>
          </p:nvPr>
        </p:nvSpPr>
        <p:spPr/>
        <p:txBody>
          <a:bodyPr/>
          <a:lstStyle/>
          <a:p>
            <a:r>
              <a:rPr lang="cs-CZ" dirty="0" err="1"/>
              <a:t>Muscle</a:t>
            </a:r>
            <a:r>
              <a:rPr lang="cs-CZ" dirty="0"/>
              <a:t> </a:t>
            </a:r>
            <a:r>
              <a:rPr lang="cs-CZ" dirty="0" err="1"/>
              <a:t>strength</a:t>
            </a:r>
            <a:endParaRPr lang="cs-CZ" dirty="0"/>
          </a:p>
          <a:p>
            <a:r>
              <a:rPr lang="cs-CZ" dirty="0" err="1"/>
              <a:t>Assessing</a:t>
            </a:r>
            <a:r>
              <a:rPr lang="cs-CZ" dirty="0"/>
              <a:t> </a:t>
            </a:r>
            <a:r>
              <a:rPr lang="cs-CZ" dirty="0" err="1"/>
              <a:t>muscle</a:t>
            </a:r>
            <a:r>
              <a:rPr lang="cs-CZ" dirty="0"/>
              <a:t> </a:t>
            </a:r>
            <a:r>
              <a:rPr lang="cs-CZ" dirty="0" err="1"/>
              <a:t>strength</a:t>
            </a:r>
            <a:endParaRPr lang="cs-CZ" dirty="0"/>
          </a:p>
          <a:p>
            <a:r>
              <a:rPr lang="cs-CZ" dirty="0" err="1"/>
              <a:t>Manual</a:t>
            </a:r>
            <a:r>
              <a:rPr lang="cs-CZ" dirty="0"/>
              <a:t> </a:t>
            </a:r>
            <a:r>
              <a:rPr lang="cs-CZ" dirty="0" err="1"/>
              <a:t>muscle</a:t>
            </a:r>
            <a:r>
              <a:rPr lang="cs-CZ" dirty="0"/>
              <a:t> test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571480"/>
            <a:ext cx="8229600" cy="1143000"/>
          </a:xfrm>
        </p:spPr>
        <p:txBody>
          <a:bodyPr/>
          <a:lstStyle/>
          <a:p>
            <a:r>
              <a:rPr lang="cs-CZ" dirty="0" err="1"/>
              <a:t>Manual</a:t>
            </a:r>
            <a:r>
              <a:rPr lang="cs-CZ" dirty="0"/>
              <a:t> </a:t>
            </a:r>
            <a:r>
              <a:rPr lang="cs-CZ" dirty="0" err="1"/>
              <a:t>muscle</a:t>
            </a:r>
            <a:r>
              <a:rPr lang="cs-CZ" dirty="0"/>
              <a:t> test (MMT)</a:t>
            </a:r>
          </a:p>
        </p:txBody>
      </p:sp>
      <p:pic>
        <p:nvPicPr>
          <p:cNvPr id="1026" name="Picture 2" descr="C:\Users\Verca\Desktop\mos5854_01_fig2.jpg"/>
          <p:cNvPicPr>
            <a:picLocks noGrp="1" noChangeAspect="1" noChangeArrowheads="1"/>
          </p:cNvPicPr>
          <p:nvPr>
            <p:ph idx="1"/>
          </p:nvPr>
        </p:nvPicPr>
        <p:blipFill>
          <a:blip r:embed="rId2" cstate="print"/>
          <a:srcRect t="4103"/>
          <a:stretch>
            <a:fillRect/>
          </a:stretch>
        </p:blipFill>
        <p:spPr bwMode="auto">
          <a:xfrm>
            <a:off x="2996229" y="1785926"/>
            <a:ext cx="3151541" cy="43402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a:t>
            </a:r>
            <a:endParaRPr lang="cs-CZ" dirty="0"/>
          </a:p>
        </p:txBody>
      </p:sp>
      <p:sp>
        <p:nvSpPr>
          <p:cNvPr id="3" name="Zástupný symbol pro obsah 2"/>
          <p:cNvSpPr>
            <a:spLocks noGrp="1"/>
          </p:cNvSpPr>
          <p:nvPr>
            <p:ph idx="1"/>
          </p:nvPr>
        </p:nvSpPr>
        <p:spPr>
          <a:xfrm>
            <a:off x="457200" y="1600200"/>
            <a:ext cx="8229600" cy="5069160"/>
          </a:xfrm>
        </p:spPr>
        <p:txBody>
          <a:bodyPr>
            <a:normAutofit fontScale="92500" lnSpcReduction="10000"/>
          </a:bodyPr>
          <a:lstStyle/>
          <a:p>
            <a:r>
              <a:rPr lang="en-US" b="1" dirty="0"/>
              <a:t>M</a:t>
            </a:r>
            <a:r>
              <a:rPr lang="cs-CZ" b="1" dirty="0" err="1"/>
              <a:t>anual</a:t>
            </a:r>
            <a:r>
              <a:rPr lang="cs-CZ" b="1" dirty="0"/>
              <a:t> m</a:t>
            </a:r>
            <a:r>
              <a:rPr lang="en-US" b="1" dirty="0" err="1"/>
              <a:t>uscle</a:t>
            </a:r>
            <a:r>
              <a:rPr lang="en-US" b="1" dirty="0"/>
              <a:t> testing</a:t>
            </a:r>
            <a:r>
              <a:rPr lang="cs-CZ" b="1" dirty="0"/>
              <a:t> (MMT)</a:t>
            </a:r>
            <a:r>
              <a:rPr lang="en-US" b="1" dirty="0"/>
              <a:t> </a:t>
            </a:r>
            <a:r>
              <a:rPr lang="en-US" dirty="0"/>
              <a:t>is an attempt to determine a patient's ability to voluntarily contract a specific muscle</a:t>
            </a:r>
            <a:endParaRPr lang="cs-CZ"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r>
              <a:rPr lang="en-US" sz="2000" dirty="0"/>
              <a:t>(Keep in mind that this does not provide information on the patient's ability to use the muscle in daily activities, or if the muscle interacts with other muscle around it in a synergistic pattern)</a:t>
            </a:r>
            <a:endParaRPr lang="cs-CZ" sz="2000" dirty="0"/>
          </a:p>
        </p:txBody>
      </p:sp>
      <p:pic>
        <p:nvPicPr>
          <p:cNvPr id="36866" name="Picture 2" descr="Výsledek obrázku pro muscle weakness">
            <a:hlinkClick r:id="rId2"/>
          </p:cNvPr>
          <p:cNvPicPr>
            <a:picLocks noChangeAspect="1" noChangeArrowheads="1"/>
          </p:cNvPicPr>
          <p:nvPr/>
        </p:nvPicPr>
        <p:blipFill>
          <a:blip r:embed="rId3" cstate="print"/>
          <a:srcRect/>
          <a:stretch>
            <a:fillRect/>
          </a:stretch>
        </p:blipFill>
        <p:spPr bwMode="auto">
          <a:xfrm>
            <a:off x="2627784" y="2924944"/>
            <a:ext cx="3675842" cy="244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a:t>
            </a:r>
          </a:p>
        </p:txBody>
      </p:sp>
      <p:sp>
        <p:nvSpPr>
          <p:cNvPr id="3" name="Zástupný symbol pro obsah 2"/>
          <p:cNvSpPr>
            <a:spLocks noGrp="1"/>
          </p:cNvSpPr>
          <p:nvPr>
            <p:ph idx="1"/>
          </p:nvPr>
        </p:nvSpPr>
        <p:spPr/>
        <p:txBody>
          <a:bodyPr>
            <a:normAutofit fontScale="92500" lnSpcReduction="20000"/>
          </a:bodyPr>
          <a:lstStyle/>
          <a:p>
            <a:r>
              <a:rPr lang="cs-CZ" dirty="0" err="1"/>
              <a:t>it</a:t>
            </a:r>
            <a:r>
              <a:rPr lang="cs-CZ" dirty="0"/>
              <a:t> </a:t>
            </a:r>
            <a:r>
              <a:rPr lang="cs-CZ" dirty="0" err="1"/>
              <a:t>is</a:t>
            </a:r>
            <a:r>
              <a:rPr lang="cs-CZ" dirty="0"/>
              <a:t> </a:t>
            </a:r>
            <a:r>
              <a:rPr lang="cs-CZ" b="1" dirty="0"/>
              <a:t>t</a:t>
            </a:r>
            <a:r>
              <a:rPr lang="en-US" b="1" dirty="0"/>
              <a:t>he simplest and most common method </a:t>
            </a:r>
            <a:r>
              <a:rPr lang="en-US" dirty="0"/>
              <a:t>o</a:t>
            </a:r>
            <a:r>
              <a:rPr lang="cs-CZ" dirty="0"/>
              <a:t>f </a:t>
            </a:r>
            <a:r>
              <a:rPr lang="en-US" dirty="0"/>
              <a:t>assessing muscle</a:t>
            </a:r>
            <a:r>
              <a:rPr lang="cs-CZ" dirty="0"/>
              <a:t> </a:t>
            </a:r>
            <a:r>
              <a:rPr lang="en-US" dirty="0"/>
              <a:t>strength </a:t>
            </a:r>
            <a:endParaRPr lang="cs-CZ" dirty="0"/>
          </a:p>
          <a:p>
            <a:endParaRPr lang="cs-CZ" dirty="0"/>
          </a:p>
          <a:p>
            <a:r>
              <a:rPr lang="en-US" dirty="0"/>
              <a:t>a procedure for </a:t>
            </a:r>
            <a:r>
              <a:rPr lang="en-US" b="1" dirty="0"/>
              <a:t>evaluating strength and</a:t>
            </a:r>
            <a:r>
              <a:rPr lang="cs-CZ" b="1" dirty="0"/>
              <a:t> </a:t>
            </a:r>
            <a:r>
              <a:rPr lang="en-US" b="1" dirty="0"/>
              <a:t>function </a:t>
            </a:r>
            <a:r>
              <a:rPr lang="en-US" dirty="0"/>
              <a:t>of an individual muscle or a muscle group in which</a:t>
            </a:r>
            <a:r>
              <a:rPr lang="cs-CZ" dirty="0"/>
              <a:t> </a:t>
            </a:r>
            <a:r>
              <a:rPr lang="en-US" dirty="0"/>
              <a:t>the patient voluntarily contracts the muscle against gravity</a:t>
            </a:r>
            <a:r>
              <a:rPr lang="cs-CZ" dirty="0"/>
              <a:t> </a:t>
            </a:r>
            <a:r>
              <a:rPr lang="en-US" dirty="0"/>
              <a:t>load or manual resistance</a:t>
            </a:r>
            <a:endParaRPr lang="cs-CZ" dirty="0"/>
          </a:p>
          <a:p>
            <a:endParaRPr lang="cs-CZ" dirty="0"/>
          </a:p>
          <a:p>
            <a:r>
              <a:rPr lang="en-US" b="1" dirty="0"/>
              <a:t>quick, efficient, and</a:t>
            </a:r>
            <a:r>
              <a:rPr lang="cs-CZ" b="1" dirty="0"/>
              <a:t> </a:t>
            </a:r>
            <a:r>
              <a:rPr lang="en-US" b="1" dirty="0"/>
              <a:t>easy to learn, </a:t>
            </a:r>
            <a:r>
              <a:rPr lang="en-US" dirty="0"/>
              <a:t>however, it requires total cooperation from</a:t>
            </a:r>
            <a:r>
              <a:rPr lang="cs-CZ" dirty="0"/>
              <a:t> </a:t>
            </a:r>
            <a:r>
              <a:rPr lang="en-US" dirty="0"/>
              <a:t>the patient and learned response levels by the assessor</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a:t>
            </a:r>
          </a:p>
        </p:txBody>
      </p:sp>
      <p:sp>
        <p:nvSpPr>
          <p:cNvPr id="3" name="Zástupný symbol pro obsah 2"/>
          <p:cNvSpPr>
            <a:spLocks noGrp="1"/>
          </p:cNvSpPr>
          <p:nvPr>
            <p:ph idx="1"/>
          </p:nvPr>
        </p:nvSpPr>
        <p:spPr/>
        <p:txBody>
          <a:bodyPr>
            <a:normAutofit fontScale="92500" lnSpcReduction="10000"/>
          </a:bodyPr>
          <a:lstStyle/>
          <a:p>
            <a:r>
              <a:rPr lang="en-US" dirty="0"/>
              <a:t>The procedures for conducting the MMT have been</a:t>
            </a:r>
            <a:r>
              <a:rPr lang="cs-CZ" b="1" dirty="0"/>
              <a:t> </a:t>
            </a:r>
            <a:r>
              <a:rPr lang="en-US" b="1" dirty="0"/>
              <a:t>standardized </a:t>
            </a:r>
            <a:r>
              <a:rPr lang="en-US" dirty="0"/>
              <a:t>to assure, as much as possible, that results</a:t>
            </a:r>
            <a:r>
              <a:rPr lang="cs-CZ" dirty="0"/>
              <a:t> </a:t>
            </a:r>
            <a:r>
              <a:rPr lang="en-US" dirty="0"/>
              <a:t>from the test will be </a:t>
            </a:r>
            <a:r>
              <a:rPr lang="en-US" b="1" dirty="0"/>
              <a:t>reliable</a:t>
            </a:r>
            <a:endParaRPr lang="cs-CZ" b="1" dirty="0"/>
          </a:p>
          <a:p>
            <a:endParaRPr lang="cs-CZ" b="1" dirty="0"/>
          </a:p>
          <a:p>
            <a:r>
              <a:rPr lang="en-US" dirty="0"/>
              <a:t>The specific muscle or</a:t>
            </a:r>
            <a:r>
              <a:rPr lang="cs-CZ" dirty="0"/>
              <a:t> </a:t>
            </a:r>
            <a:r>
              <a:rPr lang="en-US" dirty="0"/>
              <a:t>muscle group must be determined and the examiner must</a:t>
            </a:r>
            <a:r>
              <a:rPr lang="cs-CZ" dirty="0"/>
              <a:t> </a:t>
            </a:r>
            <a:r>
              <a:rPr lang="en-US" dirty="0"/>
              <a:t>be aware of, and control for, common </a:t>
            </a:r>
            <a:r>
              <a:rPr lang="en-US" b="1" dirty="0"/>
              <a:t>substitution patterns</a:t>
            </a:r>
            <a:r>
              <a:rPr lang="cs-CZ" b="1" dirty="0"/>
              <a:t> </a:t>
            </a:r>
            <a:r>
              <a:rPr lang="en-US" dirty="0"/>
              <a:t>where the patient voluntarily or involuntarily uses a different</a:t>
            </a:r>
            <a:r>
              <a:rPr lang="cs-CZ" dirty="0"/>
              <a:t> </a:t>
            </a:r>
            <a:r>
              <a:rPr lang="en-US" dirty="0"/>
              <a:t>muscle to compensate for a weak muscle being</a:t>
            </a:r>
            <a:r>
              <a:rPr lang="cs-CZ" dirty="0"/>
              <a:t> </a:t>
            </a:r>
            <a:r>
              <a:rPr lang="cs-CZ" dirty="0" err="1"/>
              <a:t>tested</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a:t>
            </a:r>
          </a:p>
        </p:txBody>
      </p:sp>
      <p:sp>
        <p:nvSpPr>
          <p:cNvPr id="3" name="Zástupný symbol pro obsah 2"/>
          <p:cNvSpPr>
            <a:spLocks noGrp="1"/>
          </p:cNvSpPr>
          <p:nvPr>
            <p:ph idx="1"/>
          </p:nvPr>
        </p:nvSpPr>
        <p:spPr/>
        <p:txBody>
          <a:bodyPr>
            <a:normAutofit fontScale="85000" lnSpcReduction="20000"/>
          </a:bodyPr>
          <a:lstStyle/>
          <a:p>
            <a:r>
              <a:rPr lang="en-US" dirty="0"/>
              <a:t>To conduct a MMT, </a:t>
            </a:r>
            <a:r>
              <a:rPr lang="en-US" b="1" dirty="0"/>
              <a:t>the patient is positioned </a:t>
            </a:r>
            <a:r>
              <a:rPr lang="en-US" dirty="0"/>
              <a:t>in a posture</a:t>
            </a:r>
            <a:r>
              <a:rPr lang="cs-CZ" dirty="0"/>
              <a:t> </a:t>
            </a:r>
            <a:r>
              <a:rPr lang="en-US" dirty="0"/>
              <a:t>appropriate for the muscle being tested, which generally</a:t>
            </a:r>
            <a:r>
              <a:rPr lang="cs-CZ" dirty="0"/>
              <a:t> </a:t>
            </a:r>
            <a:r>
              <a:rPr lang="en-US" dirty="0"/>
              <a:t>entails isolating the muscle and positioning so that the</a:t>
            </a:r>
            <a:r>
              <a:rPr lang="cs-CZ" dirty="0"/>
              <a:t> </a:t>
            </a:r>
            <a:r>
              <a:rPr lang="en-US" dirty="0"/>
              <a:t>muscle works against gravity </a:t>
            </a:r>
            <a:endParaRPr lang="cs-CZ" dirty="0"/>
          </a:p>
          <a:p>
            <a:r>
              <a:rPr lang="en-US" dirty="0"/>
              <a:t>The body part proximal</a:t>
            </a:r>
            <a:r>
              <a:rPr lang="cs-CZ" dirty="0"/>
              <a:t> </a:t>
            </a:r>
            <a:r>
              <a:rPr lang="en-US" dirty="0"/>
              <a:t>to the joint acted on by the muscle is</a:t>
            </a:r>
            <a:r>
              <a:rPr lang="en-US" b="1" dirty="0"/>
              <a:t> stabilized</a:t>
            </a:r>
            <a:endParaRPr lang="cs-CZ" b="1" dirty="0"/>
          </a:p>
          <a:p>
            <a:r>
              <a:rPr lang="en-US" b="1" dirty="0"/>
              <a:t>A</a:t>
            </a:r>
            <a:r>
              <a:rPr lang="cs-CZ" b="1" dirty="0"/>
              <a:t> </a:t>
            </a:r>
            <a:r>
              <a:rPr lang="en-US" b="1" dirty="0"/>
              <a:t>screening test </a:t>
            </a:r>
            <a:r>
              <a:rPr lang="en-US" dirty="0"/>
              <a:t>is performed by asking the patient to move</a:t>
            </a:r>
            <a:r>
              <a:rPr lang="cs-CZ" dirty="0"/>
              <a:t> </a:t>
            </a:r>
            <a:r>
              <a:rPr lang="en-US" dirty="0"/>
              <a:t>the body part through the full available range of motion</a:t>
            </a:r>
            <a:r>
              <a:rPr lang="cs-CZ" dirty="0"/>
              <a:t> </a:t>
            </a:r>
            <a:r>
              <a:rPr lang="en-US" dirty="0"/>
              <a:t>(ROM)</a:t>
            </a:r>
            <a:endParaRPr lang="cs-CZ" dirty="0"/>
          </a:p>
          <a:p>
            <a:r>
              <a:rPr lang="en-US" b="1" dirty="0"/>
              <a:t>The main test </a:t>
            </a:r>
            <a:r>
              <a:rPr lang="en-US" dirty="0"/>
              <a:t>is then performed either unloaded,</a:t>
            </a:r>
            <a:r>
              <a:rPr lang="cs-CZ" dirty="0"/>
              <a:t> </a:t>
            </a:r>
            <a:r>
              <a:rPr lang="en-US" dirty="0"/>
              <a:t>against a gravity load, or against manual resistance, and </a:t>
            </a:r>
            <a:r>
              <a:rPr lang="en-US" b="1" dirty="0"/>
              <a:t>a</a:t>
            </a:r>
            <a:r>
              <a:rPr lang="cs-CZ" b="1" dirty="0"/>
              <a:t> </a:t>
            </a:r>
            <a:r>
              <a:rPr lang="en-US" b="1" dirty="0"/>
              <a:t>grade is assigned </a:t>
            </a:r>
            <a:r>
              <a:rPr lang="en-US" dirty="0"/>
              <a:t>to indicate muscle strength</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987008" cy="1143000"/>
          </a:xfrm>
        </p:spPr>
        <p:txBody>
          <a:bodyPr/>
          <a:lstStyle/>
          <a:p>
            <a:r>
              <a:rPr lang="cs-CZ" dirty="0" err="1"/>
              <a:t>Purpose</a:t>
            </a:r>
            <a:r>
              <a:rPr lang="cs-CZ" dirty="0"/>
              <a:t> </a:t>
            </a:r>
            <a:r>
              <a:rPr lang="cs-CZ" dirty="0" err="1"/>
              <a:t>of</a:t>
            </a:r>
            <a:r>
              <a:rPr lang="cs-CZ" dirty="0"/>
              <a:t> MMT</a:t>
            </a:r>
          </a:p>
        </p:txBody>
      </p:sp>
      <p:sp>
        <p:nvSpPr>
          <p:cNvPr id="3" name="Zástupný symbol pro obsah 2"/>
          <p:cNvSpPr>
            <a:spLocks noGrp="1"/>
          </p:cNvSpPr>
          <p:nvPr>
            <p:ph idx="1"/>
          </p:nvPr>
        </p:nvSpPr>
        <p:spPr>
          <a:xfrm>
            <a:off x="500034" y="1714488"/>
            <a:ext cx="5656142" cy="4525963"/>
          </a:xfrm>
        </p:spPr>
        <p:txBody>
          <a:bodyPr>
            <a:normAutofit/>
          </a:bodyPr>
          <a:lstStyle/>
          <a:p>
            <a:pPr>
              <a:buNone/>
            </a:pPr>
            <a:endParaRPr lang="cs-CZ" sz="2400" dirty="0"/>
          </a:p>
          <a:p>
            <a:pPr>
              <a:buNone/>
            </a:pPr>
            <a:r>
              <a:rPr lang="cs-CZ" sz="2400" dirty="0"/>
              <a:t>MMT </a:t>
            </a:r>
            <a:r>
              <a:rPr lang="en-US" sz="2400" dirty="0"/>
              <a:t>is indicated in any patient with suspected or actual</a:t>
            </a:r>
            <a:r>
              <a:rPr lang="en-US" sz="2400" b="1" dirty="0"/>
              <a:t> impaired muscle performance</a:t>
            </a:r>
            <a:r>
              <a:rPr lang="en-US" sz="2400" dirty="0"/>
              <a:t>, including strength, power, or endurance</a:t>
            </a:r>
            <a:endParaRPr lang="cs-CZ" sz="2400" dirty="0"/>
          </a:p>
          <a:p>
            <a:endParaRPr lang="cs-CZ" sz="2400" dirty="0"/>
          </a:p>
          <a:p>
            <a:pPr>
              <a:buNone/>
            </a:pPr>
            <a:r>
              <a:rPr lang="en-US" sz="2400" dirty="0"/>
              <a:t>Identification of specific impaired muscles</a:t>
            </a:r>
            <a:r>
              <a:rPr lang="cs-CZ" sz="2400" dirty="0"/>
              <a:t> </a:t>
            </a:r>
            <a:r>
              <a:rPr lang="en-US" sz="2400" dirty="0"/>
              <a:t>or muscle groups provides information for proper treatment</a:t>
            </a:r>
            <a:endParaRPr lang="cs-CZ" sz="2400" dirty="0"/>
          </a:p>
        </p:txBody>
      </p:sp>
      <p:pic>
        <p:nvPicPr>
          <p:cNvPr id="32770" name="Picture 2" descr="Související obrázek">
            <a:hlinkClick r:id="rId2"/>
          </p:cNvPr>
          <p:cNvPicPr>
            <a:picLocks noChangeAspect="1" noChangeArrowheads="1"/>
          </p:cNvPicPr>
          <p:nvPr/>
        </p:nvPicPr>
        <p:blipFill>
          <a:blip r:embed="rId3" cstate="print"/>
          <a:srcRect/>
          <a:stretch>
            <a:fillRect/>
          </a:stretch>
        </p:blipFill>
        <p:spPr bwMode="auto">
          <a:xfrm>
            <a:off x="6185589" y="-636"/>
            <a:ext cx="2802836" cy="3733587"/>
          </a:xfrm>
          <a:prstGeom prst="rect">
            <a:avLst/>
          </a:prstGeom>
          <a:noFill/>
        </p:spPr>
      </p:pic>
      <p:sp>
        <p:nvSpPr>
          <p:cNvPr id="32772" name="AutoShape 4" descr="Výsledek obrázku pro lower limb muscle hypotrophy">
            <a:hlinkClick r:id="rId4"/>
          </p:cNvPr>
          <p:cNvSpPr>
            <a:spLocks noChangeAspect="1" noChangeArrowheads="1"/>
          </p:cNvSpPr>
          <p:nvPr/>
        </p:nvSpPr>
        <p:spPr bwMode="auto">
          <a:xfrm>
            <a:off x="71438" y="-1608138"/>
            <a:ext cx="1819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4" name="AutoShape 6" descr="Výsledek obrázku pro lower limb muscle hypotrophy">
            <a:hlinkClick r:id="rId4"/>
          </p:cNvPr>
          <p:cNvSpPr>
            <a:spLocks noChangeAspect="1" noChangeArrowheads="1"/>
          </p:cNvSpPr>
          <p:nvPr/>
        </p:nvSpPr>
        <p:spPr bwMode="auto">
          <a:xfrm>
            <a:off x="71438" y="-1608138"/>
            <a:ext cx="1819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6" name="AutoShape 8" descr="Výsledek obrázku pro lower limb muscle hypotrophy">
            <a:hlinkClick r:id="rId4"/>
          </p:cNvPr>
          <p:cNvSpPr>
            <a:spLocks noChangeAspect="1" noChangeArrowheads="1"/>
          </p:cNvSpPr>
          <p:nvPr/>
        </p:nvSpPr>
        <p:spPr bwMode="auto">
          <a:xfrm>
            <a:off x="155575" y="-1608138"/>
            <a:ext cx="1819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8" name="AutoShape 10" descr="Výsledek obrázku pro lower limb muscle hypotrophy"/>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2780" name="Picture 12" descr="Výsledek obrázku pro muscle hypotrophy">
            <a:hlinkClick r:id="rId5"/>
          </p:cNvPr>
          <p:cNvPicPr>
            <a:picLocks noChangeAspect="1" noChangeArrowheads="1"/>
          </p:cNvPicPr>
          <p:nvPr/>
        </p:nvPicPr>
        <p:blipFill>
          <a:blip r:embed="rId6" cstate="print"/>
          <a:srcRect l="47348"/>
          <a:stretch>
            <a:fillRect/>
          </a:stretch>
        </p:blipFill>
        <p:spPr bwMode="auto">
          <a:xfrm>
            <a:off x="6185588" y="3807376"/>
            <a:ext cx="2802836" cy="300062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Precautions</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It is important to determine the patient's ability to </a:t>
            </a:r>
            <a:r>
              <a:rPr lang="cs-CZ" dirty="0" err="1"/>
              <a:t>resist</a:t>
            </a:r>
            <a:r>
              <a:rPr lang="en-US" dirty="0"/>
              <a:t> the force to be applied</a:t>
            </a:r>
            <a:endParaRPr lang="cs-CZ" dirty="0"/>
          </a:p>
          <a:p>
            <a:endParaRPr lang="cs-CZ" dirty="0"/>
          </a:p>
          <a:p>
            <a:r>
              <a:rPr lang="en-US" dirty="0"/>
              <a:t>Proper positioning is important, as is instruction in breathing techniques (avoid the Val </a:t>
            </a:r>
            <a:r>
              <a:rPr lang="en-US" dirty="0" err="1"/>
              <a:t>Salva</a:t>
            </a:r>
            <a:r>
              <a:rPr lang="en-US" dirty="0"/>
              <a:t>)</a:t>
            </a:r>
            <a:endParaRPr lang="cs-CZ" dirty="0"/>
          </a:p>
          <a:p>
            <a:endParaRPr lang="cs-CZ" dirty="0"/>
          </a:p>
          <a:p>
            <a:r>
              <a:rPr lang="en-US" dirty="0"/>
              <a:t>Remember to assess surrounding area for ability to sustain muscle test</a:t>
            </a:r>
            <a:endParaRPr lang="cs-CZ" dirty="0"/>
          </a:p>
          <a:p>
            <a:endParaRPr lang="cs-CZ" dirty="0"/>
          </a:p>
          <a:p>
            <a:r>
              <a:rPr lang="en-US" dirty="0"/>
              <a:t>In the case of a recent fracture, post-surgical, or other tissue healing, consider post-</a:t>
            </a:r>
            <a:r>
              <a:rPr lang="en-US" dirty="0" err="1"/>
              <a:t>poning</a:t>
            </a:r>
            <a:r>
              <a:rPr lang="en-US" dirty="0"/>
              <a:t> muscle test</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Note: </a:t>
            </a:r>
            <a:endParaRPr lang="cs-CZ" dirty="0"/>
          </a:p>
        </p:txBody>
      </p:sp>
      <p:sp>
        <p:nvSpPr>
          <p:cNvPr id="3" name="Zástupný symbol pro obsah 2"/>
          <p:cNvSpPr>
            <a:spLocks noGrp="1"/>
          </p:cNvSpPr>
          <p:nvPr>
            <p:ph idx="1"/>
          </p:nvPr>
        </p:nvSpPr>
        <p:spPr/>
        <p:txBody>
          <a:bodyPr>
            <a:normAutofit/>
          </a:bodyPr>
          <a:lstStyle/>
          <a:p>
            <a:r>
              <a:rPr lang="en-US" sz="2800" dirty="0"/>
              <a:t>Always tell your client about</a:t>
            </a:r>
            <a:r>
              <a:rPr lang="en-US" sz="2800" b="1" dirty="0"/>
              <a:t> what procedure you are going to perform </a:t>
            </a:r>
            <a:r>
              <a:rPr lang="en-US" sz="2800" dirty="0"/>
              <a:t>and </a:t>
            </a:r>
            <a:r>
              <a:rPr lang="en-US" sz="2800" b="1" dirty="0"/>
              <a:t>what you are going to obtain</a:t>
            </a:r>
            <a:r>
              <a:rPr lang="en-US" sz="2800" dirty="0"/>
              <a:t> from that procedure</a:t>
            </a:r>
            <a:endParaRPr lang="cs-CZ" sz="2800" dirty="0"/>
          </a:p>
          <a:p>
            <a:endParaRPr lang="cs-CZ" sz="2800" dirty="0"/>
          </a:p>
          <a:p>
            <a:r>
              <a:rPr lang="en-US" sz="2800" dirty="0"/>
              <a:t>Remember </a:t>
            </a:r>
            <a:r>
              <a:rPr lang="en-US" sz="2800" b="1" dirty="0"/>
              <a:t>to check the uninvolved side first </a:t>
            </a:r>
            <a:r>
              <a:rPr lang="en-US" sz="2800" dirty="0"/>
              <a:t>and be consistent on</a:t>
            </a:r>
            <a:r>
              <a:rPr lang="en-US" sz="2800" b="1" dirty="0"/>
              <a:t> where you apply the resistance</a:t>
            </a:r>
            <a:endParaRPr lang="cs-CZ" sz="2800" b="1" dirty="0"/>
          </a:p>
          <a:p>
            <a:endParaRPr lang="cs-CZ" sz="2800" dirty="0"/>
          </a:p>
          <a:p>
            <a:r>
              <a:rPr lang="en-US" sz="2800" dirty="0"/>
              <a:t>Also, instruct your client</a:t>
            </a:r>
            <a:r>
              <a:rPr lang="en-US" sz="2800" b="1" dirty="0"/>
              <a:t> not to hold his or her breath </a:t>
            </a:r>
            <a:r>
              <a:rPr lang="en-US" sz="2800" dirty="0"/>
              <a:t>as you apply force or resistance</a:t>
            </a:r>
            <a:endParaRPr lang="cs-CZ"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Note</a:t>
            </a:r>
            <a:r>
              <a:rPr lang="cs-CZ" dirty="0"/>
              <a:t>:</a:t>
            </a:r>
          </a:p>
        </p:txBody>
      </p:sp>
      <p:sp>
        <p:nvSpPr>
          <p:cNvPr id="3" name="Zástupný symbol pro obsah 2"/>
          <p:cNvSpPr>
            <a:spLocks noGrp="1"/>
          </p:cNvSpPr>
          <p:nvPr>
            <p:ph idx="1"/>
          </p:nvPr>
        </p:nvSpPr>
        <p:spPr/>
        <p:txBody>
          <a:bodyPr/>
          <a:lstStyle/>
          <a:p>
            <a:pPr>
              <a:lnSpc>
                <a:spcPct val="90000"/>
              </a:lnSpc>
            </a:pPr>
            <a:r>
              <a:rPr lang="en-US" dirty="0"/>
              <a:t>Muscle origin, insertion and action </a:t>
            </a:r>
          </a:p>
          <a:p>
            <a:pPr>
              <a:lnSpc>
                <a:spcPct val="90000"/>
              </a:lnSpc>
            </a:pPr>
            <a:r>
              <a:rPr lang="en-US" dirty="0"/>
              <a:t>Function of participating muscles</a:t>
            </a:r>
          </a:p>
          <a:p>
            <a:pPr>
              <a:lnSpc>
                <a:spcPct val="90000"/>
              </a:lnSpc>
            </a:pPr>
            <a:r>
              <a:rPr lang="en-US" dirty="0"/>
              <a:t>Patterns of substitution </a:t>
            </a:r>
          </a:p>
          <a:p>
            <a:pPr>
              <a:lnSpc>
                <a:spcPct val="90000"/>
              </a:lnSpc>
            </a:pPr>
            <a:r>
              <a:rPr lang="en-US" dirty="0"/>
              <a:t>Ability to detect contractile activity </a:t>
            </a:r>
          </a:p>
          <a:p>
            <a:pPr>
              <a:lnSpc>
                <a:spcPct val="90000"/>
              </a:lnSpc>
            </a:pPr>
            <a:r>
              <a:rPr lang="en-US" dirty="0"/>
              <a:t>Ability to palpate muscle or tendon</a:t>
            </a:r>
          </a:p>
          <a:p>
            <a:pPr>
              <a:lnSpc>
                <a:spcPct val="90000"/>
              </a:lnSpc>
            </a:pPr>
            <a:r>
              <a:rPr lang="en-US" dirty="0"/>
              <a:t>Ability to detect atrophy </a:t>
            </a:r>
          </a:p>
          <a:p>
            <a:pPr>
              <a:lnSpc>
                <a:spcPct val="90000"/>
              </a:lnSpc>
            </a:pPr>
            <a:r>
              <a:rPr lang="en-US" dirty="0"/>
              <a:t>Recognize abnormal position or movement </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a:xfrm>
            <a:off x="457200" y="1600200"/>
            <a:ext cx="8229600" cy="4829196"/>
          </a:xfrm>
        </p:spPr>
        <p:txBody>
          <a:bodyPr>
            <a:normAutofit fontScale="77500" lnSpcReduction="20000"/>
          </a:bodyPr>
          <a:lstStyle/>
          <a:p>
            <a:pPr>
              <a:buNone/>
            </a:pPr>
            <a:r>
              <a:rPr lang="en-US" dirty="0"/>
              <a:t>Manual </a:t>
            </a:r>
            <a:r>
              <a:rPr lang="en-US" b="1" dirty="0"/>
              <a:t>grading</a:t>
            </a:r>
            <a:r>
              <a:rPr lang="en-US" dirty="0"/>
              <a:t> of muscle strength is based on</a:t>
            </a:r>
            <a:r>
              <a:rPr lang="cs-CZ" dirty="0"/>
              <a:t>:</a:t>
            </a:r>
            <a:r>
              <a:rPr lang="en-US" dirty="0"/>
              <a:t> </a:t>
            </a:r>
            <a:endParaRPr lang="cs-CZ" dirty="0"/>
          </a:p>
          <a:p>
            <a:r>
              <a:rPr lang="en-US" dirty="0"/>
              <a:t>palpation</a:t>
            </a:r>
            <a:r>
              <a:rPr lang="cs-CZ" dirty="0"/>
              <a:t> </a:t>
            </a:r>
            <a:r>
              <a:rPr lang="en-US" dirty="0"/>
              <a:t>or observation of muscle contraction</a:t>
            </a:r>
            <a:endParaRPr lang="cs-CZ" dirty="0"/>
          </a:p>
          <a:p>
            <a:r>
              <a:rPr lang="en-US" dirty="0"/>
              <a:t>ability to move</a:t>
            </a:r>
            <a:r>
              <a:rPr lang="cs-CZ" dirty="0"/>
              <a:t> </a:t>
            </a:r>
            <a:r>
              <a:rPr lang="en-US" dirty="0"/>
              <a:t>the limb through its available ROM against or without</a:t>
            </a:r>
            <a:r>
              <a:rPr lang="cs-CZ" dirty="0"/>
              <a:t> </a:t>
            </a:r>
            <a:r>
              <a:rPr lang="en-US" dirty="0"/>
              <a:t>gravity</a:t>
            </a:r>
            <a:endParaRPr lang="cs-CZ" dirty="0"/>
          </a:p>
          <a:p>
            <a:r>
              <a:rPr lang="en-US" dirty="0"/>
              <a:t>ability to move the limb through its ROM</a:t>
            </a:r>
            <a:r>
              <a:rPr lang="cs-CZ" dirty="0"/>
              <a:t> </a:t>
            </a:r>
            <a:r>
              <a:rPr lang="en-US" dirty="0"/>
              <a:t>against manual resistance by the examiner</a:t>
            </a:r>
            <a:endParaRPr lang="cs-CZ" dirty="0"/>
          </a:p>
          <a:p>
            <a:endParaRPr lang="cs-CZ" dirty="0"/>
          </a:p>
          <a:p>
            <a:r>
              <a:rPr lang="en-US" b="1" dirty="0"/>
              <a:t>Manual resistance</a:t>
            </a:r>
            <a:r>
              <a:rPr lang="cs-CZ" b="1" dirty="0"/>
              <a:t> </a:t>
            </a:r>
            <a:r>
              <a:rPr lang="en-US" dirty="0"/>
              <a:t>is applied by the examiner using one hand with the</a:t>
            </a:r>
            <a:r>
              <a:rPr lang="cs-CZ" dirty="0"/>
              <a:t> </a:t>
            </a:r>
            <a:r>
              <a:rPr lang="en-US" dirty="0"/>
              <a:t>other hand </a:t>
            </a:r>
            <a:r>
              <a:rPr lang="en-US" b="1" dirty="0"/>
              <a:t>stabilizing the joint</a:t>
            </a:r>
            <a:endParaRPr lang="cs-CZ" b="1" dirty="0"/>
          </a:p>
          <a:p>
            <a:endParaRPr lang="cs-CZ" dirty="0"/>
          </a:p>
          <a:p>
            <a:r>
              <a:rPr lang="en-US" b="1" dirty="0"/>
              <a:t>Exact locations </a:t>
            </a:r>
            <a:r>
              <a:rPr lang="en-US" dirty="0"/>
              <a:t>for applying</a:t>
            </a:r>
            <a:r>
              <a:rPr lang="cs-CZ" dirty="0"/>
              <a:t> </a:t>
            </a:r>
            <a:r>
              <a:rPr lang="en-US" dirty="0"/>
              <a:t>resistive force are specified and must be followed</a:t>
            </a:r>
            <a:r>
              <a:rPr lang="cs-CZ" dirty="0"/>
              <a:t> </a:t>
            </a:r>
            <a:r>
              <a:rPr lang="en-US" dirty="0"/>
              <a:t>exactly to obtain accurate MMT results</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9634" name="Picture 2" descr="Výsledek obrázku pro manual muscle testing">
            <a:hlinkClick r:id="rId2"/>
          </p:cNvPr>
          <p:cNvPicPr>
            <a:picLocks noChangeAspect="1" noChangeArrowheads="1"/>
          </p:cNvPicPr>
          <p:nvPr/>
        </p:nvPicPr>
        <p:blipFill>
          <a:blip r:embed="rId3" cstate="print"/>
          <a:srcRect/>
          <a:stretch>
            <a:fillRect/>
          </a:stretch>
        </p:blipFill>
        <p:spPr bwMode="auto">
          <a:xfrm>
            <a:off x="827584" y="3501008"/>
            <a:ext cx="1993768" cy="3060000"/>
          </a:xfrm>
          <a:prstGeom prst="rect">
            <a:avLst/>
          </a:prstGeom>
          <a:noFill/>
        </p:spPr>
      </p:pic>
      <p:sp>
        <p:nvSpPr>
          <p:cNvPr id="69636" name="AutoShape 4" descr="Související obrázek">
            <a:hlinkClick r:id="rId4"/>
          </p:cNvPr>
          <p:cNvSpPr>
            <a:spLocks noChangeAspect="1" noChangeArrowheads="1"/>
          </p:cNvSpPr>
          <p:nvPr/>
        </p:nvSpPr>
        <p:spPr bwMode="auto">
          <a:xfrm>
            <a:off x="71438" y="-1608138"/>
            <a:ext cx="262890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9638" name="Picture 6" descr="Související obrázek">
            <a:hlinkClick r:id="rId5"/>
          </p:cNvPr>
          <p:cNvPicPr>
            <a:picLocks noChangeAspect="1" noChangeArrowheads="1"/>
          </p:cNvPicPr>
          <p:nvPr/>
        </p:nvPicPr>
        <p:blipFill>
          <a:blip r:embed="rId6" cstate="print"/>
          <a:srcRect/>
          <a:stretch>
            <a:fillRect/>
          </a:stretch>
        </p:blipFill>
        <p:spPr bwMode="auto">
          <a:xfrm>
            <a:off x="3203848" y="3645024"/>
            <a:ext cx="2251788" cy="2880000"/>
          </a:xfrm>
          <a:prstGeom prst="rect">
            <a:avLst/>
          </a:prstGeom>
          <a:noFill/>
        </p:spPr>
      </p:pic>
      <p:pic>
        <p:nvPicPr>
          <p:cNvPr id="69640" name="Picture 8" descr="Související obrázek">
            <a:hlinkClick r:id="rId7"/>
          </p:cNvPr>
          <p:cNvPicPr>
            <a:picLocks noChangeAspect="1" noChangeArrowheads="1"/>
          </p:cNvPicPr>
          <p:nvPr/>
        </p:nvPicPr>
        <p:blipFill>
          <a:blip r:embed="rId8" cstate="print"/>
          <a:srcRect/>
          <a:stretch>
            <a:fillRect/>
          </a:stretch>
        </p:blipFill>
        <p:spPr bwMode="auto">
          <a:xfrm>
            <a:off x="6012160" y="404664"/>
            <a:ext cx="2263414" cy="2916000"/>
          </a:xfrm>
          <a:prstGeom prst="rect">
            <a:avLst/>
          </a:prstGeom>
          <a:noFill/>
        </p:spPr>
      </p:pic>
      <p:sp>
        <p:nvSpPr>
          <p:cNvPr id="69642" name="AutoShape 10" descr="Výsledek obrázku pro manual muscle testing"/>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9644" name="Picture 12" descr="Výsledek obrázku pro manual muscle testing">
            <a:hlinkClick r:id="rId9"/>
          </p:cNvPr>
          <p:cNvPicPr>
            <a:picLocks noChangeAspect="1" noChangeArrowheads="1"/>
          </p:cNvPicPr>
          <p:nvPr/>
        </p:nvPicPr>
        <p:blipFill>
          <a:blip r:embed="rId10" cstate="print"/>
          <a:srcRect/>
          <a:stretch>
            <a:fillRect/>
          </a:stretch>
        </p:blipFill>
        <p:spPr bwMode="auto">
          <a:xfrm>
            <a:off x="6084168" y="3645024"/>
            <a:ext cx="2213892" cy="2844000"/>
          </a:xfrm>
          <a:prstGeom prst="rect">
            <a:avLst/>
          </a:prstGeom>
          <a:noFill/>
        </p:spPr>
      </p:pic>
      <p:pic>
        <p:nvPicPr>
          <p:cNvPr id="69646" name="Picture 14" descr="Výsledek obrázku pro manual muscle testing">
            <a:hlinkClick r:id="rId11"/>
          </p:cNvPr>
          <p:cNvPicPr>
            <a:picLocks noChangeAspect="1" noChangeArrowheads="1"/>
          </p:cNvPicPr>
          <p:nvPr/>
        </p:nvPicPr>
        <p:blipFill>
          <a:blip r:embed="rId12" cstate="print"/>
          <a:srcRect/>
          <a:stretch>
            <a:fillRect/>
          </a:stretch>
        </p:blipFill>
        <p:spPr bwMode="auto">
          <a:xfrm>
            <a:off x="611560" y="332656"/>
            <a:ext cx="2241183" cy="2952000"/>
          </a:xfrm>
          <a:prstGeom prst="rect">
            <a:avLst/>
          </a:prstGeom>
          <a:noFill/>
        </p:spPr>
      </p:pic>
      <p:pic>
        <p:nvPicPr>
          <p:cNvPr id="69648" name="Picture 16" descr="Výsledek obrázku pro manual muscle testing">
            <a:hlinkClick r:id="rId13"/>
          </p:cNvPr>
          <p:cNvPicPr>
            <a:picLocks noChangeAspect="1" noChangeArrowheads="1"/>
          </p:cNvPicPr>
          <p:nvPr/>
        </p:nvPicPr>
        <p:blipFill>
          <a:blip r:embed="rId14" cstate="print"/>
          <a:srcRect/>
          <a:stretch>
            <a:fillRect/>
          </a:stretch>
        </p:blipFill>
        <p:spPr bwMode="auto">
          <a:xfrm>
            <a:off x="3275856" y="260648"/>
            <a:ext cx="2368047" cy="3096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t>A </a:t>
            </a:r>
            <a:r>
              <a:rPr lang="cs-CZ" dirty="0" err="1"/>
              <a:t>slow</a:t>
            </a:r>
            <a:r>
              <a:rPr lang="cs-CZ" dirty="0"/>
              <a:t>, </a:t>
            </a:r>
            <a:r>
              <a:rPr lang="cs-CZ" dirty="0" err="1"/>
              <a:t>repeatable</a:t>
            </a:r>
            <a:r>
              <a:rPr lang="cs-CZ" dirty="0"/>
              <a:t> </a:t>
            </a:r>
            <a:r>
              <a:rPr lang="en-US" dirty="0"/>
              <a:t>velocity is used to take the limb through its ROM,</a:t>
            </a:r>
            <a:r>
              <a:rPr lang="cs-CZ" dirty="0"/>
              <a:t> </a:t>
            </a:r>
            <a:r>
              <a:rPr lang="en-US" dirty="0"/>
              <a:t>applying a resistive force just under the force that stops</a:t>
            </a:r>
            <a:r>
              <a:rPr lang="cs-CZ" dirty="0"/>
              <a:t> </a:t>
            </a:r>
            <a:r>
              <a:rPr lang="en-US" dirty="0"/>
              <a:t>motion</a:t>
            </a:r>
            <a:endParaRPr lang="cs-CZ" dirty="0"/>
          </a:p>
          <a:p>
            <a:endParaRPr lang="cs-CZ" dirty="0"/>
          </a:p>
          <a:p>
            <a:r>
              <a:rPr lang="en-US" dirty="0"/>
              <a:t>The instructions to the patient are to use all of their</a:t>
            </a:r>
            <a:r>
              <a:rPr lang="cs-CZ" dirty="0"/>
              <a:t> </a:t>
            </a:r>
            <a:r>
              <a:rPr lang="en-US" dirty="0"/>
              <a:t>strength to move the limb as far as possible against the</a:t>
            </a:r>
            <a:r>
              <a:rPr lang="cs-CZ" dirty="0"/>
              <a:t> </a:t>
            </a:r>
            <a:r>
              <a:rPr lang="en-US" dirty="0"/>
              <a:t>resistance</a:t>
            </a:r>
            <a:endParaRPr lang="cs-CZ" dirty="0"/>
          </a:p>
          <a:p>
            <a:endParaRPr lang="cs-CZ" dirty="0"/>
          </a:p>
          <a:p>
            <a:r>
              <a:rPr lang="en-US" dirty="0"/>
              <a:t>For weaker muscles that can move the limb, but</a:t>
            </a:r>
            <a:r>
              <a:rPr lang="cs-CZ" dirty="0"/>
              <a:t> </a:t>
            </a:r>
            <a:r>
              <a:rPr lang="en-US" dirty="0"/>
              <a:t>not against gravity, the patient is repositioned so that the</a:t>
            </a:r>
            <a:r>
              <a:rPr lang="cs-CZ" dirty="0"/>
              <a:t> </a:t>
            </a:r>
            <a:r>
              <a:rPr lang="en-US" dirty="0"/>
              <a:t>motion is done in the horizontal plane with no gravity</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p:txBody>
          <a:bodyPr>
            <a:normAutofit/>
          </a:bodyPr>
          <a:lstStyle/>
          <a:p>
            <a:r>
              <a:rPr lang="cs-CZ" sz="2800" dirty="0"/>
              <a:t>T</a:t>
            </a:r>
            <a:r>
              <a:rPr lang="en-US" sz="2800" dirty="0"/>
              <a:t>he assignment of scores is</a:t>
            </a:r>
            <a:r>
              <a:rPr lang="cs-CZ" sz="2800" dirty="0"/>
              <a:t> </a:t>
            </a:r>
            <a:r>
              <a:rPr lang="en-US" sz="2800" dirty="0"/>
              <a:t>based on clinical judgment and the experience of the</a:t>
            </a:r>
            <a:r>
              <a:rPr lang="cs-CZ" sz="2800" dirty="0"/>
              <a:t> </a:t>
            </a:r>
            <a:r>
              <a:rPr lang="en-US" sz="2800" dirty="0"/>
              <a:t>examiner</a:t>
            </a:r>
            <a:endParaRPr lang="cs-CZ" sz="2800" dirty="0"/>
          </a:p>
          <a:p>
            <a:pPr>
              <a:buNone/>
            </a:pPr>
            <a:r>
              <a:rPr lang="en-US" sz="2800" dirty="0"/>
              <a:t> </a:t>
            </a:r>
            <a:endParaRPr lang="cs-CZ" sz="2800" dirty="0"/>
          </a:p>
          <a:p>
            <a:r>
              <a:rPr lang="en-US" sz="2800" dirty="0"/>
              <a:t>The amount of resistance (moderate, maximal)</a:t>
            </a:r>
            <a:r>
              <a:rPr lang="cs-CZ" sz="2800" dirty="0"/>
              <a:t> </a:t>
            </a:r>
            <a:r>
              <a:rPr lang="en-US" sz="2800" dirty="0"/>
              <a:t>applied by the examiner is also based on clinical experience</a:t>
            </a:r>
            <a:r>
              <a:rPr lang="cs-CZ" sz="2800" dirty="0"/>
              <a:t> </a:t>
            </a:r>
            <a:r>
              <a:rPr lang="en-US" sz="2800" dirty="0"/>
              <a:t>and is adjusted to match the muscle being tested as well as</a:t>
            </a:r>
            <a:r>
              <a:rPr lang="cs-CZ" sz="2800" dirty="0"/>
              <a:t> </a:t>
            </a:r>
            <a:r>
              <a:rPr lang="en-US" sz="2800" dirty="0"/>
              <a:t>the patient’s age, gender and/or body type</a:t>
            </a:r>
            <a:endParaRPr lang="cs-CZ"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a:xfrm>
            <a:off x="457200" y="1600200"/>
            <a:ext cx="8401080" cy="4525963"/>
          </a:xfrm>
        </p:spPr>
        <p:txBody>
          <a:bodyPr>
            <a:normAutofit fontScale="77500" lnSpcReduction="20000"/>
          </a:bodyPr>
          <a:lstStyle/>
          <a:p>
            <a:r>
              <a:rPr lang="cs-CZ" dirty="0" err="1"/>
              <a:t>While</a:t>
            </a:r>
            <a:r>
              <a:rPr lang="cs-CZ" dirty="0"/>
              <a:t> </a:t>
            </a:r>
            <a:r>
              <a:rPr lang="cs-CZ" dirty="0" err="1"/>
              <a:t>the</a:t>
            </a:r>
            <a:r>
              <a:rPr lang="cs-CZ" dirty="0"/>
              <a:t> MMT </a:t>
            </a:r>
            <a:r>
              <a:rPr lang="cs-CZ" dirty="0" err="1"/>
              <a:t>is</a:t>
            </a:r>
            <a:r>
              <a:rPr lang="cs-CZ" dirty="0"/>
              <a:t> </a:t>
            </a:r>
            <a:r>
              <a:rPr lang="cs-CZ" dirty="0" err="1"/>
              <a:t>the</a:t>
            </a:r>
            <a:r>
              <a:rPr lang="cs-CZ" dirty="0"/>
              <a:t> </a:t>
            </a:r>
            <a:r>
              <a:rPr lang="en-US" dirty="0"/>
              <a:t>most widely used method to assess muscle function, its</a:t>
            </a:r>
            <a:r>
              <a:rPr lang="cs-CZ" b="1" dirty="0"/>
              <a:t> </a:t>
            </a:r>
            <a:r>
              <a:rPr lang="en-US" b="1" dirty="0"/>
              <a:t>reliability and accuracy </a:t>
            </a:r>
            <a:r>
              <a:rPr lang="en-US" dirty="0"/>
              <a:t>are questionable</a:t>
            </a:r>
            <a:endParaRPr lang="cs-CZ" dirty="0"/>
          </a:p>
          <a:p>
            <a:endParaRPr lang="cs-CZ" dirty="0"/>
          </a:p>
          <a:p>
            <a:r>
              <a:rPr lang="en-US" dirty="0"/>
              <a:t>The MMT</a:t>
            </a:r>
            <a:r>
              <a:rPr lang="cs-CZ" dirty="0"/>
              <a:t> </a:t>
            </a:r>
            <a:r>
              <a:rPr lang="en-US" dirty="0"/>
              <a:t>scores are least accurate for higher force levels</a:t>
            </a:r>
            <a:endParaRPr lang="cs-CZ" dirty="0"/>
          </a:p>
          <a:p>
            <a:endParaRPr lang="en-US" dirty="0"/>
          </a:p>
          <a:p>
            <a:r>
              <a:rPr lang="en-US" b="1" dirty="0" err="1"/>
              <a:t>Interrater</a:t>
            </a:r>
            <a:r>
              <a:rPr lang="en-US" b="1" dirty="0"/>
              <a:t> reliability </a:t>
            </a:r>
            <a:r>
              <a:rPr lang="en-US" dirty="0"/>
              <a:t>for MMT is not high, suggesting that</a:t>
            </a:r>
            <a:r>
              <a:rPr lang="cs-CZ" dirty="0"/>
              <a:t> </a:t>
            </a:r>
            <a:r>
              <a:rPr lang="en-US" dirty="0"/>
              <a:t>the same examiner should perform multiple tests on one</a:t>
            </a:r>
            <a:r>
              <a:rPr lang="cs-CZ" dirty="0"/>
              <a:t> </a:t>
            </a:r>
            <a:r>
              <a:rPr lang="en-US" dirty="0"/>
              <a:t>subject or across subjects</a:t>
            </a:r>
            <a:endParaRPr lang="cs-CZ" dirty="0"/>
          </a:p>
          <a:p>
            <a:endParaRPr lang="cs-CZ" dirty="0"/>
          </a:p>
          <a:p>
            <a:r>
              <a:rPr lang="cs-CZ" dirty="0"/>
              <a:t>A</a:t>
            </a:r>
            <a:r>
              <a:rPr lang="en-US" dirty="0" err="1"/>
              <a:t>ll</a:t>
            </a:r>
            <a:r>
              <a:rPr lang="en-US" dirty="0"/>
              <a:t> tests based on voluntary activation of a muscle are</a:t>
            </a:r>
            <a:r>
              <a:rPr lang="cs-CZ" dirty="0"/>
              <a:t> </a:t>
            </a:r>
            <a:r>
              <a:rPr lang="en-US" dirty="0"/>
              <a:t>prone to artifact because of patient motivation and examiner</a:t>
            </a:r>
            <a:r>
              <a:rPr lang="cs-CZ" dirty="0"/>
              <a:t> </a:t>
            </a:r>
            <a:r>
              <a:rPr lang="cs-CZ" dirty="0" err="1"/>
              <a:t>encouragement</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5 (Normal; 100%)</a:t>
            </a:r>
            <a:endParaRPr lang="cs-CZ" dirty="0"/>
          </a:p>
        </p:txBody>
      </p:sp>
      <p:sp>
        <p:nvSpPr>
          <p:cNvPr id="3" name="Zástupný symbol pro obsah 2"/>
          <p:cNvSpPr>
            <a:spLocks noGrp="1"/>
          </p:cNvSpPr>
          <p:nvPr>
            <p:ph idx="1"/>
          </p:nvPr>
        </p:nvSpPr>
        <p:spPr>
          <a:xfrm>
            <a:off x="571472" y="2332037"/>
            <a:ext cx="8229600" cy="4525963"/>
          </a:xfrm>
        </p:spPr>
        <p:txBody>
          <a:bodyPr/>
          <a:lstStyle/>
          <a:p>
            <a:pPr algn="ctr">
              <a:buNone/>
            </a:pPr>
            <a:r>
              <a:rPr lang="en-US" dirty="0"/>
              <a:t>The patient or subject can complete </a:t>
            </a:r>
            <a:endParaRPr lang="cs-CZ" dirty="0"/>
          </a:p>
          <a:p>
            <a:pPr algn="ctr">
              <a:buNone/>
            </a:pPr>
            <a:r>
              <a:rPr lang="en-US" dirty="0"/>
              <a:t>the whole range of motion (movement) </a:t>
            </a:r>
            <a:endParaRPr lang="cs-CZ" dirty="0"/>
          </a:p>
          <a:p>
            <a:pPr algn="ctr">
              <a:buNone/>
            </a:pPr>
            <a:r>
              <a:rPr lang="en-US" dirty="0"/>
              <a:t>against gravity with maximum resistance </a:t>
            </a:r>
            <a:endParaRPr lang="cs-CZ" dirty="0"/>
          </a:p>
          <a:p>
            <a:pPr algn="ctr">
              <a:buNone/>
            </a:pPr>
            <a:r>
              <a:rPr lang="en-US" dirty="0"/>
              <a:t>applied by the therapist at end-of-range</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4 (Good;75%)</a:t>
            </a:r>
            <a:endParaRPr lang="cs-CZ" dirty="0"/>
          </a:p>
        </p:txBody>
      </p:sp>
      <p:sp>
        <p:nvSpPr>
          <p:cNvPr id="3" name="Zástupný symbol pro obsah 2"/>
          <p:cNvSpPr>
            <a:spLocks noGrp="1"/>
          </p:cNvSpPr>
          <p:nvPr>
            <p:ph idx="1"/>
          </p:nvPr>
        </p:nvSpPr>
        <p:spPr/>
        <p:txBody>
          <a:bodyPr>
            <a:normAutofit lnSpcReduction="10000"/>
          </a:bodyPr>
          <a:lstStyle/>
          <a:p>
            <a:pPr algn="ctr">
              <a:buNone/>
            </a:pPr>
            <a:r>
              <a:rPr lang="en-US" dirty="0"/>
              <a:t>The subject can complete the whole </a:t>
            </a:r>
            <a:endParaRPr lang="cs-CZ" dirty="0"/>
          </a:p>
          <a:p>
            <a:pPr algn="ctr">
              <a:buNone/>
            </a:pPr>
            <a:r>
              <a:rPr lang="en-US" dirty="0"/>
              <a:t>range of motion against gravity </a:t>
            </a:r>
            <a:endParaRPr lang="cs-CZ" dirty="0"/>
          </a:p>
          <a:p>
            <a:pPr algn="ctr">
              <a:buNone/>
            </a:pPr>
            <a:r>
              <a:rPr lang="en-US" dirty="0"/>
              <a:t>with moderate resistance applied by the</a:t>
            </a:r>
            <a:endParaRPr lang="cs-CZ" dirty="0"/>
          </a:p>
          <a:p>
            <a:pPr algn="ctr">
              <a:buNone/>
            </a:pPr>
            <a:r>
              <a:rPr lang="en-US" dirty="0"/>
              <a:t> physical therapist (PT) at end-range. </a:t>
            </a:r>
            <a:endParaRPr lang="cs-CZ" dirty="0"/>
          </a:p>
          <a:p>
            <a:pPr algn="ctr">
              <a:buNone/>
            </a:pPr>
            <a:endParaRPr lang="cs-CZ" dirty="0"/>
          </a:p>
          <a:p>
            <a:pPr algn="ctr">
              <a:buNone/>
            </a:pPr>
            <a:endParaRPr lang="cs-CZ" dirty="0"/>
          </a:p>
          <a:p>
            <a:pPr algn="ctr">
              <a:buNone/>
            </a:pPr>
            <a:r>
              <a:rPr lang="en-US" sz="2000" dirty="0"/>
              <a:t>Testing the uninvolved limb should always </a:t>
            </a:r>
            <a:endParaRPr lang="cs-CZ" sz="2000" dirty="0"/>
          </a:p>
          <a:p>
            <a:pPr algn="ctr">
              <a:buNone/>
            </a:pPr>
            <a:r>
              <a:rPr lang="en-US" sz="2000" dirty="0"/>
              <a:t>be considered to know whether you are applying </a:t>
            </a:r>
            <a:endParaRPr lang="cs-CZ" sz="2000" dirty="0"/>
          </a:p>
          <a:p>
            <a:pPr algn="ctr">
              <a:buNone/>
            </a:pPr>
            <a:r>
              <a:rPr lang="en-US" sz="2000" dirty="0"/>
              <a:t>too much force on the involved limb or not</a:t>
            </a:r>
            <a:endParaRPr lang="cs-CZ"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3+ (Fair+)</a:t>
            </a:r>
            <a:endParaRPr lang="cs-CZ" dirty="0"/>
          </a:p>
        </p:txBody>
      </p:sp>
      <p:sp>
        <p:nvSpPr>
          <p:cNvPr id="3" name="Zástupný symbol pro obsah 2"/>
          <p:cNvSpPr>
            <a:spLocks noGrp="1"/>
          </p:cNvSpPr>
          <p:nvPr>
            <p:ph idx="1"/>
          </p:nvPr>
        </p:nvSpPr>
        <p:spPr>
          <a:xfrm>
            <a:off x="571472" y="2071678"/>
            <a:ext cx="8229600" cy="4525963"/>
          </a:xfrm>
        </p:spPr>
        <p:txBody>
          <a:bodyPr/>
          <a:lstStyle/>
          <a:p>
            <a:pPr algn="ctr">
              <a:buNone/>
            </a:pPr>
            <a:r>
              <a:rPr lang="en-US" dirty="0"/>
              <a:t>The patient can complete the motion </a:t>
            </a:r>
            <a:endParaRPr lang="cs-CZ" dirty="0"/>
          </a:p>
          <a:p>
            <a:pPr algn="ctr">
              <a:buNone/>
            </a:pPr>
            <a:r>
              <a:rPr lang="en-US" dirty="0"/>
              <a:t>against gravity with minimal resistance </a:t>
            </a:r>
            <a:endParaRPr lang="cs-CZ" dirty="0"/>
          </a:p>
          <a:p>
            <a:pPr algn="ctr">
              <a:buNone/>
            </a:pPr>
            <a:r>
              <a:rPr lang="en-US" dirty="0"/>
              <a:t>applied by the examiner at end-range</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3 (Fair;50%)</a:t>
            </a:r>
            <a:endParaRPr lang="cs-CZ" dirty="0"/>
          </a:p>
        </p:txBody>
      </p:sp>
      <p:sp>
        <p:nvSpPr>
          <p:cNvPr id="3" name="Zástupný symbol pro obsah 2"/>
          <p:cNvSpPr>
            <a:spLocks noGrp="1"/>
          </p:cNvSpPr>
          <p:nvPr>
            <p:ph idx="1"/>
          </p:nvPr>
        </p:nvSpPr>
        <p:spPr/>
        <p:txBody>
          <a:bodyPr>
            <a:normAutofit/>
          </a:bodyPr>
          <a:lstStyle/>
          <a:p>
            <a:pPr algn="ctr">
              <a:buNone/>
            </a:pPr>
            <a:r>
              <a:rPr lang="en-US" dirty="0"/>
              <a:t>The patient can only complete </a:t>
            </a:r>
            <a:endParaRPr lang="cs-CZ" dirty="0"/>
          </a:p>
          <a:p>
            <a:pPr algn="ctr">
              <a:buNone/>
            </a:pPr>
            <a:r>
              <a:rPr lang="en-US" dirty="0"/>
              <a:t>the range of motion against gravity. </a:t>
            </a:r>
            <a:endParaRPr lang="cs-CZ" dirty="0"/>
          </a:p>
          <a:p>
            <a:pPr algn="ctr">
              <a:buNone/>
            </a:pPr>
            <a:r>
              <a:rPr lang="en-US" dirty="0"/>
              <a:t>When external</a:t>
            </a:r>
            <a:r>
              <a:rPr lang="cs-CZ" dirty="0"/>
              <a:t> </a:t>
            </a:r>
            <a:r>
              <a:rPr lang="en-US" dirty="0"/>
              <a:t>force is applied by the PT, </a:t>
            </a:r>
            <a:endParaRPr lang="cs-CZ" dirty="0"/>
          </a:p>
          <a:p>
            <a:pPr algn="ctr">
              <a:buNone/>
            </a:pPr>
            <a:r>
              <a:rPr lang="en-US" dirty="0"/>
              <a:t>the patient gives way</a:t>
            </a:r>
            <a:br>
              <a:rPr lang="en-US" dirty="0"/>
            </a:br>
            <a:br>
              <a:rPr lang="en-US" dirty="0"/>
            </a:b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2+ (Poor +)</a:t>
            </a:r>
            <a:endParaRPr lang="cs-CZ" dirty="0"/>
          </a:p>
        </p:txBody>
      </p:sp>
      <p:sp>
        <p:nvSpPr>
          <p:cNvPr id="3" name="Zástupný symbol pro obsah 2"/>
          <p:cNvSpPr>
            <a:spLocks noGrp="1"/>
          </p:cNvSpPr>
          <p:nvPr>
            <p:ph idx="1"/>
          </p:nvPr>
        </p:nvSpPr>
        <p:spPr>
          <a:xfrm>
            <a:off x="428596" y="1885928"/>
            <a:ext cx="8229600" cy="4972072"/>
          </a:xfrm>
        </p:spPr>
        <p:txBody>
          <a:bodyPr>
            <a:normAutofit/>
          </a:bodyPr>
          <a:lstStyle/>
          <a:p>
            <a:pPr algn="ctr">
              <a:buNone/>
            </a:pPr>
            <a:r>
              <a:rPr lang="cs-CZ" sz="2800" dirty="0" err="1"/>
              <a:t>Patient</a:t>
            </a:r>
            <a:r>
              <a:rPr lang="en-US" sz="2800" dirty="0"/>
              <a:t> can move his or her joint </a:t>
            </a:r>
            <a:r>
              <a:rPr lang="cs-CZ" sz="2800" dirty="0"/>
              <a:t> </a:t>
            </a:r>
            <a:r>
              <a:rPr lang="en-US" sz="2800" dirty="0"/>
              <a:t>at a certain </a:t>
            </a:r>
            <a:endParaRPr lang="cs-CZ" sz="2800" dirty="0"/>
          </a:p>
          <a:p>
            <a:pPr algn="ctr">
              <a:buNone/>
            </a:pPr>
            <a:r>
              <a:rPr lang="en-US" sz="2800" dirty="0"/>
              <a:t>range but cannot complete the motion against gravity. </a:t>
            </a:r>
            <a:endParaRPr lang="cs-CZ" sz="2800" dirty="0"/>
          </a:p>
          <a:p>
            <a:pPr algn="ctr">
              <a:buNone/>
            </a:pPr>
            <a:r>
              <a:rPr lang="en-US" sz="2800" dirty="0"/>
              <a:t>When gravity is eliminated, such as performing </a:t>
            </a:r>
            <a:endParaRPr lang="cs-CZ" sz="2800" dirty="0"/>
          </a:p>
          <a:p>
            <a:pPr algn="ctr">
              <a:buNone/>
            </a:pPr>
            <a:r>
              <a:rPr lang="en-US" sz="2800" dirty="0"/>
              <a:t>the motion in side-lying, your client can perform </a:t>
            </a:r>
            <a:endParaRPr lang="cs-CZ" sz="2800" dirty="0"/>
          </a:p>
          <a:p>
            <a:pPr algn="ctr">
              <a:buNone/>
            </a:pPr>
            <a:r>
              <a:rPr lang="en-US" sz="2800" dirty="0"/>
              <a:t>the movement at full range of motion with ease. </a:t>
            </a:r>
            <a:endParaRPr lang="cs-CZ" sz="2800" dirty="0"/>
          </a:p>
          <a:p>
            <a:pPr algn="ctr">
              <a:buNone/>
            </a:pPr>
            <a:r>
              <a:rPr lang="en-US" sz="2800" dirty="0"/>
              <a:t>However, muscles being tested give </a:t>
            </a:r>
            <a:r>
              <a:rPr lang="en-US" sz="2800" dirty="0" err="1"/>
              <a:t>wa</a:t>
            </a:r>
            <a:r>
              <a:rPr lang="cs-CZ" sz="2800" dirty="0"/>
              <a:t>y</a:t>
            </a:r>
          </a:p>
          <a:p>
            <a:pPr algn="ctr">
              <a:buNone/>
            </a:pPr>
            <a:r>
              <a:rPr lang="en-US" sz="2800" dirty="0"/>
              <a:t> immediately when you apply some resistance</a:t>
            </a:r>
            <a:endParaRPr lang="cs-CZ"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2 (Poor;25%)</a:t>
            </a:r>
            <a:endParaRPr lang="cs-CZ" dirty="0"/>
          </a:p>
        </p:txBody>
      </p:sp>
      <p:sp>
        <p:nvSpPr>
          <p:cNvPr id="3" name="Zástupný symbol pro obsah 2"/>
          <p:cNvSpPr>
            <a:spLocks noGrp="1"/>
          </p:cNvSpPr>
          <p:nvPr>
            <p:ph idx="1"/>
          </p:nvPr>
        </p:nvSpPr>
        <p:spPr>
          <a:xfrm>
            <a:off x="500034" y="1928802"/>
            <a:ext cx="8229600" cy="4525963"/>
          </a:xfrm>
        </p:spPr>
        <p:txBody>
          <a:bodyPr/>
          <a:lstStyle/>
          <a:p>
            <a:pPr algn="ctr">
              <a:buNone/>
            </a:pPr>
            <a:r>
              <a:rPr lang="cs-CZ" dirty="0"/>
              <a:t>P</a:t>
            </a:r>
            <a:r>
              <a:rPr lang="en-US" dirty="0" err="1"/>
              <a:t>atient</a:t>
            </a:r>
            <a:r>
              <a:rPr lang="en-US" dirty="0"/>
              <a:t> cannot perform </a:t>
            </a:r>
            <a:endParaRPr lang="cs-CZ" dirty="0"/>
          </a:p>
          <a:p>
            <a:pPr algn="ctr">
              <a:buNone/>
            </a:pPr>
            <a:r>
              <a:rPr lang="en-US" dirty="0"/>
              <a:t>the movement against gravity. </a:t>
            </a:r>
            <a:endParaRPr lang="cs-CZ" dirty="0"/>
          </a:p>
          <a:p>
            <a:pPr algn="ctr">
              <a:buNone/>
            </a:pPr>
            <a:r>
              <a:rPr lang="en-US" dirty="0"/>
              <a:t>But patient can do complete </a:t>
            </a:r>
            <a:endParaRPr lang="cs-CZ" dirty="0"/>
          </a:p>
          <a:p>
            <a:pPr algn="ctr">
              <a:buNone/>
            </a:pPr>
            <a:r>
              <a:rPr lang="en-US" dirty="0"/>
              <a:t>range of motion when pull of </a:t>
            </a:r>
            <a:endParaRPr lang="cs-CZ" dirty="0"/>
          </a:p>
          <a:p>
            <a:pPr algn="ctr">
              <a:buNone/>
            </a:pPr>
            <a:r>
              <a:rPr lang="en-US" dirty="0"/>
              <a:t>gravity is eliminated. </a:t>
            </a:r>
            <a:endParaRPr lang="cs-CZ" dirty="0"/>
          </a:p>
          <a:p>
            <a:pPr algn="ctr">
              <a:buNone/>
            </a:pPr>
            <a:r>
              <a:rPr lang="en-US" dirty="0"/>
              <a:t>No resistance is applied.</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2 - (Poor -)</a:t>
            </a:r>
            <a:endParaRPr lang="cs-CZ" dirty="0"/>
          </a:p>
        </p:txBody>
      </p:sp>
      <p:sp>
        <p:nvSpPr>
          <p:cNvPr id="3" name="Zástupný symbol pro obsah 2"/>
          <p:cNvSpPr>
            <a:spLocks noGrp="1"/>
          </p:cNvSpPr>
          <p:nvPr>
            <p:ph idx="1"/>
          </p:nvPr>
        </p:nvSpPr>
        <p:spPr>
          <a:xfrm>
            <a:off x="500034" y="2071678"/>
            <a:ext cx="8229600" cy="4525963"/>
          </a:xfrm>
        </p:spPr>
        <p:txBody>
          <a:bodyPr/>
          <a:lstStyle/>
          <a:p>
            <a:pPr algn="ctr">
              <a:buNone/>
            </a:pPr>
            <a:r>
              <a:rPr lang="en-US" dirty="0"/>
              <a:t>Initiation of movement can be done </a:t>
            </a:r>
            <a:endParaRPr lang="cs-CZ" dirty="0"/>
          </a:p>
          <a:p>
            <a:pPr algn="ctr">
              <a:buNone/>
            </a:pPr>
            <a:r>
              <a:rPr lang="en-US" dirty="0"/>
              <a:t>only as gravity is eliminated. </a:t>
            </a:r>
            <a:endParaRPr lang="cs-CZ" dirty="0"/>
          </a:p>
          <a:p>
            <a:pPr algn="ctr">
              <a:buNone/>
            </a:pPr>
            <a:r>
              <a:rPr lang="en-US" dirty="0"/>
              <a:t>That is, only a partial movement is observed.</a:t>
            </a:r>
            <a:endParaRPr lang="cs-CZ" dirty="0"/>
          </a:p>
          <a:p>
            <a:pPr algn="ctr">
              <a:buNone/>
            </a:pPr>
            <a:r>
              <a:rPr lang="en-US" dirty="0"/>
              <a:t> Here, full range cannot be completed.</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normAutofit fontScale="77500" lnSpcReduction="20000"/>
          </a:bodyPr>
          <a:lstStyle/>
          <a:p>
            <a:r>
              <a:rPr lang="en-US" b="1" dirty="0"/>
              <a:t>The</a:t>
            </a:r>
            <a:r>
              <a:rPr lang="cs-CZ" b="1" dirty="0"/>
              <a:t> </a:t>
            </a:r>
            <a:r>
              <a:rPr lang="en-US" b="1" dirty="0"/>
              <a:t>measurement of muscle function </a:t>
            </a:r>
            <a:r>
              <a:rPr lang="en-US" dirty="0"/>
              <a:t>is an essential component</a:t>
            </a:r>
            <a:r>
              <a:rPr lang="cs-CZ" dirty="0"/>
              <a:t> </a:t>
            </a:r>
            <a:r>
              <a:rPr lang="en-US" dirty="0"/>
              <a:t>of many neurological and physical exams </a:t>
            </a:r>
            <a:endParaRPr lang="cs-CZ" dirty="0"/>
          </a:p>
          <a:p>
            <a:endParaRPr lang="en-US" dirty="0"/>
          </a:p>
          <a:p>
            <a:pPr>
              <a:buNone/>
            </a:pPr>
            <a:r>
              <a:rPr lang="en-US" dirty="0"/>
              <a:t>Muscle</a:t>
            </a:r>
            <a:r>
              <a:rPr lang="cs-CZ" dirty="0"/>
              <a:t> </a:t>
            </a:r>
            <a:r>
              <a:rPr lang="en-US" dirty="0"/>
              <a:t>strength correlate</a:t>
            </a:r>
            <a:r>
              <a:rPr lang="cs-CZ" dirty="0"/>
              <a:t>s</a:t>
            </a:r>
            <a:r>
              <a:rPr lang="en-US" dirty="0"/>
              <a:t> to </a:t>
            </a:r>
            <a:r>
              <a:rPr lang="cs-CZ" dirty="0"/>
              <a:t>:</a:t>
            </a:r>
          </a:p>
          <a:p>
            <a:r>
              <a:rPr lang="cs-CZ" dirty="0"/>
              <a:t>f</a:t>
            </a:r>
            <a:r>
              <a:rPr lang="en-US" dirty="0"/>
              <a:t>unction</a:t>
            </a:r>
            <a:endParaRPr lang="cs-CZ" dirty="0"/>
          </a:p>
          <a:p>
            <a:r>
              <a:rPr lang="en-US" dirty="0"/>
              <a:t>work productivity</a:t>
            </a:r>
            <a:endParaRPr lang="cs-CZ" dirty="0"/>
          </a:p>
          <a:p>
            <a:r>
              <a:rPr lang="en-US" dirty="0"/>
              <a:t>general quality of life</a:t>
            </a:r>
            <a:endParaRPr lang="cs-CZ" dirty="0"/>
          </a:p>
          <a:p>
            <a:endParaRPr lang="cs-CZ" dirty="0"/>
          </a:p>
          <a:p>
            <a:pPr>
              <a:buNone/>
            </a:pPr>
            <a:r>
              <a:rPr lang="en-US" dirty="0"/>
              <a:t>Muscle function becomes compromised:</a:t>
            </a:r>
          </a:p>
          <a:p>
            <a:r>
              <a:rPr lang="en-US" dirty="0"/>
              <a:t>as we age</a:t>
            </a:r>
            <a:endParaRPr lang="cs-CZ" dirty="0"/>
          </a:p>
          <a:p>
            <a:r>
              <a:rPr lang="en-US" dirty="0"/>
              <a:t>when associated with a skeletal</a:t>
            </a:r>
            <a:r>
              <a:rPr lang="cs-CZ" dirty="0"/>
              <a:t> </a:t>
            </a:r>
            <a:r>
              <a:rPr lang="en-US" dirty="0"/>
              <a:t>impairment</a:t>
            </a:r>
            <a:endParaRPr lang="cs-CZ" dirty="0"/>
          </a:p>
          <a:p>
            <a:r>
              <a:rPr lang="en-US" dirty="0"/>
              <a:t>as a secondary consequence of</a:t>
            </a:r>
            <a:r>
              <a:rPr lang="cs-CZ" dirty="0"/>
              <a:t> many </a:t>
            </a:r>
            <a:r>
              <a:rPr lang="cs-CZ" dirty="0" err="1"/>
              <a:t>disease</a:t>
            </a:r>
            <a:r>
              <a:rPr lang="cs-CZ" dirty="0"/>
              <a:t> </a:t>
            </a:r>
            <a:r>
              <a:rPr lang="cs-CZ" dirty="0" err="1"/>
              <a:t>processes</a:t>
            </a:r>
            <a:endParaRPr lang="cs-CZ" dirty="0"/>
          </a:p>
        </p:txBody>
      </p:sp>
      <p:pic>
        <p:nvPicPr>
          <p:cNvPr id="50178" name="Picture 2" descr="Výsledek obrázku pro elderly quality of life">
            <a:hlinkClick r:id="rId2"/>
          </p:cNvPr>
          <p:cNvPicPr>
            <a:picLocks noChangeAspect="1" noChangeArrowheads="1"/>
          </p:cNvPicPr>
          <p:nvPr/>
        </p:nvPicPr>
        <p:blipFill>
          <a:blip r:embed="rId3" cstate="print"/>
          <a:srcRect/>
          <a:stretch>
            <a:fillRect/>
          </a:stretch>
        </p:blipFill>
        <p:spPr bwMode="auto">
          <a:xfrm>
            <a:off x="5940152" y="2348880"/>
            <a:ext cx="2657475" cy="28956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i="1" dirty="0"/>
              <a:t>Grade 1 (Trace)</a:t>
            </a:r>
            <a:endParaRPr lang="cs-CZ" dirty="0"/>
          </a:p>
        </p:txBody>
      </p:sp>
      <p:sp>
        <p:nvSpPr>
          <p:cNvPr id="3" name="Zástupný symbol pro obsah 2"/>
          <p:cNvSpPr>
            <a:spLocks noGrp="1"/>
          </p:cNvSpPr>
          <p:nvPr>
            <p:ph idx="1"/>
          </p:nvPr>
        </p:nvSpPr>
        <p:spPr/>
        <p:txBody>
          <a:bodyPr/>
          <a:lstStyle/>
          <a:p>
            <a:pPr algn="ctr">
              <a:buNone/>
            </a:pPr>
            <a:r>
              <a:rPr lang="en-US" dirty="0"/>
              <a:t>Patient is not able to move the joint </a:t>
            </a:r>
            <a:endParaRPr lang="cs-CZ" dirty="0"/>
          </a:p>
          <a:p>
            <a:pPr algn="ctr">
              <a:buNone/>
            </a:pPr>
            <a:r>
              <a:rPr lang="en-US" dirty="0"/>
              <a:t>even with gravity eliminated. </a:t>
            </a:r>
            <a:endParaRPr lang="cs-CZ" dirty="0"/>
          </a:p>
          <a:p>
            <a:pPr algn="ctr">
              <a:buNone/>
            </a:pPr>
            <a:r>
              <a:rPr lang="en-US" dirty="0"/>
              <a:t>However, closer examination by the therapist </a:t>
            </a:r>
            <a:endParaRPr lang="cs-CZ" dirty="0"/>
          </a:p>
          <a:p>
            <a:pPr algn="ctr">
              <a:buNone/>
            </a:pPr>
            <a:r>
              <a:rPr lang="en-US" dirty="0"/>
              <a:t>would reveal slight muscle contraction </a:t>
            </a:r>
            <a:endParaRPr lang="cs-CZ" dirty="0"/>
          </a:p>
          <a:p>
            <a:pPr algn="ctr">
              <a:buNone/>
            </a:pPr>
            <a:r>
              <a:rPr lang="en-US" dirty="0"/>
              <a:t>through palpation.</a:t>
            </a:r>
            <a:br>
              <a:rPr lang="en-US" dirty="0"/>
            </a:b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0 (Zero; No trace)</a:t>
            </a:r>
            <a:endParaRPr lang="cs-CZ" dirty="0"/>
          </a:p>
        </p:txBody>
      </p:sp>
      <p:sp>
        <p:nvSpPr>
          <p:cNvPr id="3" name="Zástupný symbol pro obsah 2"/>
          <p:cNvSpPr>
            <a:spLocks noGrp="1"/>
          </p:cNvSpPr>
          <p:nvPr>
            <p:ph idx="1"/>
          </p:nvPr>
        </p:nvSpPr>
        <p:spPr>
          <a:xfrm>
            <a:off x="428596" y="1857364"/>
            <a:ext cx="8229600" cy="4525963"/>
          </a:xfrm>
        </p:spPr>
        <p:txBody>
          <a:bodyPr/>
          <a:lstStyle/>
          <a:p>
            <a:pPr algn="ctr">
              <a:buNone/>
            </a:pPr>
            <a:r>
              <a:rPr lang="en-US" dirty="0"/>
              <a:t>No contraction is noticed, even</a:t>
            </a:r>
            <a:endParaRPr lang="cs-CZ" dirty="0"/>
          </a:p>
          <a:p>
            <a:pPr algn="ctr">
              <a:buNone/>
            </a:pPr>
            <a:r>
              <a:rPr lang="en-US" dirty="0"/>
              <a:t>with physical therapist's palpation (touch).</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Grading</a:t>
            </a:r>
            <a:endParaRPr lang="cs-CZ" dirty="0"/>
          </a:p>
        </p:txBody>
      </p:sp>
      <p:sp>
        <p:nvSpPr>
          <p:cNvPr id="3" name="Zástupný symbol pro obsah 2"/>
          <p:cNvSpPr>
            <a:spLocks noGrp="1"/>
          </p:cNvSpPr>
          <p:nvPr>
            <p:ph idx="1"/>
          </p:nvPr>
        </p:nvSpPr>
        <p:spPr>
          <a:xfrm>
            <a:off x="0" y="1500174"/>
            <a:ext cx="9858412" cy="5043510"/>
          </a:xfrm>
        </p:spPr>
        <p:txBody>
          <a:bodyPr>
            <a:normAutofit/>
          </a:bodyPr>
          <a:lstStyle/>
          <a:p>
            <a:r>
              <a:rPr lang="en-US" sz="2000" dirty="0"/>
              <a:t>5</a:t>
            </a:r>
            <a:r>
              <a:rPr lang="cs-CZ" sz="2000" dirty="0"/>
              <a:t>	</a:t>
            </a:r>
            <a:r>
              <a:rPr lang="en-US" sz="2000" dirty="0"/>
              <a:t>Normal</a:t>
            </a:r>
            <a:r>
              <a:rPr lang="cs-CZ" sz="2000" dirty="0"/>
              <a:t> 	       </a:t>
            </a:r>
            <a:r>
              <a:rPr lang="en-US" sz="2000" dirty="0"/>
              <a:t>subject completes ROM against gravity with maximal resistance</a:t>
            </a:r>
            <a:endParaRPr lang="cs-CZ" sz="2000" dirty="0"/>
          </a:p>
          <a:p>
            <a:r>
              <a:rPr lang="en-US" sz="2000" dirty="0"/>
              <a:t>4+</a:t>
            </a:r>
            <a:r>
              <a:rPr lang="cs-CZ" sz="2000" dirty="0"/>
              <a:t>	</a:t>
            </a:r>
            <a:r>
              <a:rPr lang="en-US" sz="2000" dirty="0"/>
              <a:t>Good Plus </a:t>
            </a:r>
            <a:r>
              <a:rPr lang="cs-CZ" sz="2000" dirty="0"/>
              <a:t>    </a:t>
            </a:r>
            <a:r>
              <a:rPr lang="en-US" sz="2000" dirty="0"/>
              <a:t>completes ROM against gravity with moderate-maximal resistance</a:t>
            </a:r>
            <a:endParaRPr lang="cs-CZ" sz="2000" dirty="0"/>
          </a:p>
          <a:p>
            <a:r>
              <a:rPr lang="en-US" sz="2000" dirty="0"/>
              <a:t>4</a:t>
            </a:r>
            <a:r>
              <a:rPr lang="cs-CZ" sz="2000" dirty="0"/>
              <a:t>	</a:t>
            </a:r>
            <a:r>
              <a:rPr lang="en-US" sz="2000" dirty="0"/>
              <a:t>Good</a:t>
            </a:r>
            <a:r>
              <a:rPr lang="cs-CZ" sz="2000" dirty="0"/>
              <a:t> 	       </a:t>
            </a:r>
            <a:r>
              <a:rPr lang="en-US" sz="2000" dirty="0"/>
              <a:t>completes ROM against gravity with moderate resistance</a:t>
            </a:r>
            <a:endParaRPr lang="cs-CZ" sz="2000" dirty="0"/>
          </a:p>
          <a:p>
            <a:r>
              <a:rPr lang="en-US" sz="2000" dirty="0"/>
              <a:t>4-</a:t>
            </a:r>
            <a:r>
              <a:rPr lang="cs-CZ" sz="2000" dirty="0"/>
              <a:t>	</a:t>
            </a:r>
            <a:r>
              <a:rPr lang="en-US" sz="2000" dirty="0"/>
              <a:t>Good Minus</a:t>
            </a:r>
            <a:r>
              <a:rPr lang="cs-CZ" sz="2000" dirty="0"/>
              <a:t> </a:t>
            </a:r>
            <a:r>
              <a:rPr lang="en-US" sz="2000" dirty="0"/>
              <a:t>completes ROM against gravity with minimal-moderate</a:t>
            </a:r>
            <a:r>
              <a:rPr lang="cs-CZ" sz="2000" dirty="0"/>
              <a:t> </a:t>
            </a:r>
            <a:r>
              <a:rPr lang="en-US" sz="2000" dirty="0"/>
              <a:t>resistance</a:t>
            </a:r>
            <a:endParaRPr lang="cs-CZ" sz="2000" dirty="0"/>
          </a:p>
          <a:p>
            <a:r>
              <a:rPr lang="en-US" sz="2000" dirty="0"/>
              <a:t>3+</a:t>
            </a:r>
            <a:r>
              <a:rPr lang="cs-CZ" sz="2000" dirty="0"/>
              <a:t>	</a:t>
            </a:r>
            <a:r>
              <a:rPr lang="en-US" sz="2000" dirty="0"/>
              <a:t>Fair Plus</a:t>
            </a:r>
            <a:r>
              <a:rPr lang="cs-CZ" sz="2000" dirty="0"/>
              <a:t>	       </a:t>
            </a:r>
            <a:r>
              <a:rPr lang="en-US" sz="2000" dirty="0"/>
              <a:t>completes ROM against gravity with only minimal resistance</a:t>
            </a:r>
            <a:endParaRPr lang="cs-CZ" sz="2000" dirty="0"/>
          </a:p>
          <a:p>
            <a:r>
              <a:rPr lang="en-US" sz="2000" dirty="0"/>
              <a:t>3</a:t>
            </a:r>
            <a:r>
              <a:rPr lang="cs-CZ" sz="2000" dirty="0"/>
              <a:t>	</a:t>
            </a:r>
            <a:r>
              <a:rPr lang="en-US" sz="2000" dirty="0"/>
              <a:t>Fair</a:t>
            </a:r>
            <a:r>
              <a:rPr lang="cs-CZ" sz="2000" dirty="0"/>
              <a:t>	       </a:t>
            </a:r>
            <a:r>
              <a:rPr lang="en-US" sz="2000" dirty="0"/>
              <a:t>completes ROM against gravity without manual resistance</a:t>
            </a:r>
            <a:endParaRPr lang="cs-CZ" sz="2000" dirty="0"/>
          </a:p>
          <a:p>
            <a:r>
              <a:rPr lang="en-US" sz="2000" dirty="0"/>
              <a:t>3-</a:t>
            </a:r>
            <a:r>
              <a:rPr lang="cs-CZ" sz="2000" dirty="0"/>
              <a:t>	</a:t>
            </a:r>
            <a:r>
              <a:rPr lang="en-US" sz="2000" dirty="0"/>
              <a:t>Fair Minus</a:t>
            </a:r>
            <a:r>
              <a:rPr lang="cs-CZ" sz="2000" dirty="0"/>
              <a:t>    </a:t>
            </a:r>
            <a:r>
              <a:rPr lang="en-US" sz="2000" dirty="0"/>
              <a:t>does not complete the range of motion against gravity, but does </a:t>
            </a:r>
            <a:r>
              <a:rPr lang="cs-CZ" sz="2000" dirty="0"/>
              <a:t> 			       </a:t>
            </a:r>
            <a:r>
              <a:rPr lang="en-US" sz="2000" dirty="0"/>
              <a:t>complete more than half of the range</a:t>
            </a:r>
            <a:endParaRPr lang="cs-CZ" sz="2000" dirty="0"/>
          </a:p>
          <a:p>
            <a:r>
              <a:rPr lang="en-US" sz="2000" dirty="0"/>
              <a:t>2+</a:t>
            </a:r>
            <a:r>
              <a:rPr lang="cs-CZ" sz="2000" dirty="0"/>
              <a:t> 	P</a:t>
            </a:r>
            <a:r>
              <a:rPr lang="en-US" sz="2000" dirty="0" err="1"/>
              <a:t>oor</a:t>
            </a:r>
            <a:r>
              <a:rPr lang="en-US" sz="2000" dirty="0"/>
              <a:t> Plus</a:t>
            </a:r>
            <a:r>
              <a:rPr lang="cs-CZ" sz="2000" dirty="0"/>
              <a:t>       </a:t>
            </a:r>
            <a:r>
              <a:rPr lang="en-US" sz="2000" dirty="0"/>
              <a:t>is able to initiate movement against gravity</a:t>
            </a:r>
            <a:endParaRPr lang="cs-CZ" sz="2000" dirty="0"/>
          </a:p>
          <a:p>
            <a:r>
              <a:rPr lang="en-US" sz="2000" dirty="0"/>
              <a:t>2</a:t>
            </a:r>
            <a:r>
              <a:rPr lang="cs-CZ" sz="2000" dirty="0"/>
              <a:t>	</a:t>
            </a:r>
            <a:r>
              <a:rPr lang="en-US" sz="2000" dirty="0"/>
              <a:t>Poor</a:t>
            </a:r>
            <a:r>
              <a:rPr lang="cs-CZ" sz="2000" dirty="0"/>
              <a:t>               </a:t>
            </a:r>
            <a:r>
              <a:rPr lang="en-US" sz="2000" dirty="0"/>
              <a:t>completes range of motion with gravity eliminated</a:t>
            </a:r>
            <a:endParaRPr lang="cs-CZ" sz="2000" dirty="0"/>
          </a:p>
          <a:p>
            <a:r>
              <a:rPr lang="en-US" sz="2000" dirty="0"/>
              <a:t>2-</a:t>
            </a:r>
            <a:r>
              <a:rPr lang="cs-CZ" sz="2000" dirty="0"/>
              <a:t>	</a:t>
            </a:r>
            <a:r>
              <a:rPr lang="en-US" sz="2000" dirty="0"/>
              <a:t>Poor Minus</a:t>
            </a:r>
            <a:r>
              <a:rPr lang="cs-CZ" sz="2000" dirty="0"/>
              <a:t>   </a:t>
            </a:r>
            <a:r>
              <a:rPr lang="en-US" sz="2000" dirty="0"/>
              <a:t>does not complete ROM in a gravity eliminated position</a:t>
            </a:r>
            <a:endParaRPr lang="cs-CZ" sz="2000" dirty="0"/>
          </a:p>
          <a:p>
            <a:r>
              <a:rPr lang="en-US" sz="2000" dirty="0"/>
              <a:t>1</a:t>
            </a:r>
            <a:r>
              <a:rPr lang="cs-CZ" sz="2000" dirty="0"/>
              <a:t>	</a:t>
            </a:r>
            <a:r>
              <a:rPr lang="en-US" sz="2000" dirty="0"/>
              <a:t>Trace</a:t>
            </a:r>
            <a:r>
              <a:rPr lang="cs-CZ" sz="2000" dirty="0"/>
              <a:t>              </a:t>
            </a:r>
            <a:r>
              <a:rPr lang="en-US" sz="2000" dirty="0"/>
              <a:t>muscle contraction can be palpated, but no joint movement</a:t>
            </a:r>
            <a:endParaRPr lang="cs-CZ" sz="2000" dirty="0"/>
          </a:p>
          <a:p>
            <a:r>
              <a:rPr lang="en-US" sz="2000" dirty="0"/>
              <a:t>0</a:t>
            </a:r>
            <a:r>
              <a:rPr lang="cs-CZ" sz="2000" dirty="0"/>
              <a:t>	</a:t>
            </a:r>
            <a:r>
              <a:rPr lang="en-US" sz="2000" dirty="0"/>
              <a:t>Zero</a:t>
            </a:r>
            <a:r>
              <a:rPr lang="cs-CZ" sz="2000" dirty="0"/>
              <a:t>                </a:t>
            </a:r>
            <a:r>
              <a:rPr lang="en-US" sz="2000" dirty="0"/>
              <a:t>patient demonstrates no palpable muscle contraction</a:t>
            </a:r>
            <a:endParaRPr lang="cs-CZ"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General</a:t>
            </a:r>
            <a:r>
              <a:rPr lang="cs-CZ" dirty="0"/>
              <a:t> </a:t>
            </a:r>
            <a:r>
              <a:rPr lang="cs-CZ" dirty="0" err="1"/>
              <a:t>procedure</a:t>
            </a:r>
            <a:endParaRPr lang="cs-CZ" dirty="0"/>
          </a:p>
        </p:txBody>
      </p:sp>
      <p:sp>
        <p:nvSpPr>
          <p:cNvPr id="3" name="Zástupný symbol pro obsah 2"/>
          <p:cNvSpPr>
            <a:spLocks noGrp="1"/>
          </p:cNvSpPr>
          <p:nvPr>
            <p:ph idx="1"/>
          </p:nvPr>
        </p:nvSpPr>
        <p:spPr/>
        <p:txBody>
          <a:bodyPr/>
          <a:lstStyle/>
          <a:p>
            <a:pPr>
              <a:buNone/>
            </a:pPr>
            <a:r>
              <a:rPr lang="cs-CZ" dirty="0"/>
              <a:t>Basic </a:t>
            </a:r>
            <a:r>
              <a:rPr lang="cs-CZ" dirty="0" err="1"/>
              <a:t>consideration</a:t>
            </a:r>
            <a:r>
              <a:rPr lang="cs-CZ" dirty="0"/>
              <a:t>:</a:t>
            </a:r>
          </a:p>
          <a:p>
            <a:r>
              <a:rPr lang="en-US" dirty="0"/>
              <a:t>Observation</a:t>
            </a:r>
          </a:p>
          <a:p>
            <a:r>
              <a:rPr lang="en-US" dirty="0"/>
              <a:t>Palpation </a:t>
            </a:r>
          </a:p>
          <a:p>
            <a:r>
              <a:rPr lang="en-US" dirty="0"/>
              <a:t>Positioning</a:t>
            </a:r>
          </a:p>
          <a:p>
            <a:r>
              <a:rPr lang="en-US" dirty="0"/>
              <a:t>Stabilization</a:t>
            </a:r>
          </a:p>
          <a:p>
            <a:r>
              <a:rPr lang="en-US" dirty="0"/>
              <a:t>Resistance</a:t>
            </a:r>
          </a:p>
          <a:p>
            <a:r>
              <a:rPr lang="en-US" dirty="0"/>
              <a:t>Validity and reliability</a:t>
            </a:r>
          </a:p>
          <a:p>
            <a:endParaRPr lang="cs-CZ" dirty="0"/>
          </a:p>
        </p:txBody>
      </p:sp>
      <p:pic>
        <p:nvPicPr>
          <p:cNvPr id="14338" name="Picture 2" descr="Výsledek obrázku pro providing manual muscle testing">
            <a:hlinkClick r:id="rId2"/>
          </p:cNvPr>
          <p:cNvPicPr>
            <a:picLocks noChangeAspect="1" noChangeArrowheads="1"/>
          </p:cNvPicPr>
          <p:nvPr/>
        </p:nvPicPr>
        <p:blipFill>
          <a:blip r:embed="rId3" cstate="print"/>
          <a:srcRect/>
          <a:stretch>
            <a:fillRect/>
          </a:stretch>
        </p:blipFill>
        <p:spPr bwMode="auto">
          <a:xfrm>
            <a:off x="4860032" y="2204864"/>
            <a:ext cx="4082888" cy="3060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cs-CZ" dirty="0" err="1"/>
              <a:t>Observation</a:t>
            </a:r>
            <a:r>
              <a:rPr lang="cs-CZ" dirty="0"/>
              <a:t> and </a:t>
            </a:r>
            <a:r>
              <a:rPr lang="cs-CZ" dirty="0" err="1"/>
              <a:t>palpation</a:t>
            </a:r>
            <a:endParaRPr lang="cs-CZ" dirty="0"/>
          </a:p>
        </p:txBody>
      </p:sp>
      <p:sp>
        <p:nvSpPr>
          <p:cNvPr id="3" name="Zástupný symbol pro obsah 2"/>
          <p:cNvSpPr>
            <a:spLocks noGrp="1"/>
          </p:cNvSpPr>
          <p:nvPr>
            <p:ph idx="1"/>
          </p:nvPr>
        </p:nvSpPr>
        <p:spPr/>
        <p:txBody>
          <a:bodyPr/>
          <a:lstStyle/>
          <a:p>
            <a:r>
              <a:rPr lang="en-US" dirty="0"/>
              <a:t>Observe the size and contour of muscles </a:t>
            </a:r>
          </a:p>
          <a:p>
            <a:r>
              <a:rPr lang="en-US" dirty="0"/>
              <a:t>Palpate contractile tissues </a:t>
            </a:r>
          </a:p>
          <a:p>
            <a:endParaRPr lang="cs-CZ" dirty="0"/>
          </a:p>
        </p:txBody>
      </p:sp>
      <p:pic>
        <p:nvPicPr>
          <p:cNvPr id="14338" name="Picture 2" descr="http://at.uwa.edu/mmt/ThmbIPFlex2.jpg"/>
          <p:cNvPicPr>
            <a:picLocks noChangeAspect="1" noChangeArrowheads="1"/>
          </p:cNvPicPr>
          <p:nvPr/>
        </p:nvPicPr>
        <p:blipFill>
          <a:blip r:embed="rId2" cstate="print"/>
          <a:srcRect/>
          <a:stretch>
            <a:fillRect/>
          </a:stretch>
        </p:blipFill>
        <p:spPr bwMode="auto">
          <a:xfrm>
            <a:off x="4357686" y="3357562"/>
            <a:ext cx="3696000" cy="2772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 </a:t>
            </a:r>
            <a:r>
              <a:rPr lang="en-US" b="1" dirty="0"/>
              <a:t>Position Patient</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patient and the part to be tested should be</a:t>
            </a:r>
            <a:r>
              <a:rPr lang="en-US" b="1" dirty="0"/>
              <a:t> positioned </a:t>
            </a:r>
            <a:r>
              <a:rPr lang="en-US" dirty="0"/>
              <a:t>comfortably on a firm surface in the correct testing position</a:t>
            </a:r>
            <a:endParaRPr lang="cs-CZ" dirty="0"/>
          </a:p>
          <a:p>
            <a:endParaRPr lang="cs-CZ" dirty="0"/>
          </a:p>
          <a:p>
            <a:r>
              <a:rPr lang="en-US" b="1" dirty="0"/>
              <a:t>The correct testing position </a:t>
            </a:r>
            <a:r>
              <a:rPr lang="en-US" dirty="0"/>
              <a:t>ensures that the muscle fibers to be tested are correctly aligned</a:t>
            </a:r>
            <a:endParaRPr lang="cs-CZ" dirty="0"/>
          </a:p>
          <a:p>
            <a:endParaRPr lang="cs-CZ" dirty="0"/>
          </a:p>
          <a:p>
            <a:r>
              <a:rPr lang="en-US" dirty="0"/>
              <a:t>The patient is properly draped so that the involved body part is exposed as necessary</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285728"/>
            <a:ext cx="7382624" cy="1143000"/>
          </a:xfrm>
        </p:spPr>
        <p:txBody>
          <a:bodyPr/>
          <a:lstStyle/>
          <a:p>
            <a:r>
              <a:rPr lang="cs-CZ" b="1" dirty="0"/>
              <a:t>3. </a:t>
            </a:r>
            <a:r>
              <a:rPr lang="en-US" b="1" dirty="0"/>
              <a:t>Stabilization</a:t>
            </a:r>
            <a:endParaRPr lang="cs-CZ" b="1" dirty="0"/>
          </a:p>
        </p:txBody>
      </p:sp>
      <p:sp>
        <p:nvSpPr>
          <p:cNvPr id="3" name="Zástupný symbol pro obsah 2"/>
          <p:cNvSpPr>
            <a:spLocks noGrp="1"/>
          </p:cNvSpPr>
          <p:nvPr>
            <p:ph idx="1"/>
          </p:nvPr>
        </p:nvSpPr>
        <p:spPr>
          <a:xfrm>
            <a:off x="457200" y="2420888"/>
            <a:ext cx="8686800" cy="4525963"/>
          </a:xfrm>
        </p:spPr>
        <p:txBody>
          <a:bodyPr>
            <a:normAutofit/>
          </a:bodyPr>
          <a:lstStyle/>
          <a:p>
            <a:r>
              <a:rPr lang="en-US" sz="2800" dirty="0"/>
              <a:t>Stabilization, which helps to </a:t>
            </a:r>
            <a:endParaRPr lang="cs-CZ" sz="2800" dirty="0"/>
          </a:p>
          <a:p>
            <a:pPr>
              <a:buNone/>
            </a:pPr>
            <a:r>
              <a:rPr lang="cs-CZ" sz="2800" b="1" dirty="0"/>
              <a:t>	</a:t>
            </a:r>
            <a:r>
              <a:rPr lang="en-US" sz="2800" b="1" dirty="0"/>
              <a:t>prevent</a:t>
            </a:r>
            <a:r>
              <a:rPr lang="cs-CZ" sz="2800" b="1" dirty="0"/>
              <a:t> </a:t>
            </a:r>
            <a:r>
              <a:rPr lang="en-US" sz="2800" b="1" dirty="0"/>
              <a:t>substitute movements </a:t>
            </a:r>
            <a:endParaRPr lang="cs-CZ" sz="2800" b="1" dirty="0"/>
          </a:p>
          <a:p>
            <a:pPr>
              <a:buNone/>
            </a:pPr>
            <a:r>
              <a:rPr lang="cs-CZ" sz="2800" b="1" dirty="0"/>
              <a:t>	</a:t>
            </a:r>
            <a:r>
              <a:rPr lang="en-US" sz="2800" dirty="0"/>
              <a:t>and adds validity to the muscle test, can be provided manually </a:t>
            </a:r>
            <a:r>
              <a:rPr lang="cs-CZ" sz="2800" dirty="0"/>
              <a:t>(</a:t>
            </a:r>
            <a:r>
              <a:rPr lang="en-US" sz="2800" dirty="0"/>
              <a:t>or through the use of an external support such as a belt</a:t>
            </a:r>
            <a:r>
              <a:rPr lang="cs-CZ" sz="2800" dirty="0"/>
              <a:t>)</a:t>
            </a:r>
          </a:p>
          <a:p>
            <a:endParaRPr lang="cs-CZ" sz="2800" dirty="0"/>
          </a:p>
          <a:p>
            <a:r>
              <a:rPr lang="en-US" sz="2800" dirty="0"/>
              <a:t>The stabilization is applied to the proximal segment using counter pressure to the resistance</a:t>
            </a:r>
            <a:endParaRPr lang="cs-CZ" sz="2800" dirty="0"/>
          </a:p>
        </p:txBody>
      </p:sp>
      <p:pic>
        <p:nvPicPr>
          <p:cNvPr id="12290" name="Picture 2" descr="Manual Muscle Testing"/>
          <p:cNvPicPr>
            <a:picLocks noChangeAspect="1" noChangeArrowheads="1"/>
          </p:cNvPicPr>
          <p:nvPr/>
        </p:nvPicPr>
        <p:blipFill>
          <a:blip r:embed="rId2" cstate="print"/>
          <a:srcRect/>
          <a:stretch>
            <a:fillRect/>
          </a:stretch>
        </p:blipFill>
        <p:spPr bwMode="auto">
          <a:xfrm>
            <a:off x="6382460" y="116632"/>
            <a:ext cx="2571768" cy="338616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8229600" cy="1143000"/>
          </a:xfrm>
        </p:spPr>
        <p:txBody>
          <a:bodyPr/>
          <a:lstStyle/>
          <a:p>
            <a:r>
              <a:rPr lang="cs-CZ" b="1" dirty="0"/>
              <a:t>4. </a:t>
            </a:r>
            <a:r>
              <a:rPr lang="en-US" b="1" dirty="0"/>
              <a:t>Active Range of Motion</a:t>
            </a:r>
            <a:endParaRPr lang="cs-CZ" b="1" dirty="0"/>
          </a:p>
        </p:txBody>
      </p:sp>
      <p:sp>
        <p:nvSpPr>
          <p:cNvPr id="3" name="Zástupný symbol pro obsah 2"/>
          <p:cNvSpPr>
            <a:spLocks noGrp="1"/>
          </p:cNvSpPr>
          <p:nvPr>
            <p:ph idx="1"/>
          </p:nvPr>
        </p:nvSpPr>
        <p:spPr>
          <a:xfrm>
            <a:off x="457200" y="1142960"/>
            <a:ext cx="8686800" cy="5715040"/>
          </a:xfrm>
        </p:spPr>
        <p:txBody>
          <a:bodyPr>
            <a:normAutofit fontScale="77500" lnSpcReduction="20000"/>
          </a:bodyPr>
          <a:lstStyle/>
          <a:p>
            <a:r>
              <a:rPr lang="en-US" dirty="0"/>
              <a:t>The patient moves through the test </a:t>
            </a:r>
            <a:r>
              <a:rPr lang="cs-CZ" dirty="0" err="1"/>
              <a:t>the</a:t>
            </a:r>
            <a:r>
              <a:rPr lang="cs-CZ" dirty="0"/>
              <a:t> body segment</a:t>
            </a:r>
            <a:r>
              <a:rPr lang="en-US" dirty="0"/>
              <a:t> actively against gravity </a:t>
            </a:r>
            <a:endParaRPr lang="cs-CZ" dirty="0"/>
          </a:p>
          <a:p>
            <a:pPr>
              <a:buNone/>
            </a:pPr>
            <a:endParaRPr lang="cs-CZ" dirty="0"/>
          </a:p>
          <a:p>
            <a:r>
              <a:rPr lang="en-US" dirty="0"/>
              <a:t>The clinician palpates the muscle for activity and also notes any </a:t>
            </a:r>
            <a:r>
              <a:rPr lang="en-US" b="1" dirty="0"/>
              <a:t>adaptive shortening </a:t>
            </a:r>
            <a:r>
              <a:rPr lang="en-US" dirty="0"/>
              <a:t>(slight to moderate loss of motion), </a:t>
            </a:r>
            <a:r>
              <a:rPr lang="en-US" b="1" dirty="0"/>
              <a:t>substitutions </a:t>
            </a:r>
            <a:r>
              <a:rPr lang="en-US" dirty="0"/>
              <a:t>or </a:t>
            </a:r>
            <a:r>
              <a:rPr lang="en-US" b="1" dirty="0"/>
              <a:t>trick movements </a:t>
            </a:r>
            <a:r>
              <a:rPr lang="en-US" dirty="0"/>
              <a:t>(weakness or instability), or</a:t>
            </a:r>
            <a:r>
              <a:rPr lang="en-US" b="1" dirty="0"/>
              <a:t> contractures </a:t>
            </a:r>
            <a:r>
              <a:rPr lang="en-US" dirty="0"/>
              <a:t>(marked loss of motion)</a:t>
            </a:r>
            <a:endParaRPr lang="cs-CZ" dirty="0"/>
          </a:p>
          <a:p>
            <a:endParaRPr lang="cs-CZ" dirty="0"/>
          </a:p>
          <a:p>
            <a:r>
              <a:rPr lang="en-US" dirty="0"/>
              <a:t>The joint is then returned to the start position</a:t>
            </a:r>
            <a:endParaRPr lang="cs-CZ" dirty="0"/>
          </a:p>
          <a:p>
            <a:endParaRPr lang="cs-CZ" dirty="0"/>
          </a:p>
          <a:p>
            <a:r>
              <a:rPr lang="en-US" dirty="0"/>
              <a:t>If the patient is unable to perform the muscle action against gravity, the patient is positioned in the gravity-minimized position</a:t>
            </a:r>
            <a:endParaRPr lang="cs-CZ" dirty="0"/>
          </a:p>
          <a:p>
            <a:endParaRPr lang="cs-CZ" dirty="0"/>
          </a:p>
          <a:p>
            <a:r>
              <a:rPr lang="en-US" dirty="0"/>
              <a:t>Generally speaking, testing the muscle in the transverse plane can minimize the effects of gravity</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a:t>Validity and Reliability  </a:t>
            </a:r>
          </a:p>
        </p:txBody>
      </p:sp>
      <p:sp>
        <p:nvSpPr>
          <p:cNvPr id="25603" name="Rectangle 3"/>
          <p:cNvSpPr>
            <a:spLocks noGrp="1" noChangeArrowheads="1"/>
          </p:cNvSpPr>
          <p:nvPr>
            <p:ph sz="quarter" idx="1"/>
          </p:nvPr>
        </p:nvSpPr>
        <p:spPr>
          <a:xfrm>
            <a:off x="381000" y="1600200"/>
            <a:ext cx="2667000" cy="4572000"/>
          </a:xfrm>
        </p:spPr>
        <p:txBody>
          <a:bodyPr>
            <a:normAutofit fontScale="92500"/>
          </a:bodyPr>
          <a:lstStyle/>
          <a:p>
            <a:r>
              <a:rPr lang="en-US" sz="2800" b="1" dirty="0"/>
              <a:t>Patient Factors </a:t>
            </a:r>
          </a:p>
          <a:p>
            <a:pPr lvl="1"/>
            <a:r>
              <a:rPr lang="en-US" dirty="0"/>
              <a:t>Age </a:t>
            </a:r>
          </a:p>
          <a:p>
            <a:pPr lvl="1"/>
            <a:r>
              <a:rPr lang="en-US" dirty="0"/>
              <a:t>Gender </a:t>
            </a:r>
          </a:p>
          <a:p>
            <a:pPr lvl="1"/>
            <a:r>
              <a:rPr lang="en-US" dirty="0"/>
              <a:t>Pain </a:t>
            </a:r>
          </a:p>
          <a:p>
            <a:pPr lvl="1"/>
            <a:r>
              <a:rPr lang="en-US" dirty="0"/>
              <a:t>Fatigue </a:t>
            </a:r>
          </a:p>
          <a:p>
            <a:pPr lvl="1"/>
            <a:r>
              <a:rPr lang="en-US" dirty="0"/>
              <a:t>Lower motor</a:t>
            </a:r>
          </a:p>
          <a:p>
            <a:pPr lvl="1">
              <a:buFont typeface="Wingdings 2" pitchFamily="18" charset="2"/>
              <a:buNone/>
            </a:pPr>
            <a:r>
              <a:rPr lang="en-US" dirty="0"/>
              <a:t>	neuron disease</a:t>
            </a:r>
          </a:p>
          <a:p>
            <a:pPr lvl="1"/>
            <a:r>
              <a:rPr lang="en-US" dirty="0"/>
              <a:t>Spasticity </a:t>
            </a:r>
          </a:p>
        </p:txBody>
      </p:sp>
      <p:sp>
        <p:nvSpPr>
          <p:cNvPr id="25604" name="Rectangle 3"/>
          <p:cNvSpPr txBox="1">
            <a:spLocks noChangeArrowheads="1"/>
          </p:cNvSpPr>
          <p:nvPr/>
        </p:nvSpPr>
        <p:spPr bwMode="auto">
          <a:xfrm>
            <a:off x="2895600" y="1600200"/>
            <a:ext cx="3048000" cy="45720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pPr>
            <a:r>
              <a:rPr lang="en-US" sz="2600" b="1" dirty="0"/>
              <a:t>Therapist factors </a:t>
            </a:r>
          </a:p>
          <a:p>
            <a:pPr marL="547688" lvl="1" indent="-228600">
              <a:spcBef>
                <a:spcPts val="375"/>
              </a:spcBef>
              <a:buClr>
                <a:schemeClr val="accent2"/>
              </a:buClr>
              <a:buSzPct val="85000"/>
              <a:buFont typeface="Wingdings 2" pitchFamily="18" charset="2"/>
              <a:buChar char=""/>
            </a:pPr>
            <a:r>
              <a:rPr lang="en-US" sz="2400" dirty="0"/>
              <a:t>Experience </a:t>
            </a:r>
          </a:p>
          <a:p>
            <a:pPr marL="547688" lvl="1" indent="-228600">
              <a:spcBef>
                <a:spcPts val="375"/>
              </a:spcBef>
              <a:buClr>
                <a:schemeClr val="accent2"/>
              </a:buClr>
              <a:buSzPct val="85000"/>
              <a:buFont typeface="Wingdings 2" pitchFamily="18" charset="2"/>
              <a:buChar char=""/>
            </a:pPr>
            <a:r>
              <a:rPr lang="en-US" sz="2400" dirty="0"/>
              <a:t>Manner and content</a:t>
            </a:r>
          </a:p>
          <a:p>
            <a:pPr marL="547688" lvl="1" indent="-228600">
              <a:spcBef>
                <a:spcPts val="375"/>
              </a:spcBef>
              <a:buClr>
                <a:schemeClr val="accent2"/>
              </a:buClr>
              <a:buSzPct val="85000"/>
              <a:buFont typeface="Wingdings 2" pitchFamily="18" charset="2"/>
              <a:buNone/>
            </a:pPr>
            <a:r>
              <a:rPr lang="en-US" sz="2400" dirty="0"/>
              <a:t>	of instructions </a:t>
            </a:r>
          </a:p>
          <a:p>
            <a:pPr marL="547688" lvl="1" indent="-228600">
              <a:spcBef>
                <a:spcPts val="375"/>
              </a:spcBef>
              <a:buClr>
                <a:schemeClr val="accent2"/>
              </a:buClr>
              <a:buSzPct val="85000"/>
              <a:buFont typeface="Wingdings 2" pitchFamily="18" charset="2"/>
              <a:buChar char=""/>
            </a:pPr>
            <a:r>
              <a:rPr lang="en-US" sz="2400" dirty="0"/>
              <a:t>Interaction </a:t>
            </a:r>
          </a:p>
        </p:txBody>
      </p:sp>
      <p:sp>
        <p:nvSpPr>
          <p:cNvPr id="25605" name="Rectangle 3"/>
          <p:cNvSpPr txBox="1">
            <a:spLocks noChangeArrowheads="1"/>
          </p:cNvSpPr>
          <p:nvPr/>
        </p:nvSpPr>
        <p:spPr bwMode="auto">
          <a:xfrm>
            <a:off x="5791200" y="1600200"/>
            <a:ext cx="3200400" cy="45720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pPr>
            <a:r>
              <a:rPr lang="en-US" sz="2600" b="1" dirty="0"/>
              <a:t>Environmental factors </a:t>
            </a:r>
          </a:p>
          <a:p>
            <a:pPr marL="547688" lvl="1" indent="-228600">
              <a:spcBef>
                <a:spcPts val="375"/>
              </a:spcBef>
              <a:buClr>
                <a:schemeClr val="accent2"/>
              </a:buClr>
              <a:buSzPct val="85000"/>
              <a:buFont typeface="Wingdings 2" pitchFamily="18" charset="2"/>
              <a:buChar char=""/>
            </a:pPr>
            <a:r>
              <a:rPr lang="en-US" sz="2400" dirty="0"/>
              <a:t>Temperature </a:t>
            </a:r>
          </a:p>
          <a:p>
            <a:pPr marL="547688" lvl="1" indent="-228600">
              <a:spcBef>
                <a:spcPts val="375"/>
              </a:spcBef>
              <a:buClr>
                <a:schemeClr val="accent2"/>
              </a:buClr>
              <a:buSzPct val="85000"/>
              <a:buFont typeface="Wingdings 2" pitchFamily="18" charset="2"/>
              <a:buChar char=""/>
            </a:pPr>
            <a:r>
              <a:rPr lang="en-US" sz="2400" dirty="0"/>
              <a:t>Distractions </a:t>
            </a:r>
            <a:endParaRPr lang="cs-CZ" sz="2400" dirty="0"/>
          </a:p>
          <a:p>
            <a:pPr marL="547688" lvl="1" indent="-228600">
              <a:spcBef>
                <a:spcPts val="375"/>
              </a:spcBef>
              <a:buClr>
                <a:schemeClr val="accent2"/>
              </a:buClr>
              <a:buSzPct val="85000"/>
              <a:buFont typeface="Wingdings 2" pitchFamily="18" charset="2"/>
              <a:buChar char=""/>
            </a:pPr>
            <a:endParaRPr lang="en-US" sz="2400" dirty="0"/>
          </a:p>
          <a:p>
            <a:pPr marL="273050" indent="-273050">
              <a:spcBef>
                <a:spcPts val="575"/>
              </a:spcBef>
              <a:buClr>
                <a:schemeClr val="accent1"/>
              </a:buClr>
              <a:buSzPct val="85000"/>
              <a:buFont typeface="Wingdings 2" pitchFamily="18" charset="2"/>
              <a:buChar char=""/>
            </a:pPr>
            <a:r>
              <a:rPr lang="en-US" sz="2600" b="1" dirty="0"/>
              <a:t>Other factors </a:t>
            </a:r>
          </a:p>
          <a:p>
            <a:pPr marL="547688" lvl="1" indent="-228600">
              <a:spcBef>
                <a:spcPts val="375"/>
              </a:spcBef>
              <a:buClr>
                <a:schemeClr val="accent2"/>
              </a:buClr>
              <a:buSzPct val="85000"/>
              <a:buFont typeface="Wingdings 2" pitchFamily="18" charset="2"/>
              <a:buChar char=""/>
            </a:pPr>
            <a:r>
              <a:rPr lang="en-US" sz="2400" dirty="0"/>
              <a:t>Muscle factors </a:t>
            </a:r>
          </a:p>
          <a:p>
            <a:pPr marL="547688" lvl="1" indent="-228600">
              <a:spcBef>
                <a:spcPts val="375"/>
              </a:spcBef>
              <a:buClr>
                <a:schemeClr val="accent2"/>
              </a:buClr>
              <a:buSzPct val="85000"/>
              <a:buFont typeface="Wingdings 2" pitchFamily="18" charset="2"/>
              <a:buChar char=""/>
            </a:pPr>
            <a:r>
              <a:rPr lang="en-US" sz="2400" dirty="0"/>
              <a:t>Psychological factors </a:t>
            </a:r>
          </a:p>
          <a:p>
            <a:pPr marL="547688" lvl="1" indent="-228600">
              <a:spcBef>
                <a:spcPts val="375"/>
              </a:spcBef>
              <a:buClr>
                <a:schemeClr val="accent2"/>
              </a:buClr>
              <a:buSzPct val="85000"/>
              <a:buFont typeface="Wingdings 2" pitchFamily="18" charset="2"/>
              <a:buChar char=""/>
            </a:pPr>
            <a:r>
              <a:rPr lang="en-US" sz="2400" dirty="0"/>
              <a:t>Methodological factors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Test</a:t>
            </a:r>
            <a:endParaRPr lang="cs-CZ" b="1" dirty="0"/>
          </a:p>
        </p:txBody>
      </p:sp>
      <p:sp>
        <p:nvSpPr>
          <p:cNvPr id="3" name="Zástupný symbol pro obsah 2"/>
          <p:cNvSpPr>
            <a:spLocks noGrp="1"/>
          </p:cNvSpPr>
          <p:nvPr>
            <p:ph idx="1"/>
          </p:nvPr>
        </p:nvSpPr>
        <p:spPr>
          <a:xfrm>
            <a:off x="457200" y="1600200"/>
            <a:ext cx="8472518" cy="4829196"/>
          </a:xfrm>
        </p:spPr>
        <p:txBody>
          <a:bodyPr>
            <a:normAutofit fontScale="92500" lnSpcReduction="20000"/>
          </a:bodyPr>
          <a:lstStyle/>
          <a:p>
            <a:pPr>
              <a:lnSpc>
                <a:spcPct val="110000"/>
              </a:lnSpc>
            </a:pPr>
            <a:r>
              <a:rPr lang="en-US" sz="2800" dirty="0"/>
              <a:t>The test should be completed on the uninvolved side first</a:t>
            </a:r>
            <a:r>
              <a:rPr lang="en-US" sz="2800" b="1" dirty="0"/>
              <a:t> to </a:t>
            </a:r>
            <a:r>
              <a:rPr lang="cs-CZ" sz="2800" b="1" dirty="0" err="1"/>
              <a:t>find</a:t>
            </a:r>
            <a:r>
              <a:rPr lang="cs-CZ" sz="2800" b="1" dirty="0"/>
              <a:t> </a:t>
            </a:r>
            <a:r>
              <a:rPr lang="cs-CZ" sz="2800" b="1" dirty="0" err="1"/>
              <a:t>out</a:t>
            </a:r>
            <a:r>
              <a:rPr lang="en-US" sz="2800" b="1" dirty="0"/>
              <a:t> normal strength </a:t>
            </a:r>
            <a:r>
              <a:rPr lang="en-US" sz="2800" dirty="0"/>
              <a:t>before being repeated on the involved side</a:t>
            </a:r>
            <a:endParaRPr lang="cs-CZ" sz="2800" dirty="0"/>
          </a:p>
          <a:p>
            <a:pPr>
              <a:lnSpc>
                <a:spcPct val="110000"/>
              </a:lnSpc>
            </a:pPr>
            <a:endParaRPr lang="cs-CZ" sz="2800" dirty="0"/>
          </a:p>
          <a:p>
            <a:pPr>
              <a:lnSpc>
                <a:spcPct val="110000"/>
              </a:lnSpc>
            </a:pPr>
            <a:r>
              <a:rPr lang="en-US" sz="2800" dirty="0"/>
              <a:t>The</a:t>
            </a:r>
            <a:r>
              <a:rPr lang="cs-CZ" sz="2800" dirty="0"/>
              <a:t>n </a:t>
            </a:r>
            <a:r>
              <a:rPr lang="cs-CZ" sz="2800" dirty="0" err="1"/>
              <a:t>the</a:t>
            </a:r>
            <a:r>
              <a:rPr lang="en-US" sz="2800" dirty="0"/>
              <a:t> patient is instructed </a:t>
            </a:r>
            <a:endParaRPr lang="cs-CZ" sz="2800" dirty="0"/>
          </a:p>
          <a:p>
            <a:pPr>
              <a:lnSpc>
                <a:spcPct val="110000"/>
              </a:lnSpc>
              <a:buNone/>
            </a:pPr>
            <a:r>
              <a:rPr lang="cs-CZ" sz="2800" dirty="0"/>
              <a:t>	</a:t>
            </a:r>
            <a:r>
              <a:rPr lang="en-US" sz="2800" dirty="0"/>
              <a:t>to complete the test </a:t>
            </a:r>
            <a:endParaRPr lang="cs-CZ" sz="2800" dirty="0"/>
          </a:p>
          <a:p>
            <a:pPr>
              <a:lnSpc>
                <a:spcPct val="110000"/>
              </a:lnSpc>
              <a:buNone/>
            </a:pPr>
            <a:r>
              <a:rPr lang="cs-CZ" sz="2800" dirty="0"/>
              <a:t>	</a:t>
            </a:r>
            <a:r>
              <a:rPr lang="en-US" sz="2800" dirty="0"/>
              <a:t>movement</a:t>
            </a:r>
            <a:r>
              <a:rPr lang="cs-CZ" sz="2800" dirty="0"/>
              <a:t> on </a:t>
            </a:r>
            <a:r>
              <a:rPr lang="cs-CZ" sz="2800" dirty="0" err="1"/>
              <a:t>the</a:t>
            </a:r>
            <a:r>
              <a:rPr lang="cs-CZ" sz="2800" dirty="0"/>
              <a:t> </a:t>
            </a:r>
            <a:r>
              <a:rPr lang="cs-CZ" sz="2800" dirty="0" err="1"/>
              <a:t>involved</a:t>
            </a:r>
            <a:r>
              <a:rPr lang="cs-CZ" sz="2800" dirty="0"/>
              <a:t> </a:t>
            </a:r>
            <a:r>
              <a:rPr lang="cs-CZ" sz="2800" dirty="0" err="1"/>
              <a:t>side</a:t>
            </a:r>
            <a:endParaRPr lang="cs-CZ" sz="2800" dirty="0"/>
          </a:p>
          <a:p>
            <a:pPr>
              <a:lnSpc>
                <a:spcPct val="110000"/>
              </a:lnSpc>
            </a:pPr>
            <a:endParaRPr lang="cs-CZ" sz="2800" dirty="0"/>
          </a:p>
          <a:p>
            <a:pPr>
              <a:lnSpc>
                <a:spcPct val="110000"/>
              </a:lnSpc>
            </a:pPr>
            <a:r>
              <a:rPr lang="en-US" sz="2800" dirty="0"/>
              <a:t>The clinician alerts the patient that resistance will be applied and then applies resistance in </a:t>
            </a:r>
            <a:r>
              <a:rPr lang="en-US" sz="2800" b="1" dirty="0"/>
              <a:t>the appropriate direction </a:t>
            </a:r>
            <a:r>
              <a:rPr lang="en-US" sz="2800" dirty="0"/>
              <a:t>and in a smooth and gradual fashion</a:t>
            </a:r>
            <a:endParaRPr lang="cs-CZ" sz="2800" dirty="0"/>
          </a:p>
        </p:txBody>
      </p:sp>
      <p:pic>
        <p:nvPicPr>
          <p:cNvPr id="8194" name="Picture 2" descr="EV.jpg"/>
          <p:cNvPicPr>
            <a:picLocks noChangeAspect="1" noChangeArrowheads="1"/>
          </p:cNvPicPr>
          <p:nvPr/>
        </p:nvPicPr>
        <p:blipFill>
          <a:blip r:embed="rId2" cstate="print"/>
          <a:srcRect/>
          <a:stretch>
            <a:fillRect/>
          </a:stretch>
        </p:blipFill>
        <p:spPr bwMode="auto">
          <a:xfrm>
            <a:off x="5436096" y="2564904"/>
            <a:ext cx="3399814" cy="226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a:xfrm>
            <a:off x="457200" y="1600200"/>
            <a:ext cx="8401080" cy="4972072"/>
          </a:xfrm>
        </p:spPr>
        <p:txBody>
          <a:bodyPr>
            <a:normAutofit/>
          </a:bodyPr>
          <a:lstStyle/>
          <a:p>
            <a:pPr>
              <a:buNone/>
            </a:pPr>
            <a:r>
              <a:rPr lang="cs-CZ" sz="2800" dirty="0" err="1"/>
              <a:t>It</a:t>
            </a:r>
            <a:r>
              <a:rPr lang="cs-CZ" sz="2800" dirty="0"/>
              <a:t> </a:t>
            </a:r>
            <a:r>
              <a:rPr lang="en-US" sz="2800" dirty="0"/>
              <a:t>is </a:t>
            </a:r>
            <a:r>
              <a:rPr lang="en-US" sz="2800" b="1" dirty="0"/>
              <a:t>an important clinical skill </a:t>
            </a:r>
            <a:r>
              <a:rPr lang="en-US" sz="2800" dirty="0"/>
              <a:t>that is routinely used by</a:t>
            </a:r>
            <a:r>
              <a:rPr lang="cs-CZ" sz="2800" dirty="0"/>
              <a:t>:</a:t>
            </a:r>
            <a:endParaRPr lang="en-US" sz="2800" dirty="0"/>
          </a:p>
          <a:p>
            <a:r>
              <a:rPr lang="en-US" sz="2800" dirty="0"/>
              <a:t>Neurologists</a:t>
            </a:r>
            <a:endParaRPr lang="cs-CZ" sz="2800" dirty="0"/>
          </a:p>
          <a:p>
            <a:r>
              <a:rPr lang="en-US" sz="2800" dirty="0"/>
              <a:t>Orthopedists</a:t>
            </a:r>
            <a:endParaRPr lang="cs-CZ" sz="2800" dirty="0"/>
          </a:p>
          <a:p>
            <a:r>
              <a:rPr lang="cs-CZ" sz="2800" dirty="0"/>
              <a:t>G</a:t>
            </a:r>
            <a:r>
              <a:rPr lang="en-US" sz="2800" dirty="0" err="1"/>
              <a:t>eneral</a:t>
            </a:r>
            <a:r>
              <a:rPr lang="en-US" sz="2800" dirty="0"/>
              <a:t> practitioners</a:t>
            </a:r>
            <a:endParaRPr lang="cs-CZ" sz="2800" dirty="0"/>
          </a:p>
          <a:p>
            <a:r>
              <a:rPr lang="cs-CZ" sz="2800" dirty="0"/>
              <a:t>O</a:t>
            </a:r>
            <a:r>
              <a:rPr lang="en-US" sz="2800" dirty="0" err="1"/>
              <a:t>ccupational</a:t>
            </a:r>
            <a:r>
              <a:rPr lang="en-US" sz="2800" dirty="0"/>
              <a:t> and physical therapists</a:t>
            </a:r>
            <a:endParaRPr lang="cs-CZ" sz="2800" dirty="0"/>
          </a:p>
          <a:p>
            <a:pPr>
              <a:buNone/>
            </a:pPr>
            <a:endParaRPr lang="cs-CZ" dirty="0"/>
          </a:p>
        </p:txBody>
      </p:sp>
      <p:pic>
        <p:nvPicPr>
          <p:cNvPr id="49154" name="Picture 2" descr="Výsledek obrázku pro manual muscle testing">
            <a:hlinkClick r:id="rId2"/>
          </p:cNvPr>
          <p:cNvPicPr>
            <a:picLocks noChangeAspect="1" noChangeArrowheads="1"/>
          </p:cNvPicPr>
          <p:nvPr/>
        </p:nvPicPr>
        <p:blipFill>
          <a:blip r:embed="rId3" cstate="print"/>
          <a:srcRect r="1887"/>
          <a:stretch>
            <a:fillRect/>
          </a:stretch>
        </p:blipFill>
        <p:spPr bwMode="auto">
          <a:xfrm>
            <a:off x="4572000" y="4509120"/>
            <a:ext cx="3744416" cy="201622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85728"/>
            <a:ext cx="8229600" cy="1143000"/>
          </a:xfrm>
        </p:spPr>
        <p:txBody>
          <a:bodyPr/>
          <a:lstStyle/>
          <a:p>
            <a:r>
              <a:rPr lang="cs-CZ" b="1" dirty="0"/>
              <a:t>Test</a:t>
            </a:r>
          </a:p>
        </p:txBody>
      </p:sp>
      <p:sp>
        <p:nvSpPr>
          <p:cNvPr id="3" name="Zástupný symbol pro obsah 2"/>
          <p:cNvSpPr>
            <a:spLocks noGrp="1"/>
          </p:cNvSpPr>
          <p:nvPr>
            <p:ph idx="1"/>
          </p:nvPr>
        </p:nvSpPr>
        <p:spPr>
          <a:xfrm>
            <a:off x="428596" y="2428868"/>
            <a:ext cx="8472518" cy="4054485"/>
          </a:xfrm>
        </p:spPr>
        <p:txBody>
          <a:bodyPr>
            <a:normAutofit fontScale="85000" lnSpcReduction="20000"/>
          </a:bodyPr>
          <a:lstStyle/>
          <a:p>
            <a:r>
              <a:rPr lang="en-US" b="1" dirty="0"/>
              <a:t>The proper location </a:t>
            </a:r>
            <a:r>
              <a:rPr lang="en-US" dirty="0"/>
              <a:t>for the application of resistance is as far distal as possible from the axis of movement on the moving segment without crossing another joint</a:t>
            </a:r>
            <a:endParaRPr lang="cs-CZ" dirty="0"/>
          </a:p>
          <a:p>
            <a:endParaRPr lang="cs-CZ" dirty="0"/>
          </a:p>
          <a:p>
            <a:r>
              <a:rPr lang="en-US" dirty="0"/>
              <a:t>Resistance should never cross an intervening joint unless </a:t>
            </a:r>
            <a:r>
              <a:rPr lang="en-US" b="1" dirty="0"/>
              <a:t>the integrity of the joint </a:t>
            </a:r>
            <a:r>
              <a:rPr lang="en-US" dirty="0"/>
              <a:t>has been assessed as normal</a:t>
            </a:r>
            <a:endParaRPr lang="cs-CZ" dirty="0"/>
          </a:p>
          <a:p>
            <a:endParaRPr lang="cs-CZ" dirty="0"/>
          </a:p>
          <a:p>
            <a:r>
              <a:rPr lang="en-US" dirty="0"/>
              <a:t>The resistance is applied in a direction opposite the muscle's rotary component and at right angles to the long axis of the segment (opposite the line of the pull of the muscle fibers)</a:t>
            </a:r>
            <a:endParaRPr lang="cs-CZ" dirty="0"/>
          </a:p>
          <a:p>
            <a:endParaRPr lang="cs-CZ" dirty="0"/>
          </a:p>
        </p:txBody>
      </p:sp>
      <p:pic>
        <p:nvPicPr>
          <p:cNvPr id="1026" name="Picture 2" descr="http://at.uwa.edu/mmt/ScapAdd2.jpg"/>
          <p:cNvPicPr>
            <a:picLocks noChangeAspect="1" noChangeArrowheads="1"/>
          </p:cNvPicPr>
          <p:nvPr/>
        </p:nvPicPr>
        <p:blipFill>
          <a:blip r:embed="rId2" cstate="print"/>
          <a:srcRect/>
          <a:stretch>
            <a:fillRect/>
          </a:stretch>
        </p:blipFill>
        <p:spPr bwMode="auto">
          <a:xfrm>
            <a:off x="5786446" y="214290"/>
            <a:ext cx="2736000" cy="2052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a:t>
            </a:r>
          </a:p>
        </p:txBody>
      </p:sp>
      <p:sp>
        <p:nvSpPr>
          <p:cNvPr id="3" name="Zástupný symbol pro obsah 2"/>
          <p:cNvSpPr>
            <a:spLocks noGrp="1"/>
          </p:cNvSpPr>
          <p:nvPr>
            <p:ph idx="1"/>
          </p:nvPr>
        </p:nvSpPr>
        <p:spPr>
          <a:xfrm>
            <a:off x="457200" y="1600200"/>
            <a:ext cx="8186766" cy="4525963"/>
          </a:xfrm>
        </p:spPr>
        <p:txBody>
          <a:bodyPr>
            <a:normAutofit fontScale="85000" lnSpcReduction="10000"/>
          </a:bodyPr>
          <a:lstStyle/>
          <a:p>
            <a:r>
              <a:rPr lang="en-US" dirty="0"/>
              <a:t>The appeal of the MMT is that it can be performed simply</a:t>
            </a:r>
            <a:r>
              <a:rPr lang="cs-CZ" dirty="0"/>
              <a:t> </a:t>
            </a:r>
            <a:r>
              <a:rPr lang="en-US" dirty="0"/>
              <a:t>with the patient, an examiner, and a bench or table</a:t>
            </a:r>
            <a:endParaRPr lang="cs-CZ" dirty="0"/>
          </a:p>
          <a:p>
            <a:endParaRPr lang="cs-CZ" dirty="0"/>
          </a:p>
          <a:p>
            <a:r>
              <a:rPr lang="en-US" dirty="0"/>
              <a:t>This</a:t>
            </a:r>
            <a:r>
              <a:rPr lang="cs-CZ" dirty="0"/>
              <a:t> </a:t>
            </a:r>
            <a:r>
              <a:rPr lang="en-US" dirty="0"/>
              <a:t>makes it ideal for the routine clinical environment where</a:t>
            </a:r>
            <a:r>
              <a:rPr lang="cs-CZ" dirty="0"/>
              <a:t> </a:t>
            </a:r>
            <a:r>
              <a:rPr lang="en-US" dirty="0"/>
              <a:t>specialized equipment is unavailable and time is short </a:t>
            </a:r>
            <a:endParaRPr lang="cs-CZ" dirty="0"/>
          </a:p>
          <a:p>
            <a:endParaRPr lang="cs-CZ" dirty="0"/>
          </a:p>
          <a:p>
            <a:r>
              <a:rPr lang="en-US" dirty="0"/>
              <a:t>It is</a:t>
            </a:r>
            <a:r>
              <a:rPr lang="cs-CZ" dirty="0"/>
              <a:t> </a:t>
            </a:r>
            <a:r>
              <a:rPr lang="en-US" dirty="0"/>
              <a:t>also suited for situations in which testing must be</a:t>
            </a:r>
            <a:r>
              <a:rPr lang="cs-CZ" dirty="0"/>
              <a:t> </a:t>
            </a:r>
            <a:r>
              <a:rPr lang="en-US" dirty="0"/>
              <a:t>performed away from the clinic</a:t>
            </a:r>
            <a:r>
              <a:rPr lang="cs-CZ" dirty="0"/>
              <a:t> (eg. </a:t>
            </a:r>
            <a:r>
              <a:rPr lang="en-US" dirty="0"/>
              <a:t>nursing</a:t>
            </a:r>
            <a:r>
              <a:rPr lang="cs-CZ" dirty="0"/>
              <a:t> </a:t>
            </a:r>
            <a:r>
              <a:rPr lang="en-US" dirty="0"/>
              <a:t>homes, rural areas, or remote emergency settings</a:t>
            </a:r>
            <a:r>
              <a:rPr lang="cs-CZ"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Conclusion</a:t>
            </a:r>
            <a:endParaRPr lang="cs-CZ" b="1" dirty="0"/>
          </a:p>
        </p:txBody>
      </p:sp>
      <p:sp>
        <p:nvSpPr>
          <p:cNvPr id="3" name="Zástupný symbol pro obsah 2"/>
          <p:cNvSpPr>
            <a:spLocks noGrp="1"/>
          </p:cNvSpPr>
          <p:nvPr>
            <p:ph idx="1"/>
          </p:nvPr>
        </p:nvSpPr>
        <p:spPr>
          <a:xfrm>
            <a:off x="457200" y="1600200"/>
            <a:ext cx="8435280" cy="5257800"/>
          </a:xfrm>
        </p:spPr>
        <p:txBody>
          <a:bodyPr>
            <a:normAutofit fontScale="77500" lnSpcReduction="20000"/>
          </a:bodyPr>
          <a:lstStyle/>
          <a:p>
            <a:r>
              <a:rPr lang="en-US" dirty="0"/>
              <a:t>The assessment of a patient’s muscle strength is one of the</a:t>
            </a:r>
          </a:p>
          <a:p>
            <a:pPr>
              <a:buNone/>
            </a:pPr>
            <a:r>
              <a:rPr lang="cs-CZ" dirty="0"/>
              <a:t>      </a:t>
            </a:r>
            <a:r>
              <a:rPr lang="en-US" dirty="0"/>
              <a:t>most important vital functions that is typically monitored</a:t>
            </a:r>
            <a:endParaRPr lang="cs-CZ" dirty="0"/>
          </a:p>
          <a:p>
            <a:pPr>
              <a:buNone/>
            </a:pPr>
            <a:endParaRPr lang="en-US" dirty="0"/>
          </a:p>
          <a:p>
            <a:r>
              <a:rPr lang="en-US" dirty="0"/>
              <a:t>Specifically, strength assessment is necessary for determining</a:t>
            </a:r>
          </a:p>
          <a:p>
            <a:pPr>
              <a:buNone/>
            </a:pPr>
            <a:r>
              <a:rPr lang="cs-CZ" dirty="0"/>
              <a:t>     </a:t>
            </a:r>
            <a:r>
              <a:rPr lang="en-US" dirty="0"/>
              <a:t>distribution of weakness, disease progression, and/or treatment efficacy</a:t>
            </a:r>
            <a:endParaRPr lang="cs-CZ" dirty="0"/>
          </a:p>
          <a:p>
            <a:pPr>
              <a:buNone/>
            </a:pPr>
            <a:endParaRPr lang="en-US" dirty="0"/>
          </a:p>
          <a:p>
            <a:r>
              <a:rPr lang="en-US" dirty="0"/>
              <a:t>The particular assessment approach</a:t>
            </a:r>
            <a:r>
              <a:rPr lang="cs-CZ" dirty="0"/>
              <a:t> </a:t>
            </a:r>
            <a:r>
              <a:rPr lang="en-US" dirty="0"/>
              <a:t>will be, in part, dictated by the clinical circumstance or</a:t>
            </a:r>
            <a:r>
              <a:rPr lang="cs-CZ" dirty="0"/>
              <a:t> </a:t>
            </a:r>
            <a:r>
              <a:rPr lang="en-US" dirty="0"/>
              <a:t>severity of illness</a:t>
            </a:r>
            <a:endParaRPr lang="cs-CZ" dirty="0"/>
          </a:p>
          <a:p>
            <a:endParaRPr lang="en-US" dirty="0"/>
          </a:p>
          <a:p>
            <a:r>
              <a:rPr lang="en-US" dirty="0"/>
              <a:t>Several assessment techniques and tools</a:t>
            </a:r>
            <a:r>
              <a:rPr lang="cs-CZ" dirty="0"/>
              <a:t> </a:t>
            </a:r>
            <a:r>
              <a:rPr lang="en-US" dirty="0"/>
              <a:t>are currently available to the healthcare provider and/or</a:t>
            </a:r>
            <a:r>
              <a:rPr lang="cs-CZ" dirty="0"/>
              <a:t> </a:t>
            </a:r>
            <a:r>
              <a:rPr lang="en-US" dirty="0"/>
              <a:t>researcher, yet each has its unique attributes</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a:t>
            </a:r>
            <a:endParaRPr lang="cs-CZ" dirty="0"/>
          </a:p>
        </p:txBody>
      </p:sp>
      <p:sp>
        <p:nvSpPr>
          <p:cNvPr id="3" name="Zástupný symbol pro obsah 2"/>
          <p:cNvSpPr>
            <a:spLocks noGrp="1"/>
          </p:cNvSpPr>
          <p:nvPr>
            <p:ph idx="1"/>
          </p:nvPr>
        </p:nvSpPr>
        <p:spPr>
          <a:xfrm>
            <a:off x="457200" y="1600200"/>
            <a:ext cx="8543956" cy="4525963"/>
          </a:xfrm>
        </p:spPr>
        <p:txBody>
          <a:bodyPr>
            <a:normAutofit fontScale="70000" lnSpcReduction="20000"/>
          </a:bodyPr>
          <a:lstStyle/>
          <a:p>
            <a:r>
              <a:rPr lang="en-US" dirty="0"/>
              <a:t>MMT is a relatively </a:t>
            </a:r>
            <a:r>
              <a:rPr lang="en-US" b="1" dirty="0"/>
              <a:t>quick and inexpensive method </a:t>
            </a:r>
            <a:r>
              <a:rPr lang="en-US" dirty="0"/>
              <a:t>of evaluating strength</a:t>
            </a:r>
            <a:r>
              <a:rPr lang="cs-CZ" dirty="0"/>
              <a:t> </a:t>
            </a:r>
            <a:r>
              <a:rPr lang="en-US" dirty="0"/>
              <a:t>however, it is somewhat </a:t>
            </a:r>
            <a:r>
              <a:rPr lang="en-US" b="1" dirty="0"/>
              <a:t>subjective</a:t>
            </a:r>
            <a:endParaRPr lang="cs-CZ" b="1" dirty="0"/>
          </a:p>
          <a:p>
            <a:endParaRPr lang="cs-CZ" b="1" dirty="0"/>
          </a:p>
          <a:p>
            <a:r>
              <a:rPr lang="en-US" dirty="0"/>
              <a:t>By using consistent test positions, accurate joint placement and avoiding use of compensatory muscle use, results allow for</a:t>
            </a:r>
            <a:r>
              <a:rPr lang="en-US" b="1" dirty="0"/>
              <a:t> increased reliability </a:t>
            </a:r>
            <a:r>
              <a:rPr lang="en-US" dirty="0"/>
              <a:t>in using MMT as an evaluation tool</a:t>
            </a:r>
            <a:endParaRPr lang="cs-CZ" dirty="0"/>
          </a:p>
          <a:p>
            <a:endParaRPr lang="cs-CZ" dirty="0"/>
          </a:p>
          <a:p>
            <a:r>
              <a:rPr lang="en-US" dirty="0"/>
              <a:t>Keep in mind that MMT often does not correlate with a </a:t>
            </a:r>
            <a:r>
              <a:rPr lang="cs-CZ" dirty="0" err="1"/>
              <a:t>pa</a:t>
            </a:r>
            <a:r>
              <a:rPr lang="en-US" dirty="0" err="1"/>
              <a:t>tient's</a:t>
            </a:r>
            <a:r>
              <a:rPr lang="en-US" dirty="0"/>
              <a:t> </a:t>
            </a:r>
            <a:r>
              <a:rPr lang="en-US" b="1" dirty="0"/>
              <a:t>ability to perform functional activities</a:t>
            </a:r>
            <a:endParaRPr lang="cs-CZ" b="1" dirty="0"/>
          </a:p>
          <a:p>
            <a:endParaRPr lang="cs-CZ" dirty="0"/>
          </a:p>
          <a:p>
            <a:r>
              <a:rPr lang="cs-CZ" dirty="0"/>
              <a:t>I</a:t>
            </a:r>
            <a:r>
              <a:rPr lang="en-US" dirty="0"/>
              <a:t>n addition, a normal muscle grade does not necessarily indicate a patient's </a:t>
            </a:r>
            <a:r>
              <a:rPr lang="en-US" b="1" dirty="0"/>
              <a:t>ability to return to his or her normal level of activity</a:t>
            </a:r>
            <a:endParaRPr lang="cs-CZ" b="1" dirty="0"/>
          </a:p>
          <a:p>
            <a:endParaRPr lang="cs-CZ" dirty="0"/>
          </a:p>
          <a:p>
            <a:r>
              <a:rPr lang="cs-CZ" dirty="0"/>
              <a:t>I</a:t>
            </a:r>
            <a:r>
              <a:rPr lang="en-US" dirty="0"/>
              <a:t>t is important to include</a:t>
            </a:r>
            <a:r>
              <a:rPr lang="en-US" b="1" dirty="0"/>
              <a:t> functional tests </a:t>
            </a:r>
            <a:r>
              <a:rPr lang="en-US" dirty="0"/>
              <a:t>in any patient evaluation</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itchFamily="2" charset="2"/>
              </a:rPr>
              <a:t></a:t>
            </a:r>
            <a:endParaRPr lang="cs-CZ" dirty="0"/>
          </a:p>
        </p:txBody>
      </p:sp>
      <p:pic>
        <p:nvPicPr>
          <p:cNvPr id="6145" name="Picture 1" descr="C:\Users\Verca\Desktop\8548771-nurse-woman-showing-arm-muscles-smiling-funny-photo-of-successful-young-female-nurse-in-blue-scrub-a.jpg"/>
          <p:cNvPicPr>
            <a:picLocks noGrp="1" noChangeAspect="1" noChangeArrowheads="1"/>
          </p:cNvPicPr>
          <p:nvPr>
            <p:ph idx="1"/>
          </p:nvPr>
        </p:nvPicPr>
        <p:blipFill>
          <a:blip r:embed="rId2" cstate="print"/>
          <a:srcRect/>
          <a:stretch>
            <a:fillRect/>
          </a:stretch>
        </p:blipFill>
        <p:spPr bwMode="auto">
          <a:xfrm>
            <a:off x="1357290" y="1428736"/>
            <a:ext cx="6364800" cy="4773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en-US" b="1" dirty="0"/>
              <a:t>Evaluation</a:t>
            </a:r>
            <a:r>
              <a:rPr lang="cs-CZ" b="1" dirty="0"/>
              <a:t> </a:t>
            </a:r>
            <a:r>
              <a:rPr lang="en-US" b="1" dirty="0"/>
              <a:t>of muscle strength </a:t>
            </a:r>
            <a:r>
              <a:rPr lang="en-US" dirty="0"/>
              <a:t>is used for</a:t>
            </a:r>
            <a:r>
              <a:rPr lang="cs-CZ" dirty="0"/>
              <a:t>:</a:t>
            </a:r>
            <a:r>
              <a:rPr lang="en-US" dirty="0"/>
              <a:t> </a:t>
            </a:r>
            <a:endParaRPr lang="cs-CZ" dirty="0"/>
          </a:p>
          <a:p>
            <a:pPr marL="274320" indent="-274320" fontAlgn="auto">
              <a:spcBef>
                <a:spcPts val="580"/>
              </a:spcBef>
              <a:spcAft>
                <a:spcPts val="0"/>
              </a:spcAft>
              <a:buFont typeface="Wingdings 2"/>
              <a:buChar char=""/>
              <a:defRPr/>
            </a:pPr>
            <a:r>
              <a:rPr lang="cs-CZ" dirty="0"/>
              <a:t> </a:t>
            </a:r>
            <a:r>
              <a:rPr lang="en-US" dirty="0"/>
              <a:t>Diagnostic</a:t>
            </a:r>
            <a:r>
              <a:rPr lang="cs-CZ" dirty="0"/>
              <a:t>, </a:t>
            </a:r>
            <a:r>
              <a:rPr lang="cs-CZ" dirty="0" err="1"/>
              <a:t>differential</a:t>
            </a:r>
            <a:r>
              <a:rPr lang="cs-CZ" dirty="0"/>
              <a:t> </a:t>
            </a:r>
            <a:r>
              <a:rPr lang="cs-CZ" dirty="0" err="1"/>
              <a:t>diagnosis</a:t>
            </a:r>
            <a:endParaRPr lang="en-US" dirty="0"/>
          </a:p>
          <a:p>
            <a:pPr marL="274320" indent="-274320" fontAlgn="auto">
              <a:spcBef>
                <a:spcPts val="580"/>
              </a:spcBef>
              <a:spcAft>
                <a:spcPts val="0"/>
              </a:spcAft>
              <a:buFont typeface="Wingdings 2"/>
              <a:buChar char=""/>
              <a:defRPr/>
            </a:pPr>
            <a:r>
              <a:rPr lang="cs-CZ" dirty="0"/>
              <a:t> </a:t>
            </a:r>
            <a:r>
              <a:rPr lang="en-US" dirty="0"/>
              <a:t>Examine the improvement or deterioration of a </a:t>
            </a:r>
            <a:r>
              <a:rPr lang="cs-CZ" dirty="0"/>
              <a:t> </a:t>
            </a:r>
            <a:r>
              <a:rPr lang="en-US" dirty="0"/>
              <a:t>patient’s status over time </a:t>
            </a:r>
          </a:p>
          <a:p>
            <a:pPr marL="274320" indent="-274320" fontAlgn="auto">
              <a:spcBef>
                <a:spcPts val="580"/>
              </a:spcBef>
              <a:spcAft>
                <a:spcPts val="0"/>
              </a:spcAft>
              <a:buFont typeface="Wingdings 2"/>
              <a:buChar char=""/>
              <a:defRPr/>
            </a:pPr>
            <a:r>
              <a:rPr lang="cs-CZ" dirty="0"/>
              <a:t> </a:t>
            </a:r>
            <a:r>
              <a:rPr lang="en-US" dirty="0"/>
              <a:t>Predictive or prognostic tool </a:t>
            </a:r>
          </a:p>
          <a:p>
            <a:pPr marL="274320" indent="-274320" fontAlgn="auto">
              <a:spcBef>
                <a:spcPts val="580"/>
              </a:spcBef>
              <a:spcAft>
                <a:spcPts val="0"/>
              </a:spcAft>
              <a:buFont typeface="Wingdings 2"/>
              <a:buChar char=""/>
              <a:defRPr/>
            </a:pPr>
            <a:r>
              <a:rPr lang="cs-CZ" dirty="0"/>
              <a:t> </a:t>
            </a:r>
            <a:r>
              <a:rPr lang="en-US" dirty="0"/>
              <a:t>Determine the extent of strength loss</a:t>
            </a:r>
          </a:p>
          <a:p>
            <a:pPr marL="274320" indent="-274320" fontAlgn="auto">
              <a:spcBef>
                <a:spcPts val="580"/>
              </a:spcBef>
              <a:spcAft>
                <a:spcPts val="0"/>
              </a:spcAft>
              <a:buFont typeface="Wingdings 2"/>
              <a:buChar char=""/>
              <a:defRPr/>
            </a:pPr>
            <a:r>
              <a:rPr lang="cs-CZ" dirty="0"/>
              <a:t> </a:t>
            </a:r>
            <a:r>
              <a:rPr lang="en-US" dirty="0"/>
              <a:t>Outcome measures in clinical research</a:t>
            </a:r>
          </a:p>
          <a:p>
            <a:pPr marL="274320" indent="-274320" fontAlgn="auto">
              <a:spcBef>
                <a:spcPts val="580"/>
              </a:spcBef>
              <a:spcAft>
                <a:spcPts val="0"/>
              </a:spcAft>
              <a:buFont typeface="Wingdings 2"/>
              <a:buChar char=""/>
              <a:defRPr/>
            </a:pPr>
            <a:r>
              <a:rPr lang="cs-CZ" dirty="0"/>
              <a:t> </a:t>
            </a:r>
            <a:r>
              <a:rPr lang="en-US" dirty="0"/>
              <a:t>Determine the need for compensatory measures or assistive devices</a:t>
            </a:r>
          </a:p>
          <a:p>
            <a:pPr marL="274320" indent="-274320" fontAlgn="auto">
              <a:spcBef>
                <a:spcPts val="580"/>
              </a:spcBef>
              <a:spcAft>
                <a:spcPts val="0"/>
              </a:spcAft>
              <a:buFont typeface="Wingdings 2"/>
              <a:buChar char=""/>
              <a:defRPr/>
            </a:pPr>
            <a:r>
              <a:rPr lang="cs-CZ" dirty="0"/>
              <a:t> </a:t>
            </a:r>
            <a:r>
              <a:rPr lang="en-US" dirty="0"/>
              <a:t>Helps in the formulation of the treatment plan </a:t>
            </a:r>
          </a:p>
          <a:p>
            <a:pPr marL="274320" indent="-274320" fontAlgn="auto">
              <a:spcBef>
                <a:spcPts val="580"/>
              </a:spcBef>
              <a:spcAft>
                <a:spcPts val="0"/>
              </a:spcAft>
              <a:buFont typeface="Wingdings 2"/>
              <a:buChar char=""/>
              <a:defRPr/>
            </a:pPr>
            <a:r>
              <a:rPr lang="cs-CZ" dirty="0"/>
              <a:t> </a:t>
            </a:r>
            <a:r>
              <a:rPr lang="en-US" dirty="0"/>
              <a:t>Evaluates the effectiveness of treatment </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a:xfrm>
            <a:off x="457200" y="1500174"/>
            <a:ext cx="8401080" cy="5357826"/>
          </a:xfrm>
        </p:spPr>
        <p:txBody>
          <a:bodyPr>
            <a:normAutofit fontScale="92500" lnSpcReduction="20000"/>
          </a:bodyPr>
          <a:lstStyle/>
          <a:p>
            <a:pPr>
              <a:buNone/>
            </a:pPr>
            <a:r>
              <a:rPr lang="en-US" sz="2600" dirty="0"/>
              <a:t>There are several components of muscle performance</a:t>
            </a:r>
            <a:r>
              <a:rPr lang="cs-CZ" sz="2600" dirty="0"/>
              <a:t>:</a:t>
            </a:r>
          </a:p>
          <a:p>
            <a:pPr>
              <a:buNone/>
            </a:pPr>
            <a:endParaRPr lang="en-US" sz="2600" dirty="0"/>
          </a:p>
          <a:p>
            <a:pPr>
              <a:buNone/>
            </a:pPr>
            <a:r>
              <a:rPr lang="cs-CZ" b="1" dirty="0"/>
              <a:t>	</a:t>
            </a:r>
            <a:r>
              <a:rPr lang="en-US" b="1" dirty="0"/>
              <a:t>Muscle performance </a:t>
            </a:r>
            <a:endParaRPr lang="cs-CZ" b="1" dirty="0"/>
          </a:p>
          <a:p>
            <a:pPr>
              <a:buNone/>
            </a:pPr>
            <a:endParaRPr lang="cs-CZ" b="1" dirty="0"/>
          </a:p>
          <a:p>
            <a:pPr>
              <a:buNone/>
            </a:pPr>
            <a:r>
              <a:rPr lang="cs-CZ" b="1" dirty="0"/>
              <a:t>	</a:t>
            </a:r>
            <a:r>
              <a:rPr lang="en-US" b="1" dirty="0"/>
              <a:t>Muscle strength</a:t>
            </a:r>
            <a:r>
              <a:rPr lang="en-US" dirty="0"/>
              <a:t> </a:t>
            </a:r>
            <a:endParaRPr lang="cs-CZ" dirty="0"/>
          </a:p>
          <a:p>
            <a:pPr>
              <a:buNone/>
            </a:pPr>
            <a:endParaRPr lang="cs-CZ" dirty="0"/>
          </a:p>
          <a:p>
            <a:pPr>
              <a:buNone/>
            </a:pPr>
            <a:r>
              <a:rPr lang="cs-CZ" b="1" dirty="0"/>
              <a:t>	</a:t>
            </a:r>
            <a:r>
              <a:rPr lang="en-US" b="1" dirty="0"/>
              <a:t>Instantaneous muscle power </a:t>
            </a:r>
            <a:endParaRPr lang="cs-CZ" b="1" dirty="0"/>
          </a:p>
          <a:p>
            <a:pPr>
              <a:buNone/>
            </a:pPr>
            <a:endParaRPr lang="cs-CZ" b="1" dirty="0"/>
          </a:p>
          <a:p>
            <a:pPr>
              <a:buNone/>
            </a:pPr>
            <a:r>
              <a:rPr lang="cs-CZ" b="1" dirty="0"/>
              <a:t>	</a:t>
            </a:r>
            <a:r>
              <a:rPr lang="en-US" b="1" dirty="0"/>
              <a:t>Muscle endurance </a:t>
            </a:r>
            <a:endParaRPr lang="cs-CZ" b="1" dirty="0"/>
          </a:p>
          <a:p>
            <a:endParaRPr lang="cs-CZ" dirty="0"/>
          </a:p>
          <a:p>
            <a:pPr>
              <a:buNone/>
            </a:pPr>
            <a:r>
              <a:rPr lang="en-US" sz="2300" dirty="0"/>
              <a:t>Of these performance indicators,</a:t>
            </a:r>
            <a:r>
              <a:rPr lang="cs-CZ" sz="2300" dirty="0"/>
              <a:t> </a:t>
            </a:r>
            <a:r>
              <a:rPr lang="en-US" sz="2300" dirty="0"/>
              <a:t>muscle strength is the one </a:t>
            </a:r>
            <a:endParaRPr lang="cs-CZ" sz="2300" dirty="0"/>
          </a:p>
          <a:p>
            <a:pPr>
              <a:buNone/>
            </a:pPr>
            <a:r>
              <a:rPr lang="cs-CZ" sz="2300" dirty="0"/>
              <a:t>	</a:t>
            </a:r>
            <a:r>
              <a:rPr lang="en-US" sz="2300" dirty="0"/>
              <a:t>most commonly measured</a:t>
            </a:r>
            <a:r>
              <a:rPr lang="cs-CZ" sz="2300" dirty="0"/>
              <a:t> </a:t>
            </a:r>
            <a:r>
              <a:rPr lang="en-US" sz="2300" dirty="0"/>
              <a:t>when assessing the muscle function</a:t>
            </a:r>
            <a:endParaRPr lang="cs-CZ"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1. </a:t>
            </a:r>
            <a:r>
              <a:rPr lang="en-US" b="1" dirty="0"/>
              <a:t>Muscle performance </a:t>
            </a:r>
            <a:endParaRPr lang="cs-CZ" b="1" dirty="0"/>
          </a:p>
          <a:p>
            <a:r>
              <a:rPr lang="en-US" dirty="0"/>
              <a:t>the capacity of a muscle to do</a:t>
            </a:r>
            <a:r>
              <a:rPr lang="cs-CZ" dirty="0"/>
              <a:t> </a:t>
            </a:r>
            <a:r>
              <a:rPr lang="en-US" dirty="0"/>
              <a:t>work</a:t>
            </a:r>
            <a:endParaRPr lang="cs-CZ" b="1" dirty="0"/>
          </a:p>
          <a:p>
            <a:endParaRPr lang="cs-CZ" dirty="0"/>
          </a:p>
        </p:txBody>
      </p:sp>
      <p:pic>
        <p:nvPicPr>
          <p:cNvPr id="66562" name="Picture 2" descr="Výsledek obrázku pro muscle performance">
            <a:hlinkClick r:id="rId2"/>
          </p:cNvPr>
          <p:cNvPicPr>
            <a:picLocks noChangeAspect="1" noChangeArrowheads="1"/>
          </p:cNvPicPr>
          <p:nvPr/>
        </p:nvPicPr>
        <p:blipFill>
          <a:blip r:embed="rId3" cstate="print"/>
          <a:srcRect b="10506"/>
          <a:stretch>
            <a:fillRect/>
          </a:stretch>
        </p:blipFill>
        <p:spPr bwMode="auto">
          <a:xfrm>
            <a:off x="2339752" y="3429000"/>
            <a:ext cx="4562475" cy="27363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2. </a:t>
            </a:r>
            <a:r>
              <a:rPr lang="en-US" b="1" dirty="0"/>
              <a:t>Muscle strength</a:t>
            </a:r>
            <a:r>
              <a:rPr lang="en-US" dirty="0"/>
              <a:t> </a:t>
            </a:r>
            <a:endParaRPr lang="cs-CZ" dirty="0"/>
          </a:p>
          <a:p>
            <a:r>
              <a:rPr lang="en-US" dirty="0"/>
              <a:t>the force exerted by a muscle or</a:t>
            </a:r>
            <a:r>
              <a:rPr lang="cs-CZ" dirty="0"/>
              <a:t> </a:t>
            </a:r>
            <a:r>
              <a:rPr lang="en-US" dirty="0"/>
              <a:t>group of muscles to overcome a resistance in one maximal</a:t>
            </a:r>
            <a:r>
              <a:rPr lang="cs-CZ" dirty="0"/>
              <a:t> </a:t>
            </a:r>
            <a:r>
              <a:rPr lang="en-US" dirty="0"/>
              <a:t>effort </a:t>
            </a:r>
            <a:endParaRPr lang="cs-CZ" dirty="0"/>
          </a:p>
          <a:p>
            <a:endParaRPr lang="cs-CZ" dirty="0"/>
          </a:p>
        </p:txBody>
      </p:sp>
      <p:pic>
        <p:nvPicPr>
          <p:cNvPr id="67586" name="Picture 2" descr="Výsledek obrázku pro muscle strength">
            <a:hlinkClick r:id="rId2"/>
          </p:cNvPr>
          <p:cNvPicPr>
            <a:picLocks noChangeAspect="1" noChangeArrowheads="1"/>
          </p:cNvPicPr>
          <p:nvPr/>
        </p:nvPicPr>
        <p:blipFill>
          <a:blip r:embed="rId3" cstate="print"/>
          <a:srcRect/>
          <a:stretch>
            <a:fillRect/>
          </a:stretch>
        </p:blipFill>
        <p:spPr bwMode="auto">
          <a:xfrm>
            <a:off x="3563888" y="3573016"/>
            <a:ext cx="4562475" cy="2924176"/>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2764</Words>
  <Application>Microsoft Office PowerPoint</Application>
  <PresentationFormat>Předvádění na obrazovce (4:3)</PresentationFormat>
  <Paragraphs>351</Paragraphs>
  <Slides>54</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Calibri</vt:lpstr>
      <vt:lpstr>Wingdings 2</vt:lpstr>
      <vt:lpstr>Motiv sady Office</vt:lpstr>
      <vt:lpstr>Manual muscle testing Introduction (1)</vt:lpstr>
      <vt:lpstr>Content</vt:lpstr>
      <vt:lpstr>Prezentace aplikace PowerPoint</vt:lpstr>
      <vt:lpstr>Introduction</vt:lpstr>
      <vt:lpstr>Assessing muscle function</vt:lpstr>
      <vt:lpstr>Assessing muscle function</vt:lpstr>
      <vt:lpstr>Assessing muscle function</vt:lpstr>
      <vt:lpstr>Components of muscle performance</vt:lpstr>
      <vt:lpstr>Components of muscle performance</vt:lpstr>
      <vt:lpstr>Components of muscle performance</vt:lpstr>
      <vt:lpstr>Components of muscle performance</vt:lpstr>
      <vt:lpstr>Assessing muscle strength</vt:lpstr>
      <vt:lpstr>Assessing muscle strength</vt:lpstr>
      <vt:lpstr>Assessing muscle strength</vt:lpstr>
      <vt:lpstr>Muscle weakness</vt:lpstr>
      <vt:lpstr>Muscles work in pairs</vt:lpstr>
      <vt:lpstr>Muscles</vt:lpstr>
      <vt:lpstr>Muscles</vt:lpstr>
      <vt:lpstr>Muscle function</vt:lpstr>
      <vt:lpstr>Manual muscle test (MMT)</vt:lpstr>
      <vt:lpstr>Definition</vt:lpstr>
      <vt:lpstr>MMT</vt:lpstr>
      <vt:lpstr>MMT</vt:lpstr>
      <vt:lpstr>MMT</vt:lpstr>
      <vt:lpstr>Purpose of MMT</vt:lpstr>
      <vt:lpstr>Precautions</vt:lpstr>
      <vt:lpstr>Note: </vt:lpstr>
      <vt:lpstr>Note:</vt:lpstr>
      <vt:lpstr>MMT - grading</vt:lpstr>
      <vt:lpstr>MMT - grading</vt:lpstr>
      <vt:lpstr>MMT - grading</vt:lpstr>
      <vt:lpstr>MMT - grading</vt:lpstr>
      <vt:lpstr>Grade 5 (Normal; 100%)</vt:lpstr>
      <vt:lpstr>Grade 4 (Good;75%)</vt:lpstr>
      <vt:lpstr>Grade 3+ (Fair+)</vt:lpstr>
      <vt:lpstr>Grade 3 (Fair;50%)</vt:lpstr>
      <vt:lpstr>Grade 2+ (Poor +)</vt:lpstr>
      <vt:lpstr>Grade 2 (Poor;25%)</vt:lpstr>
      <vt:lpstr>Grade 2 - (Poor -)</vt:lpstr>
      <vt:lpstr>Grade 1 (Trace)</vt:lpstr>
      <vt:lpstr>Grade 0 (Zero; No trace)</vt:lpstr>
      <vt:lpstr>Grading</vt:lpstr>
      <vt:lpstr>General procedure</vt:lpstr>
      <vt:lpstr>1. Observation and palpation</vt:lpstr>
      <vt:lpstr>2. Position Patient</vt:lpstr>
      <vt:lpstr>3. Stabilization</vt:lpstr>
      <vt:lpstr>4. Active Range of Motion</vt:lpstr>
      <vt:lpstr>Validity and Reliability  </vt:lpstr>
      <vt:lpstr>Test</vt:lpstr>
      <vt:lpstr>Test</vt:lpstr>
      <vt:lpstr>Test</vt:lpstr>
      <vt:lpstr>Conclusion</vt:lpstr>
      <vt:lpstr>Conclusion</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muscle testing</dc:title>
  <dc:creator>Verca</dc:creator>
  <cp:lastModifiedBy>Veronika Mrkvicová</cp:lastModifiedBy>
  <cp:revision>72</cp:revision>
  <dcterms:created xsi:type="dcterms:W3CDTF">2015-09-15T18:16:18Z</dcterms:created>
  <dcterms:modified xsi:type="dcterms:W3CDTF">2021-09-12T18:09:47Z</dcterms:modified>
</cp:coreProperties>
</file>