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4" r:id="rId3"/>
    <p:sldId id="350" r:id="rId4"/>
    <p:sldId id="351" r:id="rId5"/>
    <p:sldId id="267" r:id="rId6"/>
    <p:sldId id="348" r:id="rId7"/>
    <p:sldId id="349" r:id="rId8"/>
    <p:sldId id="263" r:id="rId9"/>
    <p:sldId id="272" r:id="rId10"/>
    <p:sldId id="270" r:id="rId11"/>
    <p:sldId id="276" r:id="rId12"/>
    <p:sldId id="279" r:id="rId13"/>
    <p:sldId id="281" r:id="rId14"/>
    <p:sldId id="280" r:id="rId15"/>
    <p:sldId id="277" r:id="rId16"/>
    <p:sldId id="282" r:id="rId17"/>
    <p:sldId id="275" r:id="rId18"/>
    <p:sldId id="283" r:id="rId19"/>
    <p:sldId id="284" r:id="rId20"/>
    <p:sldId id="287" r:id="rId21"/>
    <p:sldId id="286" r:id="rId22"/>
    <p:sldId id="288" r:id="rId23"/>
    <p:sldId id="285" r:id="rId24"/>
    <p:sldId id="293" r:id="rId25"/>
    <p:sldId id="292" r:id="rId26"/>
    <p:sldId id="291" r:id="rId27"/>
    <p:sldId id="289" r:id="rId28"/>
    <p:sldId id="294" r:id="rId29"/>
    <p:sldId id="296" r:id="rId30"/>
    <p:sldId id="295" r:id="rId31"/>
    <p:sldId id="298" r:id="rId32"/>
    <p:sldId id="299" r:id="rId33"/>
    <p:sldId id="300" r:id="rId34"/>
    <p:sldId id="297" r:id="rId35"/>
    <p:sldId id="262" r:id="rId36"/>
    <p:sldId id="261" r:id="rId37"/>
    <p:sldId id="269" r:id="rId38"/>
    <p:sldId id="268" r:id="rId39"/>
    <p:sldId id="301" r:id="rId40"/>
    <p:sldId id="302" r:id="rId41"/>
    <p:sldId id="271" r:id="rId42"/>
    <p:sldId id="273" r:id="rId43"/>
    <p:sldId id="305" r:id="rId44"/>
    <p:sldId id="304" r:id="rId45"/>
    <p:sldId id="303" r:id="rId46"/>
    <p:sldId id="266" r:id="rId47"/>
    <p:sldId id="306" r:id="rId48"/>
    <p:sldId id="307" r:id="rId49"/>
    <p:sldId id="308" r:id="rId50"/>
    <p:sldId id="309" r:id="rId51"/>
    <p:sldId id="311" r:id="rId52"/>
    <p:sldId id="313" r:id="rId53"/>
    <p:sldId id="312" r:id="rId54"/>
    <p:sldId id="310" r:id="rId55"/>
    <p:sldId id="315" r:id="rId56"/>
    <p:sldId id="314" r:id="rId57"/>
    <p:sldId id="319" r:id="rId58"/>
    <p:sldId id="318" r:id="rId59"/>
    <p:sldId id="317" r:id="rId60"/>
    <p:sldId id="316" r:id="rId61"/>
    <p:sldId id="320" r:id="rId62"/>
    <p:sldId id="321" r:id="rId63"/>
    <p:sldId id="325" r:id="rId64"/>
    <p:sldId id="324" r:id="rId65"/>
    <p:sldId id="323" r:id="rId66"/>
    <p:sldId id="322" r:id="rId67"/>
    <p:sldId id="327" r:id="rId68"/>
    <p:sldId id="326" r:id="rId69"/>
    <p:sldId id="328" r:id="rId70"/>
    <p:sldId id="332" r:id="rId71"/>
    <p:sldId id="331" r:id="rId72"/>
    <p:sldId id="330" r:id="rId73"/>
    <p:sldId id="329" r:id="rId74"/>
    <p:sldId id="334" r:id="rId75"/>
    <p:sldId id="335" r:id="rId76"/>
    <p:sldId id="333" r:id="rId77"/>
    <p:sldId id="336" r:id="rId78"/>
    <p:sldId id="340" r:id="rId79"/>
    <p:sldId id="339" r:id="rId80"/>
    <p:sldId id="338" r:id="rId81"/>
    <p:sldId id="337" r:id="rId82"/>
    <p:sldId id="342" r:id="rId83"/>
    <p:sldId id="341" r:id="rId84"/>
    <p:sldId id="343" r:id="rId85"/>
    <p:sldId id="347" r:id="rId86"/>
    <p:sldId id="346" r:id="rId87"/>
    <p:sldId id="345" r:id="rId88"/>
    <p:sldId id="344" r:id="rId89"/>
    <p:sldId id="259" r:id="rId90"/>
    <p:sldId id="260" r:id="rId9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8" d="100"/>
          <a:sy n="98" d="100"/>
        </p:scale>
        <p:origin x="1018" y="8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01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26.09.2021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26.09.2021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26.09.2021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26.09.2021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26.09.2021</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26.09.2021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18A2481B-5154-415F-B752-558547769AA3}" type="datetimeFigureOut">
              <a:rPr lang="cs-CZ" smtClean="0"/>
              <a:pPr/>
              <a:t>26.09.2021</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18A2481B-5154-415F-B752-558547769AA3}" type="datetimeFigureOut">
              <a:rPr lang="cs-CZ" smtClean="0"/>
              <a:pPr/>
              <a:t>26.09.2021</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8A2481B-5154-415F-B752-558547769AA3}" type="datetimeFigureOut">
              <a:rPr lang="cs-CZ" smtClean="0"/>
              <a:pPr/>
              <a:t>26.09.2021</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26.09.2021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26.09.2021</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2481B-5154-415F-B752-558547769AA3}" type="datetimeFigureOut">
              <a:rPr lang="cs-CZ" smtClean="0"/>
              <a:pPr/>
              <a:t>26.09.2021</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264769-77EF-4CD0-90DE-F7D7F2D423C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google.cz/url?sa=i&amp;rct=j&amp;q=&amp;esrc=s&amp;source=images&amp;cd=&amp;cad=rja&amp;uact=8&amp;ved=0CAcQjRxqFQoTCMDPzeqsqcgCFU6GGgod6DwH_g&amp;url=http://www.britannica.com/science/human-muscle-system/images-videos/Muscles-of-the-shoulder/119225&amp;psig=AFQjCNH_MW2lifwhA1tyg7CUY6MIbE8Okg&amp;ust=1444066436242849"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www.google.cz/url?sa=i&amp;rct=j&amp;q=&amp;esrc=s&amp;source=images&amp;cd=&amp;cad=rja&amp;uact=8&amp;ved=0CAcQjRxqFQoTCLbuwZaJp8gCFcHpFAoduAwJPw&amp;url=https://www.physioadvisor.com.au/16429050/scapular-stability-exercises-shoulder-blade-exer.htm&amp;psig=AFQjCNFfudpGU8HrBjDveL8mGLYL52Cu4A&amp;ust=1443988089338163"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4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5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55.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www.acefitness.org/blog/3535/muscles-that-move-the-arm" TargetMode="External"/><Relationship Id="rId2" Type="http://schemas.openxmlformats.org/officeDocument/2006/relationships/hyperlink" Target="http://www.webmd.com/pain-management/picture-of-the-shoulder" TargetMode="External"/><Relationship Id="rId1" Type="http://schemas.openxmlformats.org/officeDocument/2006/relationships/slideLayout" Target="../slideLayouts/slideLayout2.xml"/><Relationship Id="rId4" Type="http://schemas.openxmlformats.org/officeDocument/2006/relationships/hyperlink" Target="http://www.rad.washington.edu/academics/academic-sections/msk/muscle-atlas/upper-body"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785786" y="285728"/>
            <a:ext cx="7772400" cy="655633"/>
          </a:xfrm>
        </p:spPr>
        <p:txBody>
          <a:bodyPr>
            <a:normAutofit/>
          </a:bodyPr>
          <a:lstStyle/>
          <a:p>
            <a:r>
              <a:rPr lang="cs-CZ" sz="2400" dirty="0" err="1"/>
              <a:t>Examination</a:t>
            </a:r>
            <a:r>
              <a:rPr lang="cs-CZ" sz="2400" dirty="0"/>
              <a:t> </a:t>
            </a:r>
            <a:r>
              <a:rPr lang="cs-CZ" sz="2400" dirty="0" err="1"/>
              <a:t>Methods</a:t>
            </a:r>
            <a:r>
              <a:rPr lang="cs-CZ" sz="2400" dirty="0"/>
              <a:t> in </a:t>
            </a:r>
            <a:r>
              <a:rPr lang="cs-CZ" sz="2400" dirty="0" err="1"/>
              <a:t>Rehabilitation</a:t>
            </a:r>
            <a:r>
              <a:rPr lang="cs-CZ" sz="2400" dirty="0"/>
              <a:t> (27.9.2021)</a:t>
            </a:r>
          </a:p>
        </p:txBody>
      </p:sp>
      <p:sp>
        <p:nvSpPr>
          <p:cNvPr id="3" name="Podnadpis 2"/>
          <p:cNvSpPr>
            <a:spLocks noGrp="1"/>
          </p:cNvSpPr>
          <p:nvPr>
            <p:ph type="subTitle" idx="1"/>
          </p:nvPr>
        </p:nvSpPr>
        <p:spPr>
          <a:xfrm>
            <a:off x="1571604" y="6072206"/>
            <a:ext cx="6272234" cy="428628"/>
          </a:xfrm>
        </p:spPr>
        <p:txBody>
          <a:bodyPr>
            <a:noAutofit/>
          </a:bodyPr>
          <a:lstStyle/>
          <a:p>
            <a:r>
              <a:rPr lang="cs-CZ" sz="2000" dirty="0">
                <a:solidFill>
                  <a:schemeClr val="tx1"/>
                </a:solidFill>
              </a:rPr>
              <a:t>Mgr. Veronika Mrkvicová, Ph.D. (</a:t>
            </a:r>
            <a:r>
              <a:rPr lang="cs-CZ" sz="2000" dirty="0" err="1">
                <a:solidFill>
                  <a:schemeClr val="tx1"/>
                </a:solidFill>
              </a:rPr>
              <a:t>physiotherapist</a:t>
            </a:r>
            <a:r>
              <a:rPr lang="cs-CZ" sz="2000" dirty="0">
                <a:solidFill>
                  <a:schemeClr val="tx1"/>
                </a:solidFill>
              </a:rPr>
              <a:t>)</a:t>
            </a:r>
          </a:p>
        </p:txBody>
      </p:sp>
      <p:sp>
        <p:nvSpPr>
          <p:cNvPr id="6" name="Nadpis 1"/>
          <p:cNvSpPr txBox="1">
            <a:spLocks/>
          </p:cNvSpPr>
          <p:nvPr/>
        </p:nvSpPr>
        <p:spPr>
          <a:xfrm>
            <a:off x="1000100" y="928670"/>
            <a:ext cx="7772400" cy="235745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4400" b="1" i="0" u="none" strike="noStrike" kern="1200" cap="none" spc="0" normalizeH="0" baseline="0" noProof="0" dirty="0" err="1">
                <a:ln>
                  <a:noFill/>
                </a:ln>
                <a:solidFill>
                  <a:schemeClr val="tx1"/>
                </a:solidFill>
                <a:effectLst/>
                <a:uLnTx/>
                <a:uFillTx/>
                <a:latin typeface="+mj-lt"/>
                <a:ea typeface="+mj-ea"/>
                <a:cs typeface="+mj-cs"/>
              </a:rPr>
              <a:t>Manual</a:t>
            </a:r>
            <a:r>
              <a:rPr kumimoji="0" lang="cs-CZ" sz="4400" b="1" i="0" u="none" strike="noStrike" kern="1200" cap="none" spc="0" normalizeH="0" baseline="0" noProof="0" dirty="0">
                <a:ln>
                  <a:noFill/>
                </a:ln>
                <a:solidFill>
                  <a:schemeClr val="tx1"/>
                </a:solidFill>
                <a:effectLst/>
                <a:uLnTx/>
                <a:uFillTx/>
                <a:latin typeface="+mj-lt"/>
                <a:ea typeface="+mj-ea"/>
                <a:cs typeface="+mj-cs"/>
              </a:rPr>
              <a:t> </a:t>
            </a:r>
            <a:r>
              <a:rPr kumimoji="0" lang="cs-CZ" sz="4400" b="1" i="0" u="none" strike="noStrike" kern="1200" cap="none" spc="0" normalizeH="0" baseline="0" noProof="0" dirty="0" err="1">
                <a:ln>
                  <a:noFill/>
                </a:ln>
                <a:solidFill>
                  <a:schemeClr val="tx1"/>
                </a:solidFill>
                <a:effectLst/>
                <a:uLnTx/>
                <a:uFillTx/>
                <a:latin typeface="+mj-lt"/>
                <a:ea typeface="+mj-ea"/>
                <a:cs typeface="+mj-cs"/>
              </a:rPr>
              <a:t>muscle</a:t>
            </a:r>
            <a:r>
              <a:rPr kumimoji="0" lang="cs-CZ" sz="4400" b="1" i="0" u="none" strike="noStrike" kern="1200" cap="none" spc="0" normalizeH="0" noProof="0" dirty="0">
                <a:ln>
                  <a:noFill/>
                </a:ln>
                <a:solidFill>
                  <a:schemeClr val="tx1"/>
                </a:solidFill>
                <a:effectLst/>
                <a:uLnTx/>
                <a:uFillTx/>
                <a:latin typeface="+mj-lt"/>
                <a:ea typeface="+mj-ea"/>
                <a:cs typeface="+mj-cs"/>
              </a:rPr>
              <a:t> test:</a:t>
            </a:r>
          </a:p>
          <a:p>
            <a:pPr marL="0" marR="0" lvl="0" indent="0" algn="ctr" defTabSz="914400" rtl="0" eaLnBrk="1" fontAlgn="auto" latinLnBrk="0" hangingPunct="1">
              <a:lnSpc>
                <a:spcPct val="100000"/>
              </a:lnSpc>
              <a:spcBef>
                <a:spcPct val="0"/>
              </a:spcBef>
              <a:spcAft>
                <a:spcPts val="0"/>
              </a:spcAft>
              <a:buClrTx/>
              <a:buSzTx/>
              <a:buFontTx/>
              <a:buNone/>
              <a:tabLst/>
              <a:defRPr/>
            </a:pPr>
            <a:r>
              <a:rPr lang="cs-CZ" sz="4400" b="1" baseline="0" dirty="0" err="1">
                <a:latin typeface="+mj-lt"/>
                <a:ea typeface="+mj-ea"/>
                <a:cs typeface="+mj-cs"/>
              </a:rPr>
              <a:t>Scapula</a:t>
            </a:r>
            <a:r>
              <a:rPr lang="cs-CZ" sz="4400" b="1" baseline="0" dirty="0">
                <a:latin typeface="+mj-lt"/>
                <a:ea typeface="+mj-ea"/>
                <a:cs typeface="+mj-cs"/>
              </a:rPr>
              <a:t>,</a:t>
            </a:r>
            <a:r>
              <a:rPr lang="cs-CZ" sz="4400" b="1" dirty="0">
                <a:latin typeface="+mj-lt"/>
                <a:ea typeface="+mj-ea"/>
                <a:cs typeface="+mj-cs"/>
              </a:rPr>
              <a:t> </a:t>
            </a:r>
            <a:r>
              <a:rPr lang="cs-CZ" sz="4400" b="1" dirty="0" err="1">
                <a:latin typeface="+mj-lt"/>
                <a:ea typeface="+mj-ea"/>
                <a:cs typeface="+mj-cs"/>
              </a:rPr>
              <a:t>shoulder</a:t>
            </a:r>
            <a:endParaRPr kumimoji="0" lang="cs-CZ" sz="4400" b="1" i="0" u="none" strike="noStrike" kern="1200" cap="none" spc="0" normalizeH="0" baseline="0" noProof="0" dirty="0">
              <a:ln>
                <a:noFill/>
              </a:ln>
              <a:solidFill>
                <a:schemeClr val="tx1"/>
              </a:solidFill>
              <a:effectLst/>
              <a:uLnTx/>
              <a:uFillTx/>
              <a:latin typeface="+mj-lt"/>
              <a:ea typeface="+mj-ea"/>
              <a:cs typeface="+mj-cs"/>
            </a:endParaRPr>
          </a:p>
        </p:txBody>
      </p:sp>
      <p:pic>
        <p:nvPicPr>
          <p:cNvPr id="89090" name="Picture 2" descr="http://media-1.web.britannica.com/eb-media/36/113036-004-A3D5BB7D.jpg">
            <a:hlinkClick r:id="rId2"/>
          </p:cNvPr>
          <p:cNvPicPr>
            <a:picLocks noChangeAspect="1" noChangeArrowheads="1"/>
          </p:cNvPicPr>
          <p:nvPr/>
        </p:nvPicPr>
        <p:blipFill>
          <a:blip r:embed="rId3" cstate="print"/>
          <a:srcRect b="5645"/>
          <a:stretch>
            <a:fillRect/>
          </a:stretch>
        </p:blipFill>
        <p:spPr bwMode="auto">
          <a:xfrm>
            <a:off x="2123728" y="3068960"/>
            <a:ext cx="5048250" cy="2786082"/>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err="1"/>
              <a:t>Rhomboid</a:t>
            </a:r>
            <a:r>
              <a:rPr lang="cs-CZ" b="1" dirty="0"/>
              <a:t> Major </a:t>
            </a:r>
            <a:r>
              <a:rPr lang="cs-CZ" b="1" dirty="0" err="1"/>
              <a:t>and</a:t>
            </a:r>
            <a:r>
              <a:rPr lang="cs-CZ" b="1" dirty="0"/>
              <a:t> </a:t>
            </a:r>
            <a:r>
              <a:rPr lang="cs-CZ" b="1" dirty="0" err="1"/>
              <a:t>Minor</a:t>
            </a:r>
            <a:endParaRPr lang="cs-CZ" dirty="0"/>
          </a:p>
        </p:txBody>
      </p:sp>
      <p:sp>
        <p:nvSpPr>
          <p:cNvPr id="3" name="Zástupný symbol pro obsah 2"/>
          <p:cNvSpPr>
            <a:spLocks noGrp="1"/>
          </p:cNvSpPr>
          <p:nvPr>
            <p:ph idx="1"/>
          </p:nvPr>
        </p:nvSpPr>
        <p:spPr>
          <a:xfrm>
            <a:off x="457200" y="1600200"/>
            <a:ext cx="8686800" cy="4829196"/>
          </a:xfrm>
        </p:spPr>
        <p:txBody>
          <a:bodyPr>
            <a:normAutofit fontScale="70000" lnSpcReduction="20000"/>
          </a:bodyPr>
          <a:lstStyle/>
          <a:p>
            <a:pPr>
              <a:buNone/>
            </a:pPr>
            <a:r>
              <a:rPr lang="cs-CZ" dirty="0" err="1"/>
              <a:t>Origin</a:t>
            </a:r>
            <a:endParaRPr lang="cs-CZ" dirty="0"/>
          </a:p>
          <a:p>
            <a:r>
              <a:rPr lang="cs-CZ" dirty="0" err="1"/>
              <a:t>Minor</a:t>
            </a:r>
            <a:r>
              <a:rPr lang="cs-CZ" dirty="0"/>
              <a:t>: </a:t>
            </a:r>
            <a:r>
              <a:rPr lang="cs-CZ" dirty="0" err="1"/>
              <a:t>nuchal</a:t>
            </a:r>
            <a:r>
              <a:rPr lang="cs-CZ" dirty="0"/>
              <a:t> </a:t>
            </a:r>
            <a:r>
              <a:rPr lang="cs-CZ" dirty="0" err="1"/>
              <a:t>ligament</a:t>
            </a:r>
            <a:r>
              <a:rPr lang="cs-CZ" dirty="0"/>
              <a:t> </a:t>
            </a:r>
            <a:r>
              <a:rPr lang="cs-CZ" dirty="0" err="1"/>
              <a:t>and</a:t>
            </a:r>
            <a:r>
              <a:rPr lang="cs-CZ" dirty="0"/>
              <a:t> </a:t>
            </a:r>
            <a:r>
              <a:rPr lang="cs-CZ" dirty="0" err="1"/>
              <a:t>spinous</a:t>
            </a:r>
            <a:r>
              <a:rPr lang="cs-CZ" dirty="0"/>
              <a:t> </a:t>
            </a:r>
            <a:r>
              <a:rPr lang="cs-CZ" dirty="0" err="1"/>
              <a:t>processes</a:t>
            </a:r>
            <a:r>
              <a:rPr lang="cs-CZ" dirty="0"/>
              <a:t> </a:t>
            </a:r>
            <a:r>
              <a:rPr lang="cs-CZ" dirty="0" err="1"/>
              <a:t>of</a:t>
            </a:r>
            <a:r>
              <a:rPr lang="cs-CZ" dirty="0"/>
              <a:t> C7 </a:t>
            </a:r>
            <a:r>
              <a:rPr lang="cs-CZ" dirty="0" err="1"/>
              <a:t>and</a:t>
            </a:r>
            <a:r>
              <a:rPr lang="cs-CZ" dirty="0"/>
              <a:t> T1 </a:t>
            </a:r>
            <a:r>
              <a:rPr lang="cs-CZ" dirty="0" err="1"/>
              <a:t>vertebrae</a:t>
            </a:r>
            <a:endParaRPr lang="cs-CZ" dirty="0"/>
          </a:p>
          <a:p>
            <a:r>
              <a:rPr lang="cs-CZ" dirty="0"/>
              <a:t>Major: </a:t>
            </a:r>
            <a:r>
              <a:rPr lang="cs-CZ" dirty="0" err="1"/>
              <a:t>spinous</a:t>
            </a:r>
            <a:r>
              <a:rPr lang="cs-CZ" dirty="0"/>
              <a:t> </a:t>
            </a:r>
            <a:r>
              <a:rPr lang="cs-CZ" dirty="0" err="1"/>
              <a:t>processes</a:t>
            </a:r>
            <a:r>
              <a:rPr lang="cs-CZ" dirty="0"/>
              <a:t> </a:t>
            </a:r>
            <a:r>
              <a:rPr lang="cs-CZ" dirty="0" err="1"/>
              <a:t>of</a:t>
            </a:r>
            <a:r>
              <a:rPr lang="cs-CZ" dirty="0"/>
              <a:t> T2 - T5 </a:t>
            </a:r>
            <a:r>
              <a:rPr lang="cs-CZ" dirty="0" err="1"/>
              <a:t>vertebrae</a:t>
            </a:r>
            <a:endParaRPr lang="cs-CZ" dirty="0"/>
          </a:p>
          <a:p>
            <a:endParaRPr lang="cs-CZ" dirty="0"/>
          </a:p>
          <a:p>
            <a:pPr>
              <a:buNone/>
            </a:pPr>
            <a:r>
              <a:rPr lang="cs-CZ" dirty="0" err="1"/>
              <a:t>Insertion</a:t>
            </a:r>
            <a:endParaRPr lang="cs-CZ" dirty="0"/>
          </a:p>
          <a:p>
            <a:r>
              <a:rPr lang="cs-CZ" dirty="0" err="1"/>
              <a:t>Medial</a:t>
            </a:r>
            <a:r>
              <a:rPr lang="cs-CZ" dirty="0"/>
              <a:t> </a:t>
            </a:r>
            <a:r>
              <a:rPr lang="cs-CZ" dirty="0" err="1"/>
              <a:t>border</a:t>
            </a:r>
            <a:r>
              <a:rPr lang="cs-CZ" dirty="0"/>
              <a:t> </a:t>
            </a:r>
            <a:r>
              <a:rPr lang="cs-CZ" dirty="0" err="1"/>
              <a:t>of</a:t>
            </a:r>
            <a:r>
              <a:rPr lang="cs-CZ" dirty="0"/>
              <a:t> </a:t>
            </a:r>
            <a:r>
              <a:rPr lang="cs-CZ" dirty="0" err="1"/>
              <a:t>scapula</a:t>
            </a:r>
            <a:r>
              <a:rPr lang="cs-CZ" dirty="0"/>
              <a:t> </a:t>
            </a:r>
            <a:r>
              <a:rPr lang="cs-CZ" dirty="0" err="1"/>
              <a:t>from</a:t>
            </a:r>
            <a:r>
              <a:rPr lang="cs-CZ" dirty="0"/>
              <a:t> </a:t>
            </a:r>
            <a:r>
              <a:rPr lang="cs-CZ" dirty="0" err="1"/>
              <a:t>level</a:t>
            </a:r>
            <a:r>
              <a:rPr lang="cs-CZ" dirty="0"/>
              <a:t> </a:t>
            </a:r>
            <a:r>
              <a:rPr lang="cs-CZ" dirty="0" err="1"/>
              <a:t>of</a:t>
            </a:r>
            <a:r>
              <a:rPr lang="cs-CZ" dirty="0"/>
              <a:t> </a:t>
            </a:r>
            <a:r>
              <a:rPr lang="cs-CZ" dirty="0" err="1"/>
              <a:t>spine</a:t>
            </a:r>
            <a:r>
              <a:rPr lang="cs-CZ" dirty="0"/>
              <a:t> to </a:t>
            </a:r>
            <a:r>
              <a:rPr lang="cs-CZ" dirty="0" err="1"/>
              <a:t>inferior</a:t>
            </a:r>
            <a:r>
              <a:rPr lang="cs-CZ" dirty="0"/>
              <a:t> </a:t>
            </a:r>
            <a:r>
              <a:rPr lang="cs-CZ" dirty="0" err="1"/>
              <a:t>angle</a:t>
            </a:r>
            <a:endParaRPr lang="cs-CZ" dirty="0"/>
          </a:p>
          <a:p>
            <a:endParaRPr lang="cs-CZ" dirty="0"/>
          </a:p>
          <a:p>
            <a:pPr>
              <a:buNone/>
            </a:pPr>
            <a:r>
              <a:rPr lang="cs-CZ" dirty="0" err="1"/>
              <a:t>Action</a:t>
            </a:r>
            <a:endParaRPr lang="cs-CZ" dirty="0"/>
          </a:p>
          <a:p>
            <a:r>
              <a:rPr lang="cs-CZ" dirty="0" err="1"/>
              <a:t>Retract</a:t>
            </a:r>
            <a:r>
              <a:rPr lang="cs-CZ" dirty="0"/>
              <a:t> </a:t>
            </a:r>
            <a:r>
              <a:rPr lang="cs-CZ" dirty="0" err="1"/>
              <a:t>scapula</a:t>
            </a:r>
            <a:r>
              <a:rPr lang="cs-CZ" dirty="0"/>
              <a:t> </a:t>
            </a:r>
            <a:r>
              <a:rPr lang="cs-CZ" dirty="0" err="1"/>
              <a:t>and</a:t>
            </a:r>
            <a:r>
              <a:rPr lang="cs-CZ" dirty="0"/>
              <a:t> </a:t>
            </a:r>
            <a:r>
              <a:rPr lang="cs-CZ" dirty="0" err="1"/>
              <a:t>rotate</a:t>
            </a:r>
            <a:r>
              <a:rPr lang="cs-CZ" dirty="0"/>
              <a:t> </a:t>
            </a:r>
            <a:r>
              <a:rPr lang="cs-CZ" dirty="0" err="1"/>
              <a:t>it</a:t>
            </a:r>
            <a:r>
              <a:rPr lang="cs-CZ" dirty="0"/>
              <a:t> to </a:t>
            </a:r>
            <a:r>
              <a:rPr lang="cs-CZ" dirty="0" err="1"/>
              <a:t>depress</a:t>
            </a:r>
            <a:r>
              <a:rPr lang="cs-CZ" dirty="0"/>
              <a:t> </a:t>
            </a:r>
            <a:r>
              <a:rPr lang="cs-CZ" dirty="0" err="1"/>
              <a:t>glenoid</a:t>
            </a:r>
            <a:r>
              <a:rPr lang="cs-CZ" dirty="0"/>
              <a:t> </a:t>
            </a:r>
            <a:r>
              <a:rPr lang="cs-CZ" dirty="0" err="1"/>
              <a:t>cavity</a:t>
            </a:r>
            <a:endParaRPr lang="cs-CZ" dirty="0"/>
          </a:p>
          <a:p>
            <a:r>
              <a:rPr lang="cs-CZ" dirty="0"/>
              <a:t>fix </a:t>
            </a:r>
            <a:r>
              <a:rPr lang="cs-CZ" dirty="0" err="1"/>
              <a:t>scapula</a:t>
            </a:r>
            <a:r>
              <a:rPr lang="cs-CZ" dirty="0"/>
              <a:t> to </a:t>
            </a:r>
            <a:r>
              <a:rPr lang="cs-CZ" dirty="0" err="1"/>
              <a:t>thoracic</a:t>
            </a:r>
            <a:r>
              <a:rPr lang="cs-CZ" dirty="0"/>
              <a:t> </a:t>
            </a:r>
            <a:r>
              <a:rPr lang="cs-CZ" dirty="0" err="1"/>
              <a:t>wall</a:t>
            </a:r>
            <a:endParaRPr lang="cs-CZ" dirty="0"/>
          </a:p>
          <a:p>
            <a:endParaRPr lang="cs-CZ" dirty="0"/>
          </a:p>
          <a:p>
            <a:pPr>
              <a:buNone/>
            </a:pPr>
            <a:r>
              <a:rPr lang="cs-CZ" dirty="0" err="1"/>
              <a:t>Innervation</a:t>
            </a:r>
            <a:endParaRPr lang="cs-CZ" dirty="0"/>
          </a:p>
          <a:p>
            <a:r>
              <a:rPr lang="cs-CZ" dirty="0" err="1"/>
              <a:t>Dorsal</a:t>
            </a:r>
            <a:r>
              <a:rPr lang="cs-CZ" dirty="0"/>
              <a:t> </a:t>
            </a:r>
            <a:r>
              <a:rPr lang="cs-CZ" dirty="0" err="1"/>
              <a:t>scapular</a:t>
            </a:r>
            <a:r>
              <a:rPr lang="cs-CZ" dirty="0"/>
              <a:t> nerve ( C4 </a:t>
            </a:r>
            <a:r>
              <a:rPr lang="cs-CZ" dirty="0" err="1"/>
              <a:t>and</a:t>
            </a:r>
            <a:r>
              <a:rPr lang="cs-CZ" dirty="0"/>
              <a:t> C5) (C4, C5)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Scapular</a:t>
            </a:r>
            <a:r>
              <a:rPr lang="cs-CZ" dirty="0"/>
              <a:t> </a:t>
            </a:r>
            <a:r>
              <a:rPr lang="cs-CZ" dirty="0" err="1"/>
              <a:t>adduction</a:t>
            </a:r>
            <a:r>
              <a:rPr lang="cs-CZ" dirty="0"/>
              <a:t> – grade 5,4</a:t>
            </a:r>
          </a:p>
        </p:txBody>
      </p:sp>
      <p:pic>
        <p:nvPicPr>
          <p:cNvPr id="27650" name="Picture 2" descr="C:\Users\Verca\Desktop\MMT (4) Shoulder, scapula, elbow, fotky\WP_20151001_003.jpg"/>
          <p:cNvPicPr>
            <a:picLocks noGrp="1" noChangeAspect="1" noChangeArrowheads="1"/>
          </p:cNvPicPr>
          <p:nvPr>
            <p:ph idx="1"/>
          </p:nvPr>
        </p:nvPicPr>
        <p:blipFill>
          <a:blip r:embed="rId2" cstate="print"/>
          <a:srcRect l="18968" t="4104" r="11875" b="4349"/>
          <a:stretch>
            <a:fillRect/>
          </a:stretch>
        </p:blipFill>
        <p:spPr bwMode="auto">
          <a:xfrm>
            <a:off x="1785918" y="1285860"/>
            <a:ext cx="5088290" cy="3783600"/>
          </a:xfrm>
          <a:prstGeom prst="rect">
            <a:avLst/>
          </a:prstGeom>
          <a:noFill/>
        </p:spPr>
      </p:pic>
      <p:sp>
        <p:nvSpPr>
          <p:cNvPr id="5" name="Nadpis 1"/>
          <p:cNvSpPr txBox="1">
            <a:spLocks/>
          </p:cNvSpPr>
          <p:nvPr/>
        </p:nvSpPr>
        <p:spPr>
          <a:xfrm>
            <a:off x="142844" y="5429264"/>
            <a:ext cx="9144064" cy="1428736"/>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chin</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extended</a:t>
            </a:r>
            <a:r>
              <a:rPr lang="cs-CZ" sz="4400" dirty="0">
                <a:latin typeface="+mj-lt"/>
                <a:ea typeface="+mj-ea"/>
                <a:cs typeface="+mj-cs"/>
              </a:rPr>
              <a:t>, </a:t>
            </a:r>
            <a:r>
              <a:rPr lang="cs-CZ" sz="4400" dirty="0" err="1">
                <a:latin typeface="+mj-lt"/>
                <a:ea typeface="+mj-ea"/>
                <a:cs typeface="+mj-cs"/>
              </a:rPr>
              <a:t>relaxed</a:t>
            </a:r>
            <a:r>
              <a:rPr lang="cs-CZ" sz="4400" dirty="0">
                <a:latin typeface="+mj-lt"/>
                <a:ea typeface="+mj-ea"/>
                <a:cs typeface="+mj-cs"/>
              </a:rPr>
              <a:t>, </a:t>
            </a:r>
            <a:r>
              <a:rPr lang="cs-CZ" sz="4400" dirty="0" err="1">
                <a:latin typeface="+mj-lt"/>
                <a:ea typeface="+mj-ea"/>
                <a:cs typeface="+mj-cs"/>
              </a:rPr>
              <a:t>palms</a:t>
            </a:r>
            <a:r>
              <a:rPr lang="cs-CZ" sz="4400" dirty="0">
                <a:latin typeface="+mj-lt"/>
                <a:ea typeface="+mj-ea"/>
                <a:cs typeface="+mj-cs"/>
              </a:rPr>
              <a:t> </a:t>
            </a:r>
            <a:r>
              <a:rPr lang="cs-CZ" sz="4400" dirty="0" err="1">
                <a:latin typeface="+mj-lt"/>
                <a:ea typeface="+mj-ea"/>
                <a:cs typeface="+mj-cs"/>
              </a:rPr>
              <a:t>up</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adduction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draw</a:t>
            </a:r>
            <a:r>
              <a:rPr lang="cs-CZ" sz="4400" dirty="0">
                <a:latin typeface="+mj-lt"/>
                <a:ea typeface="+mj-ea"/>
                <a:cs typeface="+mj-cs"/>
              </a:rPr>
              <a:t> </a:t>
            </a:r>
            <a:r>
              <a:rPr lang="cs-CZ" sz="4400" dirty="0" err="1">
                <a:latin typeface="+mj-lt"/>
                <a:ea typeface="+mj-ea"/>
                <a:cs typeface="+mj-cs"/>
              </a:rPr>
              <a:t>up</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blades</a:t>
            </a:r>
            <a:r>
              <a:rPr lang="cs-CZ" sz="4400" dirty="0">
                <a:latin typeface="+mj-lt"/>
                <a:ea typeface="+mj-ea"/>
                <a:cs typeface="+mj-cs"/>
              </a:rPr>
              <a:t>) </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Resistance</a:t>
            </a:r>
            <a:r>
              <a:rPr lang="cs-CZ" sz="4400" dirty="0">
                <a:latin typeface="+mj-lt"/>
                <a:ea typeface="+mj-ea"/>
                <a:cs typeface="+mj-cs"/>
              </a:rPr>
              <a:t>: PT </a:t>
            </a:r>
            <a:r>
              <a:rPr lang="cs-CZ" sz="4400" dirty="0" err="1">
                <a:latin typeface="+mj-lt"/>
                <a:ea typeface="+mj-ea"/>
                <a:cs typeface="+mj-cs"/>
              </a:rPr>
              <a:t>puts</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resistance</a:t>
            </a:r>
            <a:r>
              <a:rPr lang="cs-CZ" sz="4400" dirty="0">
                <a:latin typeface="+mj-lt"/>
                <a:ea typeface="+mj-ea"/>
                <a:cs typeface="+mj-cs"/>
              </a:rPr>
              <a:t> </a:t>
            </a:r>
            <a:r>
              <a:rPr lang="cs-CZ" sz="4400" dirty="0" err="1">
                <a:latin typeface="+mj-lt"/>
                <a:ea typeface="+mj-ea"/>
                <a:cs typeface="+mj-cs"/>
              </a:rPr>
              <a:t>against</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using</a:t>
            </a:r>
            <a:r>
              <a:rPr lang="cs-CZ" sz="4400" dirty="0">
                <a:latin typeface="+mj-lt"/>
                <a:ea typeface="+mj-ea"/>
                <a:cs typeface="+mj-cs"/>
              </a:rPr>
              <a:t> his/her </a:t>
            </a:r>
            <a:r>
              <a:rPr lang="cs-CZ" sz="4400" dirty="0" err="1">
                <a:latin typeface="+mj-lt"/>
                <a:ea typeface="+mj-ea"/>
                <a:cs typeface="+mj-cs"/>
              </a:rPr>
              <a:t>palms</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patients</a:t>
            </a:r>
            <a:r>
              <a:rPr lang="cs-CZ" sz="4400" dirty="0">
                <a:latin typeface="+mj-lt"/>
                <a:ea typeface="+mj-ea"/>
                <a:cs typeface="+mj-cs"/>
              </a:rPr>
              <a:t> </a:t>
            </a:r>
            <a:r>
              <a:rPr lang="cs-CZ" sz="4400" dirty="0" err="1">
                <a:latin typeface="+mj-lt"/>
                <a:ea typeface="+mj-ea"/>
                <a:cs typeface="+mj-cs"/>
              </a:rPr>
              <a:t>vertebral</a:t>
            </a:r>
            <a:r>
              <a:rPr lang="cs-CZ" sz="4400" dirty="0">
                <a:latin typeface="+mj-lt"/>
                <a:ea typeface="+mj-ea"/>
                <a:cs typeface="+mj-cs"/>
              </a:rPr>
              <a:t> </a:t>
            </a:r>
            <a:r>
              <a:rPr lang="cs-CZ" sz="4400" dirty="0" err="1">
                <a:latin typeface="+mj-lt"/>
                <a:ea typeface="+mj-ea"/>
                <a:cs typeface="+mj-cs"/>
              </a:rPr>
              <a:t>edge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Scapular</a:t>
            </a:r>
            <a:r>
              <a:rPr lang="cs-CZ" dirty="0"/>
              <a:t> </a:t>
            </a:r>
            <a:r>
              <a:rPr lang="cs-CZ" dirty="0" err="1"/>
              <a:t>adduction</a:t>
            </a:r>
            <a:r>
              <a:rPr lang="cs-CZ" dirty="0"/>
              <a:t> – grade 3</a:t>
            </a:r>
          </a:p>
        </p:txBody>
      </p:sp>
      <p:pic>
        <p:nvPicPr>
          <p:cNvPr id="28674" name="Picture 2" descr="C:\Users\Verca\Desktop\MMT (4) Shoulder, scapula, elbow, fotky\WP_20151001_004.jpg"/>
          <p:cNvPicPr>
            <a:picLocks noGrp="1" noChangeAspect="1" noChangeArrowheads="1"/>
          </p:cNvPicPr>
          <p:nvPr>
            <p:ph idx="1"/>
          </p:nvPr>
        </p:nvPicPr>
        <p:blipFill>
          <a:blip r:embed="rId2" cstate="print"/>
          <a:srcRect l="20741" t="8839" r="12761" b="7506"/>
          <a:stretch>
            <a:fillRect/>
          </a:stretch>
        </p:blipFill>
        <p:spPr bwMode="auto">
          <a:xfrm>
            <a:off x="2071670" y="1357298"/>
            <a:ext cx="5357850" cy="3786214"/>
          </a:xfrm>
          <a:prstGeom prst="rect">
            <a:avLst/>
          </a:prstGeom>
          <a:noFill/>
        </p:spPr>
      </p:pic>
      <p:sp>
        <p:nvSpPr>
          <p:cNvPr id="6" name="Nadpis 1"/>
          <p:cNvSpPr txBox="1">
            <a:spLocks/>
          </p:cNvSpPr>
          <p:nvPr/>
        </p:nvSpPr>
        <p:spPr>
          <a:xfrm>
            <a:off x="500002" y="5429264"/>
            <a:ext cx="8643998" cy="1000132"/>
          </a:xfrm>
          <a:prstGeom prst="rect">
            <a:avLst/>
          </a:prstGeom>
        </p:spPr>
        <p:txBody>
          <a:bodyPr vert="horz" lIns="91440" tIns="45720" rIns="91440" bIns="45720" rtlCol="0" anchor="ctr">
            <a:normAutofit fontScale="7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2900" b="0" i="0" u="none" strike="noStrike" kern="1200" cap="none" spc="0" normalizeH="0" baseline="0" noProof="0" dirty="0" err="1">
                <a:ln>
                  <a:noFill/>
                </a:ln>
                <a:solidFill>
                  <a:schemeClr val="tx1"/>
                </a:solidFill>
                <a:effectLst/>
                <a:uLnTx/>
                <a:uFillTx/>
                <a:latin typeface="+mj-lt"/>
                <a:ea typeface="+mj-ea"/>
                <a:cs typeface="+mj-cs"/>
              </a:rPr>
              <a:t>Position</a:t>
            </a:r>
            <a:r>
              <a:rPr lang="cs-CZ" sz="2900" dirty="0">
                <a:latin typeface="+mj-lt"/>
                <a:ea typeface="+mj-ea"/>
                <a:cs typeface="+mj-cs"/>
              </a:rPr>
              <a:t>: </a:t>
            </a:r>
            <a:r>
              <a:rPr lang="cs-CZ" sz="2900" dirty="0" err="1">
                <a:latin typeface="+mj-lt"/>
                <a:ea typeface="+mj-ea"/>
                <a:cs typeface="+mj-cs"/>
              </a:rPr>
              <a:t>lying</a:t>
            </a:r>
            <a:r>
              <a:rPr lang="cs-CZ" sz="2900" dirty="0">
                <a:latin typeface="+mj-lt"/>
                <a:ea typeface="+mj-ea"/>
                <a:cs typeface="+mj-cs"/>
              </a:rPr>
              <a:t> </a:t>
            </a:r>
            <a:r>
              <a:rPr lang="cs-CZ" sz="2900" dirty="0" err="1">
                <a:latin typeface="+mj-lt"/>
                <a:ea typeface="+mj-ea"/>
                <a:cs typeface="+mj-cs"/>
              </a:rPr>
              <a:t>prone</a:t>
            </a:r>
            <a:r>
              <a:rPr lang="cs-CZ" sz="2900" dirty="0">
                <a:latin typeface="+mj-lt"/>
                <a:ea typeface="+mj-ea"/>
                <a:cs typeface="+mj-cs"/>
              </a:rPr>
              <a:t>, </a:t>
            </a:r>
            <a:r>
              <a:rPr lang="cs-CZ" sz="2900" dirty="0" err="1">
                <a:latin typeface="+mj-lt"/>
                <a:ea typeface="+mj-ea"/>
                <a:cs typeface="+mj-cs"/>
              </a:rPr>
              <a:t>head</a:t>
            </a:r>
            <a:r>
              <a:rPr lang="cs-CZ" sz="2900" dirty="0">
                <a:latin typeface="+mj-lt"/>
                <a:ea typeface="+mj-ea"/>
                <a:cs typeface="+mj-cs"/>
              </a:rPr>
              <a:t> on </a:t>
            </a:r>
            <a:r>
              <a:rPr lang="cs-CZ" sz="2900" dirty="0" err="1">
                <a:latin typeface="+mj-lt"/>
                <a:ea typeface="+mj-ea"/>
                <a:cs typeface="+mj-cs"/>
              </a:rPr>
              <a:t>the</a:t>
            </a:r>
            <a:r>
              <a:rPr lang="cs-CZ" sz="2900" dirty="0">
                <a:latin typeface="+mj-lt"/>
                <a:ea typeface="+mj-ea"/>
                <a:cs typeface="+mj-cs"/>
              </a:rPr>
              <a:t> </a:t>
            </a:r>
            <a:r>
              <a:rPr lang="cs-CZ" sz="2900" dirty="0" err="1">
                <a:latin typeface="+mj-lt"/>
                <a:ea typeface="+mj-ea"/>
                <a:cs typeface="+mj-cs"/>
              </a:rPr>
              <a:t>chin</a:t>
            </a:r>
            <a:r>
              <a:rPr lang="cs-CZ" sz="2900" dirty="0">
                <a:latin typeface="+mj-lt"/>
                <a:ea typeface="+mj-ea"/>
                <a:cs typeface="+mj-cs"/>
              </a:rPr>
              <a:t>, </a:t>
            </a:r>
            <a:r>
              <a:rPr lang="cs-CZ" sz="2900" dirty="0" err="1">
                <a:latin typeface="+mj-lt"/>
                <a:ea typeface="+mj-ea"/>
                <a:cs typeface="+mj-cs"/>
              </a:rPr>
              <a:t>upper</a:t>
            </a:r>
            <a:r>
              <a:rPr lang="cs-CZ" sz="2900" dirty="0">
                <a:latin typeface="+mj-lt"/>
                <a:ea typeface="+mj-ea"/>
                <a:cs typeface="+mj-cs"/>
              </a:rPr>
              <a:t> </a:t>
            </a:r>
            <a:r>
              <a:rPr lang="cs-CZ" sz="2900" dirty="0" err="1">
                <a:latin typeface="+mj-lt"/>
                <a:ea typeface="+mj-ea"/>
                <a:cs typeface="+mj-cs"/>
              </a:rPr>
              <a:t>limbs</a:t>
            </a:r>
            <a:r>
              <a:rPr lang="cs-CZ" sz="2900" dirty="0">
                <a:latin typeface="+mj-lt"/>
                <a:ea typeface="+mj-ea"/>
                <a:cs typeface="+mj-cs"/>
              </a:rPr>
              <a:t> </a:t>
            </a:r>
            <a:r>
              <a:rPr lang="cs-CZ" sz="2900" dirty="0" err="1">
                <a:latin typeface="+mj-lt"/>
                <a:ea typeface="+mj-ea"/>
                <a:cs typeface="+mj-cs"/>
              </a:rPr>
              <a:t>extended</a:t>
            </a:r>
            <a:r>
              <a:rPr lang="cs-CZ" sz="2900" dirty="0">
                <a:latin typeface="+mj-lt"/>
                <a:ea typeface="+mj-ea"/>
                <a:cs typeface="+mj-cs"/>
              </a:rPr>
              <a:t>, </a:t>
            </a:r>
            <a:r>
              <a:rPr lang="cs-CZ" sz="2900" dirty="0" err="1">
                <a:latin typeface="+mj-lt"/>
                <a:ea typeface="+mj-ea"/>
                <a:cs typeface="+mj-cs"/>
              </a:rPr>
              <a:t>relaxed</a:t>
            </a:r>
            <a:r>
              <a:rPr lang="cs-CZ" sz="2900" dirty="0">
                <a:latin typeface="+mj-lt"/>
                <a:ea typeface="+mj-ea"/>
                <a:cs typeface="+mj-cs"/>
              </a:rPr>
              <a:t>, 	</a:t>
            </a:r>
            <a:r>
              <a:rPr lang="cs-CZ" sz="2900" dirty="0" err="1">
                <a:latin typeface="+mj-lt"/>
                <a:ea typeface="+mj-ea"/>
                <a:cs typeface="+mj-cs"/>
              </a:rPr>
              <a:t>palms</a:t>
            </a:r>
            <a:r>
              <a:rPr lang="cs-CZ" sz="2900" dirty="0">
                <a:latin typeface="+mj-lt"/>
                <a:ea typeface="+mj-ea"/>
                <a:cs typeface="+mj-cs"/>
              </a:rPr>
              <a:t> </a:t>
            </a:r>
            <a:r>
              <a:rPr lang="cs-CZ" sz="2900" dirty="0" err="1">
                <a:latin typeface="+mj-lt"/>
                <a:ea typeface="+mj-ea"/>
                <a:cs typeface="+mj-cs"/>
              </a:rPr>
              <a:t>up</a:t>
            </a:r>
            <a:endParaRPr lang="cs-CZ" sz="29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2900" dirty="0" err="1">
                <a:latin typeface="+mj-lt"/>
                <a:ea typeface="+mj-ea"/>
                <a:cs typeface="+mj-cs"/>
              </a:rPr>
              <a:t>Movement</a:t>
            </a:r>
            <a:r>
              <a:rPr lang="cs-CZ" sz="2900" dirty="0">
                <a:latin typeface="+mj-lt"/>
                <a:ea typeface="+mj-ea"/>
                <a:cs typeface="+mj-cs"/>
              </a:rPr>
              <a:t>: </a:t>
            </a:r>
            <a:r>
              <a:rPr lang="cs-CZ" sz="2900" dirty="0" err="1">
                <a:latin typeface="+mj-lt"/>
                <a:ea typeface="+mj-ea"/>
                <a:cs typeface="+mj-cs"/>
              </a:rPr>
              <a:t>adduction</a:t>
            </a:r>
            <a:r>
              <a:rPr lang="cs-CZ" sz="2900" dirty="0">
                <a:latin typeface="+mj-lt"/>
                <a:ea typeface="+mj-ea"/>
                <a:cs typeface="+mj-cs"/>
              </a:rPr>
              <a:t> </a:t>
            </a:r>
            <a:r>
              <a:rPr lang="cs-CZ" sz="2900" dirty="0" err="1">
                <a:latin typeface="+mj-lt"/>
                <a:ea typeface="+mj-ea"/>
                <a:cs typeface="+mj-cs"/>
              </a:rPr>
              <a:t>of</a:t>
            </a:r>
            <a:r>
              <a:rPr lang="cs-CZ" sz="2900" dirty="0">
                <a:latin typeface="+mj-lt"/>
                <a:ea typeface="+mj-ea"/>
                <a:cs typeface="+mj-cs"/>
              </a:rPr>
              <a:t> </a:t>
            </a:r>
            <a:r>
              <a:rPr lang="cs-CZ" sz="2900" dirty="0" err="1">
                <a:latin typeface="+mj-lt"/>
                <a:ea typeface="+mj-ea"/>
                <a:cs typeface="+mj-cs"/>
              </a:rPr>
              <a:t>scapula</a:t>
            </a:r>
            <a:r>
              <a:rPr lang="cs-CZ" sz="2900" dirty="0">
                <a:latin typeface="+mj-lt"/>
                <a:ea typeface="+mj-ea"/>
                <a:cs typeface="+mj-cs"/>
              </a:rPr>
              <a:t> (</a:t>
            </a:r>
            <a:r>
              <a:rPr lang="cs-CZ" sz="2900" dirty="0" err="1">
                <a:latin typeface="+mj-lt"/>
                <a:ea typeface="+mj-ea"/>
                <a:cs typeface="+mj-cs"/>
              </a:rPr>
              <a:t>draw</a:t>
            </a:r>
            <a:r>
              <a:rPr lang="cs-CZ" sz="2900" dirty="0">
                <a:latin typeface="+mj-lt"/>
                <a:ea typeface="+mj-ea"/>
                <a:cs typeface="+mj-cs"/>
              </a:rPr>
              <a:t> </a:t>
            </a:r>
            <a:r>
              <a:rPr lang="cs-CZ" sz="2900" dirty="0" err="1">
                <a:latin typeface="+mj-lt"/>
                <a:ea typeface="+mj-ea"/>
                <a:cs typeface="+mj-cs"/>
              </a:rPr>
              <a:t>up</a:t>
            </a:r>
            <a:r>
              <a:rPr lang="cs-CZ" sz="2900" dirty="0">
                <a:latin typeface="+mj-lt"/>
                <a:ea typeface="+mj-ea"/>
                <a:cs typeface="+mj-cs"/>
              </a:rPr>
              <a:t> </a:t>
            </a:r>
            <a:r>
              <a:rPr lang="cs-CZ" sz="2900" dirty="0" err="1">
                <a:latin typeface="+mj-lt"/>
                <a:ea typeface="+mj-ea"/>
                <a:cs typeface="+mj-cs"/>
              </a:rPr>
              <a:t>the</a:t>
            </a:r>
            <a:r>
              <a:rPr lang="cs-CZ" sz="2900" dirty="0">
                <a:latin typeface="+mj-lt"/>
                <a:ea typeface="+mj-ea"/>
                <a:cs typeface="+mj-cs"/>
              </a:rPr>
              <a:t> </a:t>
            </a:r>
            <a:r>
              <a:rPr lang="cs-CZ" sz="2900" dirty="0" err="1">
                <a:latin typeface="+mj-lt"/>
                <a:ea typeface="+mj-ea"/>
                <a:cs typeface="+mj-cs"/>
              </a:rPr>
              <a:t>shoulder</a:t>
            </a:r>
            <a:r>
              <a:rPr lang="cs-CZ" sz="2900" dirty="0">
                <a:latin typeface="+mj-lt"/>
                <a:ea typeface="+mj-ea"/>
                <a:cs typeface="+mj-cs"/>
              </a:rPr>
              <a:t> </a:t>
            </a:r>
            <a:r>
              <a:rPr lang="cs-CZ" sz="2900" dirty="0" err="1">
                <a:latin typeface="+mj-lt"/>
                <a:ea typeface="+mj-ea"/>
                <a:cs typeface="+mj-cs"/>
              </a:rPr>
              <a:t>blades</a:t>
            </a:r>
            <a:r>
              <a:rPr lang="cs-CZ" sz="2900" dirty="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Scapular</a:t>
            </a:r>
            <a:r>
              <a:rPr lang="cs-CZ" dirty="0"/>
              <a:t> </a:t>
            </a:r>
            <a:r>
              <a:rPr lang="cs-CZ" dirty="0" err="1"/>
              <a:t>adduction</a:t>
            </a:r>
            <a:r>
              <a:rPr lang="cs-CZ" dirty="0"/>
              <a:t> – grade 2</a:t>
            </a:r>
          </a:p>
        </p:txBody>
      </p:sp>
      <p:sp>
        <p:nvSpPr>
          <p:cNvPr id="5" name="Nadpis 1"/>
          <p:cNvSpPr txBox="1">
            <a:spLocks/>
          </p:cNvSpPr>
          <p:nvPr/>
        </p:nvSpPr>
        <p:spPr>
          <a:xfrm>
            <a:off x="285720" y="5429264"/>
            <a:ext cx="8229600" cy="1143000"/>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siting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chair</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lying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horizontal</a:t>
            </a:r>
            <a:r>
              <a:rPr lang="cs-CZ" sz="4400" dirty="0">
                <a:latin typeface="+mj-lt"/>
                <a:ea typeface="+mj-ea"/>
                <a:cs typeface="+mj-cs"/>
              </a:rPr>
              <a:t> plane),  </a:t>
            </a:r>
            <a:r>
              <a:rPr lang="cs-CZ" sz="4400" dirty="0" err="1">
                <a:latin typeface="+mj-lt"/>
                <a:ea typeface="+mj-ea"/>
                <a:cs typeface="+mj-cs"/>
              </a:rPr>
              <a:t>elbow</a:t>
            </a:r>
            <a:r>
              <a:rPr lang="cs-CZ" sz="4400" dirty="0">
                <a:latin typeface="+mj-lt"/>
                <a:ea typeface="+mj-ea"/>
                <a:cs typeface="+mj-cs"/>
              </a:rPr>
              <a:t>  </a:t>
            </a:r>
            <a:r>
              <a:rPr lang="cs-CZ" sz="4400" dirty="0" err="1">
                <a:latin typeface="+mj-lt"/>
                <a:ea typeface="+mj-ea"/>
                <a:cs typeface="+mj-cs"/>
              </a:rPr>
              <a:t>extended</a:t>
            </a:r>
            <a:r>
              <a:rPr lang="cs-CZ" sz="4400" dirty="0">
                <a:latin typeface="+mj-lt"/>
                <a:ea typeface="+mj-ea"/>
                <a:cs typeface="+mj-cs"/>
              </a:rPr>
              <a:t>, </a:t>
            </a:r>
            <a:r>
              <a:rPr lang="cs-CZ" sz="4400" dirty="0" err="1">
                <a:latin typeface="+mj-lt"/>
                <a:ea typeface="+mj-ea"/>
                <a:cs typeface="+mj-cs"/>
              </a:rPr>
              <a:t>palm</a:t>
            </a:r>
            <a:r>
              <a:rPr lang="cs-CZ" sz="4400" dirty="0">
                <a:latin typeface="+mj-lt"/>
                <a:ea typeface="+mj-ea"/>
                <a:cs typeface="+mj-cs"/>
              </a:rPr>
              <a:t> </a:t>
            </a:r>
            <a:r>
              <a:rPr lang="cs-CZ" sz="4400" dirty="0" err="1">
                <a:latin typeface="+mj-lt"/>
                <a:ea typeface="+mj-ea"/>
                <a:cs typeface="+mj-cs"/>
              </a:rPr>
              <a:t>down</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uninvolved</a:t>
            </a:r>
            <a:r>
              <a:rPr lang="cs-CZ" sz="4400" dirty="0">
                <a:latin typeface="+mj-lt"/>
                <a:ea typeface="+mj-ea"/>
                <a:cs typeface="+mj-cs"/>
              </a:rPr>
              <a:t> </a:t>
            </a:r>
            <a:r>
              <a:rPr lang="cs-CZ" sz="4400" dirty="0" err="1">
                <a:latin typeface="+mj-lt"/>
                <a:ea typeface="+mj-ea"/>
                <a:cs typeface="+mj-cs"/>
              </a:rPr>
              <a:t>side</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chest</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side</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adduction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by </a:t>
            </a:r>
            <a:r>
              <a:rPr lang="cs-CZ" sz="4400" dirty="0" err="1">
                <a:latin typeface="+mj-lt"/>
                <a:ea typeface="+mj-ea"/>
                <a:cs typeface="+mj-cs"/>
              </a:rPr>
              <a:t>pulling</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whole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a:t>
            </a:r>
          </a:p>
        </p:txBody>
      </p:sp>
      <p:pic>
        <p:nvPicPr>
          <p:cNvPr id="29698" name="Picture 2" descr="C:\Users\Verca\Desktop\MMT (4) Shoulder, scapula, elbow, fotky\WP_20151001_005.jpg"/>
          <p:cNvPicPr>
            <a:picLocks noGrp="1" noChangeAspect="1" noChangeArrowheads="1"/>
          </p:cNvPicPr>
          <p:nvPr>
            <p:ph idx="1"/>
          </p:nvPr>
        </p:nvPicPr>
        <p:blipFill>
          <a:blip r:embed="rId2" cstate="print"/>
          <a:srcRect l="18968" t="7260" r="11875" b="4349"/>
          <a:stretch>
            <a:fillRect/>
          </a:stretch>
        </p:blipFill>
        <p:spPr bwMode="auto">
          <a:xfrm>
            <a:off x="1785918" y="1357298"/>
            <a:ext cx="5572164" cy="4000528"/>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28596" y="0"/>
            <a:ext cx="8229600" cy="1143000"/>
          </a:xfrm>
        </p:spPr>
        <p:txBody>
          <a:bodyPr/>
          <a:lstStyle/>
          <a:p>
            <a:r>
              <a:rPr lang="cs-CZ" dirty="0" err="1"/>
              <a:t>Scapular</a:t>
            </a:r>
            <a:r>
              <a:rPr lang="cs-CZ" dirty="0"/>
              <a:t> </a:t>
            </a:r>
            <a:r>
              <a:rPr lang="cs-CZ" dirty="0" err="1"/>
              <a:t>adduction</a:t>
            </a:r>
            <a:r>
              <a:rPr lang="cs-CZ" dirty="0"/>
              <a:t> – grade 1,0</a:t>
            </a:r>
          </a:p>
        </p:txBody>
      </p:sp>
      <p:pic>
        <p:nvPicPr>
          <p:cNvPr id="30722" name="Picture 2" descr="C:\Users\Verca\Desktop\MMT (4) Shoulder, scapula, elbow, fotky\WP_20151001_006.jpg"/>
          <p:cNvPicPr>
            <a:picLocks noGrp="1" noChangeAspect="1" noChangeArrowheads="1"/>
          </p:cNvPicPr>
          <p:nvPr>
            <p:ph idx="1"/>
          </p:nvPr>
        </p:nvPicPr>
        <p:blipFill>
          <a:blip r:embed="rId2" cstate="print"/>
          <a:srcRect l="17195" t="7260" r="13648" b="4349"/>
          <a:stretch>
            <a:fillRect/>
          </a:stretch>
        </p:blipFill>
        <p:spPr bwMode="auto">
          <a:xfrm>
            <a:off x="1785918" y="1142984"/>
            <a:ext cx="5572164" cy="4000528"/>
          </a:xfrm>
          <a:prstGeom prst="rect">
            <a:avLst/>
          </a:prstGeom>
          <a:noFill/>
        </p:spPr>
      </p:pic>
      <p:sp>
        <p:nvSpPr>
          <p:cNvPr id="6" name="Nadpis 1"/>
          <p:cNvSpPr txBox="1">
            <a:spLocks/>
          </p:cNvSpPr>
          <p:nvPr/>
        </p:nvSpPr>
        <p:spPr>
          <a:xfrm>
            <a:off x="357158" y="5214950"/>
            <a:ext cx="8572560" cy="1428736"/>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siting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chair</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lying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horizontal</a:t>
            </a:r>
            <a:r>
              <a:rPr lang="cs-CZ" sz="4400" dirty="0">
                <a:latin typeface="+mj-lt"/>
                <a:ea typeface="+mj-ea"/>
                <a:cs typeface="+mj-cs"/>
              </a:rPr>
              <a:t>  plane),  </a:t>
            </a:r>
            <a:r>
              <a:rPr lang="cs-CZ" sz="4400" dirty="0" err="1">
                <a:latin typeface="+mj-lt"/>
                <a:ea typeface="+mj-ea"/>
                <a:cs typeface="+mj-cs"/>
              </a:rPr>
              <a:t>elbow</a:t>
            </a:r>
            <a:r>
              <a:rPr lang="cs-CZ" sz="4400" dirty="0">
                <a:latin typeface="+mj-lt"/>
                <a:ea typeface="+mj-ea"/>
                <a:cs typeface="+mj-cs"/>
              </a:rPr>
              <a:t>  </a:t>
            </a:r>
            <a:r>
              <a:rPr lang="cs-CZ" sz="4400" dirty="0" err="1">
                <a:latin typeface="+mj-lt"/>
                <a:ea typeface="+mj-ea"/>
                <a:cs typeface="+mj-cs"/>
              </a:rPr>
              <a:t>extended</a:t>
            </a:r>
            <a:r>
              <a:rPr lang="cs-CZ" sz="4400" dirty="0">
                <a:latin typeface="+mj-lt"/>
                <a:ea typeface="+mj-ea"/>
                <a:cs typeface="+mj-cs"/>
              </a:rPr>
              <a:t>, </a:t>
            </a:r>
            <a:r>
              <a:rPr lang="cs-CZ" sz="4400" dirty="0" err="1">
                <a:latin typeface="+mj-lt"/>
                <a:ea typeface="+mj-ea"/>
                <a:cs typeface="+mj-cs"/>
              </a:rPr>
              <a:t>palm</a:t>
            </a:r>
            <a:r>
              <a:rPr lang="cs-CZ" sz="4400" dirty="0">
                <a:latin typeface="+mj-lt"/>
                <a:ea typeface="+mj-ea"/>
                <a:cs typeface="+mj-cs"/>
              </a:rPr>
              <a:t> </a:t>
            </a:r>
            <a:r>
              <a:rPr lang="cs-CZ" sz="4400" dirty="0" err="1">
                <a:latin typeface="+mj-lt"/>
                <a:ea typeface="+mj-ea"/>
                <a:cs typeface="+mj-cs"/>
              </a:rPr>
              <a:t>down</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uninvolved</a:t>
            </a:r>
            <a:r>
              <a:rPr lang="cs-CZ" sz="4400" dirty="0">
                <a:latin typeface="+mj-lt"/>
                <a:ea typeface="+mj-ea"/>
                <a:cs typeface="+mj-cs"/>
              </a:rPr>
              <a:t> </a:t>
            </a:r>
            <a:r>
              <a:rPr lang="cs-CZ" sz="4400" dirty="0" err="1">
                <a:latin typeface="+mj-lt"/>
                <a:ea typeface="+mj-ea"/>
                <a:cs typeface="+mj-cs"/>
              </a:rPr>
              <a:t>side</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Attempt</a:t>
            </a:r>
            <a:r>
              <a:rPr lang="cs-CZ" sz="4400" dirty="0">
                <a:latin typeface="+mj-lt"/>
                <a:ea typeface="+mj-ea"/>
                <a:cs typeface="+mj-cs"/>
              </a:rPr>
              <a:t> to </a:t>
            </a:r>
            <a:r>
              <a:rPr lang="cs-CZ" sz="4400" dirty="0" err="1">
                <a:latin typeface="+mj-lt"/>
                <a:ea typeface="+mj-ea"/>
                <a:cs typeface="+mj-cs"/>
              </a:rPr>
              <a:t>move</a:t>
            </a:r>
            <a:r>
              <a:rPr lang="cs-CZ" sz="4400" dirty="0">
                <a:latin typeface="+mj-lt"/>
                <a:ea typeface="+mj-ea"/>
                <a:cs typeface="+mj-cs"/>
              </a:rPr>
              <a:t>: </a:t>
            </a:r>
            <a:r>
              <a:rPr lang="cs-CZ" sz="4400" dirty="0" err="1">
                <a:latin typeface="+mj-lt"/>
                <a:ea typeface="+mj-ea"/>
                <a:cs typeface="+mj-cs"/>
              </a:rPr>
              <a:t>palpate</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area </a:t>
            </a:r>
            <a:r>
              <a:rPr lang="cs-CZ" sz="4400" dirty="0" err="1">
                <a:latin typeface="+mj-lt"/>
                <a:ea typeface="+mj-ea"/>
                <a:cs typeface="+mj-cs"/>
              </a:rPr>
              <a:t>between</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Th</a:t>
            </a:r>
            <a:r>
              <a:rPr lang="cs-CZ" sz="4400" dirty="0">
                <a:latin typeface="+mj-lt"/>
                <a:ea typeface="+mj-ea"/>
                <a:cs typeface="+mj-cs"/>
              </a:rPr>
              <a:t> </a:t>
            </a:r>
            <a:r>
              <a:rPr lang="cs-CZ" sz="4400" dirty="0" err="1">
                <a:latin typeface="+mj-lt"/>
                <a:ea typeface="+mj-ea"/>
                <a:cs typeface="+mj-cs"/>
              </a:rPr>
              <a:t>spine</a:t>
            </a:r>
            <a:r>
              <a:rPr lang="cs-CZ" sz="4400" dirty="0">
                <a:latin typeface="+mj-lt"/>
                <a:ea typeface="+mj-ea"/>
                <a:cs typeface="+mj-cs"/>
              </a:rPr>
              <a:t> </a:t>
            </a:r>
            <a:r>
              <a:rPr lang="cs-CZ" sz="4400" dirty="0" err="1">
                <a:latin typeface="+mj-lt"/>
                <a:ea typeface="+mj-ea"/>
                <a:cs typeface="+mj-cs"/>
              </a:rPr>
              <a:t>during</a:t>
            </a:r>
            <a:r>
              <a:rPr lang="cs-CZ" sz="4400" dirty="0">
                <a:latin typeface="+mj-lt"/>
                <a:ea typeface="+mj-ea"/>
                <a:cs typeface="+mj-cs"/>
              </a:rPr>
              <a:t> 	</a:t>
            </a:r>
            <a:r>
              <a:rPr lang="cs-CZ" sz="4400" dirty="0" err="1">
                <a:latin typeface="+mj-lt"/>
                <a:ea typeface="+mj-ea"/>
                <a:cs typeface="+mj-cs"/>
              </a:rPr>
              <a:t>patients</a:t>
            </a:r>
            <a:r>
              <a:rPr lang="cs-CZ" sz="4400" dirty="0">
                <a:latin typeface="+mj-lt"/>
                <a:ea typeface="+mj-ea"/>
                <a:cs typeface="+mj-cs"/>
              </a:rPr>
              <a:t> </a:t>
            </a:r>
            <a:r>
              <a:rPr lang="cs-CZ" sz="4400" dirty="0" err="1">
                <a:latin typeface="+mj-lt"/>
                <a:ea typeface="+mj-ea"/>
                <a:cs typeface="+mj-cs"/>
              </a:rPr>
              <a:t>attempt</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adduction</a:t>
            </a:r>
            <a:endParaRPr lang="cs-CZ" sz="4400" dirty="0">
              <a:latin typeface="+mj-lt"/>
              <a:ea typeface="+mj-ea"/>
              <a:cs typeface="+mj-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6257940" cy="1143000"/>
          </a:xfrm>
        </p:spPr>
        <p:txBody>
          <a:bodyPr>
            <a:normAutofit fontScale="90000"/>
          </a:bodyPr>
          <a:lstStyle/>
          <a:p>
            <a:r>
              <a:rPr lang="cs-CZ" dirty="0" err="1"/>
              <a:t>Scapular</a:t>
            </a:r>
            <a:r>
              <a:rPr lang="cs-CZ" dirty="0"/>
              <a:t> </a:t>
            </a:r>
            <a:r>
              <a:rPr lang="cs-CZ" dirty="0" err="1"/>
              <a:t>adduction</a:t>
            </a:r>
            <a:r>
              <a:rPr lang="cs-CZ" dirty="0"/>
              <a:t> – notes:</a:t>
            </a:r>
          </a:p>
        </p:txBody>
      </p:sp>
      <p:sp>
        <p:nvSpPr>
          <p:cNvPr id="3" name="Zástupný symbol pro obsah 2"/>
          <p:cNvSpPr>
            <a:spLocks noGrp="1"/>
          </p:cNvSpPr>
          <p:nvPr>
            <p:ph idx="1"/>
          </p:nvPr>
        </p:nvSpPr>
        <p:spPr>
          <a:xfrm>
            <a:off x="428596" y="2643182"/>
            <a:ext cx="8229600" cy="4525963"/>
          </a:xfrm>
        </p:spPr>
        <p:txBody>
          <a:bodyPr/>
          <a:lstStyle/>
          <a:p>
            <a:r>
              <a:rPr lang="cs-CZ" dirty="0"/>
              <a:t>Don´t </a:t>
            </a:r>
            <a:r>
              <a:rPr lang="cs-CZ" dirty="0" err="1"/>
              <a:t>allow</a:t>
            </a:r>
            <a:r>
              <a:rPr lang="cs-CZ" dirty="0"/>
              <a:t> </a:t>
            </a:r>
            <a:r>
              <a:rPr lang="cs-CZ" dirty="0" err="1"/>
              <a:t>the</a:t>
            </a:r>
            <a:r>
              <a:rPr lang="cs-CZ" dirty="0"/>
              <a:t> </a:t>
            </a:r>
            <a:r>
              <a:rPr lang="cs-CZ" dirty="0" err="1"/>
              <a:t>patient</a:t>
            </a:r>
            <a:r>
              <a:rPr lang="cs-CZ" dirty="0"/>
              <a:t> to do a </a:t>
            </a:r>
            <a:r>
              <a:rPr lang="cs-CZ" dirty="0" err="1"/>
              <a:t>rotation</a:t>
            </a:r>
            <a:r>
              <a:rPr lang="cs-CZ" dirty="0"/>
              <a:t> </a:t>
            </a:r>
            <a:r>
              <a:rPr lang="cs-CZ" dirty="0" err="1"/>
              <a:t>of</a:t>
            </a:r>
            <a:r>
              <a:rPr lang="cs-CZ" dirty="0"/>
              <a:t> trunk, </a:t>
            </a:r>
            <a:r>
              <a:rPr lang="cs-CZ" dirty="0" err="1"/>
              <a:t>elevation</a:t>
            </a:r>
            <a:r>
              <a:rPr lang="cs-CZ" dirty="0"/>
              <a:t> </a:t>
            </a:r>
            <a:r>
              <a:rPr lang="cs-CZ" dirty="0" err="1"/>
              <a:t>of</a:t>
            </a:r>
            <a:r>
              <a:rPr lang="cs-CZ" dirty="0"/>
              <a:t> </a:t>
            </a:r>
            <a:r>
              <a:rPr lang="cs-CZ" dirty="0" err="1"/>
              <a:t>the</a:t>
            </a:r>
            <a:r>
              <a:rPr lang="cs-CZ" dirty="0"/>
              <a:t> </a:t>
            </a:r>
            <a:r>
              <a:rPr lang="cs-CZ" dirty="0" err="1"/>
              <a:t>upper</a:t>
            </a:r>
            <a:r>
              <a:rPr lang="cs-CZ" dirty="0"/>
              <a:t> limb, </a:t>
            </a:r>
            <a:r>
              <a:rPr lang="cs-CZ" dirty="0" err="1"/>
              <a:t>elevation</a:t>
            </a:r>
            <a:r>
              <a:rPr lang="cs-CZ" dirty="0"/>
              <a:t> </a:t>
            </a:r>
            <a:r>
              <a:rPr lang="cs-CZ" dirty="0" err="1"/>
              <a:t>of</a:t>
            </a:r>
            <a:r>
              <a:rPr lang="cs-CZ" dirty="0"/>
              <a:t> </a:t>
            </a:r>
            <a:r>
              <a:rPr lang="cs-CZ" dirty="0" err="1"/>
              <a:t>scapula</a:t>
            </a:r>
            <a:r>
              <a:rPr lang="cs-CZ" dirty="0"/>
              <a:t> </a:t>
            </a:r>
            <a:r>
              <a:rPr lang="cs-CZ" dirty="0" err="1"/>
              <a:t>or</a:t>
            </a:r>
            <a:r>
              <a:rPr lang="cs-CZ" dirty="0"/>
              <a:t> </a:t>
            </a:r>
            <a:r>
              <a:rPr lang="cs-CZ" dirty="0" err="1"/>
              <a:t>shoulders</a:t>
            </a:r>
            <a:endParaRPr lang="cs-CZ" dirty="0"/>
          </a:p>
          <a:p>
            <a:r>
              <a:rPr lang="cs-CZ" dirty="0"/>
              <a:t>Put </a:t>
            </a:r>
            <a:r>
              <a:rPr lang="cs-CZ" dirty="0" err="1"/>
              <a:t>the</a:t>
            </a:r>
            <a:r>
              <a:rPr lang="cs-CZ" dirty="0"/>
              <a:t> </a:t>
            </a:r>
            <a:r>
              <a:rPr lang="cs-CZ" dirty="0" err="1"/>
              <a:t>same</a:t>
            </a:r>
            <a:r>
              <a:rPr lang="cs-CZ" dirty="0"/>
              <a:t> </a:t>
            </a:r>
            <a:r>
              <a:rPr lang="cs-CZ" dirty="0" err="1"/>
              <a:t>level</a:t>
            </a:r>
            <a:r>
              <a:rPr lang="cs-CZ" dirty="0"/>
              <a:t> </a:t>
            </a:r>
            <a:r>
              <a:rPr lang="cs-CZ" dirty="0" err="1"/>
              <a:t>of</a:t>
            </a:r>
            <a:r>
              <a:rPr lang="cs-CZ" dirty="0"/>
              <a:t> </a:t>
            </a:r>
            <a:r>
              <a:rPr lang="cs-CZ" dirty="0" err="1"/>
              <a:t>resistance</a:t>
            </a:r>
            <a:r>
              <a:rPr lang="cs-CZ" dirty="0"/>
              <a:t> </a:t>
            </a:r>
            <a:r>
              <a:rPr lang="cs-CZ" dirty="0" err="1"/>
              <a:t>against</a:t>
            </a:r>
            <a:r>
              <a:rPr lang="cs-CZ" dirty="0"/>
              <a:t> </a:t>
            </a:r>
            <a:r>
              <a:rPr lang="cs-CZ" dirty="0" err="1"/>
              <a:t>the</a:t>
            </a:r>
            <a:r>
              <a:rPr lang="cs-CZ" dirty="0"/>
              <a:t> </a:t>
            </a:r>
            <a:r>
              <a:rPr lang="cs-CZ" dirty="0" err="1"/>
              <a:t>movement</a:t>
            </a:r>
            <a:r>
              <a:rPr lang="cs-CZ" dirty="0"/>
              <a:t> </a:t>
            </a:r>
            <a:r>
              <a:rPr lang="cs-CZ" dirty="0" err="1"/>
              <a:t>of</a:t>
            </a:r>
            <a:r>
              <a:rPr lang="cs-CZ" dirty="0"/>
              <a:t> </a:t>
            </a:r>
            <a:r>
              <a:rPr lang="cs-CZ" dirty="0" err="1"/>
              <a:t>scapula</a:t>
            </a:r>
            <a:endParaRPr lang="cs-CZ" dirty="0"/>
          </a:p>
          <a:p>
            <a:r>
              <a:rPr lang="cs-CZ" dirty="0" err="1"/>
              <a:t>The</a:t>
            </a:r>
            <a:r>
              <a:rPr lang="cs-CZ" dirty="0"/>
              <a:t> </a:t>
            </a:r>
            <a:r>
              <a:rPr lang="cs-CZ" dirty="0" err="1"/>
              <a:t>position</a:t>
            </a:r>
            <a:r>
              <a:rPr lang="cs-CZ" dirty="0"/>
              <a:t> </a:t>
            </a:r>
            <a:r>
              <a:rPr lang="cs-CZ" dirty="0" err="1"/>
              <a:t>of</a:t>
            </a:r>
            <a:r>
              <a:rPr lang="cs-CZ" dirty="0"/>
              <a:t> </a:t>
            </a:r>
            <a:r>
              <a:rPr lang="cs-CZ" dirty="0" err="1"/>
              <a:t>the</a:t>
            </a:r>
            <a:r>
              <a:rPr lang="cs-CZ" dirty="0"/>
              <a:t> </a:t>
            </a:r>
            <a:r>
              <a:rPr lang="cs-CZ" dirty="0" err="1"/>
              <a:t>head</a:t>
            </a:r>
            <a:r>
              <a:rPr lang="cs-CZ" dirty="0"/>
              <a:t> </a:t>
            </a:r>
            <a:r>
              <a:rPr lang="cs-CZ" dirty="0" err="1"/>
              <a:t>is</a:t>
            </a:r>
            <a:r>
              <a:rPr lang="cs-CZ" dirty="0"/>
              <a:t> </a:t>
            </a:r>
            <a:r>
              <a:rPr lang="cs-CZ" dirty="0" err="1"/>
              <a:t>important</a:t>
            </a:r>
            <a:endParaRPr lang="cs-CZ" dirty="0"/>
          </a:p>
          <a:p>
            <a:endParaRPr lang="cs-CZ" dirty="0"/>
          </a:p>
        </p:txBody>
      </p:sp>
      <p:pic>
        <p:nvPicPr>
          <p:cNvPr id="79873" name="Picture 1" descr="C:\Users\Verca\Desktop\1108586068_2694.jpg"/>
          <p:cNvPicPr>
            <a:picLocks noChangeAspect="1" noChangeArrowheads="1"/>
          </p:cNvPicPr>
          <p:nvPr/>
        </p:nvPicPr>
        <p:blipFill>
          <a:blip r:embed="rId2" cstate="print"/>
          <a:srcRect/>
          <a:stretch>
            <a:fillRect/>
          </a:stretch>
        </p:blipFill>
        <p:spPr bwMode="auto">
          <a:xfrm>
            <a:off x="6786578" y="214290"/>
            <a:ext cx="2143125" cy="2428875"/>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0" y="285728"/>
            <a:ext cx="8229600" cy="1143000"/>
          </a:xfrm>
        </p:spPr>
        <p:txBody>
          <a:bodyPr/>
          <a:lstStyle/>
          <a:p>
            <a:r>
              <a:rPr lang="cs-CZ" dirty="0" err="1"/>
              <a:t>Adduction</a:t>
            </a:r>
            <a:r>
              <a:rPr lang="cs-CZ" dirty="0"/>
              <a:t> </a:t>
            </a:r>
            <a:r>
              <a:rPr lang="cs-CZ" dirty="0" err="1"/>
              <a:t>with</a:t>
            </a:r>
            <a:r>
              <a:rPr lang="cs-CZ" dirty="0"/>
              <a:t> </a:t>
            </a:r>
            <a:r>
              <a:rPr lang="cs-CZ" dirty="0" err="1"/>
              <a:t>depression</a:t>
            </a:r>
            <a:endParaRPr lang="cs-CZ" dirty="0"/>
          </a:p>
        </p:txBody>
      </p:sp>
      <p:pic>
        <p:nvPicPr>
          <p:cNvPr id="31746" name="Picture 2" descr="C:\Users\Verca\Desktop\blog-examprep-091313.jpg"/>
          <p:cNvPicPr>
            <a:picLocks noGrp="1" noChangeAspect="1" noChangeArrowheads="1"/>
          </p:cNvPicPr>
          <p:nvPr>
            <p:ph idx="1"/>
          </p:nvPr>
        </p:nvPicPr>
        <p:blipFill>
          <a:blip r:embed="rId2" cstate="print"/>
          <a:srcRect l="42373" r="33474" b="50158"/>
          <a:stretch>
            <a:fillRect/>
          </a:stretch>
        </p:blipFill>
        <p:spPr bwMode="auto">
          <a:xfrm>
            <a:off x="7500958" y="142852"/>
            <a:ext cx="1357322" cy="1756572"/>
          </a:xfrm>
          <a:prstGeom prst="rect">
            <a:avLst/>
          </a:prstGeom>
          <a:noFill/>
        </p:spPr>
      </p:pic>
      <p:sp>
        <p:nvSpPr>
          <p:cNvPr id="5" name="Nadpis 1"/>
          <p:cNvSpPr txBox="1">
            <a:spLocks/>
          </p:cNvSpPr>
          <p:nvPr/>
        </p:nvSpPr>
        <p:spPr>
          <a:xfrm>
            <a:off x="642910" y="57150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err="1">
                <a:ln>
                  <a:noFill/>
                </a:ln>
                <a:solidFill>
                  <a:schemeClr val="tx1"/>
                </a:solidFill>
                <a:effectLst/>
                <a:uLnTx/>
                <a:uFillTx/>
                <a:latin typeface="+mj-lt"/>
                <a:ea typeface="+mj-ea"/>
                <a:cs typeface="+mj-cs"/>
              </a:rPr>
              <a:t>Trapezius</a:t>
            </a:r>
            <a:r>
              <a:rPr kumimoji="0" lang="cs-CZ" sz="2800" b="0" i="0" u="none" strike="noStrike" kern="1200" cap="none" spc="0" normalizeH="0" baseline="0" noProof="0" dirty="0">
                <a:ln>
                  <a:noFill/>
                </a:ln>
                <a:solidFill>
                  <a:schemeClr val="tx1"/>
                </a:solidFill>
                <a:effectLst/>
                <a:uLnTx/>
                <a:uFillTx/>
                <a:latin typeface="+mj-lt"/>
                <a:ea typeface="+mj-ea"/>
                <a:cs typeface="+mj-cs"/>
              </a:rPr>
              <a:t> </a:t>
            </a:r>
            <a:r>
              <a:rPr kumimoji="0" lang="cs-CZ" sz="2800" b="0" i="0" u="none" strike="noStrike" kern="1200" cap="none" spc="0" normalizeH="0" baseline="0" noProof="0" dirty="0" err="1">
                <a:ln>
                  <a:noFill/>
                </a:ln>
                <a:solidFill>
                  <a:schemeClr val="tx1"/>
                </a:solidFill>
                <a:effectLst/>
                <a:uLnTx/>
                <a:uFillTx/>
                <a:latin typeface="+mj-lt"/>
                <a:ea typeface="+mj-ea"/>
                <a:cs typeface="+mj-cs"/>
              </a:rPr>
              <a:t>muscle</a:t>
            </a:r>
            <a:r>
              <a:rPr kumimoji="0" lang="cs-CZ" sz="2800" b="0" i="0" u="none" strike="noStrike" kern="1200" cap="none" spc="0" normalizeH="0" baseline="0" noProof="0" dirty="0">
                <a:ln>
                  <a:noFill/>
                </a:ln>
                <a:solidFill>
                  <a:schemeClr val="tx1"/>
                </a:solidFill>
                <a:effectLst/>
                <a:uLnTx/>
                <a:uFillTx/>
                <a:latin typeface="+mj-lt"/>
                <a:ea typeface="+mj-ea"/>
                <a:cs typeface="+mj-cs"/>
              </a:rPr>
              <a:t> (</a:t>
            </a:r>
            <a:r>
              <a:rPr kumimoji="0" lang="cs-CZ" sz="2800" b="0" i="0" u="none" strike="noStrike" kern="1200" cap="none" spc="0" normalizeH="0" baseline="0" noProof="0" dirty="0" err="1">
                <a:ln>
                  <a:noFill/>
                </a:ln>
                <a:solidFill>
                  <a:schemeClr val="tx1"/>
                </a:solidFill>
                <a:effectLst/>
                <a:uLnTx/>
                <a:uFillTx/>
                <a:latin typeface="+mj-lt"/>
                <a:ea typeface="+mj-ea"/>
                <a:cs typeface="+mj-cs"/>
              </a:rPr>
              <a:t>lower</a:t>
            </a:r>
            <a:r>
              <a:rPr kumimoji="0" lang="cs-CZ" sz="2800" b="0" i="0" u="none" strike="noStrike" kern="1200" cap="none" spc="0" normalizeH="0" noProof="0" dirty="0">
                <a:ln>
                  <a:noFill/>
                </a:ln>
                <a:solidFill>
                  <a:schemeClr val="tx1"/>
                </a:solidFill>
                <a:effectLst/>
                <a:uLnTx/>
                <a:uFillTx/>
                <a:latin typeface="+mj-lt"/>
                <a:ea typeface="+mj-ea"/>
                <a:cs typeface="+mj-cs"/>
              </a:rPr>
              <a:t> part)</a:t>
            </a:r>
            <a:endParaRPr kumimoji="0" lang="cs-CZ" sz="2800" b="0" i="0" u="none" strike="noStrike" kern="1200" cap="none" spc="0" normalizeH="0" baseline="0" noProof="0" dirty="0">
              <a:ln>
                <a:noFill/>
              </a:ln>
              <a:solidFill>
                <a:schemeClr val="tx1"/>
              </a:solidFill>
              <a:effectLst/>
              <a:uLnTx/>
              <a:uFillTx/>
              <a:latin typeface="+mj-lt"/>
              <a:ea typeface="+mj-ea"/>
              <a:cs typeface="+mj-cs"/>
            </a:endParaRPr>
          </a:p>
        </p:txBody>
      </p:sp>
      <p:pic>
        <p:nvPicPr>
          <p:cNvPr id="6" name="Picture 2" descr="C:\Users\Verca\Desktop\740152-training-m_trapezius.jpg"/>
          <p:cNvPicPr>
            <a:picLocks noChangeAspect="1" noChangeArrowheads="1"/>
          </p:cNvPicPr>
          <p:nvPr/>
        </p:nvPicPr>
        <p:blipFill>
          <a:blip r:embed="rId3" cstate="print"/>
          <a:srcRect/>
          <a:stretch>
            <a:fillRect/>
          </a:stretch>
        </p:blipFill>
        <p:spPr bwMode="auto">
          <a:xfrm>
            <a:off x="2000232" y="1500174"/>
            <a:ext cx="4925313" cy="4525963"/>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686800" cy="1143000"/>
          </a:xfrm>
        </p:spPr>
        <p:txBody>
          <a:bodyPr>
            <a:normAutofit fontScale="90000"/>
          </a:bodyPr>
          <a:lstStyle/>
          <a:p>
            <a:r>
              <a:rPr lang="cs-CZ" dirty="0" err="1"/>
              <a:t>Adduction</a:t>
            </a:r>
            <a:r>
              <a:rPr lang="cs-CZ" dirty="0"/>
              <a:t> </a:t>
            </a:r>
            <a:r>
              <a:rPr lang="cs-CZ" dirty="0" err="1"/>
              <a:t>with</a:t>
            </a:r>
            <a:r>
              <a:rPr lang="cs-CZ" dirty="0"/>
              <a:t> </a:t>
            </a:r>
            <a:r>
              <a:rPr lang="cs-CZ" dirty="0" err="1"/>
              <a:t>depression</a:t>
            </a:r>
            <a:r>
              <a:rPr lang="cs-CZ" dirty="0"/>
              <a:t> – grade 5,4,3</a:t>
            </a:r>
          </a:p>
        </p:txBody>
      </p:sp>
      <p:sp>
        <p:nvSpPr>
          <p:cNvPr id="4" name="Nadpis 1"/>
          <p:cNvSpPr txBox="1">
            <a:spLocks/>
          </p:cNvSpPr>
          <p:nvPr/>
        </p:nvSpPr>
        <p:spPr>
          <a:xfrm>
            <a:off x="285720" y="5143512"/>
            <a:ext cx="8858280" cy="1714488"/>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position</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forhead</a:t>
            </a:r>
            <a:r>
              <a:rPr lang="cs-CZ" sz="4400" dirty="0">
                <a:latin typeface="+mj-lt"/>
                <a:ea typeface="+mj-ea"/>
                <a:cs typeface="+mj-cs"/>
              </a:rPr>
              <a:t>, </a:t>
            </a:r>
            <a:r>
              <a:rPr lang="cs-CZ" sz="4400" dirty="0" err="1">
                <a:latin typeface="+mj-lt"/>
                <a:ea typeface="+mj-ea"/>
                <a:cs typeface="+mj-cs"/>
              </a:rPr>
              <a:t>uninvolved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relaxed</a:t>
            </a:r>
            <a:r>
              <a:rPr lang="cs-CZ" sz="4400" dirty="0">
                <a:latin typeface="+mj-lt"/>
                <a:ea typeface="+mj-ea"/>
                <a:cs typeface="+mj-cs"/>
              </a:rPr>
              <a:t> </a:t>
            </a:r>
            <a:r>
              <a:rPr lang="cs-CZ" sz="4400" dirty="0" err="1">
                <a:latin typeface="+mj-lt"/>
                <a:ea typeface="+mj-ea"/>
                <a:cs typeface="+mj-cs"/>
              </a:rPr>
              <a:t>along</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body,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elevated</a:t>
            </a:r>
            <a:r>
              <a:rPr lang="cs-CZ" sz="4400" dirty="0">
                <a:latin typeface="+mj-lt"/>
                <a:ea typeface="+mj-ea"/>
                <a:cs typeface="+mj-cs"/>
              </a:rPr>
              <a:t>, </a:t>
            </a:r>
            <a:r>
              <a:rPr lang="cs-CZ" sz="4400" dirty="0" err="1">
                <a:latin typeface="+mj-lt"/>
                <a:ea typeface="+mj-ea"/>
                <a:cs typeface="+mj-cs"/>
              </a:rPr>
              <a:t>elbow</a:t>
            </a:r>
            <a:r>
              <a:rPr lang="cs-CZ" sz="4400" dirty="0">
                <a:latin typeface="+mj-lt"/>
                <a:ea typeface="+mj-ea"/>
                <a:cs typeface="+mj-cs"/>
              </a:rPr>
              <a:t> </a:t>
            </a:r>
            <a:r>
              <a:rPr lang="cs-CZ" sz="4400" dirty="0" err="1">
                <a:latin typeface="+mj-lt"/>
                <a:ea typeface="+mj-ea"/>
                <a:cs typeface="+mj-cs"/>
              </a:rPr>
              <a:t>extended</a:t>
            </a:r>
            <a:r>
              <a:rPr lang="cs-CZ" sz="4400" dirty="0">
                <a:latin typeface="+mj-lt"/>
                <a:ea typeface="+mj-ea"/>
                <a:cs typeface="+mj-cs"/>
              </a:rPr>
              <a:t>, </a:t>
            </a:r>
            <a:r>
              <a:rPr lang="cs-CZ" sz="4400" dirty="0" err="1">
                <a:latin typeface="+mj-lt"/>
                <a:ea typeface="+mj-ea"/>
                <a:cs typeface="+mj-cs"/>
              </a:rPr>
              <a:t>ulnar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forearm</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supporting</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patients</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adduction</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depression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endParaRPr lang="cs-CZ" sz="4400" dirty="0">
              <a:latin typeface="+mj-lt"/>
              <a:ea typeface="+mj-ea"/>
              <a:cs typeface="+mj-cs"/>
            </a:endParaRPr>
          </a:p>
          <a:p>
            <a:pPr lvl="0">
              <a:spcBef>
                <a:spcPct val="0"/>
              </a:spcBef>
              <a:defRPr/>
            </a:pPr>
            <a:r>
              <a:rPr lang="cs-CZ" sz="4400" dirty="0" err="1">
                <a:latin typeface="+mj-lt"/>
                <a:ea typeface="+mj-ea"/>
                <a:cs typeface="+mj-cs"/>
              </a:rPr>
              <a:t>Resistance</a:t>
            </a:r>
            <a:r>
              <a:rPr lang="cs-CZ" sz="4400" dirty="0">
                <a:latin typeface="+mj-lt"/>
                <a:ea typeface="+mj-ea"/>
                <a:cs typeface="+mj-cs"/>
              </a:rPr>
              <a:t>: PT put </a:t>
            </a:r>
            <a:r>
              <a:rPr lang="cs-CZ" sz="4400" dirty="0" err="1">
                <a:latin typeface="+mj-lt"/>
                <a:ea typeface="+mj-ea"/>
                <a:cs typeface="+mj-cs"/>
              </a:rPr>
              <a:t>resistance</a:t>
            </a:r>
            <a:r>
              <a:rPr lang="cs-CZ" sz="4400" dirty="0">
                <a:latin typeface="+mj-lt"/>
                <a:ea typeface="+mj-ea"/>
                <a:cs typeface="+mj-cs"/>
              </a:rPr>
              <a:t> </a:t>
            </a:r>
            <a:r>
              <a:rPr lang="cs-CZ" sz="4400" dirty="0" err="1">
                <a:latin typeface="+mj-lt"/>
                <a:ea typeface="+mj-ea"/>
                <a:cs typeface="+mj-cs"/>
              </a:rPr>
              <a:t>against</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angle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its</a:t>
            </a:r>
            <a:r>
              <a:rPr lang="cs-CZ" sz="4400" dirty="0">
                <a:latin typeface="+mj-lt"/>
                <a:ea typeface="+mj-ea"/>
                <a:cs typeface="+mj-cs"/>
              </a:rPr>
              <a:t> </a:t>
            </a: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down</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rotation</a:t>
            </a:r>
            <a:r>
              <a:rPr lang="cs-CZ" sz="4400" dirty="0">
                <a:latin typeface="+mj-lt"/>
                <a:ea typeface="+mj-ea"/>
                <a:cs typeface="+mj-cs"/>
              </a:rPr>
              <a:t> </a:t>
            </a:r>
            <a:r>
              <a:rPr lang="cs-CZ" sz="4400" dirty="0" err="1">
                <a:latin typeface="+mj-lt"/>
                <a:ea typeface="+mj-ea"/>
                <a:cs typeface="+mj-cs"/>
              </a:rPr>
              <a:t>inward</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grades</a:t>
            </a:r>
            <a:r>
              <a:rPr lang="cs-CZ" sz="4400" dirty="0">
                <a:latin typeface="+mj-lt"/>
                <a:ea typeface="+mj-ea"/>
                <a:cs typeface="+mj-cs"/>
              </a:rPr>
              <a:t> 5,4,3 </a:t>
            </a:r>
            <a:r>
              <a:rPr lang="cs-CZ" sz="4400" dirty="0" err="1">
                <a:latin typeface="+mj-lt"/>
                <a:ea typeface="+mj-ea"/>
                <a:cs typeface="+mj-cs"/>
              </a:rPr>
              <a:t>differentiate</a:t>
            </a:r>
            <a:r>
              <a:rPr lang="cs-CZ" sz="4400" dirty="0">
                <a:latin typeface="+mj-lt"/>
                <a:ea typeface="+mj-ea"/>
                <a:cs typeface="+mj-cs"/>
              </a:rPr>
              <a:t> </a:t>
            </a:r>
            <a:r>
              <a:rPr lang="cs-CZ" sz="4400" dirty="0" err="1">
                <a:latin typeface="+mj-lt"/>
                <a:ea typeface="+mj-ea"/>
                <a:cs typeface="+mj-cs"/>
              </a:rPr>
              <a:t>according</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amount</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resistance</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2770" name="Picture 2" descr="C:\Users\Verca\Desktop\MMT (4) Shoulder, scapula, elbow, fotky\WP_20151001_007.jpg"/>
          <p:cNvPicPr>
            <a:picLocks noGrp="1" noChangeAspect="1" noChangeArrowheads="1"/>
          </p:cNvPicPr>
          <p:nvPr>
            <p:ph idx="1"/>
          </p:nvPr>
        </p:nvPicPr>
        <p:blipFill>
          <a:blip r:embed="rId2" cstate="print"/>
          <a:srcRect l="15421" t="14206" r="15421" b="6874"/>
          <a:stretch>
            <a:fillRect/>
          </a:stretch>
        </p:blipFill>
        <p:spPr bwMode="auto">
          <a:xfrm>
            <a:off x="1928794" y="1428736"/>
            <a:ext cx="5572164" cy="35719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Adduction</a:t>
            </a:r>
            <a:r>
              <a:rPr lang="cs-CZ" dirty="0"/>
              <a:t> </a:t>
            </a:r>
            <a:r>
              <a:rPr lang="cs-CZ" dirty="0" err="1"/>
              <a:t>with</a:t>
            </a:r>
            <a:r>
              <a:rPr lang="cs-CZ" dirty="0"/>
              <a:t> </a:t>
            </a:r>
            <a:r>
              <a:rPr lang="cs-CZ" dirty="0" err="1"/>
              <a:t>depression</a:t>
            </a:r>
            <a:r>
              <a:rPr lang="cs-CZ" dirty="0"/>
              <a:t> – grade 2</a:t>
            </a:r>
          </a:p>
        </p:txBody>
      </p:sp>
      <p:pic>
        <p:nvPicPr>
          <p:cNvPr id="33794" name="Picture 2" descr="C:\Users\Verca\Desktop\MMT (4) Shoulder, scapula, elbow, fotky\WP_20151001_008.jpg"/>
          <p:cNvPicPr>
            <a:picLocks noGrp="1" noChangeAspect="1" noChangeArrowheads="1"/>
          </p:cNvPicPr>
          <p:nvPr>
            <p:ph idx="1"/>
          </p:nvPr>
        </p:nvPicPr>
        <p:blipFill>
          <a:blip r:embed="rId2" cstate="print"/>
          <a:srcRect l="18081" t="10417" r="10101" b="4349"/>
          <a:stretch>
            <a:fillRect/>
          </a:stretch>
        </p:blipFill>
        <p:spPr bwMode="auto">
          <a:xfrm>
            <a:off x="1785918" y="1142984"/>
            <a:ext cx="5786478" cy="3857652"/>
          </a:xfrm>
          <a:prstGeom prst="rect">
            <a:avLst/>
          </a:prstGeom>
          <a:noFill/>
        </p:spPr>
      </p:pic>
      <p:sp>
        <p:nvSpPr>
          <p:cNvPr id="5" name="Nadpis 1"/>
          <p:cNvSpPr txBox="1">
            <a:spLocks/>
          </p:cNvSpPr>
          <p:nvPr/>
        </p:nvSpPr>
        <p:spPr>
          <a:xfrm>
            <a:off x="285720" y="5143512"/>
            <a:ext cx="8858280" cy="1714488"/>
          </a:xfrm>
          <a:prstGeom prst="rect">
            <a:avLst/>
          </a:prstGeom>
        </p:spPr>
        <p:txBody>
          <a:bodyPr vert="horz" lIns="91440" tIns="45720" rIns="91440" bIns="45720" rtlCol="0" anchor="ctr">
            <a:normAutofit fontScale="5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position</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forhead</a:t>
            </a:r>
            <a:r>
              <a:rPr lang="cs-CZ" sz="4400" dirty="0">
                <a:latin typeface="+mj-lt"/>
                <a:ea typeface="+mj-ea"/>
                <a:cs typeface="+mj-cs"/>
              </a:rPr>
              <a:t>, </a:t>
            </a:r>
            <a:r>
              <a:rPr lang="cs-CZ" sz="4400" dirty="0" err="1">
                <a:latin typeface="+mj-lt"/>
                <a:ea typeface="+mj-ea"/>
                <a:cs typeface="+mj-cs"/>
              </a:rPr>
              <a:t>uninvolved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relaxed</a:t>
            </a:r>
            <a:r>
              <a:rPr lang="cs-CZ" sz="4400" dirty="0">
                <a:latin typeface="+mj-lt"/>
                <a:ea typeface="+mj-ea"/>
                <a:cs typeface="+mj-cs"/>
              </a:rPr>
              <a:t> </a:t>
            </a:r>
            <a:r>
              <a:rPr lang="cs-CZ" sz="4400" dirty="0" err="1">
                <a:latin typeface="+mj-lt"/>
                <a:ea typeface="+mj-ea"/>
                <a:cs typeface="+mj-cs"/>
              </a:rPr>
              <a:t>along</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body,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elevated</a:t>
            </a:r>
            <a:r>
              <a:rPr lang="cs-CZ" sz="4400" dirty="0">
                <a:latin typeface="+mj-lt"/>
                <a:ea typeface="+mj-ea"/>
                <a:cs typeface="+mj-cs"/>
              </a:rPr>
              <a:t>, 	</a:t>
            </a:r>
            <a:r>
              <a:rPr lang="cs-CZ" sz="4400" dirty="0" err="1">
                <a:latin typeface="+mj-lt"/>
                <a:ea typeface="+mj-ea"/>
                <a:cs typeface="+mj-cs"/>
              </a:rPr>
              <a:t>elbow</a:t>
            </a:r>
            <a:r>
              <a:rPr lang="cs-CZ" sz="4400" dirty="0">
                <a:latin typeface="+mj-lt"/>
                <a:ea typeface="+mj-ea"/>
                <a:cs typeface="+mj-cs"/>
              </a:rPr>
              <a:t> </a:t>
            </a:r>
            <a:r>
              <a:rPr lang="cs-CZ" sz="4400" dirty="0" err="1">
                <a:latin typeface="+mj-lt"/>
                <a:ea typeface="+mj-ea"/>
                <a:cs typeface="+mj-cs"/>
              </a:rPr>
              <a:t>extended</a:t>
            </a:r>
            <a:r>
              <a:rPr lang="cs-CZ" sz="4400" dirty="0">
                <a:latin typeface="+mj-lt"/>
                <a:ea typeface="+mj-ea"/>
                <a:cs typeface="+mj-cs"/>
              </a:rPr>
              <a:t>, </a:t>
            </a:r>
            <a:r>
              <a:rPr lang="cs-CZ" sz="4400" dirty="0" err="1">
                <a:latin typeface="+mj-lt"/>
                <a:ea typeface="+mj-ea"/>
                <a:cs typeface="+mj-cs"/>
              </a:rPr>
              <a:t>ulnar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forearm</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trunk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uninvolved</a:t>
            </a:r>
            <a:r>
              <a:rPr lang="cs-CZ" sz="4400" dirty="0">
                <a:latin typeface="+mj-lt"/>
                <a:ea typeface="+mj-ea"/>
                <a:cs typeface="+mj-cs"/>
              </a:rPr>
              <a:t> </a:t>
            </a:r>
            <a:r>
              <a:rPr lang="cs-CZ" sz="4400" dirty="0" err="1">
                <a:latin typeface="+mj-lt"/>
                <a:ea typeface="+mj-ea"/>
                <a:cs typeface="+mj-cs"/>
              </a:rPr>
              <a:t>side</a:t>
            </a:r>
            <a:r>
              <a:rPr lang="cs-CZ" sz="4400" dirty="0">
                <a:latin typeface="+mj-lt"/>
                <a:ea typeface="+mj-ea"/>
                <a:cs typeface="+mj-cs"/>
              </a:rPr>
              <a:t>, support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patients</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adduction</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depression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Adduction</a:t>
            </a:r>
            <a:r>
              <a:rPr lang="cs-CZ" dirty="0"/>
              <a:t> </a:t>
            </a:r>
            <a:r>
              <a:rPr lang="cs-CZ" dirty="0" err="1"/>
              <a:t>with</a:t>
            </a:r>
            <a:r>
              <a:rPr lang="cs-CZ" dirty="0"/>
              <a:t> </a:t>
            </a:r>
            <a:r>
              <a:rPr lang="cs-CZ" dirty="0" err="1"/>
              <a:t>depression</a:t>
            </a:r>
            <a:r>
              <a:rPr lang="cs-CZ" dirty="0"/>
              <a:t> – grade 1,0</a:t>
            </a:r>
          </a:p>
        </p:txBody>
      </p:sp>
      <p:pic>
        <p:nvPicPr>
          <p:cNvPr id="34818" name="Picture 2" descr="C:\Users\Verca\Desktop\MMT (4) Shoulder, scapula, elbow, fotky\WP_20151001_009.jpg"/>
          <p:cNvPicPr>
            <a:picLocks noGrp="1" noChangeAspect="1" noChangeArrowheads="1"/>
          </p:cNvPicPr>
          <p:nvPr>
            <p:ph idx="1"/>
          </p:nvPr>
        </p:nvPicPr>
        <p:blipFill>
          <a:blip r:embed="rId2" cstate="print"/>
          <a:srcRect l="23053" t="12628" r="12223" b="10031"/>
          <a:stretch>
            <a:fillRect/>
          </a:stretch>
        </p:blipFill>
        <p:spPr bwMode="auto">
          <a:xfrm>
            <a:off x="2071670" y="1357298"/>
            <a:ext cx="5214974" cy="3500462"/>
          </a:xfrm>
          <a:prstGeom prst="rect">
            <a:avLst/>
          </a:prstGeom>
          <a:noFill/>
        </p:spPr>
      </p:pic>
      <p:sp>
        <p:nvSpPr>
          <p:cNvPr id="5" name="Nadpis 1"/>
          <p:cNvSpPr txBox="1">
            <a:spLocks/>
          </p:cNvSpPr>
          <p:nvPr/>
        </p:nvSpPr>
        <p:spPr>
          <a:xfrm>
            <a:off x="285720" y="5143512"/>
            <a:ext cx="8358246" cy="1714488"/>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position</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forhead</a:t>
            </a:r>
            <a:r>
              <a:rPr lang="cs-CZ" sz="4400" dirty="0">
                <a:latin typeface="+mj-lt"/>
                <a:ea typeface="+mj-ea"/>
                <a:cs typeface="+mj-cs"/>
              </a:rPr>
              <a:t>, </a:t>
            </a:r>
            <a:r>
              <a:rPr lang="cs-CZ" sz="4400" dirty="0" err="1">
                <a:latin typeface="+mj-lt"/>
                <a:ea typeface="+mj-ea"/>
                <a:cs typeface="+mj-cs"/>
              </a:rPr>
              <a:t>uninvolved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relaxed</a:t>
            </a:r>
            <a:r>
              <a:rPr lang="cs-CZ" sz="4400" dirty="0">
                <a:latin typeface="+mj-lt"/>
                <a:ea typeface="+mj-ea"/>
                <a:cs typeface="+mj-cs"/>
              </a:rPr>
              <a:t> 	</a:t>
            </a:r>
            <a:r>
              <a:rPr lang="cs-CZ" sz="4400" dirty="0" err="1">
                <a:latin typeface="+mj-lt"/>
                <a:ea typeface="+mj-ea"/>
                <a:cs typeface="+mj-cs"/>
              </a:rPr>
              <a:t>along</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body,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elevated</a:t>
            </a:r>
            <a:r>
              <a:rPr lang="cs-CZ" sz="4400" dirty="0">
                <a:latin typeface="+mj-lt"/>
                <a:ea typeface="+mj-ea"/>
                <a:cs typeface="+mj-cs"/>
              </a:rPr>
              <a:t>, 	</a:t>
            </a:r>
            <a:r>
              <a:rPr lang="cs-CZ" sz="4400" dirty="0" err="1">
                <a:latin typeface="+mj-lt"/>
                <a:ea typeface="+mj-ea"/>
                <a:cs typeface="+mj-cs"/>
              </a:rPr>
              <a:t>elbow</a:t>
            </a:r>
            <a:r>
              <a:rPr lang="cs-CZ" sz="4400" dirty="0">
                <a:latin typeface="+mj-lt"/>
                <a:ea typeface="+mj-ea"/>
                <a:cs typeface="+mj-cs"/>
              </a:rPr>
              <a:t> </a:t>
            </a:r>
            <a:r>
              <a:rPr lang="cs-CZ" sz="4400" dirty="0" err="1">
                <a:latin typeface="+mj-lt"/>
                <a:ea typeface="+mj-ea"/>
                <a:cs typeface="+mj-cs"/>
              </a:rPr>
              <a:t>extended</a:t>
            </a:r>
            <a:r>
              <a:rPr lang="cs-CZ" sz="4400" dirty="0">
                <a:latin typeface="+mj-lt"/>
                <a:ea typeface="+mj-ea"/>
                <a:cs typeface="+mj-cs"/>
              </a:rPr>
              <a:t>, </a:t>
            </a:r>
            <a:r>
              <a:rPr lang="cs-CZ" sz="4400" dirty="0" err="1">
                <a:latin typeface="+mj-lt"/>
                <a:ea typeface="+mj-ea"/>
                <a:cs typeface="+mj-cs"/>
              </a:rPr>
              <a:t>ulnar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forearm</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support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patients</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Attempt</a:t>
            </a:r>
            <a:r>
              <a:rPr lang="cs-CZ" sz="4400" dirty="0">
                <a:latin typeface="+mj-lt"/>
                <a:ea typeface="+mj-ea"/>
                <a:cs typeface="+mj-cs"/>
              </a:rPr>
              <a:t> to </a:t>
            </a:r>
            <a:r>
              <a:rPr lang="cs-CZ" sz="4400" dirty="0" err="1">
                <a:latin typeface="+mj-lt"/>
                <a:ea typeface="+mj-ea"/>
                <a:cs typeface="+mj-cs"/>
              </a:rPr>
              <a:t>move</a:t>
            </a:r>
            <a:r>
              <a:rPr lang="cs-CZ" sz="4400" dirty="0">
                <a:latin typeface="+mj-lt"/>
                <a:ea typeface="+mj-ea"/>
                <a:cs typeface="+mj-cs"/>
              </a:rPr>
              <a:t>: PT </a:t>
            </a:r>
            <a:r>
              <a:rPr lang="cs-CZ" sz="4400" dirty="0" err="1">
                <a:latin typeface="+mj-lt"/>
                <a:ea typeface="+mj-ea"/>
                <a:cs typeface="+mj-cs"/>
              </a:rPr>
              <a:t>palpate</a:t>
            </a:r>
            <a:r>
              <a:rPr lang="cs-CZ" sz="4400" dirty="0">
                <a:latin typeface="+mj-lt"/>
                <a:ea typeface="+mj-ea"/>
                <a:cs typeface="+mj-cs"/>
              </a:rPr>
              <a:t> a </a:t>
            </a:r>
            <a:r>
              <a:rPr lang="cs-CZ" sz="4400" dirty="0" err="1">
                <a:latin typeface="+mj-lt"/>
                <a:ea typeface="+mj-ea"/>
                <a:cs typeface="+mj-cs"/>
              </a:rPr>
              <a:t>trace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contraction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trapezius</a:t>
            </a:r>
            <a:r>
              <a:rPr lang="cs-CZ" sz="4400" dirty="0">
                <a:latin typeface="+mj-lt"/>
                <a:ea typeface="+mj-ea"/>
                <a:cs typeface="+mj-cs"/>
              </a:rPr>
              <a:t> </a:t>
            </a:r>
            <a:r>
              <a:rPr lang="cs-CZ" sz="4400" dirty="0" err="1">
                <a:latin typeface="+mj-lt"/>
                <a:ea typeface="+mj-ea"/>
                <a:cs typeface="+mj-cs"/>
              </a:rPr>
              <a:t>muscle</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area </a:t>
            </a:r>
            <a:r>
              <a:rPr lang="cs-CZ" sz="4400" dirty="0" err="1">
                <a:latin typeface="+mj-lt"/>
                <a:ea typeface="+mj-ea"/>
                <a:cs typeface="+mj-cs"/>
              </a:rPr>
              <a:t>between</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angle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Th</a:t>
            </a:r>
            <a:r>
              <a:rPr lang="cs-CZ" sz="4400" dirty="0">
                <a:latin typeface="+mj-lt"/>
                <a:ea typeface="+mj-ea"/>
                <a:cs typeface="+mj-cs"/>
              </a:rPr>
              <a:t> </a:t>
            </a:r>
            <a:r>
              <a:rPr lang="cs-CZ" sz="4400" dirty="0" err="1">
                <a:latin typeface="+mj-lt"/>
                <a:ea typeface="+mj-ea"/>
                <a:cs typeface="+mj-cs"/>
              </a:rPr>
              <a:t>spine</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Scapula</a:t>
            </a:r>
            <a:endParaRPr lang="cs-CZ" dirty="0"/>
          </a:p>
        </p:txBody>
      </p:sp>
      <p:pic>
        <p:nvPicPr>
          <p:cNvPr id="89089" name="Picture 1" descr="C:\Users\Verca\Desktop\scapula.jpg"/>
          <p:cNvPicPr>
            <a:picLocks noGrp="1" noChangeAspect="1" noChangeArrowheads="1"/>
          </p:cNvPicPr>
          <p:nvPr>
            <p:ph idx="1"/>
          </p:nvPr>
        </p:nvPicPr>
        <p:blipFill>
          <a:blip r:embed="rId2" cstate="print"/>
          <a:srcRect/>
          <a:stretch>
            <a:fillRect/>
          </a:stretch>
        </p:blipFill>
        <p:spPr bwMode="auto">
          <a:xfrm>
            <a:off x="500034" y="1428736"/>
            <a:ext cx="8225000" cy="4737600"/>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Adduction</a:t>
            </a:r>
            <a:r>
              <a:rPr lang="cs-CZ" dirty="0"/>
              <a:t> </a:t>
            </a:r>
            <a:r>
              <a:rPr lang="cs-CZ" dirty="0" err="1"/>
              <a:t>with</a:t>
            </a:r>
            <a:r>
              <a:rPr lang="cs-CZ" dirty="0"/>
              <a:t> </a:t>
            </a:r>
            <a:r>
              <a:rPr lang="cs-CZ" dirty="0" err="1"/>
              <a:t>depression</a:t>
            </a:r>
            <a:r>
              <a:rPr lang="cs-CZ" dirty="0"/>
              <a:t> – notes:</a:t>
            </a:r>
          </a:p>
        </p:txBody>
      </p:sp>
      <p:sp>
        <p:nvSpPr>
          <p:cNvPr id="3" name="Zástupný symbol pro obsah 2"/>
          <p:cNvSpPr>
            <a:spLocks noGrp="1"/>
          </p:cNvSpPr>
          <p:nvPr>
            <p:ph idx="1"/>
          </p:nvPr>
        </p:nvSpPr>
        <p:spPr/>
        <p:txBody>
          <a:bodyPr/>
          <a:lstStyle/>
          <a:p>
            <a:r>
              <a:rPr lang="cs-CZ" dirty="0" err="1"/>
              <a:t>The</a:t>
            </a:r>
            <a:r>
              <a:rPr lang="cs-CZ" dirty="0"/>
              <a:t> </a:t>
            </a:r>
            <a:r>
              <a:rPr lang="cs-CZ" dirty="0" err="1"/>
              <a:t>correct</a:t>
            </a:r>
            <a:r>
              <a:rPr lang="cs-CZ" dirty="0"/>
              <a:t> </a:t>
            </a:r>
            <a:r>
              <a:rPr lang="cs-CZ" dirty="0" err="1"/>
              <a:t>position</a:t>
            </a:r>
            <a:r>
              <a:rPr lang="cs-CZ" dirty="0"/>
              <a:t> </a:t>
            </a:r>
            <a:r>
              <a:rPr lang="cs-CZ" dirty="0" err="1"/>
              <a:t>of</a:t>
            </a:r>
            <a:r>
              <a:rPr lang="cs-CZ" dirty="0"/>
              <a:t> </a:t>
            </a:r>
            <a:r>
              <a:rPr lang="cs-CZ" dirty="0" err="1"/>
              <a:t>the</a:t>
            </a:r>
            <a:r>
              <a:rPr lang="cs-CZ" dirty="0"/>
              <a:t> </a:t>
            </a:r>
            <a:r>
              <a:rPr lang="cs-CZ" dirty="0" err="1"/>
              <a:t>tested</a:t>
            </a:r>
            <a:r>
              <a:rPr lang="cs-CZ" dirty="0"/>
              <a:t> </a:t>
            </a:r>
            <a:r>
              <a:rPr lang="cs-CZ" dirty="0" err="1"/>
              <a:t>upper</a:t>
            </a:r>
            <a:r>
              <a:rPr lang="cs-CZ" dirty="0"/>
              <a:t> limb </a:t>
            </a:r>
            <a:r>
              <a:rPr lang="cs-CZ" dirty="0" err="1"/>
              <a:t>is</a:t>
            </a:r>
            <a:r>
              <a:rPr lang="cs-CZ" dirty="0"/>
              <a:t> </a:t>
            </a:r>
            <a:r>
              <a:rPr lang="cs-CZ"/>
              <a:t>important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Scapular</a:t>
            </a:r>
            <a:r>
              <a:rPr lang="cs-CZ" dirty="0"/>
              <a:t> </a:t>
            </a:r>
            <a:r>
              <a:rPr lang="cs-CZ" dirty="0" err="1"/>
              <a:t>elevation</a:t>
            </a:r>
            <a:endParaRPr lang="cs-CZ" dirty="0"/>
          </a:p>
        </p:txBody>
      </p:sp>
      <p:pic>
        <p:nvPicPr>
          <p:cNvPr id="35842" name="Picture 2" descr="C:\Users\Verca\Desktop\blog-examprep-091313.jpg"/>
          <p:cNvPicPr>
            <a:picLocks noGrp="1" noChangeAspect="1" noChangeArrowheads="1"/>
          </p:cNvPicPr>
          <p:nvPr>
            <p:ph idx="1"/>
          </p:nvPr>
        </p:nvPicPr>
        <p:blipFill>
          <a:blip r:embed="rId2" cstate="print"/>
          <a:srcRect l="11864" r="60170" b="50158"/>
          <a:stretch>
            <a:fillRect/>
          </a:stretch>
        </p:blipFill>
        <p:spPr bwMode="auto">
          <a:xfrm>
            <a:off x="7215206" y="285728"/>
            <a:ext cx="1571636" cy="1756572"/>
          </a:xfrm>
          <a:prstGeom prst="rect">
            <a:avLst/>
          </a:prstGeom>
          <a:noFill/>
        </p:spPr>
      </p:pic>
      <p:pic>
        <p:nvPicPr>
          <p:cNvPr id="5" name="Picture 2" descr="C:\Users\Verca\Desktop\740152-training-m_trapezius.jpg"/>
          <p:cNvPicPr>
            <a:picLocks noChangeAspect="1" noChangeArrowheads="1"/>
          </p:cNvPicPr>
          <p:nvPr/>
        </p:nvPicPr>
        <p:blipFill>
          <a:blip r:embed="rId3" cstate="print"/>
          <a:srcRect/>
          <a:stretch>
            <a:fillRect/>
          </a:stretch>
        </p:blipFill>
        <p:spPr bwMode="auto">
          <a:xfrm>
            <a:off x="571472" y="1857364"/>
            <a:ext cx="4140953" cy="3805200"/>
          </a:xfrm>
          <a:prstGeom prst="rect">
            <a:avLst/>
          </a:prstGeom>
          <a:noFill/>
        </p:spPr>
      </p:pic>
      <p:pic>
        <p:nvPicPr>
          <p:cNvPr id="35844" name="Picture 4" descr="http://www.rad.washington.edu/academics/academic-sections/msk/muscle-atlas/upper-body/levator-scapulae/atlasImage_large"/>
          <p:cNvPicPr>
            <a:picLocks noChangeAspect="1" noChangeArrowheads="1"/>
          </p:cNvPicPr>
          <p:nvPr/>
        </p:nvPicPr>
        <p:blipFill>
          <a:blip r:embed="rId4" cstate="print"/>
          <a:srcRect/>
          <a:stretch>
            <a:fillRect/>
          </a:stretch>
        </p:blipFill>
        <p:spPr bwMode="auto">
          <a:xfrm>
            <a:off x="5214942" y="2000240"/>
            <a:ext cx="2986480" cy="3470400"/>
          </a:xfrm>
          <a:prstGeom prst="rect">
            <a:avLst/>
          </a:prstGeom>
          <a:noFill/>
        </p:spPr>
      </p:pic>
      <p:sp>
        <p:nvSpPr>
          <p:cNvPr id="7" name="Nadpis 1"/>
          <p:cNvSpPr txBox="1">
            <a:spLocks/>
          </p:cNvSpPr>
          <p:nvPr/>
        </p:nvSpPr>
        <p:spPr>
          <a:xfrm>
            <a:off x="214282" y="5500702"/>
            <a:ext cx="464347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400" b="0" i="0" u="none" strike="noStrike" kern="1200" cap="none" spc="0" normalizeH="0" baseline="0" noProof="0" dirty="0" err="1">
                <a:ln>
                  <a:noFill/>
                </a:ln>
                <a:solidFill>
                  <a:schemeClr val="tx1"/>
                </a:solidFill>
                <a:effectLst/>
                <a:uLnTx/>
                <a:uFillTx/>
                <a:latin typeface="+mj-lt"/>
                <a:ea typeface="+mj-ea"/>
                <a:cs typeface="+mj-cs"/>
              </a:rPr>
              <a:t>Trapezius</a:t>
            </a:r>
            <a:r>
              <a:rPr kumimoji="0" lang="cs-CZ" sz="2400" b="0" i="0" u="none" strike="noStrike" kern="1200" cap="none" spc="0" normalizeH="0" baseline="0" noProof="0" dirty="0">
                <a:ln>
                  <a:noFill/>
                </a:ln>
                <a:solidFill>
                  <a:schemeClr val="tx1"/>
                </a:solidFill>
                <a:effectLst/>
                <a:uLnTx/>
                <a:uFillTx/>
                <a:latin typeface="+mj-lt"/>
                <a:ea typeface="+mj-ea"/>
                <a:cs typeface="+mj-cs"/>
              </a:rPr>
              <a:t> </a:t>
            </a:r>
            <a:r>
              <a:rPr kumimoji="0" lang="cs-CZ" sz="2400" b="0" i="0" u="none" strike="noStrike" kern="1200" cap="none" spc="0" normalizeH="0" baseline="0" noProof="0" dirty="0" err="1">
                <a:ln>
                  <a:noFill/>
                </a:ln>
                <a:solidFill>
                  <a:schemeClr val="tx1"/>
                </a:solidFill>
                <a:effectLst/>
                <a:uLnTx/>
                <a:uFillTx/>
                <a:latin typeface="+mj-lt"/>
                <a:ea typeface="+mj-ea"/>
                <a:cs typeface="+mj-cs"/>
              </a:rPr>
              <a:t>muscle</a:t>
            </a:r>
            <a:r>
              <a:rPr kumimoji="0" lang="cs-CZ" sz="2400" b="0" i="0" u="none" strike="noStrike" kern="1200" cap="none" spc="0" normalizeH="0" baseline="0" noProof="0" dirty="0">
                <a:ln>
                  <a:noFill/>
                </a:ln>
                <a:solidFill>
                  <a:schemeClr val="tx1"/>
                </a:solidFill>
                <a:effectLst/>
                <a:uLnTx/>
                <a:uFillTx/>
                <a:latin typeface="+mj-lt"/>
                <a:ea typeface="+mj-ea"/>
                <a:cs typeface="+mj-cs"/>
              </a:rPr>
              <a:t> (</a:t>
            </a:r>
            <a:r>
              <a:rPr kumimoji="0" lang="cs-CZ" sz="2400" b="0" i="0" u="none" strike="noStrike" kern="1200" cap="none" spc="0" normalizeH="0" baseline="0" noProof="0" dirty="0" err="1">
                <a:ln>
                  <a:noFill/>
                </a:ln>
                <a:solidFill>
                  <a:schemeClr val="tx1"/>
                </a:solidFill>
                <a:effectLst/>
                <a:uLnTx/>
                <a:uFillTx/>
                <a:latin typeface="+mj-lt"/>
                <a:ea typeface="+mj-ea"/>
                <a:cs typeface="+mj-cs"/>
              </a:rPr>
              <a:t>upper</a:t>
            </a:r>
            <a:r>
              <a:rPr kumimoji="0" lang="cs-CZ" sz="2400" b="0" i="0" u="none" strike="noStrike" kern="1200" cap="none" spc="0" normalizeH="0" noProof="0" dirty="0">
                <a:ln>
                  <a:noFill/>
                </a:ln>
                <a:solidFill>
                  <a:schemeClr val="tx1"/>
                </a:solidFill>
                <a:effectLst/>
                <a:uLnTx/>
                <a:uFillTx/>
                <a:latin typeface="+mj-lt"/>
                <a:ea typeface="+mj-ea"/>
                <a:cs typeface="+mj-cs"/>
              </a:rPr>
              <a:t> part)</a:t>
            </a:r>
            <a:endParaRPr kumimoji="0" lang="cs-CZ"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Nadpis 1"/>
          <p:cNvSpPr txBox="1">
            <a:spLocks/>
          </p:cNvSpPr>
          <p:nvPr/>
        </p:nvSpPr>
        <p:spPr>
          <a:xfrm>
            <a:off x="4572000" y="5500702"/>
            <a:ext cx="4286312"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400" b="0" i="0" u="none" strike="noStrike" kern="1200" cap="none" spc="0" normalizeH="0" baseline="0" noProof="0" dirty="0" err="1">
                <a:ln>
                  <a:noFill/>
                </a:ln>
                <a:solidFill>
                  <a:schemeClr val="tx1"/>
                </a:solidFill>
                <a:effectLst/>
                <a:uLnTx/>
                <a:uFillTx/>
                <a:latin typeface="+mj-lt"/>
                <a:ea typeface="+mj-ea"/>
                <a:cs typeface="+mj-cs"/>
              </a:rPr>
              <a:t>Levator</a:t>
            </a:r>
            <a:r>
              <a:rPr kumimoji="0" lang="cs-CZ" sz="2400" b="0" i="0" u="none" strike="noStrike" kern="1200" cap="none" spc="0" normalizeH="0" noProof="0" dirty="0">
                <a:ln>
                  <a:noFill/>
                </a:ln>
                <a:solidFill>
                  <a:schemeClr val="tx1"/>
                </a:solidFill>
                <a:effectLst/>
                <a:uLnTx/>
                <a:uFillTx/>
                <a:latin typeface="+mj-lt"/>
                <a:ea typeface="+mj-ea"/>
                <a:cs typeface="+mj-cs"/>
              </a:rPr>
              <a:t> </a:t>
            </a:r>
            <a:r>
              <a:rPr kumimoji="0" lang="cs-CZ" sz="2400" b="0" i="0" u="none" strike="noStrike" kern="1200" cap="none" spc="0" normalizeH="0" noProof="0" dirty="0" err="1">
                <a:ln>
                  <a:noFill/>
                </a:ln>
                <a:solidFill>
                  <a:schemeClr val="tx1"/>
                </a:solidFill>
                <a:effectLst/>
                <a:uLnTx/>
                <a:uFillTx/>
                <a:latin typeface="+mj-lt"/>
                <a:ea typeface="+mj-ea"/>
                <a:cs typeface="+mj-cs"/>
              </a:rPr>
              <a:t>scapulae</a:t>
            </a:r>
            <a:r>
              <a:rPr kumimoji="0" lang="cs-CZ" sz="2400" b="0" i="0" u="none" strike="noStrike" kern="1200" cap="none" spc="0" normalizeH="0" noProof="0" dirty="0">
                <a:ln>
                  <a:noFill/>
                </a:ln>
                <a:solidFill>
                  <a:schemeClr val="tx1"/>
                </a:solidFill>
                <a:effectLst/>
                <a:uLnTx/>
                <a:uFillTx/>
                <a:latin typeface="+mj-lt"/>
                <a:ea typeface="+mj-ea"/>
                <a:cs typeface="+mj-cs"/>
              </a:rPr>
              <a:t> </a:t>
            </a:r>
            <a:endParaRPr kumimoji="0" lang="cs-CZ"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Levator</a:t>
            </a:r>
            <a:r>
              <a:rPr lang="cs-CZ" dirty="0"/>
              <a:t> </a:t>
            </a:r>
            <a:r>
              <a:rPr lang="cs-CZ" dirty="0" err="1"/>
              <a:t>scapulae</a:t>
            </a:r>
            <a:r>
              <a:rPr lang="cs-CZ" dirty="0"/>
              <a:t> </a:t>
            </a:r>
          </a:p>
        </p:txBody>
      </p:sp>
      <p:sp>
        <p:nvSpPr>
          <p:cNvPr id="3" name="Zástupný symbol pro obsah 2"/>
          <p:cNvSpPr>
            <a:spLocks noGrp="1"/>
          </p:cNvSpPr>
          <p:nvPr>
            <p:ph idx="1"/>
          </p:nvPr>
        </p:nvSpPr>
        <p:spPr>
          <a:xfrm>
            <a:off x="457200" y="1600200"/>
            <a:ext cx="8686800" cy="4525963"/>
          </a:xfrm>
        </p:spPr>
        <p:txBody>
          <a:bodyPr>
            <a:normAutofit fontScale="70000" lnSpcReduction="20000"/>
          </a:bodyPr>
          <a:lstStyle/>
          <a:p>
            <a:pPr>
              <a:buNone/>
            </a:pPr>
            <a:r>
              <a:rPr lang="cs-CZ" dirty="0" err="1"/>
              <a:t>Origin</a:t>
            </a:r>
            <a:endParaRPr lang="cs-CZ" dirty="0"/>
          </a:p>
          <a:p>
            <a:r>
              <a:rPr lang="cs-CZ" dirty="0" err="1"/>
              <a:t>Posterior</a:t>
            </a:r>
            <a:r>
              <a:rPr lang="cs-CZ" dirty="0"/>
              <a:t> </a:t>
            </a:r>
            <a:r>
              <a:rPr lang="cs-CZ" dirty="0" err="1"/>
              <a:t>tubercles</a:t>
            </a:r>
            <a:r>
              <a:rPr lang="cs-CZ" dirty="0"/>
              <a:t> </a:t>
            </a:r>
            <a:r>
              <a:rPr lang="cs-CZ" dirty="0" err="1"/>
              <a:t>of</a:t>
            </a:r>
            <a:r>
              <a:rPr lang="cs-CZ" dirty="0"/>
              <a:t> </a:t>
            </a:r>
            <a:r>
              <a:rPr lang="cs-CZ" dirty="0" err="1"/>
              <a:t>transverse</a:t>
            </a:r>
            <a:r>
              <a:rPr lang="cs-CZ" dirty="0"/>
              <a:t> </a:t>
            </a:r>
            <a:r>
              <a:rPr lang="cs-CZ" dirty="0" err="1"/>
              <a:t>processes</a:t>
            </a:r>
            <a:r>
              <a:rPr lang="cs-CZ" dirty="0"/>
              <a:t> </a:t>
            </a:r>
            <a:r>
              <a:rPr lang="cs-CZ" dirty="0" err="1"/>
              <a:t>of</a:t>
            </a:r>
            <a:r>
              <a:rPr lang="cs-CZ" dirty="0"/>
              <a:t> C1 - C4 </a:t>
            </a:r>
            <a:r>
              <a:rPr lang="cs-CZ" dirty="0" err="1"/>
              <a:t>vertebrae</a:t>
            </a:r>
            <a:endParaRPr lang="cs-CZ" dirty="0"/>
          </a:p>
          <a:p>
            <a:endParaRPr lang="cs-CZ" dirty="0"/>
          </a:p>
          <a:p>
            <a:pPr>
              <a:buNone/>
            </a:pPr>
            <a:r>
              <a:rPr lang="cs-CZ" dirty="0" err="1"/>
              <a:t>Insertion</a:t>
            </a:r>
            <a:endParaRPr lang="cs-CZ" dirty="0"/>
          </a:p>
          <a:p>
            <a:r>
              <a:rPr lang="cs-CZ" dirty="0"/>
              <a:t>Superior part </a:t>
            </a:r>
            <a:r>
              <a:rPr lang="cs-CZ" dirty="0" err="1"/>
              <a:t>of</a:t>
            </a:r>
            <a:r>
              <a:rPr lang="cs-CZ" dirty="0"/>
              <a:t> </a:t>
            </a:r>
            <a:r>
              <a:rPr lang="cs-CZ" dirty="0" err="1"/>
              <a:t>medial</a:t>
            </a:r>
            <a:r>
              <a:rPr lang="cs-CZ" dirty="0"/>
              <a:t> </a:t>
            </a:r>
            <a:r>
              <a:rPr lang="cs-CZ" dirty="0" err="1"/>
              <a:t>border</a:t>
            </a:r>
            <a:r>
              <a:rPr lang="cs-CZ" dirty="0"/>
              <a:t> </a:t>
            </a:r>
            <a:r>
              <a:rPr lang="cs-CZ" dirty="0" err="1"/>
              <a:t>of</a:t>
            </a:r>
            <a:r>
              <a:rPr lang="cs-CZ" dirty="0"/>
              <a:t> </a:t>
            </a:r>
            <a:r>
              <a:rPr lang="cs-CZ" dirty="0" err="1"/>
              <a:t>scapula</a:t>
            </a:r>
            <a:endParaRPr lang="cs-CZ" dirty="0"/>
          </a:p>
          <a:p>
            <a:endParaRPr lang="cs-CZ" dirty="0"/>
          </a:p>
          <a:p>
            <a:pPr>
              <a:buNone/>
            </a:pPr>
            <a:r>
              <a:rPr lang="cs-CZ" dirty="0" err="1"/>
              <a:t>Action</a:t>
            </a:r>
            <a:endParaRPr lang="cs-CZ" dirty="0"/>
          </a:p>
          <a:p>
            <a:r>
              <a:rPr lang="cs-CZ" dirty="0" err="1"/>
              <a:t>Elevates</a:t>
            </a:r>
            <a:r>
              <a:rPr lang="cs-CZ" dirty="0"/>
              <a:t> </a:t>
            </a:r>
            <a:r>
              <a:rPr lang="cs-CZ" dirty="0" err="1"/>
              <a:t>scapula</a:t>
            </a:r>
            <a:r>
              <a:rPr lang="cs-CZ" dirty="0"/>
              <a:t> </a:t>
            </a:r>
            <a:r>
              <a:rPr lang="cs-CZ" dirty="0" err="1"/>
              <a:t>and</a:t>
            </a:r>
            <a:r>
              <a:rPr lang="cs-CZ" dirty="0"/>
              <a:t> </a:t>
            </a:r>
            <a:r>
              <a:rPr lang="cs-CZ" dirty="0" err="1"/>
              <a:t>tilts</a:t>
            </a:r>
            <a:r>
              <a:rPr lang="cs-CZ" dirty="0"/>
              <a:t> </a:t>
            </a:r>
            <a:r>
              <a:rPr lang="cs-CZ" dirty="0" err="1"/>
              <a:t>its</a:t>
            </a:r>
            <a:r>
              <a:rPr lang="cs-CZ" dirty="0"/>
              <a:t> </a:t>
            </a:r>
            <a:r>
              <a:rPr lang="cs-CZ" dirty="0" err="1"/>
              <a:t>glenoid</a:t>
            </a:r>
            <a:r>
              <a:rPr lang="cs-CZ" dirty="0"/>
              <a:t> </a:t>
            </a:r>
            <a:r>
              <a:rPr lang="cs-CZ" dirty="0" err="1"/>
              <a:t>cavity</a:t>
            </a:r>
            <a:r>
              <a:rPr lang="cs-CZ" dirty="0"/>
              <a:t> </a:t>
            </a:r>
            <a:r>
              <a:rPr lang="cs-CZ" dirty="0" err="1"/>
              <a:t>inferiorly</a:t>
            </a:r>
            <a:r>
              <a:rPr lang="cs-CZ" dirty="0"/>
              <a:t> by </a:t>
            </a:r>
            <a:r>
              <a:rPr lang="cs-CZ" dirty="0" err="1"/>
              <a:t>rotating</a:t>
            </a:r>
            <a:r>
              <a:rPr lang="cs-CZ" dirty="0"/>
              <a:t> </a:t>
            </a:r>
            <a:r>
              <a:rPr lang="cs-CZ" dirty="0" err="1"/>
              <a:t>scapula</a:t>
            </a:r>
            <a:endParaRPr lang="cs-CZ" dirty="0"/>
          </a:p>
          <a:p>
            <a:endParaRPr lang="cs-CZ" dirty="0"/>
          </a:p>
          <a:p>
            <a:pPr>
              <a:buNone/>
            </a:pPr>
            <a:r>
              <a:rPr lang="cs-CZ" dirty="0" err="1"/>
              <a:t>Innervation</a:t>
            </a:r>
            <a:endParaRPr lang="cs-CZ" dirty="0"/>
          </a:p>
          <a:p>
            <a:r>
              <a:rPr lang="cs-CZ" dirty="0" err="1"/>
              <a:t>Dorsal</a:t>
            </a:r>
            <a:r>
              <a:rPr lang="cs-CZ" dirty="0"/>
              <a:t> </a:t>
            </a:r>
            <a:r>
              <a:rPr lang="cs-CZ" dirty="0" err="1"/>
              <a:t>scapular</a:t>
            </a:r>
            <a:r>
              <a:rPr lang="cs-CZ" dirty="0"/>
              <a:t> (C5) </a:t>
            </a:r>
            <a:r>
              <a:rPr lang="cs-CZ" dirty="0" err="1"/>
              <a:t>and</a:t>
            </a:r>
            <a:r>
              <a:rPr lang="cs-CZ" dirty="0"/>
              <a:t> </a:t>
            </a:r>
            <a:r>
              <a:rPr lang="cs-CZ" dirty="0" err="1"/>
              <a:t>cervical</a:t>
            </a:r>
            <a:r>
              <a:rPr lang="cs-CZ" dirty="0"/>
              <a:t> (C3 </a:t>
            </a:r>
            <a:r>
              <a:rPr lang="cs-CZ" dirty="0" err="1"/>
              <a:t>and</a:t>
            </a:r>
            <a:r>
              <a:rPr lang="cs-CZ" dirty="0"/>
              <a:t> C4) </a:t>
            </a:r>
            <a:r>
              <a:rPr lang="cs-CZ" dirty="0" err="1"/>
              <a:t>nerves</a:t>
            </a:r>
            <a:r>
              <a:rPr lang="cs-CZ" dirty="0"/>
              <a:t> (C3, C5, C4)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Scapular</a:t>
            </a:r>
            <a:r>
              <a:rPr lang="cs-CZ" dirty="0"/>
              <a:t> </a:t>
            </a:r>
            <a:r>
              <a:rPr lang="cs-CZ" dirty="0" err="1"/>
              <a:t>elevation</a:t>
            </a:r>
            <a:r>
              <a:rPr lang="cs-CZ" dirty="0"/>
              <a:t> – grade 5,4</a:t>
            </a:r>
          </a:p>
        </p:txBody>
      </p:sp>
      <p:sp>
        <p:nvSpPr>
          <p:cNvPr id="4" name="Nadpis 1"/>
          <p:cNvSpPr txBox="1">
            <a:spLocks/>
          </p:cNvSpPr>
          <p:nvPr/>
        </p:nvSpPr>
        <p:spPr>
          <a:xfrm>
            <a:off x="357158" y="5286388"/>
            <a:ext cx="8786842" cy="1285884"/>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patient</a:t>
            </a:r>
            <a:r>
              <a:rPr lang="cs-CZ" sz="4400" dirty="0">
                <a:latin typeface="+mj-lt"/>
                <a:ea typeface="+mj-ea"/>
                <a:cs typeface="+mj-cs"/>
              </a:rPr>
              <a:t> </a:t>
            </a:r>
            <a:r>
              <a:rPr lang="cs-CZ" sz="4400" dirty="0" err="1">
                <a:latin typeface="+mj-lt"/>
                <a:ea typeface="+mj-ea"/>
                <a:cs typeface="+mj-cs"/>
              </a:rPr>
              <a:t>sits</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chair</a:t>
            </a:r>
            <a:r>
              <a:rPr lang="cs-CZ" sz="4400" dirty="0">
                <a:latin typeface="+mj-lt"/>
                <a:ea typeface="+mj-ea"/>
                <a:cs typeface="+mj-cs"/>
              </a:rPr>
              <a:t> </a:t>
            </a:r>
            <a:r>
              <a:rPr lang="cs-CZ" sz="4400" dirty="0" err="1">
                <a:latin typeface="+mj-lt"/>
                <a:ea typeface="+mj-ea"/>
                <a:cs typeface="+mj-cs"/>
              </a:rPr>
              <a:t>without</a:t>
            </a:r>
            <a:r>
              <a:rPr lang="cs-CZ" sz="4400" dirty="0">
                <a:latin typeface="+mj-lt"/>
                <a:ea typeface="+mj-ea"/>
                <a:cs typeface="+mj-cs"/>
              </a:rPr>
              <a:t> </a:t>
            </a:r>
            <a:r>
              <a:rPr lang="cs-CZ" sz="4400" dirty="0" err="1">
                <a:latin typeface="+mj-lt"/>
                <a:ea typeface="+mj-ea"/>
                <a:cs typeface="+mj-cs"/>
              </a:rPr>
              <a:t>backrest</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relaxed</a:t>
            </a:r>
            <a:r>
              <a:rPr lang="cs-CZ" sz="4400" dirty="0">
                <a:latin typeface="+mj-lt"/>
                <a:ea typeface="+mj-ea"/>
                <a:cs typeface="+mj-cs"/>
              </a:rPr>
              <a:t> </a:t>
            </a:r>
            <a:r>
              <a:rPr lang="cs-CZ" sz="4400" dirty="0" err="1">
                <a:latin typeface="+mj-lt"/>
                <a:ea typeface="+mj-ea"/>
                <a:cs typeface="+mj-cs"/>
              </a:rPr>
              <a:t>along</a:t>
            </a:r>
            <a:r>
              <a:rPr lang="cs-CZ" sz="4400" dirty="0">
                <a:latin typeface="+mj-lt"/>
                <a:ea typeface="+mj-ea"/>
                <a:cs typeface="+mj-cs"/>
              </a:rPr>
              <a:t> body </a:t>
            </a:r>
            <a:r>
              <a:rPr lang="cs-CZ" sz="4400" dirty="0" err="1">
                <a:latin typeface="+mj-lt"/>
                <a:ea typeface="+mj-ea"/>
                <a:cs typeface="+mj-cs"/>
              </a:rPr>
              <a:t>side</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not </a:t>
            </a:r>
            <a:r>
              <a:rPr lang="cs-CZ" sz="4400" dirty="0" err="1">
                <a:latin typeface="+mj-lt"/>
                <a:ea typeface="+mj-ea"/>
                <a:cs typeface="+mj-cs"/>
              </a:rPr>
              <a:t>necessary</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elevation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shoulders</a:t>
            </a:r>
            <a:r>
              <a:rPr lang="cs-CZ" sz="4400" dirty="0">
                <a:latin typeface="+mj-lt"/>
                <a:ea typeface="+mj-ea"/>
                <a:cs typeface="+mj-cs"/>
              </a:rPr>
              <a:t> in </a:t>
            </a:r>
            <a:r>
              <a:rPr lang="cs-CZ" sz="4400" dirty="0" err="1">
                <a:latin typeface="+mj-lt"/>
                <a:ea typeface="+mj-ea"/>
                <a:cs typeface="+mj-cs"/>
              </a:rPr>
              <a:t>full</a:t>
            </a:r>
            <a:r>
              <a:rPr lang="cs-CZ" sz="4400" dirty="0">
                <a:latin typeface="+mj-lt"/>
                <a:ea typeface="+mj-ea"/>
                <a:cs typeface="+mj-cs"/>
              </a:rPr>
              <a:t> </a:t>
            </a:r>
            <a:r>
              <a:rPr lang="cs-CZ" sz="4400" dirty="0" err="1">
                <a:latin typeface="+mj-lt"/>
                <a:ea typeface="+mj-ea"/>
                <a:cs typeface="+mj-cs"/>
              </a:rPr>
              <a:t>range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motion</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Resistance</a:t>
            </a:r>
            <a:r>
              <a:rPr lang="cs-CZ" sz="4400" dirty="0">
                <a:latin typeface="+mj-lt"/>
                <a:ea typeface="+mj-ea"/>
                <a:cs typeface="+mj-cs"/>
              </a:rPr>
              <a:t>: PT put </a:t>
            </a:r>
            <a:r>
              <a:rPr lang="cs-CZ" sz="4400" dirty="0" err="1">
                <a:latin typeface="+mj-lt"/>
                <a:ea typeface="+mj-ea"/>
                <a:cs typeface="+mj-cs"/>
              </a:rPr>
              <a:t>resistance</a:t>
            </a:r>
            <a:r>
              <a:rPr lang="cs-CZ" sz="4400" dirty="0">
                <a:latin typeface="+mj-lt"/>
                <a:ea typeface="+mj-ea"/>
                <a:cs typeface="+mj-cs"/>
              </a:rPr>
              <a:t> </a:t>
            </a:r>
            <a:r>
              <a:rPr lang="cs-CZ" sz="4400" dirty="0" err="1">
                <a:latin typeface="+mj-lt"/>
                <a:ea typeface="+mj-ea"/>
                <a:cs typeface="+mj-cs"/>
              </a:rPr>
              <a:t>against</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movement</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7889" name="Picture 1" descr="C:\Users\Verca\Desktop\MMT (4) Shoulder, scapula, elbow, fotky\WP_20151001_010.jpg"/>
          <p:cNvPicPr>
            <a:picLocks noGrp="1" noChangeAspect="1" noChangeArrowheads="1"/>
          </p:cNvPicPr>
          <p:nvPr>
            <p:ph idx="1"/>
          </p:nvPr>
        </p:nvPicPr>
        <p:blipFill>
          <a:blip r:embed="rId2" cstate="print"/>
          <a:srcRect l="30494" t="4104" r="24288" b="2771"/>
          <a:stretch>
            <a:fillRect/>
          </a:stretch>
        </p:blipFill>
        <p:spPr bwMode="auto">
          <a:xfrm>
            <a:off x="3000365" y="1142984"/>
            <a:ext cx="3332807" cy="38556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Scapular</a:t>
            </a:r>
            <a:r>
              <a:rPr lang="cs-CZ" dirty="0"/>
              <a:t> </a:t>
            </a:r>
            <a:r>
              <a:rPr lang="cs-CZ" dirty="0" err="1"/>
              <a:t>elevation</a:t>
            </a:r>
            <a:r>
              <a:rPr lang="cs-CZ" dirty="0"/>
              <a:t> – grade 3</a:t>
            </a:r>
          </a:p>
        </p:txBody>
      </p:sp>
      <p:pic>
        <p:nvPicPr>
          <p:cNvPr id="44034" name="Picture 2" descr="C:\Users\Verca\Desktop\MMT (4) Shoulder, scapula, elbow, fotky\WP_20151001_011.jpg"/>
          <p:cNvPicPr>
            <a:picLocks noGrp="1" noChangeAspect="1" noChangeArrowheads="1"/>
          </p:cNvPicPr>
          <p:nvPr>
            <p:ph idx="1"/>
          </p:nvPr>
        </p:nvPicPr>
        <p:blipFill>
          <a:blip r:embed="rId2" cstate="print"/>
          <a:srcRect l="28721" t="10417" r="24288" b="5927"/>
          <a:stretch>
            <a:fillRect/>
          </a:stretch>
        </p:blipFill>
        <p:spPr bwMode="auto">
          <a:xfrm>
            <a:off x="2857488" y="1357298"/>
            <a:ext cx="3786214" cy="3786214"/>
          </a:xfrm>
          <a:prstGeom prst="rect">
            <a:avLst/>
          </a:prstGeom>
          <a:noFill/>
        </p:spPr>
      </p:pic>
      <p:sp>
        <p:nvSpPr>
          <p:cNvPr id="5" name="Nadpis 1"/>
          <p:cNvSpPr txBox="1">
            <a:spLocks/>
          </p:cNvSpPr>
          <p:nvPr/>
        </p:nvSpPr>
        <p:spPr>
          <a:xfrm>
            <a:off x="357158" y="5500702"/>
            <a:ext cx="8786842" cy="1000132"/>
          </a:xfrm>
          <a:prstGeom prst="rect">
            <a:avLst/>
          </a:prstGeom>
        </p:spPr>
        <p:txBody>
          <a:bodyPr vert="horz" lIns="91440" tIns="45720" rIns="91440" bIns="45720" rtlCol="0" anchor="ctr">
            <a:normAutofit fontScale="5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patient</a:t>
            </a:r>
            <a:r>
              <a:rPr lang="cs-CZ" sz="4400" dirty="0">
                <a:latin typeface="+mj-lt"/>
                <a:ea typeface="+mj-ea"/>
                <a:cs typeface="+mj-cs"/>
              </a:rPr>
              <a:t> </a:t>
            </a:r>
            <a:r>
              <a:rPr lang="cs-CZ" sz="4400" dirty="0" err="1">
                <a:latin typeface="+mj-lt"/>
                <a:ea typeface="+mj-ea"/>
                <a:cs typeface="+mj-cs"/>
              </a:rPr>
              <a:t>sits</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chair</a:t>
            </a:r>
            <a:r>
              <a:rPr lang="cs-CZ" sz="4400" dirty="0">
                <a:latin typeface="+mj-lt"/>
                <a:ea typeface="+mj-ea"/>
                <a:cs typeface="+mj-cs"/>
              </a:rPr>
              <a:t> </a:t>
            </a:r>
            <a:r>
              <a:rPr lang="cs-CZ" sz="4400" dirty="0" err="1">
                <a:latin typeface="+mj-lt"/>
                <a:ea typeface="+mj-ea"/>
                <a:cs typeface="+mj-cs"/>
              </a:rPr>
              <a:t>without</a:t>
            </a:r>
            <a:r>
              <a:rPr lang="cs-CZ" sz="4400" dirty="0">
                <a:latin typeface="+mj-lt"/>
                <a:ea typeface="+mj-ea"/>
                <a:cs typeface="+mj-cs"/>
              </a:rPr>
              <a:t> </a:t>
            </a:r>
            <a:r>
              <a:rPr lang="cs-CZ" sz="4400" dirty="0" err="1">
                <a:latin typeface="+mj-lt"/>
                <a:ea typeface="+mj-ea"/>
                <a:cs typeface="+mj-cs"/>
              </a:rPr>
              <a:t>backrest</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relaxed</a:t>
            </a:r>
            <a:r>
              <a:rPr lang="cs-CZ" sz="4400" dirty="0">
                <a:latin typeface="+mj-lt"/>
                <a:ea typeface="+mj-ea"/>
                <a:cs typeface="+mj-cs"/>
              </a:rPr>
              <a:t> </a:t>
            </a:r>
            <a:r>
              <a:rPr lang="cs-CZ" sz="4400" dirty="0" err="1">
                <a:latin typeface="+mj-lt"/>
                <a:ea typeface="+mj-ea"/>
                <a:cs typeface="+mj-cs"/>
              </a:rPr>
              <a:t>along</a:t>
            </a:r>
            <a:r>
              <a:rPr lang="cs-CZ" sz="4400" dirty="0">
                <a:latin typeface="+mj-lt"/>
                <a:ea typeface="+mj-ea"/>
                <a:cs typeface="+mj-cs"/>
              </a:rPr>
              <a:t> body </a:t>
            </a:r>
            <a:r>
              <a:rPr lang="cs-CZ" sz="4400" dirty="0" err="1">
                <a:latin typeface="+mj-lt"/>
                <a:ea typeface="+mj-ea"/>
                <a:cs typeface="+mj-cs"/>
              </a:rPr>
              <a:t>side</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elevation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shoulders</a:t>
            </a:r>
            <a:r>
              <a:rPr lang="cs-CZ" sz="4400" dirty="0">
                <a:latin typeface="+mj-lt"/>
                <a:ea typeface="+mj-ea"/>
                <a:cs typeface="+mj-cs"/>
              </a:rPr>
              <a:t> in </a:t>
            </a:r>
            <a:r>
              <a:rPr lang="cs-CZ" sz="4400" dirty="0" err="1">
                <a:latin typeface="+mj-lt"/>
                <a:ea typeface="+mj-ea"/>
                <a:cs typeface="+mj-cs"/>
              </a:rPr>
              <a:t>full</a:t>
            </a:r>
            <a:r>
              <a:rPr lang="cs-CZ" sz="4400" dirty="0">
                <a:latin typeface="+mj-lt"/>
                <a:ea typeface="+mj-ea"/>
                <a:cs typeface="+mj-cs"/>
              </a:rPr>
              <a:t> </a:t>
            </a:r>
            <a:r>
              <a:rPr lang="cs-CZ" sz="4400" dirty="0" err="1">
                <a:latin typeface="+mj-lt"/>
                <a:ea typeface="+mj-ea"/>
                <a:cs typeface="+mj-cs"/>
              </a:rPr>
              <a:t>range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motion</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Scapular</a:t>
            </a:r>
            <a:r>
              <a:rPr lang="cs-CZ" dirty="0"/>
              <a:t> </a:t>
            </a:r>
            <a:r>
              <a:rPr lang="cs-CZ" dirty="0" err="1"/>
              <a:t>elevation</a:t>
            </a:r>
            <a:r>
              <a:rPr lang="cs-CZ" dirty="0"/>
              <a:t> – grade 2</a:t>
            </a:r>
          </a:p>
        </p:txBody>
      </p:sp>
      <p:sp>
        <p:nvSpPr>
          <p:cNvPr id="4" name="Nadpis 1"/>
          <p:cNvSpPr txBox="1">
            <a:spLocks/>
          </p:cNvSpPr>
          <p:nvPr/>
        </p:nvSpPr>
        <p:spPr>
          <a:xfrm>
            <a:off x="357158" y="5357826"/>
            <a:ext cx="7572428" cy="1143000"/>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position</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upper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relaxed</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along</a:t>
            </a:r>
            <a:r>
              <a:rPr lang="cs-CZ" sz="4400" dirty="0">
                <a:latin typeface="+mj-lt"/>
                <a:ea typeface="+mj-ea"/>
                <a:cs typeface="+mj-cs"/>
              </a:rPr>
              <a:t> body </a:t>
            </a:r>
            <a:r>
              <a:rPr lang="cs-CZ" sz="4400" dirty="0" err="1">
                <a:latin typeface="+mj-lt"/>
                <a:ea typeface="+mj-ea"/>
                <a:cs typeface="+mj-cs"/>
              </a:rPr>
              <a:t>side</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not </a:t>
            </a:r>
            <a:r>
              <a:rPr lang="cs-CZ" sz="4400" dirty="0" err="1">
                <a:latin typeface="+mj-lt"/>
                <a:ea typeface="+mj-ea"/>
                <a:cs typeface="+mj-cs"/>
              </a:rPr>
              <a:t>necessary</a:t>
            </a:r>
            <a:r>
              <a:rPr lang="cs-CZ" sz="4400" dirty="0">
                <a:latin typeface="+mj-lt"/>
                <a:ea typeface="+mj-ea"/>
                <a:cs typeface="+mj-cs"/>
              </a:rPr>
              <a:t>, PT </a:t>
            </a:r>
            <a:r>
              <a:rPr lang="cs-CZ" sz="4400" dirty="0" err="1">
                <a:latin typeface="+mj-lt"/>
                <a:ea typeface="+mj-ea"/>
                <a:cs typeface="+mj-cs"/>
              </a:rPr>
              <a:t>supports</a:t>
            </a:r>
            <a:r>
              <a:rPr lang="cs-CZ" sz="4400" dirty="0">
                <a:latin typeface="+mj-lt"/>
                <a:ea typeface="+mj-ea"/>
                <a:cs typeface="+mj-cs"/>
              </a:rPr>
              <a:t> </a:t>
            </a:r>
            <a:r>
              <a:rPr lang="cs-CZ" sz="4400" dirty="0" err="1">
                <a:latin typeface="+mj-lt"/>
                <a:ea typeface="+mj-ea"/>
                <a:cs typeface="+mj-cs"/>
              </a:rPr>
              <a:t>patients</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elevation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shoulders</a:t>
            </a:r>
            <a:r>
              <a:rPr lang="cs-CZ" sz="4400" dirty="0">
                <a:latin typeface="+mj-lt"/>
                <a:ea typeface="+mj-ea"/>
                <a:cs typeface="+mj-cs"/>
              </a:rPr>
              <a:t> in </a:t>
            </a:r>
            <a:r>
              <a:rPr lang="cs-CZ" sz="4400" dirty="0" err="1">
                <a:latin typeface="+mj-lt"/>
                <a:ea typeface="+mj-ea"/>
                <a:cs typeface="+mj-cs"/>
              </a:rPr>
              <a:t>full</a:t>
            </a:r>
            <a:r>
              <a:rPr lang="cs-CZ" sz="4400" dirty="0">
                <a:latin typeface="+mj-lt"/>
                <a:ea typeface="+mj-ea"/>
                <a:cs typeface="+mj-cs"/>
              </a:rPr>
              <a:t> </a:t>
            </a:r>
            <a:r>
              <a:rPr lang="cs-CZ" sz="4400" dirty="0" err="1">
                <a:latin typeface="+mj-lt"/>
                <a:ea typeface="+mj-ea"/>
                <a:cs typeface="+mj-cs"/>
              </a:rPr>
              <a:t>range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motion</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45058" name="Picture 2" descr="C:\Users\Verca\Desktop\MMT (4) Shoulder, scapula, elbow, fotky\WP_20151001_012.jpg"/>
          <p:cNvPicPr>
            <a:picLocks noGrp="1" noChangeAspect="1" noChangeArrowheads="1"/>
          </p:cNvPicPr>
          <p:nvPr>
            <p:ph idx="1"/>
          </p:nvPr>
        </p:nvPicPr>
        <p:blipFill>
          <a:blip r:embed="rId2" cstate="print"/>
          <a:srcRect l="15421" t="8839" r="20741" b="10663"/>
          <a:stretch>
            <a:fillRect/>
          </a:stretch>
        </p:blipFill>
        <p:spPr bwMode="auto">
          <a:xfrm>
            <a:off x="2000232" y="1500174"/>
            <a:ext cx="5143536" cy="3643338"/>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Scapular</a:t>
            </a:r>
            <a:r>
              <a:rPr lang="cs-CZ" dirty="0"/>
              <a:t> </a:t>
            </a:r>
            <a:r>
              <a:rPr lang="cs-CZ" dirty="0" err="1"/>
              <a:t>elevation</a:t>
            </a:r>
            <a:r>
              <a:rPr lang="cs-CZ" dirty="0"/>
              <a:t> – grade 1,0</a:t>
            </a:r>
          </a:p>
        </p:txBody>
      </p:sp>
      <p:pic>
        <p:nvPicPr>
          <p:cNvPr id="46082" name="Picture 2" descr="C:\Users\Verca\Desktop\MMT (4) Shoulder, scapula, elbow, fotky\WP_20151001_013.jpg"/>
          <p:cNvPicPr>
            <a:picLocks noGrp="1" noChangeAspect="1" noChangeArrowheads="1"/>
          </p:cNvPicPr>
          <p:nvPr>
            <p:ph idx="1"/>
          </p:nvPr>
        </p:nvPicPr>
        <p:blipFill>
          <a:blip r:embed="rId2" cstate="print"/>
          <a:srcRect l="20741" t="10417" r="17195" b="9084"/>
          <a:stretch>
            <a:fillRect/>
          </a:stretch>
        </p:blipFill>
        <p:spPr bwMode="auto">
          <a:xfrm>
            <a:off x="2285984" y="1428736"/>
            <a:ext cx="5000660" cy="3643338"/>
          </a:xfrm>
          <a:prstGeom prst="rect">
            <a:avLst/>
          </a:prstGeom>
          <a:noFill/>
        </p:spPr>
      </p:pic>
      <p:sp>
        <p:nvSpPr>
          <p:cNvPr id="5" name="Nadpis 1"/>
          <p:cNvSpPr txBox="1">
            <a:spLocks/>
          </p:cNvSpPr>
          <p:nvPr/>
        </p:nvSpPr>
        <p:spPr>
          <a:xfrm>
            <a:off x="357158" y="5357826"/>
            <a:ext cx="7572428" cy="1143000"/>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position</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upper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relaxed</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along</a:t>
            </a:r>
            <a:r>
              <a:rPr lang="cs-CZ" sz="4400" dirty="0">
                <a:latin typeface="+mj-lt"/>
                <a:ea typeface="+mj-ea"/>
                <a:cs typeface="+mj-cs"/>
              </a:rPr>
              <a:t> body </a:t>
            </a:r>
            <a:r>
              <a:rPr lang="cs-CZ" sz="4400" dirty="0" err="1">
                <a:latin typeface="+mj-lt"/>
                <a:ea typeface="+mj-ea"/>
                <a:cs typeface="+mj-cs"/>
              </a:rPr>
              <a:t>side</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Attempt</a:t>
            </a:r>
            <a:r>
              <a:rPr lang="cs-CZ" sz="4400" dirty="0">
                <a:latin typeface="+mj-lt"/>
                <a:ea typeface="+mj-ea"/>
                <a:cs typeface="+mj-cs"/>
              </a:rPr>
              <a:t> to </a:t>
            </a:r>
            <a:r>
              <a:rPr lang="cs-CZ" sz="4400" dirty="0" err="1">
                <a:latin typeface="+mj-lt"/>
                <a:ea typeface="+mj-ea"/>
                <a:cs typeface="+mj-cs"/>
              </a:rPr>
              <a:t>move</a:t>
            </a:r>
            <a:r>
              <a:rPr lang="cs-CZ" sz="4400" dirty="0">
                <a:latin typeface="+mj-lt"/>
                <a:ea typeface="+mj-ea"/>
                <a:cs typeface="+mj-cs"/>
              </a:rPr>
              <a:t>: PT </a:t>
            </a:r>
            <a:r>
              <a:rPr lang="cs-CZ" sz="4400" dirty="0" err="1">
                <a:latin typeface="+mj-lt"/>
                <a:ea typeface="+mj-ea"/>
                <a:cs typeface="+mj-cs"/>
              </a:rPr>
              <a:t>palpates</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trace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levator</a:t>
            </a:r>
            <a:r>
              <a:rPr lang="cs-CZ" sz="4400" dirty="0">
                <a:latin typeface="+mj-lt"/>
                <a:ea typeface="+mj-ea"/>
                <a:cs typeface="+mj-cs"/>
              </a:rPr>
              <a:t> </a:t>
            </a:r>
            <a:r>
              <a:rPr lang="cs-CZ" sz="4400" dirty="0" err="1">
                <a:latin typeface="+mj-lt"/>
                <a:ea typeface="+mj-ea"/>
                <a:cs typeface="+mj-cs"/>
              </a:rPr>
              <a:t>scapulae</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trapezius</a:t>
            </a:r>
            <a:r>
              <a:rPr lang="cs-CZ" sz="4400" dirty="0">
                <a:latin typeface="+mj-lt"/>
                <a:ea typeface="+mj-ea"/>
                <a:cs typeface="+mj-cs"/>
              </a:rPr>
              <a:t> 	</a:t>
            </a:r>
            <a:r>
              <a:rPr lang="cs-CZ" sz="4400" dirty="0" err="1">
                <a:latin typeface="+mj-lt"/>
                <a:ea typeface="+mj-ea"/>
                <a:cs typeface="+mj-cs"/>
              </a:rPr>
              <a:t>muscle</a:t>
            </a:r>
            <a:r>
              <a:rPr lang="cs-CZ" sz="4400" dirty="0">
                <a:latin typeface="+mj-lt"/>
                <a:ea typeface="+mj-ea"/>
                <a:cs typeface="+mj-cs"/>
              </a:rPr>
              <a:t> </a:t>
            </a:r>
            <a:r>
              <a:rPr lang="cs-CZ" sz="4400" dirty="0" err="1">
                <a:latin typeface="+mj-lt"/>
                <a:ea typeface="+mj-ea"/>
                <a:cs typeface="+mj-cs"/>
              </a:rPr>
              <a:t>contraction</a:t>
            </a:r>
            <a:r>
              <a:rPr lang="cs-CZ" sz="4400" dirty="0">
                <a:latin typeface="+mj-lt"/>
                <a:ea typeface="+mj-ea"/>
                <a:cs typeface="+mj-cs"/>
              </a:rPr>
              <a:t> </a:t>
            </a:r>
            <a:r>
              <a:rPr lang="cs-CZ" sz="4400" dirty="0" err="1">
                <a:latin typeface="+mj-lt"/>
                <a:ea typeface="+mj-ea"/>
                <a:cs typeface="+mj-cs"/>
              </a:rPr>
              <a:t>during</a:t>
            </a:r>
            <a:r>
              <a:rPr lang="cs-CZ" sz="4400" dirty="0">
                <a:latin typeface="+mj-lt"/>
                <a:ea typeface="+mj-ea"/>
                <a:cs typeface="+mj-cs"/>
              </a:rPr>
              <a:t> </a:t>
            </a:r>
            <a:r>
              <a:rPr lang="cs-CZ" sz="4400" dirty="0" err="1">
                <a:latin typeface="+mj-lt"/>
                <a:ea typeface="+mj-ea"/>
                <a:cs typeface="+mj-cs"/>
              </a:rPr>
              <a:t>patients</a:t>
            </a:r>
            <a:r>
              <a:rPr lang="cs-CZ" sz="4400" dirty="0">
                <a:latin typeface="+mj-lt"/>
                <a:ea typeface="+mj-ea"/>
                <a:cs typeface="+mj-cs"/>
              </a:rPr>
              <a:t>´ </a:t>
            </a:r>
            <a:r>
              <a:rPr lang="cs-CZ" sz="4400" dirty="0" err="1">
                <a:latin typeface="+mj-lt"/>
                <a:ea typeface="+mj-ea"/>
                <a:cs typeface="+mj-cs"/>
              </a:rPr>
              <a:t>attempt</a:t>
            </a:r>
            <a:r>
              <a:rPr lang="cs-CZ" sz="4400" dirty="0">
                <a:latin typeface="+mj-lt"/>
                <a:ea typeface="+mj-ea"/>
                <a:cs typeface="+mj-cs"/>
              </a:rPr>
              <a:t> to </a:t>
            </a:r>
            <a:r>
              <a:rPr lang="cs-CZ" sz="4400" dirty="0" err="1">
                <a:latin typeface="+mj-lt"/>
                <a:ea typeface="+mj-ea"/>
                <a:cs typeface="+mj-cs"/>
              </a:rPr>
              <a:t>elevate</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shoulders</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Scapular</a:t>
            </a:r>
            <a:r>
              <a:rPr lang="cs-CZ" dirty="0"/>
              <a:t> </a:t>
            </a:r>
            <a:r>
              <a:rPr lang="cs-CZ" dirty="0" err="1"/>
              <a:t>elevation</a:t>
            </a:r>
            <a:r>
              <a:rPr lang="cs-CZ" dirty="0"/>
              <a:t> – notes:</a:t>
            </a:r>
          </a:p>
        </p:txBody>
      </p:sp>
      <p:sp>
        <p:nvSpPr>
          <p:cNvPr id="3" name="Zástupný symbol pro obsah 2"/>
          <p:cNvSpPr>
            <a:spLocks noGrp="1"/>
          </p:cNvSpPr>
          <p:nvPr>
            <p:ph idx="1"/>
          </p:nvPr>
        </p:nvSpPr>
        <p:spPr>
          <a:xfrm>
            <a:off x="457200" y="1600200"/>
            <a:ext cx="6257940" cy="4525963"/>
          </a:xfrm>
        </p:spPr>
        <p:txBody>
          <a:bodyPr/>
          <a:lstStyle/>
          <a:p>
            <a:r>
              <a:rPr lang="cs-CZ" dirty="0" err="1"/>
              <a:t>The</a:t>
            </a:r>
            <a:r>
              <a:rPr lang="cs-CZ" dirty="0"/>
              <a:t> </a:t>
            </a:r>
            <a:r>
              <a:rPr lang="cs-CZ" dirty="0" err="1"/>
              <a:t>movement</a:t>
            </a:r>
            <a:r>
              <a:rPr lang="cs-CZ" dirty="0"/>
              <a:t> </a:t>
            </a:r>
            <a:r>
              <a:rPr lang="cs-CZ" dirty="0" err="1"/>
              <a:t>is</a:t>
            </a:r>
            <a:r>
              <a:rPr lang="cs-CZ" dirty="0"/>
              <a:t> </a:t>
            </a:r>
            <a:r>
              <a:rPr lang="cs-CZ" dirty="0" err="1"/>
              <a:t>tested</a:t>
            </a:r>
            <a:r>
              <a:rPr lang="cs-CZ" dirty="0"/>
              <a:t> on </a:t>
            </a:r>
            <a:r>
              <a:rPr lang="cs-CZ" dirty="0" err="1"/>
              <a:t>both</a:t>
            </a:r>
            <a:r>
              <a:rPr lang="cs-CZ" dirty="0"/>
              <a:t> </a:t>
            </a:r>
            <a:r>
              <a:rPr lang="cs-CZ" dirty="0" err="1"/>
              <a:t>sides</a:t>
            </a:r>
            <a:r>
              <a:rPr lang="cs-CZ" dirty="0"/>
              <a:t> </a:t>
            </a:r>
            <a:r>
              <a:rPr lang="cs-CZ" dirty="0" err="1"/>
              <a:t>together</a:t>
            </a:r>
            <a:endParaRPr lang="cs-CZ" dirty="0"/>
          </a:p>
          <a:p>
            <a:r>
              <a:rPr lang="cs-CZ" dirty="0" err="1"/>
              <a:t>The</a:t>
            </a:r>
            <a:r>
              <a:rPr lang="cs-CZ" dirty="0"/>
              <a:t> </a:t>
            </a:r>
            <a:r>
              <a:rPr lang="cs-CZ" dirty="0" err="1"/>
              <a:t>arms</a:t>
            </a:r>
            <a:r>
              <a:rPr lang="cs-CZ" dirty="0"/>
              <a:t> </a:t>
            </a:r>
            <a:r>
              <a:rPr lang="cs-CZ" dirty="0" err="1"/>
              <a:t>should</a:t>
            </a:r>
            <a:r>
              <a:rPr lang="cs-CZ" dirty="0"/>
              <a:t> </a:t>
            </a:r>
            <a:r>
              <a:rPr lang="cs-CZ" dirty="0" err="1"/>
              <a:t>be</a:t>
            </a:r>
            <a:r>
              <a:rPr lang="cs-CZ" dirty="0"/>
              <a:t> </a:t>
            </a:r>
            <a:r>
              <a:rPr lang="cs-CZ" dirty="0" err="1"/>
              <a:t>supported</a:t>
            </a:r>
            <a:r>
              <a:rPr lang="cs-CZ" dirty="0"/>
              <a:t> </a:t>
            </a:r>
            <a:r>
              <a:rPr lang="cs-CZ" dirty="0" err="1"/>
              <a:t>during</a:t>
            </a:r>
            <a:r>
              <a:rPr lang="cs-CZ" dirty="0"/>
              <a:t> </a:t>
            </a:r>
            <a:r>
              <a:rPr lang="cs-CZ" dirty="0" err="1"/>
              <a:t>testing</a:t>
            </a:r>
            <a:r>
              <a:rPr lang="cs-CZ" dirty="0"/>
              <a:t> grade 2</a:t>
            </a:r>
          </a:p>
          <a:p>
            <a:r>
              <a:rPr lang="cs-CZ" dirty="0" err="1"/>
              <a:t>The</a:t>
            </a:r>
            <a:r>
              <a:rPr lang="cs-CZ" dirty="0"/>
              <a:t> </a:t>
            </a:r>
            <a:r>
              <a:rPr lang="cs-CZ" dirty="0" err="1"/>
              <a:t>head</a:t>
            </a:r>
            <a:r>
              <a:rPr lang="cs-CZ" dirty="0"/>
              <a:t> </a:t>
            </a:r>
            <a:r>
              <a:rPr lang="cs-CZ" dirty="0" err="1"/>
              <a:t>should</a:t>
            </a:r>
            <a:r>
              <a:rPr lang="cs-CZ" dirty="0"/>
              <a:t> </a:t>
            </a:r>
            <a:r>
              <a:rPr lang="cs-CZ" dirty="0" err="1"/>
              <a:t>be</a:t>
            </a:r>
            <a:r>
              <a:rPr lang="cs-CZ" dirty="0"/>
              <a:t> in </a:t>
            </a:r>
            <a:r>
              <a:rPr lang="cs-CZ" dirty="0" err="1"/>
              <a:t>central</a:t>
            </a:r>
            <a:r>
              <a:rPr lang="cs-CZ" dirty="0"/>
              <a:t> </a:t>
            </a:r>
            <a:r>
              <a:rPr lang="cs-CZ" dirty="0" err="1"/>
              <a:t>position</a:t>
            </a:r>
            <a:r>
              <a:rPr lang="cs-CZ" dirty="0"/>
              <a:t>, no </a:t>
            </a:r>
            <a:r>
              <a:rPr lang="cs-CZ" dirty="0" err="1"/>
              <a:t>movement</a:t>
            </a:r>
            <a:r>
              <a:rPr lang="cs-CZ" dirty="0"/>
              <a:t> </a:t>
            </a:r>
            <a:r>
              <a:rPr lang="cs-CZ" dirty="0" err="1"/>
              <a:t>of</a:t>
            </a:r>
            <a:r>
              <a:rPr lang="cs-CZ" dirty="0"/>
              <a:t> </a:t>
            </a:r>
            <a:r>
              <a:rPr lang="cs-CZ" dirty="0" err="1"/>
              <a:t>the</a:t>
            </a:r>
            <a:r>
              <a:rPr lang="cs-CZ" dirty="0"/>
              <a:t> </a:t>
            </a:r>
            <a:r>
              <a:rPr lang="cs-CZ" dirty="0" err="1"/>
              <a:t>head</a:t>
            </a:r>
            <a:r>
              <a:rPr lang="cs-CZ" dirty="0"/>
              <a:t> </a:t>
            </a:r>
            <a:r>
              <a:rPr lang="cs-CZ" dirty="0" err="1"/>
              <a:t>should</a:t>
            </a:r>
            <a:r>
              <a:rPr lang="cs-CZ" dirty="0"/>
              <a:t> </a:t>
            </a:r>
            <a:r>
              <a:rPr lang="cs-CZ" dirty="0" err="1"/>
              <a:t>be</a:t>
            </a:r>
            <a:r>
              <a:rPr lang="cs-CZ" dirty="0"/>
              <a:t> </a:t>
            </a:r>
            <a:r>
              <a:rPr lang="cs-CZ" dirty="0" err="1"/>
              <a:t>allowed</a:t>
            </a:r>
            <a:endParaRPr lang="cs-CZ" dirty="0"/>
          </a:p>
        </p:txBody>
      </p:sp>
      <p:pic>
        <p:nvPicPr>
          <p:cNvPr id="67586" name="Picture 2" descr="https://www.physioadvisor.com.au/assets/256/images/13124256(300x300).jpg">
            <a:hlinkClick r:id="rId2"/>
          </p:cNvPr>
          <p:cNvPicPr>
            <a:picLocks noChangeAspect="1" noChangeArrowheads="1"/>
          </p:cNvPicPr>
          <p:nvPr/>
        </p:nvPicPr>
        <p:blipFill>
          <a:blip r:embed="rId3" cstate="print"/>
          <a:srcRect/>
          <a:stretch>
            <a:fillRect/>
          </a:stretch>
        </p:blipFill>
        <p:spPr bwMode="auto">
          <a:xfrm>
            <a:off x="6357950" y="2214554"/>
            <a:ext cx="2469096" cy="35784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7186634" cy="1143000"/>
          </a:xfrm>
        </p:spPr>
        <p:txBody>
          <a:bodyPr>
            <a:normAutofit/>
          </a:bodyPr>
          <a:lstStyle/>
          <a:p>
            <a:r>
              <a:rPr lang="cs-CZ" sz="3600" dirty="0" err="1"/>
              <a:t>Scapular</a:t>
            </a:r>
            <a:r>
              <a:rPr lang="cs-CZ" sz="3600" dirty="0"/>
              <a:t> </a:t>
            </a:r>
            <a:r>
              <a:rPr lang="cs-CZ" sz="3600" dirty="0" err="1"/>
              <a:t>abduction</a:t>
            </a:r>
            <a:r>
              <a:rPr lang="cs-CZ" sz="3600" dirty="0"/>
              <a:t> </a:t>
            </a:r>
            <a:r>
              <a:rPr lang="cs-CZ" sz="3600" dirty="0" err="1"/>
              <a:t>with</a:t>
            </a:r>
            <a:r>
              <a:rPr lang="cs-CZ" sz="3600" dirty="0"/>
              <a:t> </a:t>
            </a:r>
            <a:r>
              <a:rPr lang="cs-CZ" sz="3600" dirty="0" err="1"/>
              <a:t>rotation</a:t>
            </a:r>
            <a:endParaRPr lang="cs-CZ" sz="3600" dirty="0"/>
          </a:p>
        </p:txBody>
      </p:sp>
      <p:sp>
        <p:nvSpPr>
          <p:cNvPr id="4" name="Nadpis 1"/>
          <p:cNvSpPr txBox="1">
            <a:spLocks/>
          </p:cNvSpPr>
          <p:nvPr/>
        </p:nvSpPr>
        <p:spPr>
          <a:xfrm>
            <a:off x="2214546" y="5715000"/>
            <a:ext cx="464347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err="1">
                <a:ln>
                  <a:noFill/>
                </a:ln>
                <a:solidFill>
                  <a:schemeClr val="tx1"/>
                </a:solidFill>
                <a:effectLst/>
                <a:uLnTx/>
                <a:uFillTx/>
                <a:latin typeface="+mj-lt"/>
                <a:ea typeface="+mj-ea"/>
                <a:cs typeface="+mj-cs"/>
              </a:rPr>
              <a:t>Serratus</a:t>
            </a:r>
            <a:r>
              <a:rPr kumimoji="0" lang="cs-CZ" sz="2800" b="0" i="0" u="none" strike="noStrike" kern="1200" cap="none" spc="0" normalizeH="0" baseline="0" noProof="0" dirty="0">
                <a:ln>
                  <a:noFill/>
                </a:ln>
                <a:solidFill>
                  <a:schemeClr val="tx1"/>
                </a:solidFill>
                <a:effectLst/>
                <a:uLnTx/>
                <a:uFillTx/>
                <a:latin typeface="+mj-lt"/>
                <a:ea typeface="+mj-ea"/>
                <a:cs typeface="+mj-cs"/>
              </a:rPr>
              <a:t> </a:t>
            </a:r>
            <a:r>
              <a:rPr kumimoji="0" lang="cs-CZ" sz="2800" b="0" i="0" u="none" strike="noStrike" kern="1200" cap="none" spc="0" normalizeH="0" baseline="0" noProof="0" dirty="0" err="1">
                <a:ln>
                  <a:noFill/>
                </a:ln>
                <a:solidFill>
                  <a:schemeClr val="tx1"/>
                </a:solidFill>
                <a:effectLst/>
                <a:uLnTx/>
                <a:uFillTx/>
                <a:latin typeface="+mj-lt"/>
                <a:ea typeface="+mj-ea"/>
                <a:cs typeface="+mj-cs"/>
              </a:rPr>
              <a:t>anterior</a:t>
            </a:r>
            <a:r>
              <a:rPr kumimoji="0" lang="cs-CZ" sz="2800" b="0" i="0" u="none" strike="noStrike" kern="1200" cap="none" spc="0" normalizeH="0" baseline="0" noProof="0" dirty="0">
                <a:ln>
                  <a:noFill/>
                </a:ln>
                <a:solidFill>
                  <a:schemeClr val="tx1"/>
                </a:solidFill>
                <a:effectLst/>
                <a:uLnTx/>
                <a:uFillTx/>
                <a:latin typeface="+mj-lt"/>
                <a:ea typeface="+mj-ea"/>
                <a:cs typeface="+mj-cs"/>
              </a:rPr>
              <a:t> </a:t>
            </a:r>
          </a:p>
        </p:txBody>
      </p:sp>
      <p:pic>
        <p:nvPicPr>
          <p:cNvPr id="47106" name="Picture 2" descr="C:\Users\Verca\Desktop\atlasImage_large.jpg"/>
          <p:cNvPicPr>
            <a:picLocks noGrp="1" noChangeAspect="1" noChangeArrowheads="1"/>
          </p:cNvPicPr>
          <p:nvPr>
            <p:ph idx="1"/>
          </p:nvPr>
        </p:nvPicPr>
        <p:blipFill>
          <a:blip r:embed="rId2" cstate="print"/>
          <a:srcRect/>
          <a:stretch>
            <a:fillRect/>
          </a:stretch>
        </p:blipFill>
        <p:spPr bwMode="auto">
          <a:xfrm>
            <a:off x="3357554" y="1357298"/>
            <a:ext cx="2427481" cy="4525963"/>
          </a:xfrm>
          <a:prstGeom prst="rect">
            <a:avLst/>
          </a:prstGeom>
          <a:noFill/>
        </p:spPr>
      </p:pic>
      <p:pic>
        <p:nvPicPr>
          <p:cNvPr id="47107" name="Picture 3" descr="C:\Users\Verca\Desktop\blog-examprep-091313.jpg"/>
          <p:cNvPicPr>
            <a:picLocks noChangeAspect="1" noChangeArrowheads="1"/>
          </p:cNvPicPr>
          <p:nvPr/>
        </p:nvPicPr>
        <p:blipFill>
          <a:blip r:embed="rId3" cstate="print"/>
          <a:srcRect l="38559" t="50000" r="34746"/>
          <a:stretch>
            <a:fillRect/>
          </a:stretch>
        </p:blipFill>
        <p:spPr bwMode="auto">
          <a:xfrm>
            <a:off x="7429520" y="357166"/>
            <a:ext cx="1500198" cy="1762125"/>
          </a:xfrm>
          <a:prstGeom prst="rect">
            <a:avLst/>
          </a:prstGeom>
          <a:noFill/>
        </p:spPr>
      </p:pic>
      <p:pic>
        <p:nvPicPr>
          <p:cNvPr id="66561" name="Picture 1" descr="Stand arms-length from the wall. Keeping your feet in place, slowly move your body forward until your chin touches the wall. Push your body back to the starting position and repeat this movement 12 to 15 times. You may increase the difficulty of this exercise by holding a stability ball against the wall at the height of your head as you perform wall, push-ups. In order to keep your arms straight as you press the ball against the wall, you will have to move your feet farther away from the wall."/>
          <p:cNvPicPr>
            <a:picLocks noChangeAspect="1" noChangeArrowheads="1"/>
          </p:cNvPicPr>
          <p:nvPr/>
        </p:nvPicPr>
        <p:blipFill>
          <a:blip r:embed="rId4" cstate="print"/>
          <a:srcRect/>
          <a:stretch>
            <a:fillRect/>
          </a:stretch>
        </p:blipFill>
        <p:spPr bwMode="auto">
          <a:xfrm>
            <a:off x="6858016" y="4643446"/>
            <a:ext cx="2143125" cy="2028825"/>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lvl="0"/>
            <a:r>
              <a:rPr lang="cs-CZ" dirty="0" err="1"/>
              <a:t>Serratus</a:t>
            </a:r>
            <a:r>
              <a:rPr lang="cs-CZ" dirty="0"/>
              <a:t> </a:t>
            </a:r>
            <a:r>
              <a:rPr lang="cs-CZ" dirty="0" err="1"/>
              <a:t>anterior</a:t>
            </a:r>
            <a:r>
              <a:rPr lang="cs-CZ" dirty="0"/>
              <a:t> </a:t>
            </a:r>
          </a:p>
        </p:txBody>
      </p:sp>
      <p:sp>
        <p:nvSpPr>
          <p:cNvPr id="3" name="Zástupný symbol pro obsah 2"/>
          <p:cNvSpPr>
            <a:spLocks noGrp="1"/>
          </p:cNvSpPr>
          <p:nvPr>
            <p:ph idx="1"/>
          </p:nvPr>
        </p:nvSpPr>
        <p:spPr>
          <a:xfrm>
            <a:off x="457200" y="1600200"/>
            <a:ext cx="8186766" cy="4757758"/>
          </a:xfrm>
        </p:spPr>
        <p:txBody>
          <a:bodyPr>
            <a:normAutofit fontScale="70000" lnSpcReduction="20000"/>
          </a:bodyPr>
          <a:lstStyle/>
          <a:p>
            <a:pPr>
              <a:buNone/>
            </a:pPr>
            <a:r>
              <a:rPr lang="cs-CZ" dirty="0" err="1"/>
              <a:t>Origin</a:t>
            </a:r>
            <a:endParaRPr lang="cs-CZ" dirty="0"/>
          </a:p>
          <a:p>
            <a:r>
              <a:rPr lang="cs-CZ" dirty="0" err="1"/>
              <a:t>Superolateral</a:t>
            </a:r>
            <a:r>
              <a:rPr lang="cs-CZ" dirty="0"/>
              <a:t> </a:t>
            </a:r>
            <a:r>
              <a:rPr lang="cs-CZ" dirty="0" err="1"/>
              <a:t>surfaces</a:t>
            </a:r>
            <a:r>
              <a:rPr lang="cs-CZ" dirty="0"/>
              <a:t> </a:t>
            </a:r>
            <a:r>
              <a:rPr lang="cs-CZ" dirty="0" err="1"/>
              <a:t>of</a:t>
            </a:r>
            <a:r>
              <a:rPr lang="cs-CZ" dirty="0"/>
              <a:t> </a:t>
            </a:r>
            <a:r>
              <a:rPr lang="cs-CZ" dirty="0" err="1"/>
              <a:t>upper</a:t>
            </a:r>
            <a:r>
              <a:rPr lang="cs-CZ" dirty="0"/>
              <a:t> 8 </a:t>
            </a:r>
            <a:r>
              <a:rPr lang="cs-CZ" dirty="0" err="1"/>
              <a:t>or</a:t>
            </a:r>
            <a:r>
              <a:rPr lang="cs-CZ" dirty="0"/>
              <a:t> 9 </a:t>
            </a:r>
            <a:r>
              <a:rPr lang="cs-CZ" dirty="0" err="1"/>
              <a:t>ribs</a:t>
            </a:r>
            <a:r>
              <a:rPr lang="cs-CZ" dirty="0"/>
              <a:t> </a:t>
            </a:r>
            <a:r>
              <a:rPr lang="cs-CZ" dirty="0" err="1"/>
              <a:t>at</a:t>
            </a:r>
            <a:r>
              <a:rPr lang="cs-CZ" dirty="0"/>
              <a:t> </a:t>
            </a:r>
            <a:r>
              <a:rPr lang="cs-CZ" dirty="0" err="1"/>
              <a:t>the</a:t>
            </a:r>
            <a:r>
              <a:rPr lang="cs-CZ" dirty="0"/>
              <a:t> </a:t>
            </a:r>
            <a:r>
              <a:rPr lang="cs-CZ" dirty="0" err="1"/>
              <a:t>side</a:t>
            </a:r>
            <a:r>
              <a:rPr lang="cs-CZ" dirty="0"/>
              <a:t> </a:t>
            </a:r>
            <a:r>
              <a:rPr lang="cs-CZ" dirty="0" err="1"/>
              <a:t>of</a:t>
            </a:r>
            <a:r>
              <a:rPr lang="cs-CZ" dirty="0"/>
              <a:t> </a:t>
            </a:r>
            <a:r>
              <a:rPr lang="cs-CZ" dirty="0" err="1"/>
              <a:t>chest</a:t>
            </a:r>
            <a:endParaRPr lang="cs-CZ" dirty="0"/>
          </a:p>
          <a:p>
            <a:endParaRPr lang="cs-CZ" dirty="0"/>
          </a:p>
          <a:p>
            <a:pPr>
              <a:buNone/>
            </a:pPr>
            <a:r>
              <a:rPr lang="cs-CZ" dirty="0" err="1"/>
              <a:t>Insertion</a:t>
            </a:r>
            <a:endParaRPr lang="cs-CZ" dirty="0"/>
          </a:p>
          <a:p>
            <a:r>
              <a:rPr lang="cs-CZ" dirty="0" err="1"/>
              <a:t>Vertebral</a:t>
            </a:r>
            <a:r>
              <a:rPr lang="cs-CZ" dirty="0"/>
              <a:t> </a:t>
            </a:r>
            <a:r>
              <a:rPr lang="cs-CZ" dirty="0" err="1"/>
              <a:t>border</a:t>
            </a:r>
            <a:r>
              <a:rPr lang="cs-CZ" dirty="0"/>
              <a:t> </a:t>
            </a:r>
            <a:r>
              <a:rPr lang="cs-CZ" dirty="0" err="1"/>
              <a:t>of</a:t>
            </a:r>
            <a:r>
              <a:rPr lang="cs-CZ" dirty="0"/>
              <a:t> </a:t>
            </a:r>
            <a:r>
              <a:rPr lang="cs-CZ" dirty="0" err="1"/>
              <a:t>scapula</a:t>
            </a:r>
            <a:endParaRPr lang="cs-CZ" dirty="0"/>
          </a:p>
          <a:p>
            <a:endParaRPr lang="cs-CZ" dirty="0"/>
          </a:p>
          <a:p>
            <a:pPr>
              <a:buNone/>
            </a:pPr>
            <a:r>
              <a:rPr lang="cs-CZ" dirty="0" err="1"/>
              <a:t>Action</a:t>
            </a:r>
            <a:endParaRPr lang="cs-CZ" dirty="0"/>
          </a:p>
          <a:p>
            <a:r>
              <a:rPr lang="cs-CZ" dirty="0" err="1"/>
              <a:t>Draws</a:t>
            </a:r>
            <a:r>
              <a:rPr lang="cs-CZ" dirty="0"/>
              <a:t> </a:t>
            </a:r>
            <a:r>
              <a:rPr lang="cs-CZ" dirty="0" err="1"/>
              <a:t>scapula</a:t>
            </a:r>
            <a:r>
              <a:rPr lang="cs-CZ" dirty="0"/>
              <a:t> </a:t>
            </a:r>
            <a:r>
              <a:rPr lang="cs-CZ" dirty="0" err="1"/>
              <a:t>forward</a:t>
            </a:r>
            <a:r>
              <a:rPr lang="cs-CZ" dirty="0"/>
              <a:t> </a:t>
            </a:r>
            <a:r>
              <a:rPr lang="cs-CZ" dirty="0" err="1"/>
              <a:t>and</a:t>
            </a:r>
            <a:r>
              <a:rPr lang="cs-CZ" dirty="0"/>
              <a:t> </a:t>
            </a:r>
            <a:r>
              <a:rPr lang="cs-CZ" dirty="0" err="1"/>
              <a:t>upward</a:t>
            </a:r>
            <a:endParaRPr lang="cs-CZ" dirty="0"/>
          </a:p>
          <a:p>
            <a:r>
              <a:rPr lang="cs-CZ" dirty="0" err="1"/>
              <a:t>abducts</a:t>
            </a:r>
            <a:r>
              <a:rPr lang="cs-CZ" dirty="0"/>
              <a:t> </a:t>
            </a:r>
            <a:r>
              <a:rPr lang="cs-CZ" dirty="0" err="1"/>
              <a:t>scapula</a:t>
            </a:r>
            <a:r>
              <a:rPr lang="cs-CZ" dirty="0"/>
              <a:t> </a:t>
            </a:r>
            <a:r>
              <a:rPr lang="cs-CZ" dirty="0" err="1"/>
              <a:t>and</a:t>
            </a:r>
            <a:r>
              <a:rPr lang="cs-CZ" dirty="0"/>
              <a:t> </a:t>
            </a:r>
            <a:r>
              <a:rPr lang="cs-CZ" dirty="0" err="1"/>
              <a:t>rotates</a:t>
            </a:r>
            <a:r>
              <a:rPr lang="cs-CZ" dirty="0"/>
              <a:t> </a:t>
            </a:r>
            <a:r>
              <a:rPr lang="cs-CZ" dirty="0" err="1"/>
              <a:t>it</a:t>
            </a:r>
            <a:r>
              <a:rPr lang="cs-CZ" dirty="0"/>
              <a:t> </a:t>
            </a:r>
          </a:p>
          <a:p>
            <a:r>
              <a:rPr lang="cs-CZ" dirty="0" err="1"/>
              <a:t>stabilizes</a:t>
            </a:r>
            <a:r>
              <a:rPr lang="cs-CZ" dirty="0"/>
              <a:t> </a:t>
            </a:r>
            <a:r>
              <a:rPr lang="cs-CZ" dirty="0" err="1"/>
              <a:t>vertebral</a:t>
            </a:r>
            <a:r>
              <a:rPr lang="cs-CZ" dirty="0"/>
              <a:t> </a:t>
            </a:r>
            <a:r>
              <a:rPr lang="cs-CZ" dirty="0" err="1"/>
              <a:t>border</a:t>
            </a:r>
            <a:r>
              <a:rPr lang="cs-CZ" dirty="0"/>
              <a:t> </a:t>
            </a:r>
            <a:r>
              <a:rPr lang="cs-CZ" dirty="0" err="1"/>
              <a:t>of</a:t>
            </a:r>
            <a:r>
              <a:rPr lang="cs-CZ" dirty="0"/>
              <a:t> </a:t>
            </a:r>
            <a:r>
              <a:rPr lang="cs-CZ" dirty="0" err="1"/>
              <a:t>scapula</a:t>
            </a:r>
            <a:endParaRPr lang="cs-CZ" dirty="0"/>
          </a:p>
          <a:p>
            <a:endParaRPr lang="cs-CZ" dirty="0"/>
          </a:p>
          <a:p>
            <a:pPr>
              <a:buNone/>
            </a:pPr>
            <a:r>
              <a:rPr lang="cs-CZ" dirty="0" err="1"/>
              <a:t>Innervation</a:t>
            </a:r>
            <a:endParaRPr lang="cs-CZ" dirty="0"/>
          </a:p>
          <a:p>
            <a:r>
              <a:rPr lang="cs-CZ" dirty="0" err="1"/>
              <a:t>Long</a:t>
            </a:r>
            <a:r>
              <a:rPr lang="cs-CZ" dirty="0"/>
              <a:t> </a:t>
            </a:r>
            <a:r>
              <a:rPr lang="cs-CZ" dirty="0" err="1"/>
              <a:t>thoracic</a:t>
            </a:r>
            <a:r>
              <a:rPr lang="cs-CZ" dirty="0"/>
              <a:t> nerve (C5, C6, C7) (C5, C6, C7)</a:t>
            </a:r>
          </a:p>
        </p:txBody>
      </p:sp>
      <p:pic>
        <p:nvPicPr>
          <p:cNvPr id="65537" name="Picture 1" descr="C:\Users\Verca\Desktop\Scapular-winging-trap-shrug1.jpg"/>
          <p:cNvPicPr>
            <a:picLocks noChangeAspect="1" noChangeArrowheads="1"/>
          </p:cNvPicPr>
          <p:nvPr/>
        </p:nvPicPr>
        <p:blipFill>
          <a:blip r:embed="rId2" cstate="print"/>
          <a:srcRect/>
          <a:stretch>
            <a:fillRect/>
          </a:stretch>
        </p:blipFill>
        <p:spPr bwMode="auto">
          <a:xfrm>
            <a:off x="5929322" y="3000372"/>
            <a:ext cx="2352675" cy="19431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175763-F210-4F21-8439-C46006CF79FE}"/>
              </a:ext>
            </a:extLst>
          </p:cNvPr>
          <p:cNvSpPr>
            <a:spLocks noGrp="1"/>
          </p:cNvSpPr>
          <p:nvPr>
            <p:ph type="title"/>
          </p:nvPr>
        </p:nvSpPr>
        <p:spPr/>
        <p:txBody>
          <a:bodyPr/>
          <a:lstStyle/>
          <a:p>
            <a:r>
              <a:rPr lang="cs-CZ" dirty="0" err="1"/>
              <a:t>Scapular</a:t>
            </a:r>
            <a:r>
              <a:rPr lang="cs-CZ" dirty="0"/>
              <a:t> </a:t>
            </a:r>
            <a:r>
              <a:rPr lang="cs-CZ" dirty="0" err="1"/>
              <a:t>muscles</a:t>
            </a:r>
            <a:r>
              <a:rPr lang="cs-CZ" dirty="0"/>
              <a:t> </a:t>
            </a:r>
            <a:r>
              <a:rPr lang="cs-CZ" sz="3600" dirty="0"/>
              <a:t>(</a:t>
            </a:r>
            <a:r>
              <a:rPr lang="cs-CZ" sz="3600" dirty="0" err="1"/>
              <a:t>from</a:t>
            </a:r>
            <a:r>
              <a:rPr lang="cs-CZ" sz="3600" dirty="0"/>
              <a:t> </a:t>
            </a:r>
            <a:r>
              <a:rPr lang="cs-CZ" sz="3600" dirty="0" err="1"/>
              <a:t>behind</a:t>
            </a:r>
            <a:r>
              <a:rPr lang="cs-CZ" sz="3600" dirty="0"/>
              <a:t>)</a:t>
            </a:r>
          </a:p>
        </p:txBody>
      </p:sp>
      <p:sp>
        <p:nvSpPr>
          <p:cNvPr id="3" name="Zástupný obsah 2">
            <a:extLst>
              <a:ext uri="{FF2B5EF4-FFF2-40B4-BE49-F238E27FC236}">
                <a16:creationId xmlns:a16="http://schemas.microsoft.com/office/drawing/2014/main" id="{3C87D3AA-01D8-4524-ACD5-9456C15B903B}"/>
              </a:ext>
            </a:extLst>
          </p:cNvPr>
          <p:cNvSpPr>
            <a:spLocks noGrp="1"/>
          </p:cNvSpPr>
          <p:nvPr>
            <p:ph idx="1"/>
          </p:nvPr>
        </p:nvSpPr>
        <p:spPr/>
        <p:txBody>
          <a:bodyPr/>
          <a:lstStyle/>
          <a:p>
            <a:endParaRPr lang="cs-CZ"/>
          </a:p>
        </p:txBody>
      </p:sp>
      <p:pic>
        <p:nvPicPr>
          <p:cNvPr id="1026" name="Picture 2" descr="Scapula (Shoulder Blade) Anatomy, Muscles, Location, Function | eHealthStar  in 2020 | Shoulder muscles, Shoulder anatomy, Shoulder blade muscles">
            <a:extLst>
              <a:ext uri="{FF2B5EF4-FFF2-40B4-BE49-F238E27FC236}">
                <a16:creationId xmlns:a16="http://schemas.microsoft.com/office/drawing/2014/main" id="{597CDBCB-0C31-4D47-8928-927230563F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578"/>
          <a:stretch/>
        </p:blipFill>
        <p:spPr bwMode="auto">
          <a:xfrm>
            <a:off x="457200" y="1600200"/>
            <a:ext cx="8450493" cy="5188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3436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274638"/>
            <a:ext cx="8643998" cy="1143000"/>
          </a:xfrm>
        </p:spPr>
        <p:txBody>
          <a:bodyPr>
            <a:normAutofit/>
          </a:bodyPr>
          <a:lstStyle/>
          <a:p>
            <a:r>
              <a:rPr lang="cs-CZ" sz="3600" dirty="0" err="1"/>
              <a:t>Scapular</a:t>
            </a:r>
            <a:r>
              <a:rPr lang="cs-CZ" sz="3600" dirty="0"/>
              <a:t> </a:t>
            </a:r>
            <a:r>
              <a:rPr lang="cs-CZ" sz="3600" dirty="0" err="1"/>
              <a:t>abduction</a:t>
            </a:r>
            <a:r>
              <a:rPr lang="cs-CZ" sz="3600" dirty="0"/>
              <a:t> </a:t>
            </a:r>
            <a:r>
              <a:rPr lang="cs-CZ" sz="3600" dirty="0" err="1"/>
              <a:t>with</a:t>
            </a:r>
            <a:r>
              <a:rPr lang="cs-CZ" sz="3600" dirty="0"/>
              <a:t> </a:t>
            </a:r>
            <a:r>
              <a:rPr lang="cs-CZ" sz="3600" dirty="0" err="1"/>
              <a:t>rotation</a:t>
            </a:r>
            <a:r>
              <a:rPr lang="cs-CZ" sz="3600" dirty="0"/>
              <a:t> – grade 5,4 </a:t>
            </a:r>
          </a:p>
        </p:txBody>
      </p:sp>
      <p:sp>
        <p:nvSpPr>
          <p:cNvPr id="5" name="Nadpis 1"/>
          <p:cNvSpPr txBox="1">
            <a:spLocks/>
          </p:cNvSpPr>
          <p:nvPr/>
        </p:nvSpPr>
        <p:spPr>
          <a:xfrm>
            <a:off x="428596" y="5000636"/>
            <a:ext cx="8215370" cy="1500174"/>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supine</a:t>
            </a:r>
            <a:r>
              <a:rPr lang="cs-CZ" sz="4400" dirty="0">
                <a:latin typeface="+mj-lt"/>
                <a:ea typeface="+mj-ea"/>
                <a:cs typeface="+mj-cs"/>
              </a:rPr>
              <a:t> </a:t>
            </a:r>
            <a:r>
              <a:rPr lang="cs-CZ" sz="4400" dirty="0" err="1">
                <a:latin typeface="+mj-lt"/>
                <a:ea typeface="+mj-ea"/>
                <a:cs typeface="+mj-cs"/>
              </a:rPr>
              <a:t>position</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flexed</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fully</a:t>
            </a:r>
            <a:r>
              <a:rPr lang="cs-CZ" sz="4400" dirty="0">
                <a:latin typeface="+mj-lt"/>
                <a:ea typeface="+mj-ea"/>
                <a:cs typeface="+mj-cs"/>
              </a:rPr>
              <a:t> </a:t>
            </a:r>
            <a:r>
              <a:rPr lang="cs-CZ" sz="4400" dirty="0" err="1">
                <a:latin typeface="+mj-lt"/>
                <a:ea typeface="+mj-ea"/>
                <a:cs typeface="+mj-cs"/>
              </a:rPr>
              <a:t>flexed</a:t>
            </a:r>
            <a:r>
              <a:rPr lang="cs-CZ" sz="4400" dirty="0">
                <a:latin typeface="+mj-lt"/>
                <a:ea typeface="+mj-ea"/>
                <a:cs typeface="+mj-cs"/>
              </a:rPr>
              <a:t> in </a:t>
            </a:r>
            <a:r>
              <a:rPr lang="cs-CZ" sz="4400" dirty="0" err="1">
                <a:latin typeface="+mj-lt"/>
                <a:ea typeface="+mj-ea"/>
                <a:cs typeface="+mj-cs"/>
              </a:rPr>
              <a:t>elbow</a:t>
            </a:r>
            <a:r>
              <a:rPr lang="cs-CZ" sz="4400" dirty="0">
                <a:latin typeface="+mj-lt"/>
                <a:ea typeface="+mj-ea"/>
                <a:cs typeface="+mj-cs"/>
              </a:rPr>
              <a:t>, 	90° </a:t>
            </a:r>
            <a:r>
              <a:rPr lang="cs-CZ" sz="4400" dirty="0" err="1">
                <a:latin typeface="+mj-lt"/>
                <a:ea typeface="+mj-ea"/>
                <a:cs typeface="+mj-cs"/>
              </a:rPr>
              <a:t>flexion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PT fix </a:t>
            </a:r>
            <a:r>
              <a:rPr lang="cs-CZ" sz="4400" dirty="0" err="1">
                <a:latin typeface="+mj-lt"/>
                <a:ea typeface="+mj-ea"/>
                <a:cs typeface="+mj-cs"/>
              </a:rPr>
              <a:t>patients</a:t>
            </a:r>
            <a:r>
              <a:rPr lang="cs-CZ" sz="4400" dirty="0">
                <a:latin typeface="+mj-lt"/>
                <a:ea typeface="+mj-ea"/>
                <a:cs typeface="+mj-cs"/>
              </a:rPr>
              <a:t> trunk </a:t>
            </a:r>
            <a:r>
              <a:rPr lang="cs-CZ" sz="4400" dirty="0" err="1">
                <a:latin typeface="+mj-lt"/>
                <a:ea typeface="+mj-ea"/>
                <a:cs typeface="+mj-cs"/>
              </a:rPr>
              <a:t>below</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angle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patient</a:t>
            </a:r>
            <a:r>
              <a:rPr lang="cs-CZ" sz="4400" dirty="0">
                <a:latin typeface="+mj-lt"/>
                <a:ea typeface="+mj-ea"/>
                <a:cs typeface="+mj-cs"/>
              </a:rPr>
              <a:t> </a:t>
            </a:r>
            <a:r>
              <a:rPr lang="cs-CZ" sz="4400" dirty="0" err="1">
                <a:latin typeface="+mj-lt"/>
                <a:ea typeface="+mj-ea"/>
                <a:cs typeface="+mj-cs"/>
              </a:rPr>
              <a:t>moves</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r>
              <a:rPr lang="cs-CZ" sz="4400" dirty="0" err="1">
                <a:latin typeface="+mj-lt"/>
                <a:ea typeface="+mj-ea"/>
                <a:cs typeface="+mj-cs"/>
              </a:rPr>
              <a:t>up</a:t>
            </a:r>
            <a:r>
              <a:rPr lang="cs-CZ" sz="4400" dirty="0">
                <a:latin typeface="+mj-lt"/>
                <a:ea typeface="+mj-ea"/>
                <a:cs typeface="+mj-cs"/>
              </a:rPr>
              <a:t> (</a:t>
            </a:r>
            <a:r>
              <a:rPr lang="cs-CZ" sz="4400" dirty="0" err="1">
                <a:latin typeface="+mj-lt"/>
                <a:ea typeface="+mj-ea"/>
                <a:cs typeface="+mj-cs"/>
              </a:rPr>
              <a:t>thus</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abduct</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rotate</a:t>
            </a:r>
            <a:r>
              <a:rPr lang="cs-CZ" sz="4400" dirty="0">
                <a:latin typeface="+mj-lt"/>
                <a:ea typeface="+mj-ea"/>
                <a:cs typeface="+mj-cs"/>
              </a:rPr>
              <a:t>)</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Resistance</a:t>
            </a:r>
            <a:r>
              <a:rPr lang="cs-CZ" sz="4400" dirty="0">
                <a:latin typeface="+mj-lt"/>
                <a:ea typeface="+mj-ea"/>
                <a:cs typeface="+mj-cs"/>
              </a:rPr>
              <a:t>: PT put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resistance</a:t>
            </a:r>
            <a:r>
              <a:rPr lang="cs-CZ" sz="4400" dirty="0">
                <a:latin typeface="+mj-lt"/>
                <a:ea typeface="+mj-ea"/>
                <a:cs typeface="+mj-cs"/>
              </a:rPr>
              <a:t> on </a:t>
            </a:r>
            <a:r>
              <a:rPr lang="cs-CZ" sz="4400" dirty="0" err="1">
                <a:latin typeface="+mj-lt"/>
                <a:ea typeface="+mj-ea"/>
                <a:cs typeface="+mj-cs"/>
              </a:rPr>
              <a:t>patients</a:t>
            </a:r>
            <a:r>
              <a:rPr lang="cs-CZ" sz="4400" dirty="0">
                <a:latin typeface="+mj-lt"/>
                <a:ea typeface="+mj-ea"/>
                <a:cs typeface="+mj-cs"/>
              </a:rPr>
              <a:t>´ </a:t>
            </a:r>
            <a:r>
              <a:rPr lang="cs-CZ" sz="4400" dirty="0" err="1">
                <a:latin typeface="+mj-lt"/>
                <a:ea typeface="+mj-ea"/>
                <a:cs typeface="+mj-cs"/>
              </a:rPr>
              <a:t>flexed</a:t>
            </a:r>
            <a:r>
              <a:rPr lang="cs-CZ" sz="4400" dirty="0">
                <a:latin typeface="+mj-lt"/>
                <a:ea typeface="+mj-ea"/>
                <a:cs typeface="+mj-cs"/>
              </a:rPr>
              <a:t> </a:t>
            </a:r>
            <a:r>
              <a:rPr lang="cs-CZ" sz="4400" dirty="0" err="1">
                <a:latin typeface="+mj-lt"/>
                <a:ea typeface="+mj-ea"/>
                <a:cs typeface="+mj-cs"/>
              </a:rPr>
              <a:t>elbow</a:t>
            </a:r>
            <a:r>
              <a:rPr lang="cs-CZ" sz="4400" dirty="0">
                <a:latin typeface="+mj-lt"/>
                <a:ea typeface="+mj-ea"/>
                <a:cs typeface="+mj-cs"/>
              </a:rPr>
              <a:t>, </a:t>
            </a:r>
            <a:r>
              <a:rPr lang="cs-CZ" sz="4400" dirty="0" err="1">
                <a:latin typeface="+mj-lt"/>
                <a:ea typeface="+mj-ea"/>
                <a:cs typeface="+mj-cs"/>
              </a:rPr>
              <a:t>against</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upwards</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48130" name="Picture 2" descr="C:\Users\Verca\Desktop\MMT (4) Shoulder, scapula, elbow, fotky\WP_20151001_014.jpg"/>
          <p:cNvPicPr>
            <a:picLocks noGrp="1" noChangeAspect="1" noChangeArrowheads="1"/>
          </p:cNvPicPr>
          <p:nvPr>
            <p:ph idx="1"/>
          </p:nvPr>
        </p:nvPicPr>
        <p:blipFill>
          <a:blip r:embed="rId2" cstate="print"/>
          <a:srcRect l="16308" t="7261" r="17195" b="5927"/>
          <a:stretch>
            <a:fillRect/>
          </a:stretch>
        </p:blipFill>
        <p:spPr bwMode="auto">
          <a:xfrm>
            <a:off x="2285984" y="1142984"/>
            <a:ext cx="4864909" cy="35676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274638"/>
            <a:ext cx="8643998" cy="1143000"/>
          </a:xfrm>
        </p:spPr>
        <p:txBody>
          <a:bodyPr>
            <a:normAutofit/>
          </a:bodyPr>
          <a:lstStyle/>
          <a:p>
            <a:r>
              <a:rPr lang="cs-CZ" sz="3600" dirty="0" err="1"/>
              <a:t>Scapular</a:t>
            </a:r>
            <a:r>
              <a:rPr lang="cs-CZ" sz="3600" dirty="0"/>
              <a:t> </a:t>
            </a:r>
            <a:r>
              <a:rPr lang="cs-CZ" sz="3600" dirty="0" err="1"/>
              <a:t>abduction</a:t>
            </a:r>
            <a:r>
              <a:rPr lang="cs-CZ" sz="3600" dirty="0"/>
              <a:t> </a:t>
            </a:r>
            <a:r>
              <a:rPr lang="cs-CZ" sz="3600" dirty="0" err="1"/>
              <a:t>with</a:t>
            </a:r>
            <a:r>
              <a:rPr lang="cs-CZ" sz="3600" dirty="0"/>
              <a:t> </a:t>
            </a:r>
            <a:r>
              <a:rPr lang="cs-CZ" sz="3600" dirty="0" err="1"/>
              <a:t>rotation</a:t>
            </a:r>
            <a:r>
              <a:rPr lang="cs-CZ" sz="3600" dirty="0"/>
              <a:t> – grade  3 </a:t>
            </a:r>
          </a:p>
        </p:txBody>
      </p:sp>
      <p:pic>
        <p:nvPicPr>
          <p:cNvPr id="49154" name="Picture 2" descr="C:\Users\Verca\Desktop\MMT (4) Shoulder, scapula, elbow, fotky\WP_20151001_015.jpg"/>
          <p:cNvPicPr>
            <a:picLocks noGrp="1" noChangeAspect="1" noChangeArrowheads="1"/>
          </p:cNvPicPr>
          <p:nvPr>
            <p:ph idx="1"/>
          </p:nvPr>
        </p:nvPicPr>
        <p:blipFill>
          <a:blip r:embed="rId2" cstate="print"/>
          <a:srcRect l="19854" t="8839" r="13648" b="9084"/>
          <a:stretch>
            <a:fillRect/>
          </a:stretch>
        </p:blipFill>
        <p:spPr bwMode="auto">
          <a:xfrm>
            <a:off x="2214546" y="1285860"/>
            <a:ext cx="5357850" cy="3714776"/>
          </a:xfrm>
          <a:prstGeom prst="rect">
            <a:avLst/>
          </a:prstGeom>
          <a:noFill/>
        </p:spPr>
      </p:pic>
      <p:sp>
        <p:nvSpPr>
          <p:cNvPr id="6" name="Nadpis 1"/>
          <p:cNvSpPr txBox="1">
            <a:spLocks/>
          </p:cNvSpPr>
          <p:nvPr/>
        </p:nvSpPr>
        <p:spPr>
          <a:xfrm>
            <a:off x="428596" y="5143512"/>
            <a:ext cx="8715404" cy="1500174"/>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supine</a:t>
            </a:r>
            <a:r>
              <a:rPr lang="cs-CZ" sz="4400" dirty="0">
                <a:latin typeface="+mj-lt"/>
                <a:ea typeface="+mj-ea"/>
                <a:cs typeface="+mj-cs"/>
              </a:rPr>
              <a:t> </a:t>
            </a:r>
            <a:r>
              <a:rPr lang="cs-CZ" sz="4400" dirty="0" err="1">
                <a:latin typeface="+mj-lt"/>
                <a:ea typeface="+mj-ea"/>
                <a:cs typeface="+mj-cs"/>
              </a:rPr>
              <a:t>position</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flexed</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fully</a:t>
            </a:r>
            <a:r>
              <a:rPr lang="cs-CZ" sz="4400" dirty="0">
                <a:latin typeface="+mj-lt"/>
                <a:ea typeface="+mj-ea"/>
                <a:cs typeface="+mj-cs"/>
              </a:rPr>
              <a:t> </a:t>
            </a:r>
            <a:r>
              <a:rPr lang="cs-CZ" sz="4400" dirty="0" err="1">
                <a:latin typeface="+mj-lt"/>
                <a:ea typeface="+mj-ea"/>
                <a:cs typeface="+mj-cs"/>
              </a:rPr>
              <a:t>flexed</a:t>
            </a:r>
            <a:r>
              <a:rPr lang="cs-CZ" sz="4400" dirty="0">
                <a:latin typeface="+mj-lt"/>
                <a:ea typeface="+mj-ea"/>
                <a:cs typeface="+mj-cs"/>
              </a:rPr>
              <a:t> in 	</a:t>
            </a:r>
            <a:r>
              <a:rPr lang="cs-CZ" sz="4400" dirty="0" err="1">
                <a:latin typeface="+mj-lt"/>
                <a:ea typeface="+mj-ea"/>
                <a:cs typeface="+mj-cs"/>
              </a:rPr>
              <a:t>elbow</a:t>
            </a:r>
            <a:r>
              <a:rPr lang="cs-CZ" sz="4400" dirty="0">
                <a:latin typeface="+mj-lt"/>
                <a:ea typeface="+mj-ea"/>
                <a:cs typeface="+mj-cs"/>
              </a:rPr>
              <a:t>, 	90° </a:t>
            </a:r>
            <a:r>
              <a:rPr lang="cs-CZ" sz="4400" dirty="0" err="1">
                <a:latin typeface="+mj-lt"/>
                <a:ea typeface="+mj-ea"/>
                <a:cs typeface="+mj-cs"/>
              </a:rPr>
              <a:t>flexion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PT fix </a:t>
            </a:r>
            <a:r>
              <a:rPr lang="cs-CZ" sz="4400" dirty="0" err="1">
                <a:latin typeface="+mj-lt"/>
                <a:ea typeface="+mj-ea"/>
                <a:cs typeface="+mj-cs"/>
              </a:rPr>
              <a:t>patients</a:t>
            </a:r>
            <a:r>
              <a:rPr lang="cs-CZ" sz="4400" dirty="0">
                <a:latin typeface="+mj-lt"/>
                <a:ea typeface="+mj-ea"/>
                <a:cs typeface="+mj-cs"/>
              </a:rPr>
              <a:t> trunk </a:t>
            </a:r>
            <a:r>
              <a:rPr lang="cs-CZ" sz="4400" dirty="0" err="1">
                <a:latin typeface="+mj-lt"/>
                <a:ea typeface="+mj-ea"/>
                <a:cs typeface="+mj-cs"/>
              </a:rPr>
              <a:t>below</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angle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patient</a:t>
            </a:r>
            <a:r>
              <a:rPr lang="cs-CZ" sz="4400" dirty="0">
                <a:latin typeface="+mj-lt"/>
                <a:ea typeface="+mj-ea"/>
                <a:cs typeface="+mj-cs"/>
              </a:rPr>
              <a:t> </a:t>
            </a:r>
            <a:r>
              <a:rPr lang="cs-CZ" sz="4400" dirty="0" err="1">
                <a:latin typeface="+mj-lt"/>
                <a:ea typeface="+mj-ea"/>
                <a:cs typeface="+mj-cs"/>
              </a:rPr>
              <a:t>moves</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r>
              <a:rPr lang="cs-CZ" sz="4400" dirty="0" err="1">
                <a:latin typeface="+mj-lt"/>
                <a:ea typeface="+mj-ea"/>
                <a:cs typeface="+mj-cs"/>
              </a:rPr>
              <a:t>up</a:t>
            </a:r>
            <a:r>
              <a:rPr lang="cs-CZ" sz="4400" dirty="0">
                <a:latin typeface="+mj-lt"/>
                <a:ea typeface="+mj-ea"/>
                <a:cs typeface="+mj-cs"/>
              </a:rPr>
              <a:t> (</a:t>
            </a:r>
            <a:r>
              <a:rPr lang="cs-CZ" sz="4400" dirty="0" err="1">
                <a:latin typeface="+mj-lt"/>
                <a:ea typeface="+mj-ea"/>
                <a:cs typeface="+mj-cs"/>
              </a:rPr>
              <a:t>thus</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abduct</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rotate</a:t>
            </a:r>
            <a:r>
              <a:rPr lang="cs-CZ" sz="4400" dirty="0">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274638"/>
            <a:ext cx="8643998" cy="1143000"/>
          </a:xfrm>
        </p:spPr>
        <p:txBody>
          <a:bodyPr>
            <a:normAutofit/>
          </a:bodyPr>
          <a:lstStyle/>
          <a:p>
            <a:r>
              <a:rPr lang="cs-CZ" sz="3600" dirty="0" err="1"/>
              <a:t>Scapular</a:t>
            </a:r>
            <a:r>
              <a:rPr lang="cs-CZ" sz="3600" dirty="0"/>
              <a:t> </a:t>
            </a:r>
            <a:r>
              <a:rPr lang="cs-CZ" sz="3600" dirty="0" err="1"/>
              <a:t>abduction</a:t>
            </a:r>
            <a:r>
              <a:rPr lang="cs-CZ" sz="3600" dirty="0"/>
              <a:t> </a:t>
            </a:r>
            <a:r>
              <a:rPr lang="cs-CZ" sz="3600" dirty="0" err="1"/>
              <a:t>with</a:t>
            </a:r>
            <a:r>
              <a:rPr lang="cs-CZ" sz="3600" dirty="0"/>
              <a:t> </a:t>
            </a:r>
            <a:r>
              <a:rPr lang="cs-CZ" sz="3600" dirty="0" err="1"/>
              <a:t>rotation</a:t>
            </a:r>
            <a:r>
              <a:rPr lang="cs-CZ" sz="3600" dirty="0"/>
              <a:t> – grade 2 </a:t>
            </a:r>
          </a:p>
        </p:txBody>
      </p:sp>
      <p:sp>
        <p:nvSpPr>
          <p:cNvPr id="5" name="Nadpis 1"/>
          <p:cNvSpPr txBox="1">
            <a:spLocks/>
          </p:cNvSpPr>
          <p:nvPr/>
        </p:nvSpPr>
        <p:spPr>
          <a:xfrm>
            <a:off x="357158" y="5214950"/>
            <a:ext cx="8229600" cy="1643050"/>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patient</a:t>
            </a:r>
            <a:r>
              <a:rPr lang="cs-CZ" sz="4400" dirty="0">
                <a:latin typeface="+mj-lt"/>
                <a:ea typeface="+mj-ea"/>
                <a:cs typeface="+mj-cs"/>
              </a:rPr>
              <a:t> </a:t>
            </a:r>
            <a:r>
              <a:rPr lang="cs-CZ" sz="4400" dirty="0" err="1">
                <a:latin typeface="+mj-lt"/>
                <a:ea typeface="+mj-ea"/>
                <a:cs typeface="+mj-cs"/>
              </a:rPr>
              <a:t>sits</a:t>
            </a:r>
            <a:r>
              <a:rPr lang="cs-CZ" sz="4400" dirty="0">
                <a:latin typeface="+mj-lt"/>
                <a:ea typeface="+mj-ea"/>
                <a:cs typeface="+mj-cs"/>
              </a:rPr>
              <a:t> in front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lying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(90° 	</a:t>
            </a:r>
            <a:r>
              <a:rPr lang="cs-CZ" sz="4400" dirty="0" err="1">
                <a:latin typeface="+mj-lt"/>
                <a:ea typeface="+mj-ea"/>
                <a:cs typeface="+mj-cs"/>
              </a:rPr>
              <a:t>flexion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elbow</a:t>
            </a:r>
            <a:r>
              <a:rPr lang="cs-CZ" sz="4400" dirty="0">
                <a:latin typeface="+mj-lt"/>
                <a:ea typeface="+mj-ea"/>
                <a:cs typeface="+mj-cs"/>
              </a:rPr>
              <a:t> </a:t>
            </a:r>
            <a:r>
              <a:rPr lang="cs-CZ" sz="4400" dirty="0" err="1">
                <a:latin typeface="+mj-lt"/>
                <a:ea typeface="+mj-ea"/>
                <a:cs typeface="+mj-cs"/>
              </a:rPr>
              <a:t>extended</a:t>
            </a:r>
            <a:r>
              <a:rPr lang="cs-CZ" sz="4400" dirty="0">
                <a:latin typeface="+mj-lt"/>
                <a:ea typeface="+mj-ea"/>
                <a:cs typeface="+mj-cs"/>
              </a:rPr>
              <a:t>, </a:t>
            </a:r>
            <a:r>
              <a:rPr lang="cs-CZ" sz="4400" dirty="0" err="1">
                <a:latin typeface="+mj-lt"/>
                <a:ea typeface="+mj-ea"/>
                <a:cs typeface="+mj-cs"/>
              </a:rPr>
              <a:t>forearm</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ulnar</a:t>
            </a:r>
            <a:r>
              <a:rPr lang="cs-CZ" sz="4400" dirty="0">
                <a:latin typeface="+mj-lt"/>
                <a:ea typeface="+mj-ea"/>
                <a:cs typeface="+mj-cs"/>
              </a:rPr>
              <a:t> </a:t>
            </a:r>
            <a:r>
              <a:rPr lang="cs-CZ" sz="4400" dirty="0" err="1">
                <a:latin typeface="+mj-lt"/>
                <a:ea typeface="+mj-ea"/>
                <a:cs typeface="+mj-cs"/>
              </a:rPr>
              <a:t>side</a:t>
            </a:r>
            <a:r>
              <a:rPr lang="cs-CZ" sz="4400" dirty="0">
                <a:latin typeface="+mj-lt"/>
                <a:ea typeface="+mj-ea"/>
                <a:cs typeface="+mj-cs"/>
              </a:rPr>
              <a:t>)</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lateral</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trunk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side</a:t>
            </a:r>
            <a:r>
              <a:rPr lang="cs-CZ" sz="4400" dirty="0">
                <a:latin typeface="+mj-lt"/>
                <a:ea typeface="+mj-ea"/>
                <a:cs typeface="+mj-cs"/>
              </a:rPr>
              <a:t>, </a:t>
            </a:r>
            <a:r>
              <a:rPr lang="cs-CZ" sz="4400" dirty="0" err="1">
                <a:latin typeface="+mj-lt"/>
                <a:ea typeface="+mj-ea"/>
                <a:cs typeface="+mj-cs"/>
              </a:rPr>
              <a:t>below</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angle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untested</a:t>
            </a:r>
            <a:r>
              <a:rPr lang="cs-CZ" sz="4400" dirty="0">
                <a:latin typeface="+mj-lt"/>
                <a:ea typeface="+mj-ea"/>
                <a:cs typeface="+mj-cs"/>
              </a:rPr>
              <a:t> </a:t>
            </a:r>
            <a:r>
              <a:rPr lang="cs-CZ" sz="4400" dirty="0" err="1">
                <a:latin typeface="+mj-lt"/>
                <a:ea typeface="+mj-ea"/>
                <a:cs typeface="+mj-cs"/>
              </a:rPr>
              <a:t>side</a:t>
            </a:r>
            <a:endParaRPr lang="cs-CZ" sz="4400" dirty="0">
              <a:latin typeface="+mj-lt"/>
              <a:ea typeface="+mj-ea"/>
              <a:cs typeface="+mj-cs"/>
            </a:endParaRPr>
          </a:p>
          <a:p>
            <a:pPr lvl="0">
              <a:spcBef>
                <a:spcPct val="0"/>
              </a:spcBef>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patient</a:t>
            </a:r>
            <a:r>
              <a:rPr lang="cs-CZ" sz="4400" dirty="0">
                <a:latin typeface="+mj-lt"/>
                <a:ea typeface="+mj-ea"/>
                <a:cs typeface="+mj-cs"/>
              </a:rPr>
              <a:t> </a:t>
            </a:r>
            <a:r>
              <a:rPr lang="cs-CZ" sz="4400" dirty="0" err="1">
                <a:latin typeface="+mj-lt"/>
                <a:ea typeface="+mj-ea"/>
                <a:cs typeface="+mj-cs"/>
              </a:rPr>
              <a:t>move</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ulnar</a:t>
            </a:r>
            <a:r>
              <a:rPr lang="cs-CZ" sz="4400" dirty="0">
                <a:latin typeface="+mj-lt"/>
                <a:ea typeface="+mj-ea"/>
                <a:cs typeface="+mj-cs"/>
              </a:rPr>
              <a:t> </a:t>
            </a:r>
            <a:r>
              <a:rPr lang="cs-CZ" sz="4400" dirty="0" err="1">
                <a:latin typeface="+mj-lt"/>
                <a:ea typeface="+mj-ea"/>
                <a:cs typeface="+mj-cs"/>
              </a:rPr>
              <a:t>side</a:t>
            </a:r>
            <a:r>
              <a:rPr lang="cs-CZ" sz="4400" dirty="0">
                <a:latin typeface="+mj-lt"/>
                <a:ea typeface="+mj-ea"/>
                <a:cs typeface="+mj-cs"/>
              </a:rPr>
              <a:t> </a:t>
            </a:r>
            <a:r>
              <a:rPr lang="cs-CZ" sz="4400" dirty="0" err="1">
                <a:latin typeface="+mj-lt"/>
                <a:ea typeface="+mj-ea"/>
                <a:cs typeface="+mj-cs"/>
              </a:rPr>
              <a:t>forward</a:t>
            </a:r>
            <a:r>
              <a:rPr lang="cs-CZ" sz="4400" dirty="0">
                <a:latin typeface="+mj-lt"/>
                <a:ea typeface="+mj-ea"/>
                <a:cs typeface="+mj-cs"/>
              </a:rPr>
              <a:t>  (</a:t>
            </a:r>
            <a:r>
              <a:rPr lang="cs-CZ" sz="4400" dirty="0" err="1">
                <a:latin typeface="+mj-lt"/>
                <a:ea typeface="+mj-ea"/>
                <a:cs typeface="+mj-cs"/>
              </a:rPr>
              <a:t>thus</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abduct</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rotate</a:t>
            </a:r>
            <a:r>
              <a:rPr lang="cs-CZ" sz="4400" dirty="0">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0178" name="Picture 2" descr="C:\Users\Verca\Desktop\MMT (4) Shoulder, scapula, elbow, fotky\WP_20151001_016.jpg"/>
          <p:cNvPicPr>
            <a:picLocks noGrp="1" noChangeAspect="1" noChangeArrowheads="1"/>
          </p:cNvPicPr>
          <p:nvPr>
            <p:ph idx="1"/>
          </p:nvPr>
        </p:nvPicPr>
        <p:blipFill>
          <a:blip r:embed="rId2" cstate="print"/>
          <a:srcRect l="20741" t="2525" r="8328" b="2771"/>
          <a:stretch>
            <a:fillRect/>
          </a:stretch>
        </p:blipFill>
        <p:spPr bwMode="auto">
          <a:xfrm>
            <a:off x="2357422" y="1285860"/>
            <a:ext cx="4756800" cy="35676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274638"/>
            <a:ext cx="8643998" cy="1143000"/>
          </a:xfrm>
        </p:spPr>
        <p:txBody>
          <a:bodyPr>
            <a:normAutofit/>
          </a:bodyPr>
          <a:lstStyle/>
          <a:p>
            <a:r>
              <a:rPr lang="cs-CZ" sz="3600" dirty="0" err="1"/>
              <a:t>Scapular</a:t>
            </a:r>
            <a:r>
              <a:rPr lang="cs-CZ" sz="3600" dirty="0"/>
              <a:t> </a:t>
            </a:r>
            <a:r>
              <a:rPr lang="cs-CZ" sz="3600" dirty="0" err="1"/>
              <a:t>abduction</a:t>
            </a:r>
            <a:r>
              <a:rPr lang="cs-CZ" sz="3600" dirty="0"/>
              <a:t> </a:t>
            </a:r>
            <a:r>
              <a:rPr lang="cs-CZ" sz="3600" dirty="0" err="1"/>
              <a:t>with</a:t>
            </a:r>
            <a:r>
              <a:rPr lang="cs-CZ" sz="3600" dirty="0"/>
              <a:t> </a:t>
            </a:r>
            <a:r>
              <a:rPr lang="cs-CZ" sz="3600" dirty="0" err="1"/>
              <a:t>rotation</a:t>
            </a:r>
            <a:r>
              <a:rPr lang="cs-CZ" sz="3600" dirty="0"/>
              <a:t> – grade 1,0 </a:t>
            </a:r>
          </a:p>
        </p:txBody>
      </p:sp>
      <p:pic>
        <p:nvPicPr>
          <p:cNvPr id="51202" name="Picture 2" descr="C:\Users\Verca\Desktop\MMT (4) Shoulder, scapula, elbow, fotky\WP_20151001_017.jpg"/>
          <p:cNvPicPr>
            <a:picLocks noGrp="1" noChangeAspect="1" noChangeArrowheads="1"/>
          </p:cNvPicPr>
          <p:nvPr>
            <p:ph idx="1"/>
          </p:nvPr>
        </p:nvPicPr>
        <p:blipFill>
          <a:blip r:embed="rId2" cstate="print"/>
          <a:srcRect l="26061" t="10417" r="10101" b="9084"/>
          <a:stretch>
            <a:fillRect/>
          </a:stretch>
        </p:blipFill>
        <p:spPr bwMode="auto">
          <a:xfrm>
            <a:off x="2357422" y="1357298"/>
            <a:ext cx="5143536" cy="3643338"/>
          </a:xfrm>
          <a:prstGeom prst="rect">
            <a:avLst/>
          </a:prstGeom>
          <a:noFill/>
        </p:spPr>
      </p:pic>
      <p:sp>
        <p:nvSpPr>
          <p:cNvPr id="6" name="Nadpis 1"/>
          <p:cNvSpPr txBox="1">
            <a:spLocks/>
          </p:cNvSpPr>
          <p:nvPr/>
        </p:nvSpPr>
        <p:spPr>
          <a:xfrm>
            <a:off x="357158" y="5214950"/>
            <a:ext cx="8229600" cy="1643050"/>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patient</a:t>
            </a:r>
            <a:r>
              <a:rPr lang="cs-CZ" sz="4400" dirty="0">
                <a:latin typeface="+mj-lt"/>
                <a:ea typeface="+mj-ea"/>
                <a:cs typeface="+mj-cs"/>
              </a:rPr>
              <a:t> </a:t>
            </a:r>
            <a:r>
              <a:rPr lang="cs-CZ" sz="4400" dirty="0" err="1">
                <a:latin typeface="+mj-lt"/>
                <a:ea typeface="+mj-ea"/>
                <a:cs typeface="+mj-cs"/>
              </a:rPr>
              <a:t>sits</a:t>
            </a:r>
            <a:r>
              <a:rPr lang="cs-CZ" sz="4400" dirty="0">
                <a:latin typeface="+mj-lt"/>
                <a:ea typeface="+mj-ea"/>
                <a:cs typeface="+mj-cs"/>
              </a:rPr>
              <a:t> in front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lying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(90° 	</a:t>
            </a:r>
            <a:r>
              <a:rPr lang="cs-CZ" sz="4400" dirty="0" err="1">
                <a:latin typeface="+mj-lt"/>
                <a:ea typeface="+mj-ea"/>
                <a:cs typeface="+mj-cs"/>
              </a:rPr>
              <a:t>flexion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elbow</a:t>
            </a:r>
            <a:r>
              <a:rPr lang="cs-CZ" sz="4400" dirty="0">
                <a:latin typeface="+mj-lt"/>
                <a:ea typeface="+mj-ea"/>
                <a:cs typeface="+mj-cs"/>
              </a:rPr>
              <a:t> </a:t>
            </a:r>
            <a:r>
              <a:rPr lang="cs-CZ" sz="4400" dirty="0" err="1">
                <a:latin typeface="+mj-lt"/>
                <a:ea typeface="+mj-ea"/>
                <a:cs typeface="+mj-cs"/>
              </a:rPr>
              <a:t>extended</a:t>
            </a:r>
            <a:r>
              <a:rPr lang="cs-CZ" sz="4400" dirty="0">
                <a:latin typeface="+mj-lt"/>
                <a:ea typeface="+mj-ea"/>
                <a:cs typeface="+mj-cs"/>
              </a:rPr>
              <a:t>, </a:t>
            </a:r>
            <a:r>
              <a:rPr lang="cs-CZ" sz="4400" dirty="0" err="1">
                <a:latin typeface="+mj-lt"/>
                <a:ea typeface="+mj-ea"/>
                <a:cs typeface="+mj-cs"/>
              </a:rPr>
              <a:t>forearm</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ulnar</a:t>
            </a:r>
            <a:r>
              <a:rPr lang="cs-CZ" sz="4400" dirty="0">
                <a:latin typeface="+mj-lt"/>
                <a:ea typeface="+mj-ea"/>
                <a:cs typeface="+mj-cs"/>
              </a:rPr>
              <a:t> </a:t>
            </a:r>
            <a:r>
              <a:rPr lang="cs-CZ" sz="4400" dirty="0" err="1">
                <a:latin typeface="+mj-lt"/>
                <a:ea typeface="+mj-ea"/>
                <a:cs typeface="+mj-cs"/>
              </a:rPr>
              <a:t>side</a:t>
            </a:r>
            <a:r>
              <a:rPr lang="cs-CZ" sz="4400" dirty="0">
                <a:latin typeface="+mj-lt"/>
                <a:ea typeface="+mj-ea"/>
                <a:cs typeface="+mj-cs"/>
              </a:rPr>
              <a:t>)</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if</a:t>
            </a:r>
            <a:r>
              <a:rPr lang="cs-CZ" sz="4400" dirty="0">
                <a:latin typeface="+mj-lt"/>
                <a:ea typeface="+mj-ea"/>
                <a:cs typeface="+mj-cs"/>
              </a:rPr>
              <a:t> </a:t>
            </a:r>
            <a:r>
              <a:rPr lang="cs-CZ" sz="4400" dirty="0" err="1">
                <a:latin typeface="+mj-lt"/>
                <a:ea typeface="+mj-ea"/>
                <a:cs typeface="+mj-cs"/>
              </a:rPr>
              <a:t>it</a:t>
            </a:r>
            <a:r>
              <a:rPr lang="cs-CZ" sz="4400" dirty="0">
                <a:latin typeface="+mj-lt"/>
                <a:ea typeface="+mj-ea"/>
                <a:cs typeface="+mj-cs"/>
              </a:rPr>
              <a:t>´s </a:t>
            </a:r>
            <a:r>
              <a:rPr lang="cs-CZ" sz="4400" dirty="0" err="1">
                <a:latin typeface="+mj-lt"/>
                <a:ea typeface="+mj-ea"/>
                <a:cs typeface="+mj-cs"/>
              </a:rPr>
              <a:t>need</a:t>
            </a:r>
            <a:r>
              <a:rPr lang="cs-CZ" sz="4400" dirty="0">
                <a:latin typeface="+mj-lt"/>
                <a:ea typeface="+mj-ea"/>
                <a:cs typeface="+mj-cs"/>
              </a:rPr>
              <a:t>, </a:t>
            </a:r>
            <a:r>
              <a:rPr lang="cs-CZ" sz="4400" dirty="0" err="1">
                <a:latin typeface="+mj-lt"/>
                <a:ea typeface="+mj-ea"/>
                <a:cs typeface="+mj-cs"/>
              </a:rPr>
              <a:t>lateral</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trunk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side</a:t>
            </a:r>
            <a:r>
              <a:rPr lang="cs-CZ" sz="4400" dirty="0">
                <a:latin typeface="+mj-lt"/>
                <a:ea typeface="+mj-ea"/>
                <a:cs typeface="+mj-cs"/>
              </a:rPr>
              <a:t>, </a:t>
            </a:r>
            <a:r>
              <a:rPr lang="cs-CZ" sz="4400" dirty="0" err="1">
                <a:latin typeface="+mj-lt"/>
                <a:ea typeface="+mj-ea"/>
                <a:cs typeface="+mj-cs"/>
              </a:rPr>
              <a:t>below</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angle</a:t>
            </a:r>
            <a:endParaRPr lang="cs-CZ" sz="4400" dirty="0">
              <a:latin typeface="+mj-lt"/>
              <a:ea typeface="+mj-ea"/>
              <a:cs typeface="+mj-cs"/>
            </a:endParaRPr>
          </a:p>
          <a:p>
            <a:pPr lvl="0">
              <a:spcBef>
                <a:spcPct val="0"/>
              </a:spcBef>
              <a:defRPr/>
            </a:pPr>
            <a:r>
              <a:rPr lang="cs-CZ" sz="4400" dirty="0" err="1">
                <a:latin typeface="+mj-lt"/>
                <a:ea typeface="+mj-ea"/>
                <a:cs typeface="+mj-cs"/>
              </a:rPr>
              <a:t>Attempt</a:t>
            </a:r>
            <a:r>
              <a:rPr lang="cs-CZ" sz="4400" dirty="0">
                <a:latin typeface="+mj-lt"/>
                <a:ea typeface="+mj-ea"/>
                <a:cs typeface="+mj-cs"/>
              </a:rPr>
              <a:t> to </a:t>
            </a:r>
            <a:r>
              <a:rPr lang="cs-CZ" sz="4400" dirty="0" err="1">
                <a:latin typeface="+mj-lt"/>
                <a:ea typeface="+mj-ea"/>
                <a:cs typeface="+mj-cs"/>
              </a:rPr>
              <a:t>move</a:t>
            </a:r>
            <a:r>
              <a:rPr lang="cs-CZ" sz="4400" dirty="0">
                <a:latin typeface="+mj-lt"/>
                <a:ea typeface="+mj-ea"/>
                <a:cs typeface="+mj-cs"/>
              </a:rPr>
              <a:t>: </a:t>
            </a:r>
            <a:r>
              <a:rPr lang="cs-CZ" sz="4400" dirty="0" err="1">
                <a:latin typeface="+mj-lt"/>
                <a:ea typeface="+mj-ea"/>
                <a:cs typeface="+mj-cs"/>
              </a:rPr>
              <a:t>during</a:t>
            </a:r>
            <a:r>
              <a:rPr lang="cs-CZ" sz="4400" dirty="0">
                <a:latin typeface="+mj-lt"/>
                <a:ea typeface="+mj-ea"/>
                <a:cs typeface="+mj-cs"/>
              </a:rPr>
              <a:t> </a:t>
            </a:r>
            <a:r>
              <a:rPr lang="cs-CZ" sz="4400" dirty="0" err="1">
                <a:latin typeface="+mj-lt"/>
                <a:ea typeface="+mj-ea"/>
                <a:cs typeface="+mj-cs"/>
              </a:rPr>
              <a:t>patients</a:t>
            </a:r>
            <a:r>
              <a:rPr lang="cs-CZ" sz="4400" dirty="0">
                <a:latin typeface="+mj-lt"/>
                <a:ea typeface="+mj-ea"/>
                <a:cs typeface="+mj-cs"/>
              </a:rPr>
              <a:t>´ </a:t>
            </a:r>
            <a:r>
              <a:rPr lang="cs-CZ" sz="4400" dirty="0" err="1">
                <a:latin typeface="+mj-lt"/>
                <a:ea typeface="+mj-ea"/>
                <a:cs typeface="+mj-cs"/>
              </a:rPr>
              <a:t>attempt</a:t>
            </a:r>
            <a:r>
              <a:rPr lang="cs-CZ" sz="4400" dirty="0">
                <a:latin typeface="+mj-lt"/>
                <a:ea typeface="+mj-ea"/>
                <a:cs typeface="+mj-cs"/>
              </a:rPr>
              <a:t> to </a:t>
            </a:r>
            <a:r>
              <a:rPr lang="cs-CZ" sz="4400" dirty="0" err="1">
                <a:latin typeface="+mj-lt"/>
                <a:ea typeface="+mj-ea"/>
                <a:cs typeface="+mj-cs"/>
              </a:rPr>
              <a:t>move</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r>
              <a:rPr lang="cs-CZ" sz="4400" dirty="0" err="1">
                <a:latin typeface="+mj-lt"/>
                <a:ea typeface="+mj-ea"/>
                <a:cs typeface="+mj-cs"/>
              </a:rPr>
              <a:t>forward</a:t>
            </a:r>
            <a:r>
              <a:rPr lang="cs-CZ" sz="4400" dirty="0">
                <a:latin typeface="+mj-lt"/>
                <a:ea typeface="+mj-ea"/>
                <a:cs typeface="+mj-cs"/>
              </a:rPr>
              <a:t>, PT </a:t>
            </a:r>
            <a:r>
              <a:rPr lang="cs-CZ" sz="4400" dirty="0" err="1">
                <a:latin typeface="+mj-lt"/>
                <a:ea typeface="+mj-ea"/>
                <a:cs typeface="+mj-cs"/>
              </a:rPr>
              <a:t>palpate</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serratus</a:t>
            </a:r>
            <a:r>
              <a:rPr lang="cs-CZ" sz="4400" dirty="0">
                <a:latin typeface="+mj-lt"/>
                <a:ea typeface="+mj-ea"/>
                <a:cs typeface="+mj-cs"/>
              </a:rPr>
              <a:t> </a:t>
            </a:r>
            <a:r>
              <a:rPr lang="cs-CZ" sz="4400" dirty="0" err="1">
                <a:latin typeface="+mj-lt"/>
                <a:ea typeface="+mj-ea"/>
                <a:cs typeface="+mj-cs"/>
              </a:rPr>
              <a:t>anterior</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vertebral</a:t>
            </a:r>
            <a:r>
              <a:rPr lang="cs-CZ" sz="4400" dirty="0">
                <a:latin typeface="+mj-lt"/>
                <a:ea typeface="+mj-ea"/>
                <a:cs typeface="+mj-cs"/>
              </a:rPr>
              <a:t> </a:t>
            </a:r>
            <a:r>
              <a:rPr lang="cs-CZ" sz="4400" dirty="0" err="1">
                <a:latin typeface="+mj-lt"/>
                <a:ea typeface="+mj-ea"/>
                <a:cs typeface="+mj-cs"/>
              </a:rPr>
              <a:t>edge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r>
              <a:rPr lang="cs-CZ" sz="4400" dirty="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274638"/>
            <a:ext cx="8643998" cy="1143000"/>
          </a:xfrm>
        </p:spPr>
        <p:txBody>
          <a:bodyPr>
            <a:normAutofit/>
          </a:bodyPr>
          <a:lstStyle/>
          <a:p>
            <a:r>
              <a:rPr lang="cs-CZ" sz="3600" dirty="0" err="1"/>
              <a:t>Scapular</a:t>
            </a:r>
            <a:r>
              <a:rPr lang="cs-CZ" sz="3600" dirty="0"/>
              <a:t> </a:t>
            </a:r>
            <a:r>
              <a:rPr lang="cs-CZ" sz="3600" dirty="0" err="1"/>
              <a:t>abduction</a:t>
            </a:r>
            <a:r>
              <a:rPr lang="cs-CZ" sz="3600" dirty="0"/>
              <a:t> </a:t>
            </a:r>
            <a:r>
              <a:rPr lang="cs-CZ" sz="3600" dirty="0" err="1"/>
              <a:t>with</a:t>
            </a:r>
            <a:r>
              <a:rPr lang="cs-CZ" sz="3600" dirty="0"/>
              <a:t> </a:t>
            </a:r>
            <a:r>
              <a:rPr lang="cs-CZ" sz="3600" dirty="0" err="1"/>
              <a:t>rotation</a:t>
            </a:r>
            <a:r>
              <a:rPr lang="cs-CZ" sz="3600" dirty="0"/>
              <a:t> – notes:</a:t>
            </a:r>
          </a:p>
        </p:txBody>
      </p:sp>
      <p:sp>
        <p:nvSpPr>
          <p:cNvPr id="3" name="Zástupný symbol pro obsah 2"/>
          <p:cNvSpPr>
            <a:spLocks noGrp="1"/>
          </p:cNvSpPr>
          <p:nvPr>
            <p:ph idx="1"/>
          </p:nvPr>
        </p:nvSpPr>
        <p:spPr/>
        <p:txBody>
          <a:bodyPr>
            <a:normAutofit lnSpcReduction="10000"/>
          </a:bodyPr>
          <a:lstStyle/>
          <a:p>
            <a:r>
              <a:rPr lang="cs-CZ" dirty="0" err="1"/>
              <a:t>Fixation</a:t>
            </a:r>
            <a:r>
              <a:rPr lang="cs-CZ" dirty="0"/>
              <a:t> </a:t>
            </a:r>
            <a:r>
              <a:rPr lang="cs-CZ" dirty="0" err="1"/>
              <a:t>of</a:t>
            </a:r>
            <a:r>
              <a:rPr lang="cs-CZ" dirty="0"/>
              <a:t> </a:t>
            </a:r>
            <a:r>
              <a:rPr lang="cs-CZ" dirty="0" err="1"/>
              <a:t>the</a:t>
            </a:r>
            <a:r>
              <a:rPr lang="cs-CZ" dirty="0"/>
              <a:t> trunk </a:t>
            </a:r>
            <a:r>
              <a:rPr lang="cs-CZ" dirty="0" err="1"/>
              <a:t>is</a:t>
            </a:r>
            <a:r>
              <a:rPr lang="cs-CZ" dirty="0"/>
              <a:t> </a:t>
            </a:r>
            <a:r>
              <a:rPr lang="cs-CZ" dirty="0" err="1"/>
              <a:t>necessary</a:t>
            </a:r>
            <a:r>
              <a:rPr lang="cs-CZ" dirty="0"/>
              <a:t>, </a:t>
            </a:r>
            <a:r>
              <a:rPr lang="cs-CZ" dirty="0" err="1"/>
              <a:t>any</a:t>
            </a:r>
            <a:r>
              <a:rPr lang="cs-CZ" dirty="0"/>
              <a:t> </a:t>
            </a:r>
            <a:r>
              <a:rPr lang="cs-CZ" dirty="0" err="1"/>
              <a:t>attempt</a:t>
            </a:r>
            <a:r>
              <a:rPr lang="cs-CZ" dirty="0"/>
              <a:t> </a:t>
            </a:r>
            <a:r>
              <a:rPr lang="cs-CZ" dirty="0" err="1"/>
              <a:t>of</a:t>
            </a:r>
            <a:r>
              <a:rPr lang="cs-CZ" dirty="0"/>
              <a:t> </a:t>
            </a:r>
            <a:r>
              <a:rPr lang="cs-CZ" dirty="0" err="1"/>
              <a:t>rotation</a:t>
            </a:r>
            <a:r>
              <a:rPr lang="cs-CZ" dirty="0"/>
              <a:t> </a:t>
            </a:r>
            <a:r>
              <a:rPr lang="cs-CZ" dirty="0" err="1"/>
              <a:t>of</a:t>
            </a:r>
            <a:r>
              <a:rPr lang="cs-CZ" dirty="0"/>
              <a:t> </a:t>
            </a:r>
            <a:r>
              <a:rPr lang="cs-CZ" dirty="0" err="1"/>
              <a:t>the</a:t>
            </a:r>
            <a:r>
              <a:rPr lang="cs-CZ" dirty="0"/>
              <a:t> trunk </a:t>
            </a:r>
            <a:r>
              <a:rPr lang="cs-CZ" dirty="0" err="1"/>
              <a:t>should</a:t>
            </a:r>
            <a:r>
              <a:rPr lang="cs-CZ" dirty="0"/>
              <a:t> </a:t>
            </a:r>
            <a:r>
              <a:rPr lang="cs-CZ" dirty="0" err="1"/>
              <a:t>be</a:t>
            </a:r>
            <a:r>
              <a:rPr lang="cs-CZ" dirty="0"/>
              <a:t> </a:t>
            </a:r>
            <a:r>
              <a:rPr lang="cs-CZ" dirty="0" err="1"/>
              <a:t>allowed</a:t>
            </a:r>
            <a:r>
              <a:rPr lang="cs-CZ" dirty="0"/>
              <a:t>, no </a:t>
            </a:r>
            <a:r>
              <a:rPr lang="cs-CZ" dirty="0" err="1"/>
              <a:t>elevation</a:t>
            </a:r>
            <a:r>
              <a:rPr lang="cs-CZ" dirty="0"/>
              <a:t> </a:t>
            </a:r>
            <a:r>
              <a:rPr lang="cs-CZ" dirty="0" err="1"/>
              <a:t>of</a:t>
            </a:r>
            <a:r>
              <a:rPr lang="cs-CZ" dirty="0"/>
              <a:t> </a:t>
            </a:r>
            <a:r>
              <a:rPr lang="cs-CZ" dirty="0" err="1"/>
              <a:t>the</a:t>
            </a:r>
            <a:r>
              <a:rPr lang="cs-CZ" dirty="0"/>
              <a:t> </a:t>
            </a:r>
            <a:r>
              <a:rPr lang="cs-CZ" dirty="0" err="1"/>
              <a:t>shoulders</a:t>
            </a:r>
            <a:endParaRPr lang="cs-CZ" dirty="0"/>
          </a:p>
          <a:p>
            <a:r>
              <a:rPr lang="cs-CZ" dirty="0" err="1"/>
              <a:t>Be</a:t>
            </a:r>
            <a:r>
              <a:rPr lang="cs-CZ" dirty="0"/>
              <a:t> </a:t>
            </a:r>
            <a:r>
              <a:rPr lang="cs-CZ" dirty="0" err="1"/>
              <a:t>precise</a:t>
            </a:r>
            <a:r>
              <a:rPr lang="cs-CZ" dirty="0"/>
              <a:t> </a:t>
            </a:r>
            <a:r>
              <a:rPr lang="cs-CZ" dirty="0" err="1"/>
              <a:t>during</a:t>
            </a:r>
            <a:r>
              <a:rPr lang="cs-CZ" dirty="0"/>
              <a:t> </a:t>
            </a:r>
            <a:r>
              <a:rPr lang="cs-CZ" dirty="0" err="1"/>
              <a:t>palpation</a:t>
            </a:r>
            <a:r>
              <a:rPr lang="cs-CZ" dirty="0"/>
              <a:t> </a:t>
            </a:r>
            <a:r>
              <a:rPr lang="cs-CZ" dirty="0" err="1"/>
              <a:t>of</a:t>
            </a:r>
            <a:r>
              <a:rPr lang="cs-CZ" dirty="0"/>
              <a:t> </a:t>
            </a:r>
            <a:r>
              <a:rPr lang="cs-CZ" dirty="0" err="1"/>
              <a:t>the</a:t>
            </a:r>
            <a:r>
              <a:rPr lang="cs-CZ" dirty="0"/>
              <a:t> </a:t>
            </a:r>
            <a:r>
              <a:rPr lang="cs-CZ" dirty="0" err="1"/>
              <a:t>serratus</a:t>
            </a:r>
            <a:r>
              <a:rPr lang="cs-CZ" dirty="0"/>
              <a:t> </a:t>
            </a:r>
            <a:r>
              <a:rPr lang="cs-CZ" dirty="0" err="1"/>
              <a:t>anterior</a:t>
            </a:r>
            <a:r>
              <a:rPr lang="cs-CZ" dirty="0"/>
              <a:t> </a:t>
            </a:r>
            <a:r>
              <a:rPr lang="cs-CZ" dirty="0" err="1"/>
              <a:t>contraction</a:t>
            </a:r>
            <a:r>
              <a:rPr lang="cs-CZ" dirty="0"/>
              <a:t>, </a:t>
            </a:r>
            <a:r>
              <a:rPr lang="cs-CZ" dirty="0" err="1"/>
              <a:t>the</a:t>
            </a:r>
            <a:r>
              <a:rPr lang="cs-CZ" dirty="0"/>
              <a:t> </a:t>
            </a:r>
            <a:r>
              <a:rPr lang="cs-CZ" dirty="0" err="1"/>
              <a:t>trace</a:t>
            </a:r>
            <a:r>
              <a:rPr lang="cs-CZ" dirty="0"/>
              <a:t> </a:t>
            </a:r>
            <a:r>
              <a:rPr lang="cs-CZ" dirty="0" err="1"/>
              <a:t>can</a:t>
            </a:r>
            <a:r>
              <a:rPr lang="cs-CZ" dirty="0"/>
              <a:t> </a:t>
            </a:r>
            <a:r>
              <a:rPr lang="cs-CZ" dirty="0" err="1"/>
              <a:t>be</a:t>
            </a:r>
            <a:r>
              <a:rPr lang="cs-CZ" dirty="0"/>
              <a:t> </a:t>
            </a:r>
            <a:r>
              <a:rPr lang="cs-CZ" dirty="0" err="1"/>
              <a:t>often</a:t>
            </a:r>
            <a:r>
              <a:rPr lang="cs-CZ" dirty="0"/>
              <a:t> </a:t>
            </a:r>
            <a:r>
              <a:rPr lang="cs-CZ" dirty="0" err="1"/>
              <a:t>overlook</a:t>
            </a:r>
            <a:endParaRPr lang="cs-CZ" dirty="0"/>
          </a:p>
          <a:p>
            <a:endParaRPr lang="cs-CZ" dirty="0"/>
          </a:p>
          <a:p>
            <a:r>
              <a:rPr lang="cs-CZ" dirty="0" err="1"/>
              <a:t>Weakness</a:t>
            </a:r>
            <a:r>
              <a:rPr lang="cs-CZ" dirty="0"/>
              <a:t> </a:t>
            </a:r>
            <a:r>
              <a:rPr lang="cs-CZ" dirty="0" err="1"/>
              <a:t>of</a:t>
            </a:r>
            <a:r>
              <a:rPr lang="cs-CZ" dirty="0"/>
              <a:t> </a:t>
            </a:r>
            <a:r>
              <a:rPr lang="cs-CZ" dirty="0" err="1"/>
              <a:t>serratus</a:t>
            </a:r>
            <a:r>
              <a:rPr lang="cs-CZ" dirty="0"/>
              <a:t> </a:t>
            </a:r>
            <a:r>
              <a:rPr lang="cs-CZ" dirty="0" err="1"/>
              <a:t>anterior</a:t>
            </a:r>
            <a:r>
              <a:rPr lang="cs-CZ" dirty="0"/>
              <a:t> </a:t>
            </a:r>
          </a:p>
          <a:p>
            <a:pPr>
              <a:buNone/>
            </a:pPr>
            <a:r>
              <a:rPr lang="cs-CZ" dirty="0"/>
              <a:t>	</a:t>
            </a:r>
            <a:r>
              <a:rPr lang="cs-CZ" dirty="0" err="1"/>
              <a:t>leads</a:t>
            </a:r>
            <a:r>
              <a:rPr lang="cs-CZ" dirty="0"/>
              <a:t> to </a:t>
            </a:r>
            <a:r>
              <a:rPr lang="cs-CZ" b="1" dirty="0" err="1"/>
              <a:t>scapula</a:t>
            </a:r>
            <a:r>
              <a:rPr lang="cs-CZ" b="1" dirty="0"/>
              <a:t> </a:t>
            </a:r>
            <a:r>
              <a:rPr lang="cs-CZ" b="1" dirty="0" err="1"/>
              <a:t>alata</a:t>
            </a:r>
            <a:endParaRPr lang="cs-CZ" b="1" dirty="0"/>
          </a:p>
          <a:p>
            <a:endParaRPr lang="cs-CZ" dirty="0"/>
          </a:p>
        </p:txBody>
      </p:sp>
      <p:pic>
        <p:nvPicPr>
          <p:cNvPr id="1026" name="Picture 2" descr="C:\Users\Verca\Desktop\scapula alata.jpg"/>
          <p:cNvPicPr>
            <a:picLocks noChangeAspect="1" noChangeArrowheads="1"/>
          </p:cNvPicPr>
          <p:nvPr/>
        </p:nvPicPr>
        <p:blipFill>
          <a:blip r:embed="rId2" cstate="print"/>
          <a:srcRect/>
          <a:stretch>
            <a:fillRect/>
          </a:stretch>
        </p:blipFill>
        <p:spPr bwMode="auto">
          <a:xfrm>
            <a:off x="6143636" y="4000504"/>
            <a:ext cx="2599200" cy="25992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endParaRPr lang="cs-CZ" dirty="0"/>
          </a:p>
        </p:txBody>
      </p:sp>
      <p:pic>
        <p:nvPicPr>
          <p:cNvPr id="3074" name="Picture 2" descr="C:\Users\Verca\Desktop\shoulder.jpg"/>
          <p:cNvPicPr>
            <a:picLocks noGrp="1" noChangeAspect="1" noChangeArrowheads="1"/>
          </p:cNvPicPr>
          <p:nvPr>
            <p:ph idx="1"/>
          </p:nvPr>
        </p:nvPicPr>
        <p:blipFill>
          <a:blip r:embed="rId2" cstate="print"/>
          <a:srcRect/>
          <a:stretch>
            <a:fillRect/>
          </a:stretch>
        </p:blipFill>
        <p:spPr bwMode="auto">
          <a:xfrm>
            <a:off x="1214414" y="1428736"/>
            <a:ext cx="6813113" cy="46296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098" name="Picture 2" descr="C:\Users\Verca\Desktop\back.jpg"/>
          <p:cNvPicPr>
            <a:picLocks noGrp="1" noChangeAspect="1" noChangeArrowheads="1"/>
          </p:cNvPicPr>
          <p:nvPr>
            <p:ph idx="1"/>
          </p:nvPr>
        </p:nvPicPr>
        <p:blipFill>
          <a:blip r:embed="rId2" cstate="print"/>
          <a:srcRect l="7835" t="7098" r="7542" b="8740"/>
          <a:stretch>
            <a:fillRect/>
          </a:stretch>
        </p:blipFill>
        <p:spPr bwMode="auto">
          <a:xfrm>
            <a:off x="285720" y="208800"/>
            <a:ext cx="8651971" cy="66492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Superficial</a:t>
            </a:r>
            <a:r>
              <a:rPr lang="cs-CZ" dirty="0"/>
              <a:t> </a:t>
            </a:r>
            <a:r>
              <a:rPr lang="cs-CZ" dirty="0" err="1"/>
              <a:t>shoulder</a:t>
            </a:r>
            <a:r>
              <a:rPr lang="cs-CZ" dirty="0"/>
              <a:t> </a:t>
            </a:r>
            <a:r>
              <a:rPr lang="cs-CZ" dirty="0" err="1"/>
              <a:t>muscles</a:t>
            </a:r>
            <a:endParaRPr lang="cs-CZ" dirty="0"/>
          </a:p>
        </p:txBody>
      </p:sp>
      <p:pic>
        <p:nvPicPr>
          <p:cNvPr id="7170" name="Picture 2" descr="C:\Users\Verca\Desktop\blog-examprep-092513-2.png"/>
          <p:cNvPicPr>
            <a:picLocks noGrp="1" noChangeAspect="1" noChangeArrowheads="1"/>
          </p:cNvPicPr>
          <p:nvPr>
            <p:ph idx="1"/>
          </p:nvPr>
        </p:nvPicPr>
        <p:blipFill>
          <a:blip r:embed="rId2" cstate="print"/>
          <a:srcRect t="16817" b="1902"/>
          <a:stretch>
            <a:fillRect/>
          </a:stretch>
        </p:blipFill>
        <p:spPr bwMode="auto">
          <a:xfrm>
            <a:off x="333698" y="1928802"/>
            <a:ext cx="8810302" cy="4143404"/>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214290"/>
            <a:ext cx="8229600" cy="1143000"/>
          </a:xfrm>
        </p:spPr>
        <p:txBody>
          <a:bodyPr/>
          <a:lstStyle/>
          <a:p>
            <a:r>
              <a:rPr lang="cs-CZ" dirty="0" err="1"/>
              <a:t>Movement</a:t>
            </a:r>
            <a:r>
              <a:rPr lang="cs-CZ" dirty="0"/>
              <a:t> </a:t>
            </a:r>
            <a:r>
              <a:rPr lang="cs-CZ" dirty="0" err="1"/>
              <a:t>of</a:t>
            </a:r>
            <a:r>
              <a:rPr lang="cs-CZ" dirty="0"/>
              <a:t> </a:t>
            </a:r>
            <a:r>
              <a:rPr lang="cs-CZ" dirty="0" err="1"/>
              <a:t>the</a:t>
            </a:r>
            <a:r>
              <a:rPr lang="cs-CZ" dirty="0"/>
              <a:t> </a:t>
            </a:r>
            <a:r>
              <a:rPr lang="cs-CZ" dirty="0" err="1"/>
              <a:t>shoulder</a:t>
            </a:r>
            <a:endParaRPr lang="cs-CZ" dirty="0"/>
          </a:p>
        </p:txBody>
      </p:sp>
      <p:pic>
        <p:nvPicPr>
          <p:cNvPr id="6146" name="Picture 2" descr="C:\Users\Verca\Desktop\blog-examprep-092513-1.png"/>
          <p:cNvPicPr>
            <a:picLocks noGrp="1" noChangeAspect="1" noChangeArrowheads="1"/>
          </p:cNvPicPr>
          <p:nvPr>
            <p:ph idx="1"/>
          </p:nvPr>
        </p:nvPicPr>
        <p:blipFill>
          <a:blip r:embed="rId2" cstate="print"/>
          <a:srcRect t="1591" b="7474"/>
          <a:stretch>
            <a:fillRect/>
          </a:stretch>
        </p:blipFill>
        <p:spPr bwMode="auto">
          <a:xfrm>
            <a:off x="571472" y="1357298"/>
            <a:ext cx="8303657" cy="5214974"/>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285728"/>
            <a:ext cx="8229600" cy="1143000"/>
          </a:xfrm>
        </p:spPr>
        <p:txBody>
          <a:bodyPr/>
          <a:lstStyle/>
          <a:p>
            <a:r>
              <a:rPr lang="cs-CZ" dirty="0" err="1"/>
              <a:t>Shoulder</a:t>
            </a:r>
            <a:r>
              <a:rPr lang="cs-CZ" dirty="0"/>
              <a:t> </a:t>
            </a:r>
            <a:r>
              <a:rPr lang="cs-CZ" dirty="0" err="1"/>
              <a:t>flexion</a:t>
            </a:r>
            <a:endParaRPr lang="cs-CZ" dirty="0"/>
          </a:p>
        </p:txBody>
      </p:sp>
      <p:sp>
        <p:nvSpPr>
          <p:cNvPr id="4" name="Nadpis 1"/>
          <p:cNvSpPr txBox="1">
            <a:spLocks/>
          </p:cNvSpPr>
          <p:nvPr/>
        </p:nvSpPr>
        <p:spPr>
          <a:xfrm>
            <a:off x="0" y="5715000"/>
            <a:ext cx="4071934"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a:ln>
                  <a:noFill/>
                </a:ln>
                <a:solidFill>
                  <a:schemeClr val="tx1"/>
                </a:solidFill>
                <a:effectLst/>
                <a:uLnTx/>
                <a:uFillTx/>
                <a:latin typeface="+mj-lt"/>
                <a:ea typeface="+mj-ea"/>
                <a:cs typeface="+mj-cs"/>
              </a:rPr>
              <a:t>Deltoid </a:t>
            </a:r>
            <a:r>
              <a:rPr kumimoji="0" lang="cs-CZ" sz="2800" b="0" i="0" u="none" strike="noStrike" kern="1200" cap="none" spc="0" normalizeH="0" baseline="0" noProof="0" dirty="0" err="1">
                <a:ln>
                  <a:noFill/>
                </a:ln>
                <a:solidFill>
                  <a:schemeClr val="tx1"/>
                </a:solidFill>
                <a:effectLst/>
                <a:uLnTx/>
                <a:uFillTx/>
                <a:latin typeface="+mj-lt"/>
                <a:ea typeface="+mj-ea"/>
                <a:cs typeface="+mj-cs"/>
              </a:rPr>
              <a:t>muscle</a:t>
            </a:r>
            <a:endParaRPr kumimoji="0" lang="cs-CZ"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Nadpis 1"/>
          <p:cNvSpPr txBox="1">
            <a:spLocks/>
          </p:cNvSpPr>
          <p:nvPr/>
        </p:nvSpPr>
        <p:spPr>
          <a:xfrm>
            <a:off x="4143372" y="5715000"/>
            <a:ext cx="464347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err="1">
                <a:ln>
                  <a:noFill/>
                </a:ln>
                <a:solidFill>
                  <a:schemeClr val="tx1"/>
                </a:solidFill>
                <a:effectLst/>
                <a:uLnTx/>
                <a:uFillTx/>
                <a:latin typeface="+mj-lt"/>
                <a:ea typeface="+mj-ea"/>
                <a:cs typeface="+mj-cs"/>
              </a:rPr>
              <a:t>Coracobrachialis</a:t>
            </a:r>
            <a:r>
              <a:rPr kumimoji="0" lang="cs-CZ" sz="2800" b="0" i="0" u="none" strike="noStrike" kern="1200" cap="none" spc="0" normalizeH="0" baseline="0" noProof="0" dirty="0">
                <a:ln>
                  <a:noFill/>
                </a:ln>
                <a:solidFill>
                  <a:schemeClr val="tx1"/>
                </a:solidFill>
                <a:effectLst/>
                <a:uLnTx/>
                <a:uFillTx/>
                <a:latin typeface="+mj-lt"/>
                <a:ea typeface="+mj-ea"/>
                <a:cs typeface="+mj-cs"/>
              </a:rPr>
              <a:t> </a:t>
            </a:r>
            <a:r>
              <a:rPr kumimoji="0" lang="cs-CZ" sz="2800" b="0" i="0" u="none" strike="noStrike" kern="1200" cap="none" spc="0" normalizeH="0" baseline="0" noProof="0" dirty="0" err="1">
                <a:ln>
                  <a:noFill/>
                </a:ln>
                <a:solidFill>
                  <a:schemeClr val="tx1"/>
                </a:solidFill>
                <a:effectLst/>
                <a:uLnTx/>
                <a:uFillTx/>
                <a:latin typeface="+mj-lt"/>
                <a:ea typeface="+mj-ea"/>
                <a:cs typeface="+mj-cs"/>
              </a:rPr>
              <a:t>muscle</a:t>
            </a:r>
            <a:endParaRPr kumimoji="0" lang="cs-CZ" sz="2800" b="0" i="0" u="none" strike="noStrike" kern="1200" cap="none" spc="0" normalizeH="0" baseline="0" noProof="0" dirty="0">
              <a:ln>
                <a:noFill/>
              </a:ln>
              <a:solidFill>
                <a:schemeClr val="tx1"/>
              </a:solidFill>
              <a:effectLst/>
              <a:uLnTx/>
              <a:uFillTx/>
              <a:latin typeface="+mj-lt"/>
              <a:ea typeface="+mj-ea"/>
              <a:cs typeface="+mj-cs"/>
            </a:endParaRPr>
          </a:p>
        </p:txBody>
      </p:sp>
      <p:pic>
        <p:nvPicPr>
          <p:cNvPr id="52226" name="Picture 2" descr="C:\Users\Verca\Desktop\deltoid.jpg"/>
          <p:cNvPicPr>
            <a:picLocks noGrp="1" noChangeAspect="1" noChangeArrowheads="1"/>
          </p:cNvPicPr>
          <p:nvPr>
            <p:ph idx="1"/>
          </p:nvPr>
        </p:nvPicPr>
        <p:blipFill>
          <a:blip r:embed="rId2" cstate="print"/>
          <a:srcRect/>
          <a:stretch>
            <a:fillRect/>
          </a:stretch>
        </p:blipFill>
        <p:spPr bwMode="auto">
          <a:xfrm>
            <a:off x="357158" y="2071678"/>
            <a:ext cx="3573167" cy="3391200"/>
          </a:xfrm>
          <a:prstGeom prst="rect">
            <a:avLst/>
          </a:prstGeom>
          <a:noFill/>
        </p:spPr>
      </p:pic>
      <p:pic>
        <p:nvPicPr>
          <p:cNvPr id="52227" name="Picture 3" descr="C:\Users\Verca\Desktop\coracobrachialis.jpg"/>
          <p:cNvPicPr>
            <a:picLocks noChangeAspect="1" noChangeArrowheads="1"/>
          </p:cNvPicPr>
          <p:nvPr/>
        </p:nvPicPr>
        <p:blipFill>
          <a:blip r:embed="rId3" cstate="print"/>
          <a:srcRect/>
          <a:stretch>
            <a:fillRect/>
          </a:stretch>
        </p:blipFill>
        <p:spPr bwMode="auto">
          <a:xfrm>
            <a:off x="4714876" y="2143116"/>
            <a:ext cx="3635379" cy="3315600"/>
          </a:xfrm>
          <a:prstGeom prst="rect">
            <a:avLst/>
          </a:prstGeom>
          <a:noFill/>
        </p:spPr>
      </p:pic>
      <p:pic>
        <p:nvPicPr>
          <p:cNvPr id="9" name="Picture 2" descr="C:\Users\Verca\Desktop\blog-examprep-092513-1.png"/>
          <p:cNvPicPr>
            <a:picLocks noChangeAspect="1" noChangeArrowheads="1"/>
          </p:cNvPicPr>
          <p:nvPr/>
        </p:nvPicPr>
        <p:blipFill>
          <a:blip r:embed="rId4" cstate="print"/>
          <a:srcRect l="33552" t="1591" r="37197" b="53564"/>
          <a:stretch>
            <a:fillRect/>
          </a:stretch>
        </p:blipFill>
        <p:spPr bwMode="auto">
          <a:xfrm>
            <a:off x="7072330" y="142852"/>
            <a:ext cx="1747600" cy="18504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0C2F00A-D8BE-44AC-AB1C-2153363B43C5}"/>
              </a:ext>
            </a:extLst>
          </p:cNvPr>
          <p:cNvSpPr>
            <a:spLocks noGrp="1"/>
          </p:cNvSpPr>
          <p:nvPr>
            <p:ph type="title"/>
          </p:nvPr>
        </p:nvSpPr>
        <p:spPr/>
        <p:txBody>
          <a:bodyPr/>
          <a:lstStyle/>
          <a:p>
            <a:r>
              <a:rPr lang="cs-CZ" dirty="0" err="1"/>
              <a:t>Scapular</a:t>
            </a:r>
            <a:r>
              <a:rPr lang="cs-CZ" dirty="0"/>
              <a:t> </a:t>
            </a:r>
            <a:r>
              <a:rPr lang="cs-CZ" dirty="0" err="1"/>
              <a:t>muscles</a:t>
            </a:r>
            <a:r>
              <a:rPr lang="cs-CZ" dirty="0"/>
              <a:t> </a:t>
            </a:r>
            <a:r>
              <a:rPr lang="cs-CZ" sz="3600" dirty="0"/>
              <a:t>(</a:t>
            </a:r>
            <a:r>
              <a:rPr lang="cs-CZ" sz="3600" dirty="0" err="1"/>
              <a:t>from</a:t>
            </a:r>
            <a:r>
              <a:rPr lang="cs-CZ" sz="3600" dirty="0"/>
              <a:t> </a:t>
            </a:r>
            <a:r>
              <a:rPr lang="cs-CZ" sz="3600" dirty="0" err="1"/>
              <a:t>the</a:t>
            </a:r>
            <a:r>
              <a:rPr lang="cs-CZ" sz="3600" dirty="0"/>
              <a:t> front)</a:t>
            </a:r>
          </a:p>
        </p:txBody>
      </p:sp>
      <p:sp>
        <p:nvSpPr>
          <p:cNvPr id="3" name="Zástupný obsah 2">
            <a:extLst>
              <a:ext uri="{FF2B5EF4-FFF2-40B4-BE49-F238E27FC236}">
                <a16:creationId xmlns:a16="http://schemas.microsoft.com/office/drawing/2014/main" id="{DEAB3A4B-6B40-4A54-A312-D71A8CA6F53C}"/>
              </a:ext>
            </a:extLst>
          </p:cNvPr>
          <p:cNvSpPr>
            <a:spLocks noGrp="1"/>
          </p:cNvSpPr>
          <p:nvPr>
            <p:ph idx="1"/>
          </p:nvPr>
        </p:nvSpPr>
        <p:spPr>
          <a:xfrm>
            <a:off x="457200" y="1393748"/>
            <a:ext cx="8507288" cy="4708525"/>
          </a:xfrm>
        </p:spPr>
        <p:txBody>
          <a:bodyPr/>
          <a:lstStyle/>
          <a:p>
            <a:endParaRPr lang="cs-CZ" dirty="0"/>
          </a:p>
        </p:txBody>
      </p:sp>
      <p:pic>
        <p:nvPicPr>
          <p:cNvPr id="2050" name="Picture 2" descr="Shoulder blade (scapular) muscles: origin, insertion, function | Shoulder  blade muscles, Muscle anatomy, Pectoral muscles">
            <a:extLst>
              <a:ext uri="{FF2B5EF4-FFF2-40B4-BE49-F238E27FC236}">
                <a16:creationId xmlns:a16="http://schemas.microsoft.com/office/drawing/2014/main" id="{5ADDC8F1-1B77-410D-A48D-F85F25483D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422"/>
          <a:stretch/>
        </p:blipFill>
        <p:spPr bwMode="auto">
          <a:xfrm>
            <a:off x="179512" y="1879451"/>
            <a:ext cx="8729334" cy="4703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3462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Deltoid </a:t>
            </a:r>
            <a:r>
              <a:rPr lang="cs-CZ" dirty="0" err="1"/>
              <a:t>muscle</a:t>
            </a:r>
            <a:endParaRPr lang="cs-CZ" dirty="0"/>
          </a:p>
        </p:txBody>
      </p:sp>
      <p:sp>
        <p:nvSpPr>
          <p:cNvPr id="3" name="Zástupný symbol pro obsah 2"/>
          <p:cNvSpPr>
            <a:spLocks noGrp="1"/>
          </p:cNvSpPr>
          <p:nvPr>
            <p:ph idx="1"/>
          </p:nvPr>
        </p:nvSpPr>
        <p:spPr/>
        <p:txBody>
          <a:bodyPr>
            <a:normAutofit fontScale="70000" lnSpcReduction="20000"/>
          </a:bodyPr>
          <a:lstStyle/>
          <a:p>
            <a:pPr>
              <a:buNone/>
            </a:pPr>
            <a:r>
              <a:rPr lang="en-US" dirty="0"/>
              <a:t>Origin</a:t>
            </a:r>
            <a:endParaRPr lang="cs-CZ" dirty="0"/>
          </a:p>
          <a:p>
            <a:r>
              <a:rPr lang="en-US" dirty="0"/>
              <a:t>Lateral third of clavicle, </a:t>
            </a:r>
            <a:r>
              <a:rPr lang="en-US" dirty="0" err="1"/>
              <a:t>acromion</a:t>
            </a:r>
            <a:r>
              <a:rPr lang="en-US" dirty="0"/>
              <a:t>, and spine of scapula</a:t>
            </a:r>
            <a:endParaRPr lang="cs-CZ" dirty="0"/>
          </a:p>
          <a:p>
            <a:endParaRPr lang="cs-CZ" dirty="0"/>
          </a:p>
          <a:p>
            <a:pPr>
              <a:buNone/>
            </a:pPr>
            <a:r>
              <a:rPr lang="en-US" dirty="0"/>
              <a:t>Insertion</a:t>
            </a:r>
            <a:endParaRPr lang="cs-CZ" dirty="0"/>
          </a:p>
          <a:p>
            <a:r>
              <a:rPr lang="en-US" dirty="0"/>
              <a:t>Deltoid </a:t>
            </a:r>
            <a:r>
              <a:rPr lang="en-US" dirty="0" err="1"/>
              <a:t>tuberosity</a:t>
            </a:r>
            <a:r>
              <a:rPr lang="en-US" dirty="0"/>
              <a:t> of </a:t>
            </a:r>
            <a:r>
              <a:rPr lang="en-US" dirty="0" err="1"/>
              <a:t>humerus</a:t>
            </a:r>
            <a:endParaRPr lang="cs-CZ" dirty="0"/>
          </a:p>
          <a:p>
            <a:endParaRPr lang="cs-CZ" dirty="0"/>
          </a:p>
          <a:p>
            <a:pPr>
              <a:buNone/>
            </a:pPr>
            <a:r>
              <a:rPr lang="en-US" dirty="0"/>
              <a:t>Action</a:t>
            </a:r>
            <a:endParaRPr lang="cs-CZ" dirty="0"/>
          </a:p>
          <a:p>
            <a:r>
              <a:rPr lang="en-US" dirty="0"/>
              <a:t>Anterior part: flexes and medially rotates arm</a:t>
            </a:r>
            <a:endParaRPr lang="cs-CZ" dirty="0"/>
          </a:p>
          <a:p>
            <a:r>
              <a:rPr lang="en-US" dirty="0"/>
              <a:t>Middle part: abducts arm</a:t>
            </a:r>
            <a:endParaRPr lang="cs-CZ" dirty="0"/>
          </a:p>
          <a:p>
            <a:r>
              <a:rPr lang="en-US" dirty="0"/>
              <a:t>Posterior part: extends and laterally rotates arm</a:t>
            </a:r>
            <a:endParaRPr lang="cs-CZ" dirty="0"/>
          </a:p>
          <a:p>
            <a:endParaRPr lang="cs-CZ" dirty="0"/>
          </a:p>
          <a:p>
            <a:pPr>
              <a:buNone/>
            </a:pPr>
            <a:r>
              <a:rPr lang="en-US" dirty="0" err="1"/>
              <a:t>Innervation</a:t>
            </a:r>
            <a:endParaRPr lang="cs-CZ" dirty="0"/>
          </a:p>
          <a:p>
            <a:r>
              <a:rPr lang="en-US" dirty="0" err="1"/>
              <a:t>Axillary</a:t>
            </a:r>
            <a:r>
              <a:rPr lang="en-US" dirty="0"/>
              <a:t> nerve (C5 and C6) (C5, C6)</a:t>
            </a:r>
            <a:endParaRPr lang="cs-CZ"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lvl="0"/>
            <a:r>
              <a:rPr lang="cs-CZ" dirty="0" err="1"/>
              <a:t>Coracobrachialis</a:t>
            </a:r>
            <a:r>
              <a:rPr lang="cs-CZ" dirty="0"/>
              <a:t> </a:t>
            </a:r>
            <a:r>
              <a:rPr lang="cs-CZ" dirty="0" err="1"/>
              <a:t>muscle</a:t>
            </a:r>
            <a:endParaRPr lang="cs-CZ" dirty="0"/>
          </a:p>
        </p:txBody>
      </p:sp>
      <p:sp>
        <p:nvSpPr>
          <p:cNvPr id="3" name="Zástupný symbol pro obsah 2"/>
          <p:cNvSpPr>
            <a:spLocks noGrp="1"/>
          </p:cNvSpPr>
          <p:nvPr>
            <p:ph idx="1"/>
          </p:nvPr>
        </p:nvSpPr>
        <p:spPr/>
        <p:txBody>
          <a:bodyPr>
            <a:normAutofit fontScale="77500" lnSpcReduction="20000"/>
          </a:bodyPr>
          <a:lstStyle/>
          <a:p>
            <a:pPr>
              <a:buNone/>
            </a:pPr>
            <a:r>
              <a:rPr lang="en-US" dirty="0"/>
              <a:t>Origin</a:t>
            </a:r>
            <a:endParaRPr lang="cs-CZ" dirty="0"/>
          </a:p>
          <a:p>
            <a:r>
              <a:rPr lang="en-US" dirty="0"/>
              <a:t>Tip of </a:t>
            </a:r>
            <a:r>
              <a:rPr lang="en-US" dirty="0" err="1"/>
              <a:t>coracoid</a:t>
            </a:r>
            <a:r>
              <a:rPr lang="en-US" dirty="0"/>
              <a:t> process of scapula</a:t>
            </a:r>
            <a:endParaRPr lang="cs-CZ" dirty="0"/>
          </a:p>
          <a:p>
            <a:endParaRPr lang="cs-CZ" dirty="0"/>
          </a:p>
          <a:p>
            <a:pPr>
              <a:buNone/>
            </a:pPr>
            <a:r>
              <a:rPr lang="en-US" dirty="0"/>
              <a:t>Insertion</a:t>
            </a:r>
            <a:endParaRPr lang="cs-CZ" dirty="0"/>
          </a:p>
          <a:p>
            <a:r>
              <a:rPr lang="en-US" dirty="0"/>
              <a:t>Middle third of medial surface of </a:t>
            </a:r>
            <a:r>
              <a:rPr lang="en-US" dirty="0" err="1"/>
              <a:t>humerus</a:t>
            </a:r>
            <a:endParaRPr lang="cs-CZ" dirty="0"/>
          </a:p>
          <a:p>
            <a:endParaRPr lang="cs-CZ" dirty="0"/>
          </a:p>
          <a:p>
            <a:pPr>
              <a:buNone/>
            </a:pPr>
            <a:r>
              <a:rPr lang="en-US" dirty="0"/>
              <a:t>Action</a:t>
            </a:r>
            <a:endParaRPr lang="cs-CZ" dirty="0"/>
          </a:p>
          <a:p>
            <a:r>
              <a:rPr lang="en-US" dirty="0"/>
              <a:t>Helps to flex and adduct arm</a:t>
            </a:r>
            <a:endParaRPr lang="cs-CZ" dirty="0"/>
          </a:p>
          <a:p>
            <a:endParaRPr lang="cs-CZ" dirty="0"/>
          </a:p>
          <a:p>
            <a:pPr>
              <a:buNone/>
            </a:pPr>
            <a:r>
              <a:rPr lang="en-US" dirty="0" err="1"/>
              <a:t>Innervation</a:t>
            </a:r>
            <a:endParaRPr lang="cs-CZ" dirty="0"/>
          </a:p>
          <a:p>
            <a:r>
              <a:rPr lang="en-US" dirty="0" err="1"/>
              <a:t>Musculocutaneous</a:t>
            </a:r>
            <a:r>
              <a:rPr lang="en-US" dirty="0"/>
              <a:t> nerve (C5, C6 and C7) (C5, C6, C7)</a:t>
            </a:r>
            <a:endParaRPr lang="cs-CZ"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flexion</a:t>
            </a:r>
            <a:r>
              <a:rPr lang="cs-CZ" dirty="0"/>
              <a:t> – grade 5,4</a:t>
            </a:r>
          </a:p>
        </p:txBody>
      </p:sp>
      <p:sp>
        <p:nvSpPr>
          <p:cNvPr id="4" name="Nadpis 1"/>
          <p:cNvSpPr txBox="1">
            <a:spLocks/>
          </p:cNvSpPr>
          <p:nvPr/>
        </p:nvSpPr>
        <p:spPr>
          <a:xfrm>
            <a:off x="357158" y="5357826"/>
            <a:ext cx="8572560" cy="1500174"/>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patient</a:t>
            </a:r>
            <a:r>
              <a:rPr lang="cs-CZ" sz="4400" dirty="0">
                <a:latin typeface="+mj-lt"/>
                <a:ea typeface="+mj-ea"/>
                <a:cs typeface="+mj-cs"/>
              </a:rPr>
              <a:t> </a:t>
            </a:r>
            <a:r>
              <a:rPr lang="cs-CZ" sz="4400" dirty="0" err="1">
                <a:latin typeface="+mj-lt"/>
                <a:ea typeface="+mj-ea"/>
                <a:cs typeface="+mj-cs"/>
              </a:rPr>
              <a:t>sits</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along</a:t>
            </a:r>
            <a:r>
              <a:rPr lang="cs-CZ" sz="4400" dirty="0">
                <a:latin typeface="+mj-lt"/>
                <a:ea typeface="+mj-ea"/>
                <a:cs typeface="+mj-cs"/>
              </a:rPr>
              <a:t> body </a:t>
            </a:r>
            <a:r>
              <a:rPr lang="cs-CZ" sz="4400" dirty="0" err="1">
                <a:latin typeface="+mj-lt"/>
                <a:ea typeface="+mj-ea"/>
                <a:cs typeface="+mj-cs"/>
              </a:rPr>
              <a:t>side</a:t>
            </a:r>
            <a:r>
              <a:rPr lang="cs-CZ" sz="4400" dirty="0">
                <a:latin typeface="+mj-lt"/>
                <a:ea typeface="+mj-ea"/>
                <a:cs typeface="+mj-cs"/>
              </a:rPr>
              <a:t>, 90° </a:t>
            </a:r>
            <a:r>
              <a:rPr lang="cs-CZ" sz="4400" dirty="0" err="1">
                <a:latin typeface="+mj-lt"/>
                <a:ea typeface="+mj-ea"/>
                <a:cs typeface="+mj-cs"/>
              </a:rPr>
              <a:t>flexion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elbow</a:t>
            </a:r>
            <a:r>
              <a:rPr lang="cs-CZ" sz="4400" dirty="0">
                <a:latin typeface="+mj-lt"/>
                <a:ea typeface="+mj-ea"/>
                <a:cs typeface="+mj-cs"/>
              </a:rPr>
              <a:t>, 	</a:t>
            </a:r>
            <a:r>
              <a:rPr lang="cs-CZ" sz="4400" dirty="0" err="1">
                <a:latin typeface="+mj-lt"/>
                <a:ea typeface="+mj-ea"/>
                <a:cs typeface="+mj-cs"/>
              </a:rPr>
              <a:t>forearm</a:t>
            </a:r>
            <a:r>
              <a:rPr lang="cs-CZ" sz="4400" dirty="0">
                <a:latin typeface="+mj-lt"/>
                <a:ea typeface="+mj-ea"/>
                <a:cs typeface="+mj-cs"/>
              </a:rPr>
              <a:t> in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position</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scapula</a:t>
            </a:r>
            <a:endParaRPr lang="cs-CZ" sz="4400" dirty="0">
              <a:latin typeface="+mj-lt"/>
              <a:ea typeface="+mj-ea"/>
              <a:cs typeface="+mj-cs"/>
            </a:endParaRPr>
          </a:p>
          <a:p>
            <a:pPr lvl="0">
              <a:spcBef>
                <a:spcPct val="0"/>
              </a:spcBef>
              <a:defRPr/>
            </a:pPr>
            <a:r>
              <a:rPr lang="cs-CZ" sz="4400" dirty="0" err="1">
                <a:latin typeface="+mj-lt"/>
                <a:ea typeface="+mj-ea"/>
                <a:cs typeface="+mj-cs"/>
              </a:rPr>
              <a:t>Movement</a:t>
            </a:r>
            <a:r>
              <a:rPr lang="cs-CZ" sz="4400" dirty="0">
                <a:latin typeface="+mj-lt"/>
                <a:ea typeface="+mj-ea"/>
                <a:cs typeface="+mj-cs"/>
              </a:rPr>
              <a:t>: 90° </a:t>
            </a:r>
            <a:r>
              <a:rPr lang="cs-CZ" sz="4400" dirty="0" err="1">
                <a:latin typeface="+mj-lt"/>
                <a:ea typeface="+mj-ea"/>
                <a:cs typeface="+mj-cs"/>
              </a:rPr>
              <a:t>flexion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Resistance</a:t>
            </a:r>
            <a:r>
              <a:rPr lang="cs-CZ" sz="4400" dirty="0">
                <a:latin typeface="+mj-lt"/>
                <a:ea typeface="+mj-ea"/>
                <a:cs typeface="+mj-cs"/>
              </a:rPr>
              <a:t>: PT put </a:t>
            </a:r>
            <a:r>
              <a:rPr lang="cs-CZ" sz="4400" dirty="0" err="1">
                <a:latin typeface="+mj-lt"/>
                <a:ea typeface="+mj-ea"/>
                <a:cs typeface="+mj-cs"/>
              </a:rPr>
              <a:t>resistance</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r>
              <a:rPr lang="cs-CZ" sz="4400" dirty="0" err="1">
                <a:latin typeface="+mj-lt"/>
                <a:ea typeface="+mj-ea"/>
                <a:cs typeface="+mj-cs"/>
              </a:rPr>
              <a:t>against</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arched</a:t>
            </a:r>
            <a:r>
              <a:rPr lang="cs-CZ" sz="4400" dirty="0">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9937" name="Picture 1" descr="C:\Users\Verca\Desktop\MMT (4) Shoulder, scapula, elbow, fotky\WP_20151001_018.jpg"/>
          <p:cNvPicPr>
            <a:picLocks noGrp="1" noChangeAspect="1" noChangeArrowheads="1"/>
          </p:cNvPicPr>
          <p:nvPr>
            <p:ph idx="1"/>
          </p:nvPr>
        </p:nvPicPr>
        <p:blipFill>
          <a:blip r:embed="rId2" cstate="print"/>
          <a:srcRect l="18968" t="8839" r="16308" b="5927"/>
          <a:stretch>
            <a:fillRect/>
          </a:stretch>
        </p:blipFill>
        <p:spPr bwMode="auto">
          <a:xfrm>
            <a:off x="2214546" y="1214422"/>
            <a:ext cx="5214974" cy="3857652"/>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flexion</a:t>
            </a:r>
            <a:r>
              <a:rPr lang="cs-CZ" dirty="0"/>
              <a:t> – grade 3</a:t>
            </a:r>
          </a:p>
        </p:txBody>
      </p:sp>
      <p:pic>
        <p:nvPicPr>
          <p:cNvPr id="53250" name="Picture 2" descr="C:\Users\Verca\Desktop\MMT (4) Shoulder, scapula, elbow, fotky\WP_20151001_019.jpg"/>
          <p:cNvPicPr>
            <a:picLocks noGrp="1" noChangeAspect="1" noChangeArrowheads="1"/>
          </p:cNvPicPr>
          <p:nvPr>
            <p:ph idx="1"/>
          </p:nvPr>
        </p:nvPicPr>
        <p:blipFill>
          <a:blip r:embed="rId2" cstate="print"/>
          <a:srcRect l="20741" t="10417" r="13648" b="1192"/>
          <a:stretch>
            <a:fillRect/>
          </a:stretch>
        </p:blipFill>
        <p:spPr bwMode="auto">
          <a:xfrm>
            <a:off x="2143108" y="1214422"/>
            <a:ext cx="5286412" cy="4000528"/>
          </a:xfrm>
          <a:prstGeom prst="rect">
            <a:avLst/>
          </a:prstGeom>
          <a:noFill/>
        </p:spPr>
      </p:pic>
      <p:sp>
        <p:nvSpPr>
          <p:cNvPr id="5" name="Nadpis 1"/>
          <p:cNvSpPr txBox="1">
            <a:spLocks/>
          </p:cNvSpPr>
          <p:nvPr/>
        </p:nvSpPr>
        <p:spPr>
          <a:xfrm>
            <a:off x="357158" y="5429264"/>
            <a:ext cx="8572560" cy="1071570"/>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patient</a:t>
            </a:r>
            <a:r>
              <a:rPr lang="cs-CZ" sz="4400" dirty="0">
                <a:latin typeface="+mj-lt"/>
                <a:ea typeface="+mj-ea"/>
                <a:cs typeface="+mj-cs"/>
              </a:rPr>
              <a:t> </a:t>
            </a:r>
            <a:r>
              <a:rPr lang="cs-CZ" sz="4400" dirty="0" err="1">
                <a:latin typeface="+mj-lt"/>
                <a:ea typeface="+mj-ea"/>
                <a:cs typeface="+mj-cs"/>
              </a:rPr>
              <a:t>sits</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along</a:t>
            </a:r>
            <a:r>
              <a:rPr lang="cs-CZ" sz="4400" dirty="0">
                <a:latin typeface="+mj-lt"/>
                <a:ea typeface="+mj-ea"/>
                <a:cs typeface="+mj-cs"/>
              </a:rPr>
              <a:t> body </a:t>
            </a:r>
            <a:r>
              <a:rPr lang="cs-CZ" sz="4400" dirty="0" err="1">
                <a:latin typeface="+mj-lt"/>
                <a:ea typeface="+mj-ea"/>
                <a:cs typeface="+mj-cs"/>
              </a:rPr>
              <a:t>side</a:t>
            </a:r>
            <a:r>
              <a:rPr lang="cs-CZ" sz="4400" dirty="0">
                <a:latin typeface="+mj-lt"/>
                <a:ea typeface="+mj-ea"/>
                <a:cs typeface="+mj-cs"/>
              </a:rPr>
              <a:t>, 90° </a:t>
            </a:r>
            <a:r>
              <a:rPr lang="cs-CZ" sz="4400" dirty="0" err="1">
                <a:latin typeface="+mj-lt"/>
                <a:ea typeface="+mj-ea"/>
                <a:cs typeface="+mj-cs"/>
              </a:rPr>
              <a:t>flexion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elbow</a:t>
            </a:r>
            <a:r>
              <a:rPr lang="cs-CZ" sz="4400" dirty="0">
                <a:latin typeface="+mj-lt"/>
                <a:ea typeface="+mj-ea"/>
                <a:cs typeface="+mj-cs"/>
              </a:rPr>
              <a:t>, 	</a:t>
            </a:r>
            <a:r>
              <a:rPr lang="cs-CZ" sz="4400" dirty="0" err="1">
                <a:latin typeface="+mj-lt"/>
                <a:ea typeface="+mj-ea"/>
                <a:cs typeface="+mj-cs"/>
              </a:rPr>
              <a:t>forearm</a:t>
            </a:r>
            <a:r>
              <a:rPr lang="cs-CZ" sz="4400" dirty="0">
                <a:latin typeface="+mj-lt"/>
                <a:ea typeface="+mj-ea"/>
                <a:cs typeface="+mj-cs"/>
              </a:rPr>
              <a:t> in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position</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scapula</a:t>
            </a:r>
            <a:endParaRPr lang="cs-CZ" sz="4400" dirty="0">
              <a:latin typeface="+mj-lt"/>
              <a:ea typeface="+mj-ea"/>
              <a:cs typeface="+mj-cs"/>
            </a:endParaRPr>
          </a:p>
          <a:p>
            <a:pPr lvl="0">
              <a:spcBef>
                <a:spcPct val="0"/>
              </a:spcBef>
              <a:defRPr/>
            </a:pPr>
            <a:r>
              <a:rPr lang="cs-CZ" sz="4400" dirty="0" err="1">
                <a:latin typeface="+mj-lt"/>
                <a:ea typeface="+mj-ea"/>
                <a:cs typeface="+mj-cs"/>
              </a:rPr>
              <a:t>Movement</a:t>
            </a:r>
            <a:r>
              <a:rPr lang="cs-CZ" sz="4400" dirty="0">
                <a:latin typeface="+mj-lt"/>
                <a:ea typeface="+mj-ea"/>
                <a:cs typeface="+mj-cs"/>
              </a:rPr>
              <a:t>: 90° </a:t>
            </a:r>
            <a:r>
              <a:rPr lang="cs-CZ" sz="4400" dirty="0" err="1">
                <a:latin typeface="+mj-lt"/>
                <a:ea typeface="+mj-ea"/>
                <a:cs typeface="+mj-cs"/>
              </a:rPr>
              <a:t>flexion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flexion</a:t>
            </a:r>
            <a:r>
              <a:rPr lang="cs-CZ" dirty="0"/>
              <a:t> – grade 2</a:t>
            </a:r>
          </a:p>
        </p:txBody>
      </p:sp>
      <p:sp>
        <p:nvSpPr>
          <p:cNvPr id="4" name="Nadpis 1"/>
          <p:cNvSpPr txBox="1">
            <a:spLocks/>
          </p:cNvSpPr>
          <p:nvPr/>
        </p:nvSpPr>
        <p:spPr>
          <a:xfrm>
            <a:off x="357158" y="5357826"/>
            <a:ext cx="8229600" cy="1143000"/>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untested</a:t>
            </a:r>
            <a:r>
              <a:rPr lang="cs-CZ" sz="4400" dirty="0">
                <a:latin typeface="+mj-lt"/>
                <a:ea typeface="+mj-ea"/>
                <a:cs typeface="+mj-cs"/>
              </a:rPr>
              <a:t> </a:t>
            </a:r>
            <a:r>
              <a:rPr lang="cs-CZ" sz="4400" dirty="0" err="1">
                <a:latin typeface="+mj-lt"/>
                <a:ea typeface="+mj-ea"/>
                <a:cs typeface="+mj-cs"/>
              </a:rPr>
              <a:t>side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flexed</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extended</a:t>
            </a:r>
            <a:r>
              <a:rPr lang="cs-CZ" sz="4400" dirty="0">
                <a:latin typeface="+mj-lt"/>
                <a:ea typeface="+mj-ea"/>
                <a:cs typeface="+mj-cs"/>
              </a:rPr>
              <a:t> </a:t>
            </a:r>
            <a:r>
              <a:rPr lang="cs-CZ" sz="4400" dirty="0" err="1">
                <a:latin typeface="+mj-lt"/>
                <a:ea typeface="+mj-ea"/>
                <a:cs typeface="+mj-cs"/>
              </a:rPr>
              <a:t>inner</a:t>
            </a:r>
            <a:r>
              <a:rPr lang="cs-CZ" sz="4400" dirty="0">
                <a:latin typeface="+mj-lt"/>
                <a:ea typeface="+mj-ea"/>
                <a:cs typeface="+mj-cs"/>
              </a:rPr>
              <a:t> </a:t>
            </a:r>
            <a:r>
              <a:rPr lang="cs-CZ" sz="4400" dirty="0" err="1">
                <a:latin typeface="+mj-lt"/>
                <a:ea typeface="+mj-ea"/>
                <a:cs typeface="+mj-cs"/>
              </a:rPr>
              <a:t>rotated</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desk</a:t>
            </a:r>
            <a:endParaRPr lang="cs-CZ" sz="4400" dirty="0">
              <a:latin typeface="+mj-lt"/>
              <a:ea typeface="+mj-ea"/>
              <a:cs typeface="+mj-cs"/>
            </a:endParaRPr>
          </a:p>
          <a:p>
            <a:pPr lvl="0">
              <a:spcBef>
                <a:spcPct val="0"/>
              </a:spcBef>
              <a:defRPr/>
            </a:pPr>
            <a:r>
              <a:rPr lang="cs-CZ" sz="4400" dirty="0" err="1">
                <a:latin typeface="+mj-lt"/>
                <a:ea typeface="+mj-ea"/>
                <a:cs typeface="+mj-cs"/>
              </a:rPr>
              <a:t>Fixation</a:t>
            </a:r>
            <a:r>
              <a:rPr lang="cs-CZ" sz="4400" dirty="0">
                <a:latin typeface="+mj-lt"/>
                <a:ea typeface="+mj-ea"/>
                <a:cs typeface="+mj-cs"/>
              </a:rPr>
              <a:t>: </a:t>
            </a:r>
            <a:r>
              <a:rPr lang="cs-CZ" sz="4400" dirty="0" err="1"/>
              <a:t>upper</a:t>
            </a:r>
            <a:r>
              <a:rPr lang="cs-CZ" sz="4400" dirty="0"/>
              <a:t> part </a:t>
            </a:r>
            <a:r>
              <a:rPr lang="cs-CZ" sz="4400" dirty="0" err="1"/>
              <a:t>of</a:t>
            </a:r>
            <a:r>
              <a:rPr lang="cs-CZ" sz="4400" dirty="0"/>
              <a:t> </a:t>
            </a:r>
            <a:r>
              <a:rPr lang="cs-CZ" sz="4400" dirty="0" err="1"/>
              <a:t>the</a:t>
            </a:r>
            <a:r>
              <a:rPr lang="cs-CZ" sz="4400" dirty="0"/>
              <a:t> </a:t>
            </a:r>
            <a:r>
              <a:rPr lang="cs-CZ" sz="4400" dirty="0" err="1"/>
              <a:t>scapula</a:t>
            </a:r>
            <a:endParaRPr lang="cs-CZ" sz="4400" dirty="0">
              <a:latin typeface="+mj-lt"/>
              <a:ea typeface="+mj-ea"/>
              <a:cs typeface="+mj-cs"/>
            </a:endParaRPr>
          </a:p>
          <a:p>
            <a:pPr lvl="0">
              <a:spcBef>
                <a:spcPct val="0"/>
              </a:spcBef>
              <a:defRPr/>
            </a:pPr>
            <a:r>
              <a:rPr lang="cs-CZ" sz="4400" dirty="0" err="1">
                <a:latin typeface="+mj-lt"/>
                <a:ea typeface="+mj-ea"/>
                <a:cs typeface="+mj-cs"/>
              </a:rPr>
              <a:t>Movement</a:t>
            </a:r>
            <a:r>
              <a:rPr lang="cs-CZ" sz="4400" dirty="0">
                <a:latin typeface="+mj-lt"/>
                <a:ea typeface="+mj-ea"/>
                <a:cs typeface="+mj-cs"/>
              </a:rPr>
              <a:t>: </a:t>
            </a:r>
            <a:r>
              <a:rPr lang="cs-CZ" sz="4400" dirty="0"/>
              <a:t>90° </a:t>
            </a:r>
            <a:r>
              <a:rPr lang="cs-CZ" sz="4400" dirty="0" err="1"/>
              <a:t>flexion</a:t>
            </a:r>
            <a:r>
              <a:rPr lang="cs-CZ" sz="4400" dirty="0"/>
              <a:t> in </a:t>
            </a:r>
            <a:r>
              <a:rPr lang="cs-CZ" sz="4400" dirty="0" err="1"/>
              <a:t>the</a:t>
            </a:r>
            <a:r>
              <a:rPr lang="cs-CZ" sz="4400" dirty="0"/>
              <a:t> </a:t>
            </a:r>
            <a:r>
              <a:rPr lang="cs-CZ" sz="4400" dirty="0" err="1"/>
              <a:t>shoulder</a:t>
            </a:r>
            <a:r>
              <a:rPr lang="cs-CZ" sz="4400" dirty="0"/>
              <a:t> (</a:t>
            </a:r>
            <a:r>
              <a:rPr lang="cs-CZ" sz="4400" dirty="0" err="1"/>
              <a:t>pushing</a:t>
            </a:r>
            <a:r>
              <a:rPr lang="cs-CZ" sz="4400" dirty="0"/>
              <a:t> </a:t>
            </a:r>
            <a:r>
              <a:rPr lang="cs-CZ" sz="4400" dirty="0" err="1"/>
              <a:t>the</a:t>
            </a:r>
            <a:r>
              <a:rPr lang="cs-CZ" sz="4400" dirty="0"/>
              <a:t> </a:t>
            </a:r>
            <a:r>
              <a:rPr lang="cs-CZ" sz="4400" dirty="0" err="1"/>
              <a:t>arm</a:t>
            </a:r>
            <a:r>
              <a:rPr lang="cs-CZ" sz="4400" dirty="0"/>
              <a:t> </a:t>
            </a:r>
            <a:r>
              <a:rPr lang="cs-CZ" sz="4400" dirty="0" err="1"/>
              <a:t>along</a:t>
            </a:r>
            <a:r>
              <a:rPr lang="cs-CZ" sz="4400" dirty="0"/>
              <a:t> </a:t>
            </a:r>
            <a:r>
              <a:rPr lang="cs-CZ" sz="4400" dirty="0" err="1"/>
              <a:t>the</a:t>
            </a:r>
            <a:r>
              <a:rPr lang="cs-CZ" sz="4400" dirty="0"/>
              <a:t> </a:t>
            </a:r>
            <a:r>
              <a:rPr lang="cs-CZ" sz="4400" dirty="0" err="1"/>
              <a:t>desk</a:t>
            </a:r>
            <a:r>
              <a:rPr lang="cs-CZ" sz="4400" dirty="0"/>
              <a:t>)</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4274" name="Picture 2" descr="C:\Users\Verca\Desktop\MMT (4) Shoulder, scapula, elbow, fotky\WP_20151001_020.jpg"/>
          <p:cNvPicPr>
            <a:picLocks noGrp="1" noChangeAspect="1" noChangeArrowheads="1"/>
          </p:cNvPicPr>
          <p:nvPr>
            <p:ph idx="1"/>
          </p:nvPr>
        </p:nvPicPr>
        <p:blipFill>
          <a:blip r:embed="rId2" cstate="print"/>
          <a:srcRect l="17194" t="10417" r="11875" b="16976"/>
          <a:stretch>
            <a:fillRect/>
          </a:stretch>
        </p:blipFill>
        <p:spPr bwMode="auto">
          <a:xfrm>
            <a:off x="1928794" y="1428736"/>
            <a:ext cx="5715040" cy="3286148"/>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flexion</a:t>
            </a:r>
            <a:r>
              <a:rPr lang="cs-CZ" dirty="0"/>
              <a:t> – grade 1,0</a:t>
            </a:r>
          </a:p>
        </p:txBody>
      </p:sp>
      <p:sp>
        <p:nvSpPr>
          <p:cNvPr id="4" name="Nadpis 1"/>
          <p:cNvSpPr txBox="1">
            <a:spLocks/>
          </p:cNvSpPr>
          <p:nvPr/>
        </p:nvSpPr>
        <p:spPr>
          <a:xfrm>
            <a:off x="357158" y="5357826"/>
            <a:ext cx="8229600" cy="1143000"/>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supine</a:t>
            </a:r>
            <a:r>
              <a:rPr lang="cs-CZ" sz="4400" dirty="0">
                <a:latin typeface="+mj-lt"/>
                <a:ea typeface="+mj-ea"/>
                <a:cs typeface="+mj-cs"/>
              </a:rPr>
              <a:t> </a:t>
            </a:r>
            <a:r>
              <a:rPr lang="cs-CZ" sz="4400" dirty="0" err="1">
                <a:latin typeface="+mj-lt"/>
                <a:ea typeface="+mj-ea"/>
                <a:cs typeface="+mj-cs"/>
              </a:rPr>
              <a:t>position</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extended</a:t>
            </a:r>
            <a:r>
              <a:rPr lang="cs-CZ" sz="4400" dirty="0">
                <a:latin typeface="+mj-lt"/>
                <a:ea typeface="+mj-ea"/>
                <a:cs typeface="+mj-cs"/>
              </a:rPr>
              <a:t>, in </a:t>
            </a:r>
            <a:r>
              <a:rPr lang="cs-CZ" sz="4400" dirty="0" err="1">
                <a:latin typeface="+mj-lt"/>
                <a:ea typeface="+mj-ea"/>
                <a:cs typeface="+mj-cs"/>
              </a:rPr>
              <a:t>inner</a:t>
            </a:r>
            <a:r>
              <a:rPr lang="cs-CZ" sz="4400" dirty="0">
                <a:latin typeface="+mj-lt"/>
                <a:ea typeface="+mj-ea"/>
                <a:cs typeface="+mj-cs"/>
              </a:rPr>
              <a:t> </a:t>
            </a:r>
            <a:r>
              <a:rPr lang="cs-CZ" sz="4400" dirty="0" err="1">
                <a:latin typeface="+mj-lt"/>
                <a:ea typeface="+mj-ea"/>
                <a:cs typeface="+mj-cs"/>
              </a:rPr>
              <a:t>rotation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along</a:t>
            </a:r>
            <a:r>
              <a:rPr lang="cs-CZ" sz="4400" dirty="0">
                <a:latin typeface="+mj-lt"/>
                <a:ea typeface="+mj-ea"/>
                <a:cs typeface="+mj-cs"/>
              </a:rPr>
              <a:t> 	body </a:t>
            </a:r>
            <a:r>
              <a:rPr lang="cs-CZ" sz="4400" dirty="0" err="1">
                <a:latin typeface="+mj-lt"/>
                <a:ea typeface="+mj-ea"/>
                <a:cs typeface="+mj-cs"/>
              </a:rPr>
              <a:t>side</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Attempt</a:t>
            </a:r>
            <a:r>
              <a:rPr lang="cs-CZ" sz="4400" dirty="0">
                <a:latin typeface="+mj-lt"/>
                <a:ea typeface="+mj-ea"/>
                <a:cs typeface="+mj-cs"/>
              </a:rPr>
              <a:t> to </a:t>
            </a:r>
            <a:r>
              <a:rPr lang="cs-CZ" sz="4400" dirty="0" err="1">
                <a:latin typeface="+mj-lt"/>
                <a:ea typeface="+mj-ea"/>
                <a:cs typeface="+mj-cs"/>
              </a:rPr>
              <a:t>move</a:t>
            </a:r>
            <a:r>
              <a:rPr lang="cs-CZ" sz="4400" dirty="0">
                <a:latin typeface="+mj-lt"/>
                <a:ea typeface="+mj-ea"/>
                <a:cs typeface="+mj-cs"/>
              </a:rPr>
              <a:t>: PT </a:t>
            </a:r>
            <a:r>
              <a:rPr lang="cs-CZ" sz="4400" dirty="0" err="1">
                <a:latin typeface="+mj-lt"/>
                <a:ea typeface="+mj-ea"/>
                <a:cs typeface="+mj-cs"/>
              </a:rPr>
              <a:t>palpates</a:t>
            </a:r>
            <a:r>
              <a:rPr lang="cs-CZ" sz="4400" dirty="0">
                <a:latin typeface="+mj-lt"/>
                <a:ea typeface="+mj-ea"/>
                <a:cs typeface="+mj-cs"/>
              </a:rPr>
              <a:t> a </a:t>
            </a:r>
            <a:r>
              <a:rPr lang="cs-CZ" sz="4400" dirty="0" err="1">
                <a:latin typeface="+mj-lt"/>
                <a:ea typeface="+mj-ea"/>
                <a:cs typeface="+mj-cs"/>
              </a:rPr>
              <a:t>trace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deltoid </a:t>
            </a:r>
            <a:r>
              <a:rPr lang="cs-CZ" sz="4400" dirty="0" err="1">
                <a:latin typeface="+mj-lt"/>
                <a:ea typeface="+mj-ea"/>
                <a:cs typeface="+mj-cs"/>
              </a:rPr>
              <a:t>muscle</a:t>
            </a:r>
            <a:r>
              <a:rPr lang="cs-CZ" sz="4400" dirty="0">
                <a:latin typeface="+mj-lt"/>
                <a:ea typeface="+mj-ea"/>
                <a:cs typeface="+mj-cs"/>
              </a:rPr>
              <a:t> </a:t>
            </a:r>
            <a:r>
              <a:rPr lang="cs-CZ" sz="4400" dirty="0" err="1">
                <a:latin typeface="+mj-lt"/>
                <a:ea typeface="+mj-ea"/>
                <a:cs typeface="+mj-cs"/>
              </a:rPr>
              <a:t>contraction</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anterior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during</a:t>
            </a:r>
            <a:r>
              <a:rPr lang="cs-CZ" sz="4400" dirty="0">
                <a:latin typeface="+mj-lt"/>
                <a:ea typeface="+mj-ea"/>
                <a:cs typeface="+mj-cs"/>
              </a:rPr>
              <a:t> </a:t>
            </a:r>
            <a:r>
              <a:rPr lang="cs-CZ" sz="4400" dirty="0" err="1">
                <a:latin typeface="+mj-lt"/>
                <a:ea typeface="+mj-ea"/>
                <a:cs typeface="+mj-cs"/>
              </a:rPr>
              <a:t>patients</a:t>
            </a:r>
            <a:r>
              <a:rPr lang="cs-CZ" sz="4400" dirty="0">
                <a:latin typeface="+mj-lt"/>
                <a:ea typeface="+mj-ea"/>
                <a:cs typeface="+mj-cs"/>
              </a:rPr>
              <a:t>´ </a:t>
            </a:r>
            <a:r>
              <a:rPr lang="cs-CZ" sz="4400" dirty="0" err="1">
                <a:latin typeface="+mj-lt"/>
                <a:ea typeface="+mj-ea"/>
                <a:cs typeface="+mj-cs"/>
              </a:rPr>
              <a:t>attempt</a:t>
            </a:r>
            <a:r>
              <a:rPr lang="cs-CZ" sz="4400" dirty="0">
                <a:latin typeface="+mj-lt"/>
                <a:ea typeface="+mj-ea"/>
                <a:cs typeface="+mj-cs"/>
              </a:rPr>
              <a:t> to </a:t>
            </a:r>
            <a:r>
              <a:rPr lang="cs-CZ" sz="4400" dirty="0" err="1">
                <a:latin typeface="+mj-lt"/>
                <a:ea typeface="+mj-ea"/>
                <a:cs typeface="+mj-cs"/>
              </a:rPr>
              <a:t>move</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r>
              <a:rPr lang="cs-CZ" sz="4400" dirty="0" err="1">
                <a:latin typeface="+mj-lt"/>
                <a:ea typeface="+mj-ea"/>
                <a:cs typeface="+mj-cs"/>
              </a:rPr>
              <a:t>forward</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5298" name="Picture 2" descr="C:\Users\Verca\Desktop\MMT (4) Shoulder, scapula, elbow, fotky\WP_20151001_021.jpg"/>
          <p:cNvPicPr>
            <a:picLocks noGrp="1" noChangeAspect="1" noChangeArrowheads="1"/>
          </p:cNvPicPr>
          <p:nvPr>
            <p:ph idx="1"/>
          </p:nvPr>
        </p:nvPicPr>
        <p:blipFill>
          <a:blip r:embed="rId2" cstate="print"/>
          <a:srcRect l="21628" t="18309" r="10988" b="9084"/>
          <a:stretch>
            <a:fillRect/>
          </a:stretch>
        </p:blipFill>
        <p:spPr bwMode="auto">
          <a:xfrm>
            <a:off x="1785918" y="1357298"/>
            <a:ext cx="5429288" cy="3286148"/>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flexion</a:t>
            </a:r>
            <a:r>
              <a:rPr lang="cs-CZ" dirty="0"/>
              <a:t> – </a:t>
            </a:r>
            <a:r>
              <a:rPr lang="cs-CZ" dirty="0" err="1"/>
              <a:t>note</a:t>
            </a:r>
            <a:r>
              <a:rPr lang="cs-CZ" dirty="0"/>
              <a:t>:</a:t>
            </a:r>
          </a:p>
        </p:txBody>
      </p:sp>
      <p:sp>
        <p:nvSpPr>
          <p:cNvPr id="3" name="Zástupný symbol pro obsah 2"/>
          <p:cNvSpPr>
            <a:spLocks noGrp="1"/>
          </p:cNvSpPr>
          <p:nvPr>
            <p:ph idx="1"/>
          </p:nvPr>
        </p:nvSpPr>
        <p:spPr/>
        <p:txBody>
          <a:bodyPr>
            <a:normAutofit lnSpcReduction="10000"/>
          </a:bodyPr>
          <a:lstStyle/>
          <a:p>
            <a:r>
              <a:rPr lang="cs-CZ" dirty="0" err="1"/>
              <a:t>The</a:t>
            </a:r>
            <a:r>
              <a:rPr lang="cs-CZ" dirty="0"/>
              <a:t> </a:t>
            </a:r>
            <a:r>
              <a:rPr lang="cs-CZ" dirty="0" err="1"/>
              <a:t>movement</a:t>
            </a:r>
            <a:r>
              <a:rPr lang="cs-CZ" dirty="0"/>
              <a:t> has to </a:t>
            </a:r>
            <a:r>
              <a:rPr lang="cs-CZ" dirty="0" err="1"/>
              <a:t>be</a:t>
            </a:r>
            <a:r>
              <a:rPr lang="cs-CZ" dirty="0"/>
              <a:t> </a:t>
            </a:r>
            <a:r>
              <a:rPr lang="cs-CZ" dirty="0" err="1"/>
              <a:t>done</a:t>
            </a:r>
            <a:r>
              <a:rPr lang="cs-CZ" dirty="0"/>
              <a:t> </a:t>
            </a:r>
            <a:r>
              <a:rPr lang="cs-CZ" dirty="0" err="1"/>
              <a:t>with</a:t>
            </a:r>
            <a:r>
              <a:rPr lang="cs-CZ" dirty="0"/>
              <a:t> </a:t>
            </a:r>
            <a:r>
              <a:rPr lang="cs-CZ" dirty="0" err="1"/>
              <a:t>arm</a:t>
            </a:r>
            <a:r>
              <a:rPr lang="cs-CZ" dirty="0"/>
              <a:t> </a:t>
            </a:r>
            <a:r>
              <a:rPr lang="cs-CZ" dirty="0" err="1"/>
              <a:t>inner</a:t>
            </a:r>
            <a:r>
              <a:rPr lang="cs-CZ" dirty="0"/>
              <a:t> </a:t>
            </a:r>
            <a:r>
              <a:rPr lang="cs-CZ" dirty="0" err="1"/>
              <a:t>rotated</a:t>
            </a:r>
            <a:r>
              <a:rPr lang="cs-CZ" dirty="0"/>
              <a:t>. </a:t>
            </a:r>
            <a:r>
              <a:rPr lang="cs-CZ" dirty="0" err="1"/>
              <a:t>Dont</a:t>
            </a:r>
            <a:r>
              <a:rPr lang="cs-CZ" dirty="0"/>
              <a:t>´ </a:t>
            </a:r>
            <a:r>
              <a:rPr lang="cs-CZ" dirty="0" err="1"/>
              <a:t>allow</a:t>
            </a:r>
            <a:r>
              <a:rPr lang="cs-CZ" dirty="0"/>
              <a:t> </a:t>
            </a:r>
            <a:r>
              <a:rPr lang="cs-CZ" dirty="0" err="1"/>
              <a:t>the</a:t>
            </a:r>
            <a:r>
              <a:rPr lang="cs-CZ" dirty="0"/>
              <a:t> </a:t>
            </a:r>
            <a:r>
              <a:rPr lang="cs-CZ" dirty="0" err="1"/>
              <a:t>patient</a:t>
            </a:r>
            <a:r>
              <a:rPr lang="cs-CZ" dirty="0"/>
              <a:t> to do </a:t>
            </a:r>
            <a:r>
              <a:rPr lang="cs-CZ" dirty="0" err="1"/>
              <a:t>outer</a:t>
            </a:r>
            <a:r>
              <a:rPr lang="cs-CZ" dirty="0"/>
              <a:t> </a:t>
            </a:r>
            <a:r>
              <a:rPr lang="cs-CZ" dirty="0" err="1"/>
              <a:t>rotation</a:t>
            </a:r>
            <a:r>
              <a:rPr lang="cs-CZ" dirty="0"/>
              <a:t> (</a:t>
            </a:r>
            <a:r>
              <a:rPr lang="cs-CZ" dirty="0" err="1"/>
              <a:t>substitution</a:t>
            </a:r>
            <a:r>
              <a:rPr lang="cs-CZ" dirty="0"/>
              <a:t> </a:t>
            </a:r>
            <a:r>
              <a:rPr lang="cs-CZ" dirty="0" err="1"/>
              <a:t>of</a:t>
            </a:r>
            <a:r>
              <a:rPr lang="cs-CZ" dirty="0"/>
              <a:t> biceps </a:t>
            </a:r>
            <a:r>
              <a:rPr lang="cs-CZ" dirty="0" err="1"/>
              <a:t>muscle</a:t>
            </a:r>
            <a:r>
              <a:rPr lang="cs-CZ" dirty="0"/>
              <a:t> </a:t>
            </a:r>
            <a:r>
              <a:rPr lang="cs-CZ" dirty="0" err="1"/>
              <a:t>can</a:t>
            </a:r>
            <a:r>
              <a:rPr lang="cs-CZ" dirty="0"/>
              <a:t> </a:t>
            </a:r>
            <a:r>
              <a:rPr lang="cs-CZ" dirty="0" err="1"/>
              <a:t>then</a:t>
            </a:r>
            <a:r>
              <a:rPr lang="cs-CZ" dirty="0"/>
              <a:t> </a:t>
            </a:r>
            <a:r>
              <a:rPr lang="cs-CZ" dirty="0" err="1"/>
              <a:t>occur</a:t>
            </a:r>
            <a:r>
              <a:rPr lang="cs-CZ" dirty="0"/>
              <a:t>)</a:t>
            </a:r>
          </a:p>
          <a:p>
            <a:r>
              <a:rPr lang="cs-CZ" dirty="0" err="1"/>
              <a:t>Dont</a:t>
            </a:r>
            <a:r>
              <a:rPr lang="cs-CZ" dirty="0"/>
              <a:t>´ </a:t>
            </a:r>
            <a:r>
              <a:rPr lang="cs-CZ" dirty="0" err="1"/>
              <a:t>allow</a:t>
            </a:r>
            <a:r>
              <a:rPr lang="cs-CZ" dirty="0"/>
              <a:t> to </a:t>
            </a:r>
            <a:r>
              <a:rPr lang="cs-CZ" dirty="0" err="1"/>
              <a:t>move</a:t>
            </a:r>
            <a:r>
              <a:rPr lang="cs-CZ" dirty="0"/>
              <a:t> </a:t>
            </a:r>
            <a:r>
              <a:rPr lang="cs-CZ" dirty="0" err="1"/>
              <a:t>the</a:t>
            </a:r>
            <a:r>
              <a:rPr lang="cs-CZ" dirty="0"/>
              <a:t> </a:t>
            </a:r>
            <a:r>
              <a:rPr lang="cs-CZ" dirty="0" err="1"/>
              <a:t>scapula</a:t>
            </a:r>
            <a:r>
              <a:rPr lang="cs-CZ" dirty="0"/>
              <a:t> (</a:t>
            </a:r>
            <a:r>
              <a:rPr lang="cs-CZ" dirty="0" err="1"/>
              <a:t>elevation</a:t>
            </a:r>
            <a:r>
              <a:rPr lang="cs-CZ" dirty="0"/>
              <a:t> </a:t>
            </a:r>
            <a:r>
              <a:rPr lang="cs-CZ" dirty="0" err="1"/>
              <a:t>or</a:t>
            </a:r>
            <a:r>
              <a:rPr lang="cs-CZ" dirty="0"/>
              <a:t> </a:t>
            </a:r>
            <a:r>
              <a:rPr lang="cs-CZ" dirty="0" err="1"/>
              <a:t>protraction</a:t>
            </a:r>
            <a:r>
              <a:rPr lang="cs-CZ" dirty="0"/>
              <a:t>) </a:t>
            </a:r>
            <a:r>
              <a:rPr lang="cs-CZ" dirty="0" err="1"/>
              <a:t>or</a:t>
            </a:r>
            <a:r>
              <a:rPr lang="cs-CZ" dirty="0"/>
              <a:t> </a:t>
            </a:r>
            <a:r>
              <a:rPr lang="cs-CZ" dirty="0" err="1"/>
              <a:t>move</a:t>
            </a:r>
            <a:r>
              <a:rPr lang="cs-CZ" dirty="0"/>
              <a:t> </a:t>
            </a:r>
            <a:r>
              <a:rPr lang="cs-CZ" dirty="0" err="1"/>
              <a:t>the</a:t>
            </a:r>
            <a:r>
              <a:rPr lang="cs-CZ" dirty="0"/>
              <a:t> trunk (</a:t>
            </a:r>
            <a:r>
              <a:rPr lang="cs-CZ" dirty="0" err="1"/>
              <a:t>usually</a:t>
            </a:r>
            <a:r>
              <a:rPr lang="cs-CZ" dirty="0"/>
              <a:t> </a:t>
            </a:r>
            <a:r>
              <a:rPr lang="cs-CZ" dirty="0" err="1"/>
              <a:t>extension</a:t>
            </a:r>
            <a:r>
              <a:rPr lang="cs-CZ" dirty="0"/>
              <a:t>)</a:t>
            </a:r>
          </a:p>
          <a:p>
            <a:r>
              <a:rPr lang="cs-CZ" dirty="0"/>
              <a:t>Do </a:t>
            </a:r>
            <a:r>
              <a:rPr lang="cs-CZ" dirty="0" err="1"/>
              <a:t>the</a:t>
            </a:r>
            <a:r>
              <a:rPr lang="cs-CZ" dirty="0"/>
              <a:t> </a:t>
            </a:r>
            <a:r>
              <a:rPr lang="cs-CZ" dirty="0" err="1"/>
              <a:t>movement</a:t>
            </a:r>
            <a:r>
              <a:rPr lang="cs-CZ" dirty="0"/>
              <a:t> just in </a:t>
            </a:r>
            <a:r>
              <a:rPr lang="cs-CZ" dirty="0" err="1"/>
              <a:t>sagital</a:t>
            </a:r>
            <a:r>
              <a:rPr lang="cs-CZ" dirty="0"/>
              <a:t> plane (</a:t>
            </a:r>
            <a:r>
              <a:rPr lang="cs-CZ" dirty="0" err="1"/>
              <a:t>any</a:t>
            </a:r>
            <a:r>
              <a:rPr lang="cs-CZ" dirty="0"/>
              <a:t> </a:t>
            </a:r>
            <a:r>
              <a:rPr lang="cs-CZ" dirty="0" err="1"/>
              <a:t>abduction</a:t>
            </a:r>
            <a:r>
              <a:rPr lang="cs-CZ" dirty="0"/>
              <a:t> </a:t>
            </a:r>
            <a:r>
              <a:rPr lang="cs-CZ" dirty="0" err="1"/>
              <a:t>or</a:t>
            </a:r>
            <a:r>
              <a:rPr lang="cs-CZ" dirty="0"/>
              <a:t> </a:t>
            </a:r>
            <a:r>
              <a:rPr lang="cs-CZ" dirty="0" err="1"/>
              <a:t>rotation</a:t>
            </a:r>
            <a:r>
              <a:rPr lang="cs-CZ" dirty="0"/>
              <a:t> </a:t>
            </a:r>
            <a:r>
              <a:rPr lang="cs-CZ" dirty="0" err="1"/>
              <a:t>of</a:t>
            </a:r>
            <a:r>
              <a:rPr lang="cs-CZ" dirty="0"/>
              <a:t> </a:t>
            </a:r>
            <a:r>
              <a:rPr lang="cs-CZ" dirty="0" err="1"/>
              <a:t>the</a:t>
            </a:r>
            <a:r>
              <a:rPr lang="cs-CZ" dirty="0"/>
              <a:t> </a:t>
            </a:r>
            <a:r>
              <a:rPr lang="cs-CZ" dirty="0" err="1"/>
              <a:t>shoulder</a:t>
            </a:r>
            <a:r>
              <a:rPr lang="cs-CZ" dirty="0"/>
              <a:t>)</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extension</a:t>
            </a:r>
            <a:r>
              <a:rPr lang="cs-CZ" dirty="0"/>
              <a:t> </a:t>
            </a:r>
          </a:p>
        </p:txBody>
      </p:sp>
      <p:pic>
        <p:nvPicPr>
          <p:cNvPr id="4" name="Picture 2" descr="C:\Users\Verca\Desktop\blog-examprep-092513-1.png"/>
          <p:cNvPicPr>
            <a:picLocks noChangeAspect="1" noChangeArrowheads="1"/>
          </p:cNvPicPr>
          <p:nvPr/>
        </p:nvPicPr>
        <p:blipFill>
          <a:blip r:embed="rId2" cstate="print"/>
          <a:srcRect l="33552" t="1591" r="37197" b="53564"/>
          <a:stretch>
            <a:fillRect/>
          </a:stretch>
        </p:blipFill>
        <p:spPr bwMode="auto">
          <a:xfrm>
            <a:off x="7072330" y="142852"/>
            <a:ext cx="1747600" cy="1850400"/>
          </a:xfrm>
          <a:prstGeom prst="rect">
            <a:avLst/>
          </a:prstGeom>
          <a:noFill/>
        </p:spPr>
      </p:pic>
      <p:pic>
        <p:nvPicPr>
          <p:cNvPr id="56322" name="Picture 2" descr="C:\Users\Verca\Desktop\latissimus.jpg"/>
          <p:cNvPicPr>
            <a:picLocks noGrp="1" noChangeAspect="1" noChangeArrowheads="1"/>
          </p:cNvPicPr>
          <p:nvPr>
            <p:ph idx="1"/>
          </p:nvPr>
        </p:nvPicPr>
        <p:blipFill>
          <a:blip r:embed="rId3" cstate="print"/>
          <a:srcRect/>
          <a:stretch>
            <a:fillRect/>
          </a:stretch>
        </p:blipFill>
        <p:spPr bwMode="auto">
          <a:xfrm>
            <a:off x="714348" y="1428736"/>
            <a:ext cx="2108086" cy="4525963"/>
          </a:xfrm>
          <a:prstGeom prst="rect">
            <a:avLst/>
          </a:prstGeom>
          <a:noFill/>
        </p:spPr>
      </p:pic>
      <p:sp>
        <p:nvSpPr>
          <p:cNvPr id="6" name="Nadpis 1"/>
          <p:cNvSpPr txBox="1">
            <a:spLocks/>
          </p:cNvSpPr>
          <p:nvPr/>
        </p:nvSpPr>
        <p:spPr>
          <a:xfrm>
            <a:off x="0" y="5715000"/>
            <a:ext cx="3286116"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err="1">
                <a:ln>
                  <a:noFill/>
                </a:ln>
                <a:solidFill>
                  <a:schemeClr val="tx1"/>
                </a:solidFill>
                <a:effectLst/>
                <a:uLnTx/>
                <a:uFillTx/>
                <a:latin typeface="+mj-lt"/>
                <a:ea typeface="+mj-ea"/>
                <a:cs typeface="+mj-cs"/>
              </a:rPr>
              <a:t>Latissimus</a:t>
            </a:r>
            <a:r>
              <a:rPr kumimoji="0" lang="cs-CZ" sz="2800" b="0" i="0" u="none" strike="noStrike" kern="1200" cap="none" spc="0" normalizeH="0" noProof="0" dirty="0">
                <a:ln>
                  <a:noFill/>
                </a:ln>
                <a:solidFill>
                  <a:schemeClr val="tx1"/>
                </a:solidFill>
                <a:effectLst/>
                <a:uLnTx/>
                <a:uFillTx/>
                <a:latin typeface="+mj-lt"/>
                <a:ea typeface="+mj-ea"/>
                <a:cs typeface="+mj-cs"/>
              </a:rPr>
              <a:t> </a:t>
            </a:r>
            <a:r>
              <a:rPr kumimoji="0" lang="cs-CZ" sz="2800" b="0" i="0" u="none" strike="noStrike" kern="1200" cap="none" spc="0" normalizeH="0" noProof="0" dirty="0" err="1">
                <a:ln>
                  <a:noFill/>
                </a:ln>
                <a:solidFill>
                  <a:schemeClr val="tx1"/>
                </a:solidFill>
                <a:effectLst/>
                <a:uLnTx/>
                <a:uFillTx/>
                <a:latin typeface="+mj-lt"/>
                <a:ea typeface="+mj-ea"/>
                <a:cs typeface="+mj-cs"/>
              </a:rPr>
              <a:t>dorsi</a:t>
            </a:r>
            <a:endParaRPr kumimoji="0" lang="cs-CZ"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Nadpis 1"/>
          <p:cNvSpPr txBox="1">
            <a:spLocks/>
          </p:cNvSpPr>
          <p:nvPr/>
        </p:nvSpPr>
        <p:spPr>
          <a:xfrm>
            <a:off x="3500430" y="5715000"/>
            <a:ext cx="2643174"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err="1">
                <a:ln>
                  <a:noFill/>
                </a:ln>
                <a:solidFill>
                  <a:schemeClr val="tx1"/>
                </a:solidFill>
                <a:effectLst/>
                <a:uLnTx/>
                <a:uFillTx/>
                <a:latin typeface="+mj-lt"/>
                <a:ea typeface="+mj-ea"/>
                <a:cs typeface="+mj-cs"/>
              </a:rPr>
              <a:t>Teres</a:t>
            </a:r>
            <a:r>
              <a:rPr kumimoji="0" lang="cs-CZ" sz="2800" b="0" i="0" u="none" strike="noStrike" kern="1200" cap="none" spc="0" normalizeH="0" noProof="0" dirty="0">
                <a:ln>
                  <a:noFill/>
                </a:ln>
                <a:solidFill>
                  <a:schemeClr val="tx1"/>
                </a:solidFill>
                <a:effectLst/>
                <a:uLnTx/>
                <a:uFillTx/>
                <a:latin typeface="+mj-lt"/>
                <a:ea typeface="+mj-ea"/>
                <a:cs typeface="+mj-cs"/>
              </a:rPr>
              <a:t> maior</a:t>
            </a:r>
            <a:endParaRPr kumimoji="0" lang="cs-CZ"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Nadpis 1"/>
          <p:cNvSpPr txBox="1">
            <a:spLocks/>
          </p:cNvSpPr>
          <p:nvPr/>
        </p:nvSpPr>
        <p:spPr>
          <a:xfrm>
            <a:off x="6286512" y="5715000"/>
            <a:ext cx="2571736"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a:ln>
                  <a:noFill/>
                </a:ln>
                <a:solidFill>
                  <a:schemeClr val="tx1"/>
                </a:solidFill>
                <a:effectLst/>
                <a:uLnTx/>
                <a:uFillTx/>
                <a:latin typeface="+mj-lt"/>
                <a:ea typeface="+mj-ea"/>
                <a:cs typeface="+mj-cs"/>
              </a:rPr>
              <a:t>Deltoid</a:t>
            </a:r>
          </a:p>
        </p:txBody>
      </p:sp>
      <p:pic>
        <p:nvPicPr>
          <p:cNvPr id="56323" name="Picture 3" descr="C:\Users\Verca\Desktop\Teres.jpg"/>
          <p:cNvPicPr>
            <a:picLocks noChangeAspect="1" noChangeArrowheads="1"/>
          </p:cNvPicPr>
          <p:nvPr/>
        </p:nvPicPr>
        <p:blipFill>
          <a:blip r:embed="rId4" cstate="print"/>
          <a:srcRect/>
          <a:stretch>
            <a:fillRect/>
          </a:stretch>
        </p:blipFill>
        <p:spPr bwMode="auto">
          <a:xfrm>
            <a:off x="3643306" y="1714488"/>
            <a:ext cx="2057400" cy="3952875"/>
          </a:xfrm>
          <a:prstGeom prst="rect">
            <a:avLst/>
          </a:prstGeom>
          <a:noFill/>
        </p:spPr>
      </p:pic>
      <p:pic>
        <p:nvPicPr>
          <p:cNvPr id="10" name="Picture 2" descr="C:\Users\Verca\Desktop\deltoid.jpg"/>
          <p:cNvPicPr>
            <a:picLocks noChangeAspect="1" noChangeArrowheads="1"/>
          </p:cNvPicPr>
          <p:nvPr/>
        </p:nvPicPr>
        <p:blipFill>
          <a:blip r:embed="rId5" cstate="print"/>
          <a:srcRect/>
          <a:stretch>
            <a:fillRect/>
          </a:stretch>
        </p:blipFill>
        <p:spPr bwMode="auto">
          <a:xfrm>
            <a:off x="6215074" y="2786058"/>
            <a:ext cx="2655220" cy="25200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pPr lvl="0"/>
            <a:r>
              <a:rPr lang="cs-CZ" dirty="0" err="1"/>
              <a:t>Latissimus</a:t>
            </a:r>
            <a:r>
              <a:rPr lang="cs-CZ" dirty="0"/>
              <a:t> </a:t>
            </a:r>
            <a:r>
              <a:rPr lang="cs-CZ" dirty="0" err="1"/>
              <a:t>dorsi</a:t>
            </a:r>
            <a:endParaRPr lang="cs-CZ" dirty="0"/>
          </a:p>
        </p:txBody>
      </p:sp>
      <p:sp>
        <p:nvSpPr>
          <p:cNvPr id="3" name="Zástupný symbol pro obsah 2"/>
          <p:cNvSpPr>
            <a:spLocks noGrp="1"/>
          </p:cNvSpPr>
          <p:nvPr>
            <p:ph idx="1"/>
          </p:nvPr>
        </p:nvSpPr>
        <p:spPr/>
        <p:txBody>
          <a:bodyPr>
            <a:normAutofit fontScale="70000" lnSpcReduction="20000"/>
          </a:bodyPr>
          <a:lstStyle/>
          <a:p>
            <a:pPr>
              <a:buNone/>
            </a:pPr>
            <a:r>
              <a:rPr lang="cs-CZ" dirty="0" err="1"/>
              <a:t>Origin</a:t>
            </a:r>
            <a:endParaRPr lang="cs-CZ" dirty="0"/>
          </a:p>
          <a:p>
            <a:r>
              <a:rPr lang="cs-CZ" dirty="0" err="1"/>
              <a:t>Spinous</a:t>
            </a:r>
            <a:r>
              <a:rPr lang="cs-CZ" dirty="0"/>
              <a:t> </a:t>
            </a:r>
            <a:r>
              <a:rPr lang="cs-CZ" dirty="0" err="1"/>
              <a:t>processes</a:t>
            </a:r>
            <a:r>
              <a:rPr lang="cs-CZ" dirty="0"/>
              <a:t> </a:t>
            </a:r>
            <a:r>
              <a:rPr lang="cs-CZ" dirty="0" err="1"/>
              <a:t>of</a:t>
            </a:r>
            <a:r>
              <a:rPr lang="cs-CZ" dirty="0"/>
              <a:t> </a:t>
            </a:r>
            <a:r>
              <a:rPr lang="cs-CZ" dirty="0" err="1"/>
              <a:t>inferior</a:t>
            </a:r>
            <a:r>
              <a:rPr lang="cs-CZ" dirty="0"/>
              <a:t> 6 </a:t>
            </a:r>
            <a:r>
              <a:rPr lang="cs-CZ" dirty="0" err="1"/>
              <a:t>thoracic</a:t>
            </a:r>
            <a:r>
              <a:rPr lang="cs-CZ" dirty="0"/>
              <a:t> </a:t>
            </a:r>
            <a:r>
              <a:rPr lang="cs-CZ" dirty="0" err="1"/>
              <a:t>vertebrae</a:t>
            </a:r>
            <a:r>
              <a:rPr lang="cs-CZ" dirty="0"/>
              <a:t>, </a:t>
            </a:r>
            <a:r>
              <a:rPr lang="cs-CZ" dirty="0" err="1"/>
              <a:t>thoracolumbar</a:t>
            </a:r>
            <a:r>
              <a:rPr lang="cs-CZ" dirty="0"/>
              <a:t> </a:t>
            </a:r>
            <a:r>
              <a:rPr lang="cs-CZ" dirty="0" err="1"/>
              <a:t>fascia</a:t>
            </a:r>
            <a:r>
              <a:rPr lang="cs-CZ" dirty="0"/>
              <a:t>, </a:t>
            </a:r>
            <a:r>
              <a:rPr lang="cs-CZ" dirty="0" err="1"/>
              <a:t>iliac</a:t>
            </a:r>
            <a:r>
              <a:rPr lang="cs-CZ" dirty="0"/>
              <a:t> </a:t>
            </a:r>
            <a:r>
              <a:rPr lang="cs-CZ" dirty="0" err="1"/>
              <a:t>crest</a:t>
            </a:r>
            <a:r>
              <a:rPr lang="cs-CZ" dirty="0"/>
              <a:t>, </a:t>
            </a:r>
            <a:r>
              <a:rPr lang="cs-CZ" dirty="0" err="1"/>
              <a:t>and</a:t>
            </a:r>
            <a:r>
              <a:rPr lang="cs-CZ" dirty="0"/>
              <a:t> </a:t>
            </a:r>
            <a:r>
              <a:rPr lang="cs-CZ" dirty="0" err="1"/>
              <a:t>inferior</a:t>
            </a:r>
            <a:r>
              <a:rPr lang="cs-CZ" dirty="0"/>
              <a:t> 3 </a:t>
            </a:r>
            <a:r>
              <a:rPr lang="cs-CZ" dirty="0" err="1"/>
              <a:t>or</a:t>
            </a:r>
            <a:r>
              <a:rPr lang="cs-CZ" dirty="0"/>
              <a:t> 4 </a:t>
            </a:r>
            <a:r>
              <a:rPr lang="cs-CZ" dirty="0" err="1"/>
              <a:t>ribs</a:t>
            </a:r>
            <a:endParaRPr lang="cs-CZ" dirty="0"/>
          </a:p>
          <a:p>
            <a:endParaRPr lang="cs-CZ" dirty="0"/>
          </a:p>
          <a:p>
            <a:pPr>
              <a:buNone/>
            </a:pPr>
            <a:r>
              <a:rPr lang="cs-CZ" dirty="0" err="1"/>
              <a:t>Insertion</a:t>
            </a:r>
            <a:endParaRPr lang="cs-CZ" dirty="0"/>
          </a:p>
          <a:p>
            <a:r>
              <a:rPr lang="cs-CZ" dirty="0" err="1"/>
              <a:t>Floor</a:t>
            </a:r>
            <a:r>
              <a:rPr lang="cs-CZ" dirty="0"/>
              <a:t> </a:t>
            </a:r>
            <a:r>
              <a:rPr lang="cs-CZ" dirty="0" err="1"/>
              <a:t>of</a:t>
            </a:r>
            <a:r>
              <a:rPr lang="cs-CZ" dirty="0"/>
              <a:t> </a:t>
            </a:r>
            <a:r>
              <a:rPr lang="cs-CZ" dirty="0" err="1"/>
              <a:t>intertubercular</a:t>
            </a:r>
            <a:r>
              <a:rPr lang="cs-CZ" dirty="0"/>
              <a:t> </a:t>
            </a:r>
            <a:r>
              <a:rPr lang="cs-CZ" dirty="0" err="1"/>
              <a:t>groove</a:t>
            </a:r>
            <a:r>
              <a:rPr lang="cs-CZ" dirty="0"/>
              <a:t> </a:t>
            </a:r>
            <a:r>
              <a:rPr lang="cs-CZ" dirty="0" err="1"/>
              <a:t>of</a:t>
            </a:r>
            <a:r>
              <a:rPr lang="cs-CZ" dirty="0"/>
              <a:t> humerus</a:t>
            </a:r>
          </a:p>
          <a:p>
            <a:endParaRPr lang="cs-CZ" dirty="0"/>
          </a:p>
          <a:p>
            <a:pPr>
              <a:buNone/>
            </a:pPr>
            <a:r>
              <a:rPr lang="cs-CZ" dirty="0" err="1"/>
              <a:t>Action</a:t>
            </a:r>
            <a:endParaRPr lang="cs-CZ" dirty="0"/>
          </a:p>
          <a:p>
            <a:r>
              <a:rPr lang="cs-CZ" dirty="0" err="1"/>
              <a:t>Extends</a:t>
            </a:r>
            <a:r>
              <a:rPr lang="cs-CZ" dirty="0"/>
              <a:t>, </a:t>
            </a:r>
            <a:r>
              <a:rPr lang="cs-CZ" dirty="0" err="1"/>
              <a:t>adducts</a:t>
            </a:r>
            <a:r>
              <a:rPr lang="cs-CZ" dirty="0"/>
              <a:t>, </a:t>
            </a:r>
            <a:r>
              <a:rPr lang="cs-CZ" dirty="0" err="1"/>
              <a:t>and</a:t>
            </a:r>
            <a:r>
              <a:rPr lang="cs-CZ" dirty="0"/>
              <a:t> </a:t>
            </a:r>
            <a:r>
              <a:rPr lang="cs-CZ" dirty="0" err="1"/>
              <a:t>medially</a:t>
            </a:r>
            <a:r>
              <a:rPr lang="cs-CZ" dirty="0"/>
              <a:t> </a:t>
            </a:r>
            <a:r>
              <a:rPr lang="cs-CZ" dirty="0" err="1"/>
              <a:t>rotates</a:t>
            </a:r>
            <a:r>
              <a:rPr lang="cs-CZ" dirty="0"/>
              <a:t> humerus</a:t>
            </a:r>
          </a:p>
          <a:p>
            <a:r>
              <a:rPr lang="cs-CZ" dirty="0" err="1"/>
              <a:t>raises</a:t>
            </a:r>
            <a:r>
              <a:rPr lang="cs-CZ" dirty="0"/>
              <a:t> body </a:t>
            </a:r>
            <a:r>
              <a:rPr lang="cs-CZ" dirty="0" err="1"/>
              <a:t>toward</a:t>
            </a:r>
            <a:r>
              <a:rPr lang="cs-CZ" dirty="0"/>
              <a:t> </a:t>
            </a:r>
            <a:r>
              <a:rPr lang="cs-CZ" dirty="0" err="1"/>
              <a:t>arms</a:t>
            </a:r>
            <a:r>
              <a:rPr lang="cs-CZ" dirty="0"/>
              <a:t> </a:t>
            </a:r>
            <a:r>
              <a:rPr lang="cs-CZ" dirty="0" err="1"/>
              <a:t>during</a:t>
            </a:r>
            <a:r>
              <a:rPr lang="cs-CZ" dirty="0"/>
              <a:t> </a:t>
            </a:r>
            <a:r>
              <a:rPr lang="cs-CZ" dirty="0" err="1"/>
              <a:t>climbing</a:t>
            </a:r>
            <a:endParaRPr lang="cs-CZ" dirty="0"/>
          </a:p>
          <a:p>
            <a:endParaRPr lang="cs-CZ" dirty="0"/>
          </a:p>
          <a:p>
            <a:pPr>
              <a:buNone/>
            </a:pPr>
            <a:r>
              <a:rPr lang="cs-CZ" dirty="0" err="1"/>
              <a:t>Innervation</a:t>
            </a:r>
            <a:endParaRPr lang="cs-CZ" dirty="0"/>
          </a:p>
          <a:p>
            <a:r>
              <a:rPr lang="cs-CZ" dirty="0" err="1"/>
              <a:t>Thoracodorsal</a:t>
            </a:r>
            <a:r>
              <a:rPr lang="cs-CZ" dirty="0"/>
              <a:t> nerve (C6, C7, </a:t>
            </a:r>
            <a:r>
              <a:rPr lang="cs-CZ" dirty="0" err="1"/>
              <a:t>and</a:t>
            </a:r>
            <a:r>
              <a:rPr lang="cs-CZ" dirty="0"/>
              <a:t> C8) (C6, C7, C8)</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Teres</a:t>
            </a:r>
            <a:r>
              <a:rPr lang="cs-CZ" dirty="0"/>
              <a:t> maior</a:t>
            </a:r>
          </a:p>
        </p:txBody>
      </p:sp>
      <p:sp>
        <p:nvSpPr>
          <p:cNvPr id="3" name="Zástupný symbol pro obsah 2"/>
          <p:cNvSpPr>
            <a:spLocks noGrp="1"/>
          </p:cNvSpPr>
          <p:nvPr>
            <p:ph idx="1"/>
          </p:nvPr>
        </p:nvSpPr>
        <p:spPr/>
        <p:txBody>
          <a:bodyPr>
            <a:normAutofit fontScale="77500" lnSpcReduction="20000"/>
          </a:bodyPr>
          <a:lstStyle/>
          <a:p>
            <a:pPr>
              <a:buNone/>
            </a:pPr>
            <a:r>
              <a:rPr lang="en-US" dirty="0"/>
              <a:t>Origin</a:t>
            </a:r>
            <a:endParaRPr lang="cs-CZ" dirty="0"/>
          </a:p>
          <a:p>
            <a:r>
              <a:rPr lang="en-US" dirty="0"/>
              <a:t>Dorsal surface of inferior angle of scapula</a:t>
            </a:r>
            <a:endParaRPr lang="cs-CZ" dirty="0"/>
          </a:p>
          <a:p>
            <a:endParaRPr lang="cs-CZ" dirty="0"/>
          </a:p>
          <a:p>
            <a:pPr>
              <a:buNone/>
            </a:pPr>
            <a:r>
              <a:rPr lang="en-US" dirty="0"/>
              <a:t>Insertion</a:t>
            </a:r>
            <a:endParaRPr lang="cs-CZ" dirty="0"/>
          </a:p>
          <a:p>
            <a:r>
              <a:rPr lang="en-US" dirty="0"/>
              <a:t>Medial lip of </a:t>
            </a:r>
            <a:r>
              <a:rPr lang="en-US" dirty="0" err="1"/>
              <a:t>intertubercular</a:t>
            </a:r>
            <a:r>
              <a:rPr lang="en-US" dirty="0"/>
              <a:t> groove of </a:t>
            </a:r>
            <a:r>
              <a:rPr lang="en-US" dirty="0" err="1"/>
              <a:t>humerus</a:t>
            </a:r>
            <a:endParaRPr lang="cs-CZ" dirty="0"/>
          </a:p>
          <a:p>
            <a:endParaRPr lang="cs-CZ" dirty="0"/>
          </a:p>
          <a:p>
            <a:pPr>
              <a:buNone/>
            </a:pPr>
            <a:r>
              <a:rPr lang="en-US" dirty="0"/>
              <a:t>Action</a:t>
            </a:r>
            <a:endParaRPr lang="cs-CZ" dirty="0"/>
          </a:p>
          <a:p>
            <a:r>
              <a:rPr lang="en-US" dirty="0"/>
              <a:t>Adducts and medially rotates arm</a:t>
            </a:r>
            <a:endParaRPr lang="cs-CZ" dirty="0"/>
          </a:p>
          <a:p>
            <a:endParaRPr lang="cs-CZ" dirty="0"/>
          </a:p>
          <a:p>
            <a:pPr>
              <a:buNone/>
            </a:pPr>
            <a:r>
              <a:rPr lang="en-US" dirty="0" err="1"/>
              <a:t>Innervation</a:t>
            </a:r>
            <a:endParaRPr lang="cs-CZ" dirty="0"/>
          </a:p>
          <a:p>
            <a:r>
              <a:rPr lang="en-US" dirty="0"/>
              <a:t>Lower </a:t>
            </a:r>
            <a:r>
              <a:rPr lang="en-US" dirty="0" err="1"/>
              <a:t>subscapular</a:t>
            </a:r>
            <a:r>
              <a:rPr lang="en-US" dirty="0"/>
              <a:t> nerve (C6 and C7) (C6, C7)</a:t>
            </a:r>
            <a:endParaRPr lang="cs-CZ"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142852"/>
            <a:ext cx="8229600" cy="1143000"/>
          </a:xfrm>
        </p:spPr>
        <p:txBody>
          <a:bodyPr/>
          <a:lstStyle/>
          <a:p>
            <a:r>
              <a:rPr lang="cs-CZ" dirty="0" err="1"/>
              <a:t>Scapular</a:t>
            </a:r>
            <a:r>
              <a:rPr lang="cs-CZ" dirty="0"/>
              <a:t> </a:t>
            </a:r>
            <a:r>
              <a:rPr lang="cs-CZ" dirty="0" err="1"/>
              <a:t>movements</a:t>
            </a:r>
            <a:endParaRPr lang="cs-CZ" dirty="0"/>
          </a:p>
        </p:txBody>
      </p:sp>
      <p:pic>
        <p:nvPicPr>
          <p:cNvPr id="5122" name="Picture 2" descr="C:\Users\Verca\Desktop\blog-examprep-091313.jpg"/>
          <p:cNvPicPr>
            <a:picLocks noGrp="1" noChangeAspect="1" noChangeArrowheads="1"/>
          </p:cNvPicPr>
          <p:nvPr>
            <p:ph idx="1"/>
          </p:nvPr>
        </p:nvPicPr>
        <p:blipFill>
          <a:blip r:embed="rId2" cstate="print"/>
          <a:srcRect l="11732" r="3440"/>
          <a:stretch>
            <a:fillRect/>
          </a:stretch>
        </p:blipFill>
        <p:spPr bwMode="auto">
          <a:xfrm>
            <a:off x="1071538" y="1214422"/>
            <a:ext cx="7202132" cy="532440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00034" y="142852"/>
            <a:ext cx="8229600" cy="1143000"/>
          </a:xfrm>
        </p:spPr>
        <p:txBody>
          <a:bodyPr/>
          <a:lstStyle/>
          <a:p>
            <a:r>
              <a:rPr lang="cs-CZ" dirty="0" err="1"/>
              <a:t>Shoulder</a:t>
            </a:r>
            <a:r>
              <a:rPr lang="cs-CZ" dirty="0"/>
              <a:t> </a:t>
            </a:r>
            <a:r>
              <a:rPr lang="cs-CZ" dirty="0" err="1"/>
              <a:t>extension</a:t>
            </a:r>
            <a:r>
              <a:rPr lang="cs-CZ" dirty="0"/>
              <a:t> – grade 5,4  </a:t>
            </a:r>
          </a:p>
        </p:txBody>
      </p:sp>
      <p:sp>
        <p:nvSpPr>
          <p:cNvPr id="4" name="Nadpis 1"/>
          <p:cNvSpPr txBox="1">
            <a:spLocks/>
          </p:cNvSpPr>
          <p:nvPr/>
        </p:nvSpPr>
        <p:spPr>
          <a:xfrm>
            <a:off x="428596" y="5072074"/>
            <a:ext cx="8229600" cy="1643074"/>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upper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internal</a:t>
            </a:r>
            <a:r>
              <a:rPr lang="cs-CZ" sz="4400" dirty="0">
                <a:latin typeface="+mj-lt"/>
                <a:ea typeface="+mj-ea"/>
                <a:cs typeface="+mj-cs"/>
              </a:rPr>
              <a:t> </a:t>
            </a:r>
            <a:r>
              <a:rPr lang="cs-CZ" sz="4400" dirty="0" err="1">
                <a:latin typeface="+mj-lt"/>
                <a:ea typeface="+mj-ea"/>
                <a:cs typeface="+mj-cs"/>
              </a:rPr>
              <a:t>rotated</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relaxed</a:t>
            </a:r>
            <a:r>
              <a:rPr lang="cs-CZ" sz="4400" dirty="0">
                <a:latin typeface="+mj-lt"/>
                <a:ea typeface="+mj-ea"/>
                <a:cs typeface="+mj-cs"/>
              </a:rPr>
              <a:t> </a:t>
            </a:r>
            <a:r>
              <a:rPr lang="cs-CZ" sz="4400" dirty="0" err="1">
                <a:latin typeface="+mj-lt"/>
                <a:ea typeface="+mj-ea"/>
                <a:cs typeface="+mj-cs"/>
              </a:rPr>
              <a:t>along</a:t>
            </a:r>
            <a:r>
              <a:rPr lang="cs-CZ" sz="4400" dirty="0">
                <a:latin typeface="+mj-lt"/>
                <a:ea typeface="+mj-ea"/>
                <a:cs typeface="+mj-cs"/>
              </a:rPr>
              <a:t> body </a:t>
            </a:r>
            <a:r>
              <a:rPr lang="cs-CZ" sz="4400" dirty="0" err="1">
                <a:latin typeface="+mj-lt"/>
                <a:ea typeface="+mj-ea"/>
                <a:cs typeface="+mj-cs"/>
              </a:rPr>
              <a:t>side</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extension</a:t>
            </a:r>
            <a:r>
              <a:rPr lang="cs-CZ" sz="4400" dirty="0">
                <a:latin typeface="+mj-lt"/>
                <a:ea typeface="+mj-ea"/>
                <a:cs typeface="+mj-cs"/>
              </a:rPr>
              <a:t> (30-40°) </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Resistance</a:t>
            </a:r>
            <a:r>
              <a:rPr lang="cs-CZ" sz="4400" dirty="0">
                <a:latin typeface="+mj-lt"/>
                <a:ea typeface="+mj-ea"/>
                <a:cs typeface="+mj-cs"/>
              </a:rPr>
              <a:t>:  PT </a:t>
            </a:r>
            <a:r>
              <a:rPr lang="cs-CZ" sz="4400" dirty="0" err="1">
                <a:latin typeface="+mj-lt"/>
                <a:ea typeface="+mj-ea"/>
                <a:cs typeface="+mj-cs"/>
              </a:rPr>
              <a:t>puts</a:t>
            </a:r>
            <a:r>
              <a:rPr lang="cs-CZ" sz="4400" dirty="0">
                <a:latin typeface="+mj-lt"/>
                <a:ea typeface="+mj-ea"/>
                <a:cs typeface="+mj-cs"/>
              </a:rPr>
              <a:t> </a:t>
            </a:r>
            <a:r>
              <a:rPr lang="cs-CZ" sz="4400" dirty="0" err="1">
                <a:latin typeface="+mj-lt"/>
                <a:ea typeface="+mj-ea"/>
                <a:cs typeface="+mj-cs"/>
              </a:rPr>
              <a:t>resistance</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r>
              <a:rPr lang="cs-CZ" sz="4400" dirty="0" err="1">
                <a:latin typeface="+mj-lt"/>
                <a:ea typeface="+mj-ea"/>
                <a:cs typeface="+mj-cs"/>
              </a:rPr>
              <a:t>against</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patients</a:t>
            </a:r>
            <a:r>
              <a:rPr lang="cs-CZ" sz="4400" dirty="0">
                <a:latin typeface="+mj-lt"/>
                <a:ea typeface="+mj-ea"/>
                <a:cs typeface="+mj-cs"/>
              </a:rPr>
              <a:t>´ </a:t>
            </a:r>
            <a:r>
              <a:rPr lang="cs-CZ" sz="4400" dirty="0" err="1">
                <a:latin typeface="+mj-lt"/>
                <a:ea typeface="+mj-ea"/>
                <a:cs typeface="+mj-cs"/>
              </a:rPr>
              <a:t>elevation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7346" name="Picture 2" descr="C:\Users\Verca\Desktop\MMT (4) Shoulder, scapula, elbow, fotky\WP_20151001_022.jpg"/>
          <p:cNvPicPr>
            <a:picLocks noGrp="1" noChangeAspect="1" noChangeArrowheads="1"/>
          </p:cNvPicPr>
          <p:nvPr>
            <p:ph idx="1"/>
          </p:nvPr>
        </p:nvPicPr>
        <p:blipFill>
          <a:blip r:embed="rId2" cstate="print"/>
          <a:srcRect l="13648" t="8839" r="14535" b="10663"/>
          <a:stretch>
            <a:fillRect/>
          </a:stretch>
        </p:blipFill>
        <p:spPr bwMode="auto">
          <a:xfrm>
            <a:off x="1785918" y="1142984"/>
            <a:ext cx="5786478" cy="3643338"/>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extension</a:t>
            </a:r>
            <a:r>
              <a:rPr lang="cs-CZ" dirty="0"/>
              <a:t> – grade 3  </a:t>
            </a:r>
          </a:p>
        </p:txBody>
      </p:sp>
      <p:pic>
        <p:nvPicPr>
          <p:cNvPr id="58370" name="Picture 2" descr="C:\Users\Verca\Desktop\MMT (4) Shoulder, scapula, elbow, fotky\WP_20151001_023.jpg"/>
          <p:cNvPicPr>
            <a:picLocks noGrp="1" noChangeAspect="1" noChangeArrowheads="1"/>
          </p:cNvPicPr>
          <p:nvPr>
            <p:ph idx="1"/>
          </p:nvPr>
        </p:nvPicPr>
        <p:blipFill>
          <a:blip r:embed="rId2" cstate="print"/>
          <a:srcRect l="13648" t="8839" r="4782" b="5927"/>
          <a:stretch>
            <a:fillRect/>
          </a:stretch>
        </p:blipFill>
        <p:spPr bwMode="auto">
          <a:xfrm>
            <a:off x="1428728" y="1214422"/>
            <a:ext cx="6572296" cy="3857652"/>
          </a:xfrm>
          <a:prstGeom prst="rect">
            <a:avLst/>
          </a:prstGeom>
          <a:noFill/>
        </p:spPr>
      </p:pic>
      <p:sp>
        <p:nvSpPr>
          <p:cNvPr id="5" name="Nadpis 1"/>
          <p:cNvSpPr txBox="1">
            <a:spLocks/>
          </p:cNvSpPr>
          <p:nvPr/>
        </p:nvSpPr>
        <p:spPr>
          <a:xfrm>
            <a:off x="428596" y="5286388"/>
            <a:ext cx="8229600" cy="1214470"/>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upper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internal</a:t>
            </a:r>
            <a:r>
              <a:rPr lang="cs-CZ" sz="4400" dirty="0">
                <a:latin typeface="+mj-lt"/>
                <a:ea typeface="+mj-ea"/>
                <a:cs typeface="+mj-cs"/>
              </a:rPr>
              <a:t> </a:t>
            </a:r>
            <a:r>
              <a:rPr lang="cs-CZ" sz="4400" dirty="0" err="1">
                <a:latin typeface="+mj-lt"/>
                <a:ea typeface="+mj-ea"/>
                <a:cs typeface="+mj-cs"/>
              </a:rPr>
              <a:t>rotated</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relaxed</a:t>
            </a:r>
            <a:r>
              <a:rPr lang="cs-CZ" sz="4400" dirty="0">
                <a:latin typeface="+mj-lt"/>
                <a:ea typeface="+mj-ea"/>
                <a:cs typeface="+mj-cs"/>
              </a:rPr>
              <a:t> </a:t>
            </a:r>
            <a:r>
              <a:rPr lang="cs-CZ" sz="4400" dirty="0" err="1">
                <a:latin typeface="+mj-lt"/>
                <a:ea typeface="+mj-ea"/>
                <a:cs typeface="+mj-cs"/>
              </a:rPr>
              <a:t>along</a:t>
            </a:r>
            <a:r>
              <a:rPr lang="cs-CZ" sz="4400" dirty="0">
                <a:latin typeface="+mj-lt"/>
                <a:ea typeface="+mj-ea"/>
                <a:cs typeface="+mj-cs"/>
              </a:rPr>
              <a:t> body </a:t>
            </a:r>
            <a:r>
              <a:rPr lang="cs-CZ" sz="4400" dirty="0" err="1">
                <a:latin typeface="+mj-lt"/>
                <a:ea typeface="+mj-ea"/>
                <a:cs typeface="+mj-cs"/>
              </a:rPr>
              <a:t>side</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extension</a:t>
            </a:r>
            <a:r>
              <a:rPr lang="cs-CZ" sz="4400" dirty="0">
                <a:latin typeface="+mj-lt"/>
                <a:ea typeface="+mj-ea"/>
                <a:cs typeface="+mj-cs"/>
              </a:rPr>
              <a:t> (30-40°)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extension</a:t>
            </a:r>
            <a:r>
              <a:rPr lang="cs-CZ" dirty="0"/>
              <a:t> – grade 2  </a:t>
            </a:r>
          </a:p>
        </p:txBody>
      </p:sp>
      <p:sp>
        <p:nvSpPr>
          <p:cNvPr id="4" name="Nadpis 1"/>
          <p:cNvSpPr txBox="1">
            <a:spLocks/>
          </p:cNvSpPr>
          <p:nvPr/>
        </p:nvSpPr>
        <p:spPr>
          <a:xfrm>
            <a:off x="357158" y="5357826"/>
            <a:ext cx="8229600" cy="1143000"/>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untested</a:t>
            </a:r>
            <a:r>
              <a:rPr lang="cs-CZ" sz="4400" dirty="0">
                <a:latin typeface="+mj-lt"/>
                <a:ea typeface="+mj-ea"/>
                <a:cs typeface="+mj-cs"/>
              </a:rPr>
              <a:t> </a:t>
            </a:r>
            <a:r>
              <a:rPr lang="cs-CZ" sz="4400" dirty="0" err="1">
                <a:latin typeface="+mj-lt"/>
                <a:ea typeface="+mj-ea"/>
                <a:cs typeface="+mj-cs"/>
              </a:rPr>
              <a:t>side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flexed</a:t>
            </a:r>
            <a:r>
              <a:rPr lang="cs-CZ" sz="4400" dirty="0">
                <a:latin typeface="+mj-lt"/>
                <a:ea typeface="+mj-ea"/>
                <a:cs typeface="+mj-cs"/>
              </a:rPr>
              <a:t>, </a:t>
            </a:r>
            <a:r>
              <a:rPr lang="cs-CZ" sz="4400" dirty="0" err="1">
                <a:latin typeface="+mj-lt"/>
                <a:ea typeface="+mj-ea"/>
                <a:cs typeface="+mj-cs"/>
              </a:rPr>
              <a:t>uninvolved</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r>
              <a:rPr lang="cs-CZ" sz="4400" dirty="0" err="1">
                <a:latin typeface="+mj-lt"/>
                <a:ea typeface="+mj-ea"/>
                <a:cs typeface="+mj-cs"/>
              </a:rPr>
              <a:t>flexed</a:t>
            </a:r>
            <a:r>
              <a:rPr lang="cs-CZ" sz="4400" dirty="0">
                <a:latin typeface="+mj-lt"/>
                <a:ea typeface="+mj-ea"/>
                <a:cs typeface="+mj-cs"/>
              </a:rPr>
              <a:t>, </a:t>
            </a:r>
            <a:r>
              <a:rPr lang="cs-CZ" sz="4400" dirty="0" err="1">
                <a:latin typeface="+mj-lt"/>
                <a:ea typeface="+mj-ea"/>
                <a:cs typeface="+mj-cs"/>
              </a:rPr>
              <a:t>below</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extended</a:t>
            </a:r>
            <a:r>
              <a:rPr lang="cs-CZ" sz="4400" dirty="0">
                <a:latin typeface="+mj-lt"/>
                <a:ea typeface="+mj-ea"/>
                <a:cs typeface="+mj-cs"/>
              </a:rPr>
              <a:t> </a:t>
            </a:r>
            <a:r>
              <a:rPr lang="cs-CZ" sz="4400" dirty="0" err="1">
                <a:latin typeface="+mj-lt"/>
                <a:ea typeface="+mj-ea"/>
                <a:cs typeface="+mj-cs"/>
              </a:rPr>
              <a:t>inner</a:t>
            </a:r>
            <a:r>
              <a:rPr lang="cs-CZ" sz="4400" dirty="0">
                <a:latin typeface="+mj-lt"/>
                <a:ea typeface="+mj-ea"/>
                <a:cs typeface="+mj-cs"/>
              </a:rPr>
              <a:t> </a:t>
            </a:r>
            <a:r>
              <a:rPr lang="cs-CZ" sz="4400" dirty="0" err="1">
                <a:latin typeface="+mj-lt"/>
                <a:ea typeface="+mj-ea"/>
                <a:cs typeface="+mj-cs"/>
              </a:rPr>
              <a:t>rotated</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desk</a:t>
            </a:r>
            <a:endParaRPr lang="cs-CZ" sz="4400" dirty="0">
              <a:latin typeface="+mj-lt"/>
              <a:ea typeface="+mj-ea"/>
              <a:cs typeface="+mj-cs"/>
            </a:endParaRPr>
          </a:p>
          <a:p>
            <a:pPr lvl="0">
              <a:spcBef>
                <a:spcPct val="0"/>
              </a:spcBef>
              <a:defRPr/>
            </a:pPr>
            <a:r>
              <a:rPr lang="cs-CZ" sz="4400" dirty="0" err="1">
                <a:latin typeface="+mj-lt"/>
                <a:ea typeface="+mj-ea"/>
                <a:cs typeface="+mj-cs"/>
              </a:rPr>
              <a:t>Fixation</a:t>
            </a:r>
            <a:r>
              <a:rPr lang="cs-CZ" sz="4400" dirty="0">
                <a:latin typeface="+mj-lt"/>
                <a:ea typeface="+mj-ea"/>
                <a:cs typeface="+mj-cs"/>
              </a:rPr>
              <a:t>: </a:t>
            </a:r>
            <a:r>
              <a:rPr lang="cs-CZ" sz="4400" dirty="0" err="1"/>
              <a:t>upper</a:t>
            </a:r>
            <a:r>
              <a:rPr lang="cs-CZ" sz="4400" dirty="0"/>
              <a:t> part </a:t>
            </a:r>
            <a:r>
              <a:rPr lang="cs-CZ" sz="4400" dirty="0" err="1"/>
              <a:t>of</a:t>
            </a:r>
            <a:r>
              <a:rPr lang="cs-CZ" sz="4400" dirty="0"/>
              <a:t> </a:t>
            </a:r>
            <a:r>
              <a:rPr lang="cs-CZ" sz="4400" dirty="0" err="1"/>
              <a:t>scapula</a:t>
            </a:r>
            <a:endParaRPr lang="cs-CZ" sz="4400" dirty="0">
              <a:latin typeface="+mj-lt"/>
              <a:ea typeface="+mj-ea"/>
              <a:cs typeface="+mj-cs"/>
            </a:endParaRPr>
          </a:p>
          <a:p>
            <a:pPr lvl="0">
              <a:spcBef>
                <a:spcPct val="0"/>
              </a:spcBef>
              <a:defRPr/>
            </a:pPr>
            <a:r>
              <a:rPr lang="cs-CZ" sz="4400" dirty="0" err="1">
                <a:latin typeface="+mj-lt"/>
                <a:ea typeface="+mj-ea"/>
                <a:cs typeface="+mj-cs"/>
              </a:rPr>
              <a:t>Movement</a:t>
            </a:r>
            <a:r>
              <a:rPr lang="cs-CZ" sz="4400" dirty="0">
                <a:latin typeface="+mj-lt"/>
                <a:ea typeface="+mj-ea"/>
                <a:cs typeface="+mj-cs"/>
              </a:rPr>
              <a:t>: </a:t>
            </a:r>
            <a:r>
              <a:rPr lang="cs-CZ" sz="4400" dirty="0" err="1"/>
              <a:t>shoulder</a:t>
            </a:r>
            <a:r>
              <a:rPr lang="cs-CZ" sz="4400" dirty="0"/>
              <a:t> </a:t>
            </a:r>
            <a:r>
              <a:rPr lang="cs-CZ" sz="4400" dirty="0" err="1"/>
              <a:t>extension</a:t>
            </a:r>
            <a:r>
              <a:rPr lang="cs-CZ" sz="4400" dirty="0"/>
              <a:t> (30-40°) </a:t>
            </a:r>
            <a:r>
              <a:rPr lang="cs-CZ" sz="4400" dirty="0" err="1"/>
              <a:t>pushing</a:t>
            </a:r>
            <a:r>
              <a:rPr lang="cs-CZ" sz="4400" dirty="0"/>
              <a:t> </a:t>
            </a:r>
            <a:r>
              <a:rPr lang="cs-CZ" sz="4400" dirty="0" err="1"/>
              <a:t>the</a:t>
            </a:r>
            <a:r>
              <a:rPr lang="cs-CZ" sz="4400" dirty="0"/>
              <a:t> </a:t>
            </a:r>
            <a:r>
              <a:rPr lang="cs-CZ" sz="4400" dirty="0" err="1"/>
              <a:t>arm</a:t>
            </a:r>
            <a:r>
              <a:rPr lang="cs-CZ" sz="4400" dirty="0"/>
              <a:t> </a:t>
            </a:r>
            <a:r>
              <a:rPr lang="cs-CZ" sz="4400" dirty="0" err="1"/>
              <a:t>along</a:t>
            </a:r>
            <a:r>
              <a:rPr lang="cs-CZ" sz="4400" dirty="0"/>
              <a:t> </a:t>
            </a:r>
            <a:r>
              <a:rPr lang="cs-CZ" sz="4400" dirty="0" err="1"/>
              <a:t>the</a:t>
            </a:r>
            <a:r>
              <a:rPr lang="cs-CZ" sz="4400" dirty="0"/>
              <a:t> </a:t>
            </a:r>
            <a:r>
              <a:rPr lang="cs-CZ" sz="4400" dirty="0" err="1"/>
              <a:t>desk</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9394" name="Picture 2" descr="C:\Users\Verca\Desktop\MMT (4) Shoulder, scapula, elbow, fotky\WP_20151001_025.jpg"/>
          <p:cNvPicPr>
            <a:picLocks noGrp="1" noChangeAspect="1" noChangeArrowheads="1"/>
          </p:cNvPicPr>
          <p:nvPr>
            <p:ph idx="1"/>
          </p:nvPr>
        </p:nvPicPr>
        <p:blipFill>
          <a:blip r:embed="rId2" cstate="print"/>
          <a:srcRect l="10988" t="10417" r="10101" b="4349"/>
          <a:stretch>
            <a:fillRect/>
          </a:stretch>
        </p:blipFill>
        <p:spPr bwMode="auto">
          <a:xfrm>
            <a:off x="1571604" y="1357298"/>
            <a:ext cx="6357982" cy="3857652"/>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extension</a:t>
            </a:r>
            <a:r>
              <a:rPr lang="cs-CZ" dirty="0"/>
              <a:t> – grade 1,0  </a:t>
            </a:r>
          </a:p>
        </p:txBody>
      </p:sp>
      <p:sp>
        <p:nvSpPr>
          <p:cNvPr id="4" name="Nadpis 1"/>
          <p:cNvSpPr txBox="1">
            <a:spLocks/>
          </p:cNvSpPr>
          <p:nvPr/>
        </p:nvSpPr>
        <p:spPr>
          <a:xfrm>
            <a:off x="357158" y="5357826"/>
            <a:ext cx="8229600" cy="1143000"/>
          </a:xfrm>
          <a:prstGeom prst="rect">
            <a:avLst/>
          </a:prstGeom>
        </p:spPr>
        <p:txBody>
          <a:bodyPr vert="horz" lIns="91440" tIns="45720" rIns="91440" bIns="45720" rtlCol="0" anchor="ctr">
            <a:normAutofit fontScale="47500" lnSpcReduction="20000"/>
          </a:bodyPr>
          <a:lstStyle/>
          <a:p>
            <a:pPr lvl="0">
              <a:spcBef>
                <a:spcPct val="0"/>
              </a:spcBef>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t>lying</a:t>
            </a:r>
            <a:r>
              <a:rPr lang="cs-CZ" sz="4400" dirty="0"/>
              <a:t> </a:t>
            </a:r>
            <a:r>
              <a:rPr lang="cs-CZ" sz="4400" dirty="0" err="1"/>
              <a:t>prone</a:t>
            </a:r>
            <a:r>
              <a:rPr lang="cs-CZ" sz="4400" dirty="0"/>
              <a:t>, </a:t>
            </a:r>
            <a:r>
              <a:rPr lang="cs-CZ" sz="4400" dirty="0" err="1"/>
              <a:t>head</a:t>
            </a:r>
            <a:r>
              <a:rPr lang="cs-CZ" sz="4400" dirty="0"/>
              <a:t> on </a:t>
            </a:r>
            <a:r>
              <a:rPr lang="cs-CZ" sz="4400" dirty="0" err="1"/>
              <a:t>the</a:t>
            </a:r>
            <a:r>
              <a:rPr lang="cs-CZ" sz="4400" dirty="0"/>
              <a:t> table, </a:t>
            </a:r>
            <a:r>
              <a:rPr lang="cs-CZ" sz="4400" dirty="0" err="1"/>
              <a:t>upper</a:t>
            </a:r>
            <a:r>
              <a:rPr lang="cs-CZ" sz="4400" dirty="0"/>
              <a:t> </a:t>
            </a:r>
            <a:r>
              <a:rPr lang="cs-CZ" sz="4400" dirty="0" err="1"/>
              <a:t>limbs</a:t>
            </a:r>
            <a:r>
              <a:rPr lang="cs-CZ" sz="4400" dirty="0"/>
              <a:t> </a:t>
            </a:r>
            <a:r>
              <a:rPr lang="cs-CZ" sz="4400" dirty="0" err="1"/>
              <a:t>internal</a:t>
            </a:r>
            <a:r>
              <a:rPr lang="cs-CZ" sz="4400" dirty="0"/>
              <a:t> </a:t>
            </a:r>
            <a:r>
              <a:rPr lang="cs-CZ" sz="4400" dirty="0" err="1"/>
              <a:t>rotated</a:t>
            </a:r>
            <a:r>
              <a:rPr lang="cs-CZ" sz="4400" dirty="0"/>
              <a:t>, 	</a:t>
            </a:r>
            <a:r>
              <a:rPr lang="cs-CZ" sz="4400" dirty="0" err="1"/>
              <a:t>lying</a:t>
            </a:r>
            <a:r>
              <a:rPr lang="cs-CZ" sz="4400" dirty="0"/>
              <a:t> </a:t>
            </a:r>
            <a:r>
              <a:rPr lang="cs-CZ" sz="4400" dirty="0" err="1"/>
              <a:t>relaxed</a:t>
            </a:r>
            <a:r>
              <a:rPr lang="cs-CZ" sz="4400" dirty="0"/>
              <a:t> </a:t>
            </a:r>
            <a:r>
              <a:rPr lang="cs-CZ" sz="4400" dirty="0" err="1"/>
              <a:t>along</a:t>
            </a:r>
            <a:r>
              <a:rPr lang="cs-CZ" sz="4400" dirty="0"/>
              <a:t> body </a:t>
            </a:r>
            <a:r>
              <a:rPr lang="cs-CZ" sz="4400" dirty="0" err="1"/>
              <a:t>side</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Attempt</a:t>
            </a:r>
            <a:r>
              <a:rPr lang="cs-CZ" sz="4400" dirty="0">
                <a:latin typeface="+mj-lt"/>
                <a:ea typeface="+mj-ea"/>
                <a:cs typeface="+mj-cs"/>
              </a:rPr>
              <a:t> to </a:t>
            </a:r>
            <a:r>
              <a:rPr lang="cs-CZ" sz="4400" dirty="0" err="1">
                <a:latin typeface="+mj-lt"/>
                <a:ea typeface="+mj-ea"/>
                <a:cs typeface="+mj-cs"/>
              </a:rPr>
              <a:t>move</a:t>
            </a:r>
            <a:r>
              <a:rPr lang="cs-CZ" sz="4400" dirty="0">
                <a:latin typeface="+mj-lt"/>
                <a:ea typeface="+mj-ea"/>
                <a:cs typeface="+mj-cs"/>
              </a:rPr>
              <a:t>: PT </a:t>
            </a:r>
            <a:r>
              <a:rPr lang="cs-CZ" sz="4400" dirty="0" err="1">
                <a:latin typeface="+mj-lt"/>
                <a:ea typeface="+mj-ea"/>
                <a:cs typeface="+mj-cs"/>
              </a:rPr>
              <a:t>palpates</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trace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contraction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latissimus</a:t>
            </a:r>
            <a:r>
              <a:rPr lang="cs-CZ" sz="4400" dirty="0">
                <a:latin typeface="+mj-lt"/>
                <a:ea typeface="+mj-ea"/>
                <a:cs typeface="+mj-cs"/>
              </a:rPr>
              <a:t> </a:t>
            </a:r>
            <a:r>
              <a:rPr lang="cs-CZ" sz="4400" dirty="0" err="1">
                <a:latin typeface="+mj-lt"/>
                <a:ea typeface="+mj-ea"/>
                <a:cs typeface="+mj-cs"/>
              </a:rPr>
              <a:t>dorsi</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teres</a:t>
            </a:r>
            <a:r>
              <a:rPr lang="cs-CZ" sz="4400" dirty="0">
                <a:latin typeface="+mj-lt"/>
                <a:ea typeface="+mj-ea"/>
                <a:cs typeface="+mj-cs"/>
              </a:rPr>
              <a:t> maior, </a:t>
            </a:r>
            <a:r>
              <a:rPr lang="cs-CZ" sz="4400" dirty="0" err="1">
                <a:latin typeface="+mj-lt"/>
                <a:ea typeface="+mj-ea"/>
                <a:cs typeface="+mj-cs"/>
              </a:rPr>
              <a:t>during</a:t>
            </a:r>
            <a:r>
              <a:rPr lang="cs-CZ" sz="4400" dirty="0">
                <a:latin typeface="+mj-lt"/>
                <a:ea typeface="+mj-ea"/>
                <a:cs typeface="+mj-cs"/>
              </a:rPr>
              <a:t> </a:t>
            </a:r>
            <a:r>
              <a:rPr lang="cs-CZ" sz="4400" dirty="0" err="1">
                <a:latin typeface="+mj-lt"/>
                <a:ea typeface="+mj-ea"/>
                <a:cs typeface="+mj-cs"/>
              </a:rPr>
              <a:t>patients</a:t>
            </a:r>
            <a:r>
              <a:rPr lang="cs-CZ" sz="4400" dirty="0">
                <a:latin typeface="+mj-lt"/>
                <a:ea typeface="+mj-ea"/>
                <a:cs typeface="+mj-cs"/>
              </a:rPr>
              <a:t>´ </a:t>
            </a:r>
            <a:r>
              <a:rPr lang="cs-CZ" sz="4400" dirty="0" err="1">
                <a:latin typeface="+mj-lt"/>
                <a:ea typeface="+mj-ea"/>
                <a:cs typeface="+mj-cs"/>
              </a:rPr>
              <a:t>attempt</a:t>
            </a:r>
            <a:r>
              <a:rPr lang="cs-CZ" sz="4400" dirty="0">
                <a:latin typeface="+mj-lt"/>
                <a:ea typeface="+mj-ea"/>
                <a:cs typeface="+mj-cs"/>
              </a:rPr>
              <a:t> to </a:t>
            </a:r>
            <a:r>
              <a:rPr lang="cs-CZ" sz="4400" dirty="0" err="1">
                <a:latin typeface="+mj-lt"/>
                <a:ea typeface="+mj-ea"/>
                <a:cs typeface="+mj-cs"/>
              </a:rPr>
              <a:t>elevate</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0418" name="Picture 2" descr="C:\Users\Verca\Desktop\MMT (4) Shoulder, scapula, elbow, fotky\WP_20151001_026.jpg"/>
          <p:cNvPicPr>
            <a:picLocks noGrp="1" noChangeAspect="1" noChangeArrowheads="1"/>
          </p:cNvPicPr>
          <p:nvPr>
            <p:ph idx="1"/>
          </p:nvPr>
        </p:nvPicPr>
        <p:blipFill>
          <a:blip r:embed="rId2" cstate="print"/>
          <a:srcRect l="10988" t="11996" r="13648" b="5927"/>
          <a:stretch>
            <a:fillRect/>
          </a:stretch>
        </p:blipFill>
        <p:spPr bwMode="auto">
          <a:xfrm>
            <a:off x="2000232" y="1357298"/>
            <a:ext cx="6072230" cy="3714776"/>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extension</a:t>
            </a:r>
            <a:r>
              <a:rPr lang="cs-CZ" dirty="0"/>
              <a:t> – notes:  </a:t>
            </a:r>
          </a:p>
        </p:txBody>
      </p:sp>
      <p:sp>
        <p:nvSpPr>
          <p:cNvPr id="3" name="Zástupný symbol pro obsah 2"/>
          <p:cNvSpPr>
            <a:spLocks noGrp="1"/>
          </p:cNvSpPr>
          <p:nvPr>
            <p:ph idx="1"/>
          </p:nvPr>
        </p:nvSpPr>
        <p:spPr/>
        <p:txBody>
          <a:bodyPr/>
          <a:lstStyle/>
          <a:p>
            <a:r>
              <a:rPr lang="cs-CZ" dirty="0" err="1"/>
              <a:t>The</a:t>
            </a:r>
            <a:r>
              <a:rPr lang="cs-CZ" dirty="0"/>
              <a:t> </a:t>
            </a:r>
            <a:r>
              <a:rPr lang="cs-CZ" dirty="0" err="1"/>
              <a:t>arm</a:t>
            </a:r>
            <a:r>
              <a:rPr lang="cs-CZ" dirty="0"/>
              <a:t> </a:t>
            </a:r>
            <a:r>
              <a:rPr lang="cs-CZ" dirty="0" err="1"/>
              <a:t>should</a:t>
            </a:r>
            <a:r>
              <a:rPr lang="cs-CZ" dirty="0"/>
              <a:t> </a:t>
            </a:r>
            <a:r>
              <a:rPr lang="cs-CZ" dirty="0" err="1"/>
              <a:t>be</a:t>
            </a:r>
            <a:r>
              <a:rPr lang="cs-CZ" dirty="0"/>
              <a:t> </a:t>
            </a:r>
            <a:r>
              <a:rPr lang="cs-CZ" dirty="0" err="1"/>
              <a:t>inner</a:t>
            </a:r>
            <a:r>
              <a:rPr lang="cs-CZ" dirty="0"/>
              <a:t> </a:t>
            </a:r>
            <a:r>
              <a:rPr lang="cs-CZ" dirty="0" err="1"/>
              <a:t>rotated</a:t>
            </a:r>
            <a:r>
              <a:rPr lang="cs-CZ" dirty="0"/>
              <a:t> </a:t>
            </a:r>
            <a:r>
              <a:rPr lang="cs-CZ" dirty="0" err="1"/>
              <a:t>during</a:t>
            </a:r>
            <a:r>
              <a:rPr lang="cs-CZ" dirty="0"/>
              <a:t> </a:t>
            </a:r>
            <a:r>
              <a:rPr lang="cs-CZ" dirty="0" err="1"/>
              <a:t>the</a:t>
            </a:r>
            <a:r>
              <a:rPr lang="cs-CZ" dirty="0"/>
              <a:t> </a:t>
            </a:r>
            <a:r>
              <a:rPr lang="cs-CZ" dirty="0" err="1"/>
              <a:t>whole</a:t>
            </a:r>
            <a:r>
              <a:rPr lang="cs-CZ" dirty="0"/>
              <a:t> </a:t>
            </a:r>
            <a:r>
              <a:rPr lang="cs-CZ" dirty="0" err="1"/>
              <a:t>movement</a:t>
            </a:r>
            <a:endParaRPr lang="cs-CZ" dirty="0"/>
          </a:p>
          <a:p>
            <a:r>
              <a:rPr lang="cs-CZ" dirty="0" err="1"/>
              <a:t>The</a:t>
            </a:r>
            <a:r>
              <a:rPr lang="cs-CZ" dirty="0"/>
              <a:t> trunk </a:t>
            </a:r>
            <a:r>
              <a:rPr lang="cs-CZ" dirty="0" err="1"/>
              <a:t>and</a:t>
            </a:r>
            <a:r>
              <a:rPr lang="cs-CZ" dirty="0"/>
              <a:t> </a:t>
            </a:r>
            <a:r>
              <a:rPr lang="cs-CZ" dirty="0" err="1"/>
              <a:t>scapula</a:t>
            </a:r>
            <a:r>
              <a:rPr lang="cs-CZ" dirty="0"/>
              <a:t> </a:t>
            </a:r>
            <a:r>
              <a:rPr lang="cs-CZ" dirty="0" err="1"/>
              <a:t>shouldn</a:t>
            </a:r>
            <a:r>
              <a:rPr lang="cs-CZ" dirty="0"/>
              <a:t>´t </a:t>
            </a:r>
            <a:r>
              <a:rPr lang="cs-CZ" dirty="0" err="1"/>
              <a:t>move</a:t>
            </a:r>
            <a:r>
              <a:rPr lang="cs-CZ" dirty="0"/>
              <a:t> </a:t>
            </a:r>
            <a:r>
              <a:rPr lang="cs-CZ" dirty="0" err="1"/>
              <a:t>during</a:t>
            </a:r>
            <a:r>
              <a:rPr lang="cs-CZ" dirty="0"/>
              <a:t> </a:t>
            </a:r>
            <a:r>
              <a:rPr lang="cs-CZ" dirty="0" err="1"/>
              <a:t>testing</a:t>
            </a:r>
            <a:endParaRPr lang="cs-CZ" dirty="0"/>
          </a:p>
          <a:p>
            <a:r>
              <a:rPr lang="cs-CZ" dirty="0"/>
              <a:t>Don´t </a:t>
            </a:r>
            <a:r>
              <a:rPr lang="cs-CZ" dirty="0" err="1"/>
              <a:t>allow</a:t>
            </a:r>
            <a:r>
              <a:rPr lang="cs-CZ" dirty="0"/>
              <a:t> </a:t>
            </a:r>
            <a:r>
              <a:rPr lang="cs-CZ" dirty="0" err="1"/>
              <a:t>the</a:t>
            </a:r>
            <a:r>
              <a:rPr lang="cs-CZ" dirty="0"/>
              <a:t> </a:t>
            </a:r>
            <a:r>
              <a:rPr lang="cs-CZ" dirty="0" err="1"/>
              <a:t>patient</a:t>
            </a:r>
            <a:r>
              <a:rPr lang="cs-CZ" dirty="0"/>
              <a:t> to </a:t>
            </a:r>
            <a:r>
              <a:rPr lang="cs-CZ" dirty="0" err="1"/>
              <a:t>adduct</a:t>
            </a:r>
            <a:r>
              <a:rPr lang="cs-CZ" dirty="0"/>
              <a:t> </a:t>
            </a:r>
            <a:r>
              <a:rPr lang="cs-CZ" dirty="0" err="1"/>
              <a:t>the</a:t>
            </a:r>
            <a:r>
              <a:rPr lang="cs-CZ" dirty="0"/>
              <a:t> </a:t>
            </a:r>
            <a:r>
              <a:rPr lang="cs-CZ" dirty="0" err="1"/>
              <a:t>scapulas</a:t>
            </a:r>
            <a:r>
              <a:rPr lang="cs-CZ" dirty="0"/>
              <a:t> </a:t>
            </a:r>
            <a:r>
              <a:rPr lang="cs-CZ" dirty="0" err="1"/>
              <a:t>or</a:t>
            </a:r>
            <a:r>
              <a:rPr lang="cs-CZ" dirty="0"/>
              <a:t> </a:t>
            </a:r>
            <a:r>
              <a:rPr lang="cs-CZ" dirty="0" err="1"/>
              <a:t>protract</a:t>
            </a:r>
            <a:r>
              <a:rPr lang="cs-CZ" dirty="0"/>
              <a:t> </a:t>
            </a:r>
            <a:r>
              <a:rPr lang="cs-CZ" dirty="0" err="1"/>
              <a:t>the</a:t>
            </a:r>
            <a:r>
              <a:rPr lang="cs-CZ" dirty="0"/>
              <a:t> </a:t>
            </a:r>
            <a:r>
              <a:rPr lang="cs-CZ" dirty="0" err="1"/>
              <a:t>shoulders</a:t>
            </a:r>
            <a:endParaRPr lang="cs-CZ"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abduction</a:t>
            </a:r>
            <a:endParaRPr lang="cs-CZ" dirty="0"/>
          </a:p>
        </p:txBody>
      </p:sp>
      <p:pic>
        <p:nvPicPr>
          <p:cNvPr id="61442" name="Picture 2" descr="C:\Users\Verca\Desktop\blog-examprep-092513-1.png"/>
          <p:cNvPicPr>
            <a:picLocks noGrp="1" noChangeAspect="1" noChangeArrowheads="1"/>
          </p:cNvPicPr>
          <p:nvPr>
            <p:ph idx="1"/>
          </p:nvPr>
        </p:nvPicPr>
        <p:blipFill>
          <a:blip r:embed="rId2" cstate="print"/>
          <a:srcRect l="3595" r="67559" b="53773"/>
          <a:stretch>
            <a:fillRect/>
          </a:stretch>
        </p:blipFill>
        <p:spPr bwMode="auto">
          <a:xfrm>
            <a:off x="7215206" y="214290"/>
            <a:ext cx="1643074" cy="1818483"/>
          </a:xfrm>
          <a:prstGeom prst="rect">
            <a:avLst/>
          </a:prstGeom>
          <a:noFill/>
        </p:spPr>
      </p:pic>
      <p:pic>
        <p:nvPicPr>
          <p:cNvPr id="5" name="Picture 2" descr="C:\Users\Verca\Desktop\deltoid.jpg"/>
          <p:cNvPicPr>
            <a:picLocks noChangeAspect="1" noChangeArrowheads="1"/>
          </p:cNvPicPr>
          <p:nvPr/>
        </p:nvPicPr>
        <p:blipFill>
          <a:blip r:embed="rId3" cstate="print"/>
          <a:srcRect/>
          <a:stretch>
            <a:fillRect/>
          </a:stretch>
        </p:blipFill>
        <p:spPr bwMode="auto">
          <a:xfrm>
            <a:off x="1142975" y="2428868"/>
            <a:ext cx="3224196" cy="3060000"/>
          </a:xfrm>
          <a:prstGeom prst="rect">
            <a:avLst/>
          </a:prstGeom>
          <a:noFill/>
        </p:spPr>
      </p:pic>
      <p:sp>
        <p:nvSpPr>
          <p:cNvPr id="6" name="Nadpis 1"/>
          <p:cNvSpPr txBox="1">
            <a:spLocks/>
          </p:cNvSpPr>
          <p:nvPr/>
        </p:nvSpPr>
        <p:spPr>
          <a:xfrm>
            <a:off x="1285852" y="5429264"/>
            <a:ext cx="2571736"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a:ln>
                  <a:noFill/>
                </a:ln>
                <a:solidFill>
                  <a:schemeClr val="tx1"/>
                </a:solidFill>
                <a:effectLst/>
                <a:uLnTx/>
                <a:uFillTx/>
                <a:latin typeface="+mj-lt"/>
                <a:ea typeface="+mj-ea"/>
                <a:cs typeface="+mj-cs"/>
              </a:rPr>
              <a:t>Deltoid</a:t>
            </a:r>
          </a:p>
        </p:txBody>
      </p:sp>
      <p:sp>
        <p:nvSpPr>
          <p:cNvPr id="7" name="Nadpis 1"/>
          <p:cNvSpPr txBox="1">
            <a:spLocks/>
          </p:cNvSpPr>
          <p:nvPr/>
        </p:nvSpPr>
        <p:spPr>
          <a:xfrm>
            <a:off x="5429256" y="5500702"/>
            <a:ext cx="2571736"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err="1">
                <a:ln>
                  <a:noFill/>
                </a:ln>
                <a:solidFill>
                  <a:schemeClr val="tx1"/>
                </a:solidFill>
                <a:effectLst/>
                <a:uLnTx/>
                <a:uFillTx/>
                <a:latin typeface="+mj-lt"/>
                <a:ea typeface="+mj-ea"/>
                <a:cs typeface="+mj-cs"/>
              </a:rPr>
              <a:t>Supraspinatus</a:t>
            </a:r>
            <a:endParaRPr kumimoji="0" lang="cs-CZ" sz="2800" b="0" i="0" u="none" strike="noStrike" kern="1200" cap="none" spc="0" normalizeH="0" baseline="0" noProof="0" dirty="0">
              <a:ln>
                <a:noFill/>
              </a:ln>
              <a:solidFill>
                <a:schemeClr val="tx1"/>
              </a:solidFill>
              <a:effectLst/>
              <a:uLnTx/>
              <a:uFillTx/>
              <a:latin typeface="+mj-lt"/>
              <a:ea typeface="+mj-ea"/>
              <a:cs typeface="+mj-cs"/>
            </a:endParaRPr>
          </a:p>
        </p:txBody>
      </p:sp>
      <p:pic>
        <p:nvPicPr>
          <p:cNvPr id="61443" name="Picture 3" descr="C:\Users\Verca\Desktop\supraspinatus.jpg"/>
          <p:cNvPicPr>
            <a:picLocks noChangeAspect="1" noChangeArrowheads="1"/>
          </p:cNvPicPr>
          <p:nvPr/>
        </p:nvPicPr>
        <p:blipFill>
          <a:blip r:embed="rId4" cstate="print"/>
          <a:srcRect/>
          <a:stretch>
            <a:fillRect/>
          </a:stretch>
        </p:blipFill>
        <p:spPr bwMode="auto">
          <a:xfrm>
            <a:off x="5143504" y="2500306"/>
            <a:ext cx="3189670" cy="3042000"/>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abduction</a:t>
            </a:r>
            <a:r>
              <a:rPr lang="cs-CZ" dirty="0"/>
              <a:t> – grade 5,4 </a:t>
            </a:r>
          </a:p>
        </p:txBody>
      </p:sp>
      <p:sp>
        <p:nvSpPr>
          <p:cNvPr id="4" name="Nadpis 1"/>
          <p:cNvSpPr txBox="1">
            <a:spLocks/>
          </p:cNvSpPr>
          <p:nvPr/>
        </p:nvSpPr>
        <p:spPr>
          <a:xfrm>
            <a:off x="357158" y="5357826"/>
            <a:ext cx="8501122" cy="1285884"/>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sitting</a:t>
            </a:r>
            <a:r>
              <a:rPr lang="cs-CZ" sz="4400" dirty="0">
                <a:latin typeface="+mj-lt"/>
                <a:ea typeface="+mj-ea"/>
                <a:cs typeface="+mj-cs"/>
              </a:rPr>
              <a:t>, </a:t>
            </a:r>
            <a:r>
              <a:rPr lang="cs-CZ" sz="4400" dirty="0" err="1">
                <a:latin typeface="+mj-lt"/>
                <a:ea typeface="+mj-ea"/>
                <a:cs typeface="+mj-cs"/>
              </a:rPr>
              <a:t>elbow</a:t>
            </a:r>
            <a:r>
              <a:rPr lang="cs-CZ" sz="4400" dirty="0">
                <a:latin typeface="+mj-lt"/>
                <a:ea typeface="+mj-ea"/>
                <a:cs typeface="+mj-cs"/>
              </a:rPr>
              <a:t> 90° </a:t>
            </a:r>
            <a:r>
              <a:rPr lang="cs-CZ" sz="4400" dirty="0" err="1">
                <a:latin typeface="+mj-lt"/>
                <a:ea typeface="+mj-ea"/>
                <a:cs typeface="+mj-cs"/>
              </a:rPr>
              <a:t>flexed</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endParaRPr lang="cs-CZ" sz="4400" dirty="0">
              <a:latin typeface="+mj-lt"/>
              <a:ea typeface="+mj-ea"/>
              <a:cs typeface="+mj-cs"/>
            </a:endParaRPr>
          </a:p>
          <a:p>
            <a:pPr lvl="0">
              <a:spcBef>
                <a:spcPct val="0"/>
              </a:spcBef>
              <a:defRPr/>
            </a:pPr>
            <a:r>
              <a:rPr lang="cs-CZ" sz="4400" dirty="0" err="1">
                <a:latin typeface="+mj-lt"/>
                <a:ea typeface="+mj-ea"/>
                <a:cs typeface="+mj-cs"/>
              </a:rPr>
              <a:t>Movement</a:t>
            </a:r>
            <a:r>
              <a:rPr lang="cs-CZ" sz="4400" dirty="0">
                <a:latin typeface="+mj-lt"/>
                <a:ea typeface="+mj-ea"/>
                <a:cs typeface="+mj-cs"/>
              </a:rPr>
              <a:t>: </a:t>
            </a:r>
            <a:r>
              <a:rPr lang="cs-CZ" sz="4400" dirty="0"/>
              <a:t>90°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abduction</a:t>
            </a:r>
            <a:r>
              <a:rPr lang="cs-CZ" sz="4400" dirty="0">
                <a:latin typeface="+mj-lt"/>
                <a:ea typeface="+mj-ea"/>
                <a:cs typeface="+mj-cs"/>
              </a:rPr>
              <a:t> </a:t>
            </a: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Resistance</a:t>
            </a:r>
            <a:r>
              <a:rPr lang="cs-CZ" sz="4400" dirty="0">
                <a:latin typeface="+mj-lt"/>
                <a:ea typeface="+mj-ea"/>
                <a:cs typeface="+mj-cs"/>
              </a:rPr>
              <a:t>: PT put </a:t>
            </a:r>
            <a:r>
              <a:rPr lang="cs-CZ" sz="4400" dirty="0" err="1">
                <a:latin typeface="+mj-lt"/>
                <a:ea typeface="+mj-ea"/>
                <a:cs typeface="+mj-cs"/>
              </a:rPr>
              <a:t>resistance</a:t>
            </a:r>
            <a:r>
              <a:rPr lang="cs-CZ" sz="4400" dirty="0">
                <a:latin typeface="+mj-lt"/>
                <a:ea typeface="+mj-ea"/>
                <a:cs typeface="+mj-cs"/>
              </a:rPr>
              <a:t> </a:t>
            </a:r>
            <a:r>
              <a:rPr lang="cs-CZ" sz="4400" dirty="0" err="1">
                <a:latin typeface="+mj-lt"/>
                <a:ea typeface="+mj-ea"/>
                <a:cs typeface="+mj-cs"/>
              </a:rPr>
              <a:t>at</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r>
              <a:rPr lang="cs-CZ" sz="4400" dirty="0" err="1">
                <a:latin typeface="+mj-lt"/>
                <a:ea typeface="+mj-ea"/>
                <a:cs typeface="+mj-cs"/>
              </a:rPr>
              <a:t>against</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movemet</a:t>
            </a:r>
            <a:r>
              <a:rPr lang="cs-CZ" sz="4400" dirty="0">
                <a:latin typeface="+mj-lt"/>
                <a:ea typeface="+mj-ea"/>
                <a:cs typeface="+mj-cs"/>
              </a:rPr>
              <a:t> (</a:t>
            </a:r>
            <a:r>
              <a:rPr lang="cs-CZ" sz="4400" dirty="0" err="1">
                <a:latin typeface="+mj-lt"/>
                <a:ea typeface="+mj-ea"/>
                <a:cs typeface="+mj-cs"/>
              </a:rPr>
              <a:t>arched</a:t>
            </a:r>
            <a:r>
              <a:rPr lang="cs-CZ" sz="4400" dirty="0">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2466" name="Picture 2" descr="C:\Users\Verca\Desktop\MMT (4) Shoulder, scapula, elbow, fotky\WP_20151001_027.jpg"/>
          <p:cNvPicPr>
            <a:picLocks noGrp="1" noChangeAspect="1" noChangeArrowheads="1"/>
          </p:cNvPicPr>
          <p:nvPr>
            <p:ph idx="1"/>
          </p:nvPr>
        </p:nvPicPr>
        <p:blipFill>
          <a:blip r:embed="rId2" cstate="print"/>
          <a:srcRect l="15421" t="10417" r="18968" b="13819"/>
          <a:stretch>
            <a:fillRect/>
          </a:stretch>
        </p:blipFill>
        <p:spPr bwMode="auto">
          <a:xfrm>
            <a:off x="2143108" y="1357298"/>
            <a:ext cx="5286412" cy="3429024"/>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abduction</a:t>
            </a:r>
            <a:r>
              <a:rPr lang="cs-CZ" dirty="0"/>
              <a:t> – grade 3 </a:t>
            </a:r>
          </a:p>
        </p:txBody>
      </p:sp>
      <p:pic>
        <p:nvPicPr>
          <p:cNvPr id="63490" name="Picture 2" descr="C:\Users\Verca\Desktop\MMT (4) Shoulder, scapula, elbow, fotky\WP_20151001_028.jpg"/>
          <p:cNvPicPr>
            <a:picLocks noGrp="1" noChangeAspect="1" noChangeArrowheads="1"/>
          </p:cNvPicPr>
          <p:nvPr>
            <p:ph idx="1"/>
          </p:nvPr>
        </p:nvPicPr>
        <p:blipFill>
          <a:blip r:embed="rId2" cstate="print"/>
          <a:srcRect l="18968" t="8839" r="13648" b="13819"/>
          <a:stretch>
            <a:fillRect/>
          </a:stretch>
        </p:blipFill>
        <p:spPr bwMode="auto">
          <a:xfrm>
            <a:off x="2143108" y="1500174"/>
            <a:ext cx="5429288" cy="3500462"/>
          </a:xfrm>
          <a:prstGeom prst="rect">
            <a:avLst/>
          </a:prstGeom>
          <a:noFill/>
        </p:spPr>
      </p:pic>
      <p:sp>
        <p:nvSpPr>
          <p:cNvPr id="5" name="Nadpis 1"/>
          <p:cNvSpPr txBox="1">
            <a:spLocks/>
          </p:cNvSpPr>
          <p:nvPr/>
        </p:nvSpPr>
        <p:spPr>
          <a:xfrm>
            <a:off x="357158" y="5357826"/>
            <a:ext cx="8501122" cy="1000132"/>
          </a:xfrm>
          <a:prstGeom prst="rect">
            <a:avLst/>
          </a:prstGeom>
        </p:spPr>
        <p:txBody>
          <a:bodyPr vert="horz" lIns="91440" tIns="45720" rIns="91440" bIns="45720" rtlCol="0" anchor="ctr">
            <a:normAutofit fontScale="5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sitting</a:t>
            </a:r>
            <a:r>
              <a:rPr lang="cs-CZ" sz="4400" dirty="0">
                <a:latin typeface="+mj-lt"/>
                <a:ea typeface="+mj-ea"/>
                <a:cs typeface="+mj-cs"/>
              </a:rPr>
              <a:t>, </a:t>
            </a:r>
            <a:r>
              <a:rPr lang="cs-CZ" sz="4400" dirty="0" err="1">
                <a:latin typeface="+mj-lt"/>
                <a:ea typeface="+mj-ea"/>
                <a:cs typeface="+mj-cs"/>
              </a:rPr>
              <a:t>elbow</a:t>
            </a:r>
            <a:r>
              <a:rPr lang="cs-CZ" sz="4400" dirty="0">
                <a:latin typeface="+mj-lt"/>
                <a:ea typeface="+mj-ea"/>
                <a:cs typeface="+mj-cs"/>
              </a:rPr>
              <a:t> 90° </a:t>
            </a:r>
            <a:r>
              <a:rPr lang="cs-CZ" sz="4400" dirty="0" err="1">
                <a:latin typeface="+mj-lt"/>
                <a:ea typeface="+mj-ea"/>
                <a:cs typeface="+mj-cs"/>
              </a:rPr>
              <a:t>flexed</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endParaRPr lang="cs-CZ" sz="4400" dirty="0">
              <a:latin typeface="+mj-lt"/>
              <a:ea typeface="+mj-ea"/>
              <a:cs typeface="+mj-cs"/>
            </a:endParaRPr>
          </a:p>
          <a:p>
            <a:pPr lvl="0">
              <a:spcBef>
                <a:spcPct val="0"/>
              </a:spcBef>
              <a:defRPr/>
            </a:pPr>
            <a:r>
              <a:rPr lang="cs-CZ" sz="4400" dirty="0" err="1">
                <a:latin typeface="+mj-lt"/>
                <a:ea typeface="+mj-ea"/>
                <a:cs typeface="+mj-cs"/>
              </a:rPr>
              <a:t>Movement</a:t>
            </a:r>
            <a:r>
              <a:rPr lang="cs-CZ" sz="4400" dirty="0">
                <a:latin typeface="+mj-lt"/>
                <a:ea typeface="+mj-ea"/>
                <a:cs typeface="+mj-cs"/>
              </a:rPr>
              <a:t>: </a:t>
            </a:r>
            <a:r>
              <a:rPr lang="cs-CZ" sz="4400" dirty="0"/>
              <a:t>90°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abduction</a:t>
            </a:r>
            <a:r>
              <a:rPr lang="cs-CZ" sz="4400" dirty="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abduction</a:t>
            </a:r>
            <a:r>
              <a:rPr lang="cs-CZ" dirty="0"/>
              <a:t> – grade 2 </a:t>
            </a:r>
          </a:p>
        </p:txBody>
      </p:sp>
      <p:sp>
        <p:nvSpPr>
          <p:cNvPr id="4" name="Nadpis 1"/>
          <p:cNvSpPr txBox="1">
            <a:spLocks/>
          </p:cNvSpPr>
          <p:nvPr/>
        </p:nvSpPr>
        <p:spPr>
          <a:xfrm>
            <a:off x="357158" y="5357826"/>
            <a:ext cx="8501122" cy="1143000"/>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supine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extended</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ulnar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forearm</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scapula</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90°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abduction</a:t>
            </a:r>
            <a:r>
              <a:rPr lang="cs-CZ" sz="4400" dirty="0">
                <a:latin typeface="+mj-lt"/>
                <a:ea typeface="+mj-ea"/>
                <a:cs typeface="+mj-cs"/>
              </a:rPr>
              <a:t> (</a:t>
            </a:r>
            <a:r>
              <a:rPr lang="cs-CZ" sz="4400" dirty="0" err="1">
                <a:latin typeface="+mj-lt"/>
                <a:ea typeface="+mj-ea"/>
                <a:cs typeface="+mj-cs"/>
              </a:rPr>
              <a:t>pushing</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r>
              <a:rPr lang="cs-CZ" sz="4400" dirty="0" err="1">
                <a:latin typeface="+mj-lt"/>
                <a:ea typeface="+mj-ea"/>
                <a:cs typeface="+mj-cs"/>
              </a:rPr>
              <a:t>along</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table/</a:t>
            </a:r>
            <a:r>
              <a:rPr lang="cs-CZ" sz="4400" dirty="0" err="1">
                <a:latin typeface="+mj-lt"/>
                <a:ea typeface="+mj-ea"/>
                <a:cs typeface="+mj-cs"/>
              </a:rPr>
              <a:t>desk</a:t>
            </a:r>
            <a:r>
              <a:rPr lang="cs-CZ" sz="4400" dirty="0">
                <a:latin typeface="+mj-lt"/>
                <a:ea typeface="+mj-ea"/>
                <a:cs typeface="+mj-cs"/>
              </a:rPr>
              <a:t>)</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4514" name="Picture 2" descr="C:\Users\Verca\Desktop\MMT (4) Shoulder, scapula, elbow, fotky\WP_20151001_029.jpg"/>
          <p:cNvPicPr>
            <a:picLocks noGrp="1" noChangeAspect="1" noChangeArrowheads="1"/>
          </p:cNvPicPr>
          <p:nvPr>
            <p:ph idx="1"/>
          </p:nvPr>
        </p:nvPicPr>
        <p:blipFill>
          <a:blip r:embed="rId2" cstate="print"/>
          <a:srcRect l="22514" t="5682" r="11875" b="4349"/>
          <a:stretch>
            <a:fillRect/>
          </a:stretch>
        </p:blipFill>
        <p:spPr bwMode="auto">
          <a:xfrm>
            <a:off x="2214546" y="1214422"/>
            <a:ext cx="4818568" cy="37116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abduction</a:t>
            </a:r>
            <a:r>
              <a:rPr lang="cs-CZ" dirty="0"/>
              <a:t> – grade 1,0 </a:t>
            </a:r>
          </a:p>
        </p:txBody>
      </p:sp>
      <p:pic>
        <p:nvPicPr>
          <p:cNvPr id="65538" name="Picture 2" descr="C:\Users\Verca\Desktop\MMT (4) Shoulder, scapula, elbow, fotky\WP_20151001_030.jpg"/>
          <p:cNvPicPr>
            <a:picLocks noGrp="1" noChangeAspect="1" noChangeArrowheads="1"/>
          </p:cNvPicPr>
          <p:nvPr>
            <p:ph idx="1"/>
          </p:nvPr>
        </p:nvPicPr>
        <p:blipFill>
          <a:blip r:embed="rId2" cstate="print"/>
          <a:srcRect l="25174" t="8838" r="12761" b="9084"/>
          <a:stretch>
            <a:fillRect/>
          </a:stretch>
        </p:blipFill>
        <p:spPr bwMode="auto">
          <a:xfrm>
            <a:off x="2214546" y="1285860"/>
            <a:ext cx="5000660" cy="3714776"/>
          </a:xfrm>
          <a:prstGeom prst="rect">
            <a:avLst/>
          </a:prstGeom>
          <a:noFill/>
        </p:spPr>
      </p:pic>
      <p:sp>
        <p:nvSpPr>
          <p:cNvPr id="5" name="Nadpis 1"/>
          <p:cNvSpPr txBox="1">
            <a:spLocks/>
          </p:cNvSpPr>
          <p:nvPr/>
        </p:nvSpPr>
        <p:spPr>
          <a:xfrm>
            <a:off x="357158" y="5357826"/>
            <a:ext cx="8501122" cy="1143000"/>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supine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extended</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ulnar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forearm</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Attempt</a:t>
            </a:r>
            <a:r>
              <a:rPr lang="cs-CZ" sz="4400" dirty="0">
                <a:latin typeface="+mj-lt"/>
                <a:ea typeface="+mj-ea"/>
                <a:cs typeface="+mj-cs"/>
              </a:rPr>
              <a:t> to </a:t>
            </a:r>
            <a:r>
              <a:rPr lang="cs-CZ" sz="4400" dirty="0" err="1">
                <a:latin typeface="+mj-lt"/>
                <a:ea typeface="+mj-ea"/>
                <a:cs typeface="+mj-cs"/>
              </a:rPr>
              <a:t>move</a:t>
            </a:r>
            <a:r>
              <a:rPr lang="cs-CZ" sz="4400" dirty="0">
                <a:latin typeface="+mj-lt"/>
                <a:ea typeface="+mj-ea"/>
                <a:cs typeface="+mj-cs"/>
              </a:rPr>
              <a:t>: PT </a:t>
            </a:r>
            <a:r>
              <a:rPr lang="cs-CZ" sz="4400" dirty="0" err="1">
                <a:latin typeface="+mj-lt"/>
                <a:ea typeface="+mj-ea"/>
                <a:cs typeface="+mj-cs"/>
              </a:rPr>
              <a:t>palpates</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trace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contraction</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deltoid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supraspinatus</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Muscles</a:t>
            </a:r>
            <a:r>
              <a:rPr lang="cs-CZ" dirty="0"/>
              <a:t> </a:t>
            </a:r>
            <a:r>
              <a:rPr lang="cs-CZ" dirty="0" err="1"/>
              <a:t>of</a:t>
            </a:r>
            <a:r>
              <a:rPr lang="cs-CZ" dirty="0"/>
              <a:t> </a:t>
            </a:r>
            <a:r>
              <a:rPr lang="cs-CZ" dirty="0" err="1"/>
              <a:t>the</a:t>
            </a:r>
            <a:r>
              <a:rPr lang="cs-CZ" dirty="0"/>
              <a:t> </a:t>
            </a:r>
            <a:r>
              <a:rPr lang="cs-CZ" dirty="0" err="1"/>
              <a:t>shoulder</a:t>
            </a:r>
            <a:r>
              <a:rPr lang="cs-CZ" dirty="0"/>
              <a:t> </a:t>
            </a:r>
            <a:r>
              <a:rPr lang="cs-CZ" dirty="0" err="1"/>
              <a:t>girdle</a:t>
            </a:r>
            <a:endParaRPr lang="cs-CZ" dirty="0"/>
          </a:p>
        </p:txBody>
      </p:sp>
      <p:sp>
        <p:nvSpPr>
          <p:cNvPr id="3" name="Zástupný symbol pro obsah 2"/>
          <p:cNvSpPr>
            <a:spLocks noGrp="1"/>
          </p:cNvSpPr>
          <p:nvPr>
            <p:ph idx="1"/>
          </p:nvPr>
        </p:nvSpPr>
        <p:spPr>
          <a:xfrm>
            <a:off x="457200" y="1600200"/>
            <a:ext cx="8229600" cy="4972072"/>
          </a:xfrm>
        </p:spPr>
        <p:txBody>
          <a:bodyPr>
            <a:normAutofit fontScale="70000" lnSpcReduction="20000"/>
          </a:bodyPr>
          <a:lstStyle/>
          <a:p>
            <a:pPr>
              <a:buNone/>
            </a:pPr>
            <a:r>
              <a:rPr lang="cs-CZ" dirty="0" err="1"/>
              <a:t>Muscles</a:t>
            </a:r>
            <a:r>
              <a:rPr lang="cs-CZ" dirty="0"/>
              <a:t> </a:t>
            </a:r>
            <a:r>
              <a:rPr lang="cs-CZ" dirty="0" err="1"/>
              <a:t>distribution</a:t>
            </a:r>
            <a:r>
              <a:rPr lang="cs-CZ" dirty="0"/>
              <a:t> </a:t>
            </a:r>
            <a:r>
              <a:rPr lang="cs-CZ" dirty="0" err="1"/>
              <a:t>according</a:t>
            </a:r>
            <a:r>
              <a:rPr lang="cs-CZ" dirty="0"/>
              <a:t> </a:t>
            </a:r>
            <a:r>
              <a:rPr lang="cs-CZ" dirty="0" err="1"/>
              <a:t>their</a:t>
            </a:r>
            <a:r>
              <a:rPr lang="cs-CZ" b="1" dirty="0"/>
              <a:t> </a:t>
            </a:r>
            <a:r>
              <a:rPr lang="cs-CZ" b="1" dirty="0" err="1"/>
              <a:t>location</a:t>
            </a:r>
            <a:r>
              <a:rPr lang="cs-CZ" dirty="0"/>
              <a:t>:</a:t>
            </a:r>
          </a:p>
          <a:p>
            <a:pPr>
              <a:buNone/>
            </a:pPr>
            <a:endParaRPr lang="cs-CZ" dirty="0"/>
          </a:p>
          <a:p>
            <a:r>
              <a:rPr lang="cs-CZ" sz="4000" b="1" dirty="0" err="1"/>
              <a:t>Muscles</a:t>
            </a:r>
            <a:r>
              <a:rPr lang="cs-CZ" sz="4000" b="1" dirty="0"/>
              <a:t> </a:t>
            </a:r>
            <a:r>
              <a:rPr lang="cs-CZ" sz="4000" b="1" dirty="0" err="1"/>
              <a:t>going</a:t>
            </a:r>
            <a:r>
              <a:rPr lang="cs-CZ" sz="4000" b="1" dirty="0"/>
              <a:t> </a:t>
            </a:r>
            <a:r>
              <a:rPr lang="cs-CZ" sz="4000" b="1" dirty="0" err="1"/>
              <a:t>downward</a:t>
            </a:r>
            <a:r>
              <a:rPr lang="cs-CZ" sz="4000" b="1" dirty="0"/>
              <a:t>  to </a:t>
            </a:r>
            <a:r>
              <a:rPr lang="cs-CZ" sz="4000" b="1" dirty="0" err="1"/>
              <a:t>the</a:t>
            </a:r>
            <a:r>
              <a:rPr lang="cs-CZ" sz="4000" b="1" dirty="0"/>
              <a:t> </a:t>
            </a:r>
            <a:r>
              <a:rPr lang="cs-CZ" sz="4000" b="1" dirty="0" err="1"/>
              <a:t>scapula</a:t>
            </a:r>
            <a:r>
              <a:rPr lang="cs-CZ" sz="4000" b="1" dirty="0"/>
              <a:t> </a:t>
            </a:r>
          </a:p>
          <a:p>
            <a:pPr>
              <a:buNone/>
            </a:pPr>
            <a:r>
              <a:rPr lang="cs-CZ" b="1" dirty="0"/>
              <a:t>	</a:t>
            </a:r>
            <a:r>
              <a:rPr lang="cs-CZ" dirty="0"/>
              <a:t>(</a:t>
            </a:r>
            <a:r>
              <a:rPr lang="cs-CZ" dirty="0" err="1"/>
              <a:t>trapezius</a:t>
            </a:r>
            <a:r>
              <a:rPr lang="cs-CZ" dirty="0"/>
              <a:t> – </a:t>
            </a:r>
            <a:r>
              <a:rPr lang="cs-CZ" dirty="0" err="1"/>
              <a:t>upper</a:t>
            </a:r>
            <a:r>
              <a:rPr lang="cs-CZ" dirty="0"/>
              <a:t> part, </a:t>
            </a:r>
            <a:r>
              <a:rPr lang="cs-CZ" dirty="0" err="1"/>
              <a:t>levator</a:t>
            </a:r>
            <a:r>
              <a:rPr lang="cs-CZ" dirty="0"/>
              <a:t> </a:t>
            </a:r>
            <a:r>
              <a:rPr lang="cs-CZ" dirty="0" err="1"/>
              <a:t>scapulae</a:t>
            </a:r>
            <a:r>
              <a:rPr lang="cs-CZ" dirty="0"/>
              <a:t>, </a:t>
            </a:r>
            <a:r>
              <a:rPr lang="cs-CZ" dirty="0" err="1"/>
              <a:t>rhomboidei</a:t>
            </a:r>
            <a:r>
              <a:rPr lang="cs-CZ" dirty="0"/>
              <a:t>, </a:t>
            </a:r>
            <a:r>
              <a:rPr lang="cs-CZ" dirty="0" err="1"/>
              <a:t>serratus</a:t>
            </a:r>
            <a:r>
              <a:rPr lang="cs-CZ" dirty="0"/>
              <a:t> </a:t>
            </a:r>
            <a:r>
              <a:rPr lang="cs-CZ" dirty="0" err="1"/>
              <a:t>anterior</a:t>
            </a:r>
            <a:r>
              <a:rPr lang="cs-CZ" dirty="0"/>
              <a:t> – </a:t>
            </a:r>
            <a:r>
              <a:rPr lang="cs-CZ" dirty="0" err="1"/>
              <a:t>upper</a:t>
            </a:r>
            <a:r>
              <a:rPr lang="cs-CZ" dirty="0"/>
              <a:t> part)</a:t>
            </a:r>
          </a:p>
          <a:p>
            <a:endParaRPr lang="cs-CZ" dirty="0"/>
          </a:p>
          <a:p>
            <a:r>
              <a:rPr lang="cs-CZ" sz="4000" b="1" dirty="0" err="1"/>
              <a:t>Horizontal</a:t>
            </a:r>
            <a:r>
              <a:rPr lang="cs-CZ" sz="4000" b="1" dirty="0"/>
              <a:t> </a:t>
            </a:r>
            <a:r>
              <a:rPr lang="cs-CZ" sz="4000" b="1" dirty="0" err="1"/>
              <a:t>shape</a:t>
            </a:r>
            <a:r>
              <a:rPr lang="cs-CZ" sz="4000" b="1" dirty="0"/>
              <a:t> </a:t>
            </a:r>
          </a:p>
          <a:p>
            <a:pPr>
              <a:buNone/>
            </a:pPr>
            <a:r>
              <a:rPr lang="cs-CZ" b="1" dirty="0"/>
              <a:t>	</a:t>
            </a:r>
            <a:r>
              <a:rPr lang="cs-CZ" dirty="0"/>
              <a:t>(</a:t>
            </a:r>
            <a:r>
              <a:rPr lang="cs-CZ" dirty="0" err="1"/>
              <a:t>trapezius</a:t>
            </a:r>
            <a:r>
              <a:rPr lang="cs-CZ" dirty="0"/>
              <a:t> – </a:t>
            </a:r>
            <a:r>
              <a:rPr lang="cs-CZ" dirty="0" err="1"/>
              <a:t>medial</a:t>
            </a:r>
            <a:r>
              <a:rPr lang="cs-CZ" dirty="0"/>
              <a:t> part, </a:t>
            </a:r>
            <a:r>
              <a:rPr lang="cs-CZ" dirty="0" err="1"/>
              <a:t>serratus</a:t>
            </a:r>
            <a:r>
              <a:rPr lang="cs-CZ" dirty="0"/>
              <a:t> </a:t>
            </a:r>
            <a:r>
              <a:rPr lang="cs-CZ" dirty="0" err="1"/>
              <a:t>anterior</a:t>
            </a:r>
            <a:r>
              <a:rPr lang="cs-CZ" dirty="0"/>
              <a:t>, </a:t>
            </a:r>
            <a:r>
              <a:rPr lang="cs-CZ" dirty="0" err="1"/>
              <a:t>pectoralis</a:t>
            </a:r>
            <a:r>
              <a:rPr lang="cs-CZ" dirty="0"/>
              <a:t> – </a:t>
            </a:r>
            <a:r>
              <a:rPr lang="cs-CZ" dirty="0" err="1"/>
              <a:t>partially</a:t>
            </a:r>
            <a:r>
              <a:rPr lang="cs-CZ" dirty="0"/>
              <a:t>)</a:t>
            </a:r>
          </a:p>
          <a:p>
            <a:endParaRPr lang="cs-CZ" dirty="0"/>
          </a:p>
          <a:p>
            <a:r>
              <a:rPr lang="cs-CZ" sz="4000" b="1" dirty="0" err="1"/>
              <a:t>Muscles</a:t>
            </a:r>
            <a:r>
              <a:rPr lang="cs-CZ" sz="4000" b="1" dirty="0"/>
              <a:t> </a:t>
            </a:r>
            <a:r>
              <a:rPr lang="cs-CZ" sz="4000" b="1" dirty="0" err="1"/>
              <a:t>going</a:t>
            </a:r>
            <a:r>
              <a:rPr lang="cs-CZ" sz="4000" b="1" dirty="0"/>
              <a:t> </a:t>
            </a:r>
            <a:r>
              <a:rPr lang="cs-CZ" sz="4000" b="1" dirty="0" err="1"/>
              <a:t>upward</a:t>
            </a:r>
            <a:r>
              <a:rPr lang="cs-CZ" sz="4000" b="1" dirty="0"/>
              <a:t> to </a:t>
            </a:r>
            <a:r>
              <a:rPr lang="cs-CZ" sz="4000" b="1" dirty="0" err="1"/>
              <a:t>the</a:t>
            </a:r>
            <a:r>
              <a:rPr lang="cs-CZ" sz="4000" b="1" dirty="0"/>
              <a:t> </a:t>
            </a:r>
            <a:r>
              <a:rPr lang="cs-CZ" sz="4000" b="1" dirty="0" err="1"/>
              <a:t>scapula</a:t>
            </a:r>
            <a:r>
              <a:rPr lang="cs-CZ" sz="4000" b="1" dirty="0"/>
              <a:t> </a:t>
            </a:r>
          </a:p>
          <a:p>
            <a:pPr>
              <a:buNone/>
            </a:pPr>
            <a:r>
              <a:rPr lang="cs-CZ" b="1" dirty="0"/>
              <a:t>	</a:t>
            </a:r>
            <a:r>
              <a:rPr lang="cs-CZ" dirty="0"/>
              <a:t>(</a:t>
            </a:r>
            <a:r>
              <a:rPr lang="cs-CZ" dirty="0" err="1"/>
              <a:t>serratus</a:t>
            </a:r>
            <a:r>
              <a:rPr lang="cs-CZ" dirty="0"/>
              <a:t> </a:t>
            </a:r>
            <a:r>
              <a:rPr lang="cs-CZ" dirty="0" err="1"/>
              <a:t>anterior</a:t>
            </a:r>
            <a:r>
              <a:rPr lang="cs-CZ" dirty="0"/>
              <a:t> – </a:t>
            </a:r>
            <a:r>
              <a:rPr lang="cs-CZ" dirty="0" err="1"/>
              <a:t>lower</a:t>
            </a:r>
            <a:r>
              <a:rPr lang="cs-CZ" dirty="0"/>
              <a:t> part, </a:t>
            </a:r>
            <a:r>
              <a:rPr lang="cs-CZ" dirty="0" err="1"/>
              <a:t>trapezius</a:t>
            </a:r>
            <a:r>
              <a:rPr lang="cs-CZ" dirty="0"/>
              <a:t> – </a:t>
            </a:r>
            <a:r>
              <a:rPr lang="cs-CZ" dirty="0" err="1"/>
              <a:t>lower</a:t>
            </a:r>
            <a:r>
              <a:rPr lang="cs-CZ" dirty="0"/>
              <a:t> part, </a:t>
            </a:r>
            <a:r>
              <a:rPr lang="cs-CZ" dirty="0" err="1"/>
              <a:t>latissimus</a:t>
            </a:r>
            <a:r>
              <a:rPr lang="cs-CZ" dirty="0"/>
              <a:t> </a:t>
            </a:r>
            <a:r>
              <a:rPr lang="cs-CZ" dirty="0" err="1"/>
              <a:t>dorsi</a:t>
            </a:r>
            <a:r>
              <a:rPr lang="cs-CZ" dirty="0"/>
              <a:t>, </a:t>
            </a:r>
            <a:r>
              <a:rPr lang="cs-CZ" dirty="0" err="1"/>
              <a:t>pectoralis</a:t>
            </a:r>
            <a:r>
              <a:rPr lang="cs-CZ" dirty="0"/>
              <a:t> </a:t>
            </a:r>
            <a:r>
              <a:rPr lang="cs-CZ" dirty="0" err="1"/>
              <a:t>minor</a:t>
            </a:r>
            <a:r>
              <a:rPr lang="cs-CZ" dirty="0"/>
              <a:t>, </a:t>
            </a:r>
            <a:r>
              <a:rPr lang="cs-CZ" dirty="0" err="1"/>
              <a:t>pectoralis</a:t>
            </a:r>
            <a:r>
              <a:rPr lang="cs-CZ" dirty="0"/>
              <a:t> maior – </a:t>
            </a:r>
            <a:r>
              <a:rPr lang="cs-CZ" dirty="0" err="1"/>
              <a:t>lower</a:t>
            </a:r>
            <a:r>
              <a:rPr lang="cs-CZ" dirty="0"/>
              <a:t> part)</a:t>
            </a:r>
          </a:p>
          <a:p>
            <a:endParaRPr lang="cs-CZ"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Shoulder</a:t>
            </a:r>
            <a:r>
              <a:rPr lang="cs-CZ" dirty="0"/>
              <a:t> </a:t>
            </a:r>
            <a:r>
              <a:rPr lang="cs-CZ" dirty="0" err="1"/>
              <a:t>abduction</a:t>
            </a:r>
            <a:r>
              <a:rPr lang="cs-CZ" dirty="0"/>
              <a:t> – notes: </a:t>
            </a:r>
          </a:p>
        </p:txBody>
      </p:sp>
      <p:sp>
        <p:nvSpPr>
          <p:cNvPr id="3" name="Zástupný symbol pro obsah 2"/>
          <p:cNvSpPr>
            <a:spLocks noGrp="1"/>
          </p:cNvSpPr>
          <p:nvPr>
            <p:ph idx="1"/>
          </p:nvPr>
        </p:nvSpPr>
        <p:spPr/>
        <p:txBody>
          <a:bodyPr/>
          <a:lstStyle/>
          <a:p>
            <a:r>
              <a:rPr lang="cs-CZ" dirty="0"/>
              <a:t>Don´t </a:t>
            </a:r>
            <a:r>
              <a:rPr lang="cs-CZ" dirty="0" err="1"/>
              <a:t>allow</a:t>
            </a:r>
            <a:r>
              <a:rPr lang="cs-CZ" dirty="0"/>
              <a:t> </a:t>
            </a:r>
            <a:r>
              <a:rPr lang="cs-CZ" dirty="0" err="1"/>
              <a:t>the</a:t>
            </a:r>
            <a:r>
              <a:rPr lang="cs-CZ" dirty="0"/>
              <a:t> </a:t>
            </a:r>
            <a:r>
              <a:rPr lang="cs-CZ" dirty="0" err="1"/>
              <a:t>patient</a:t>
            </a:r>
            <a:r>
              <a:rPr lang="cs-CZ" dirty="0"/>
              <a:t> to: </a:t>
            </a:r>
            <a:r>
              <a:rPr lang="cs-CZ" dirty="0" err="1"/>
              <a:t>elevate</a:t>
            </a:r>
            <a:r>
              <a:rPr lang="cs-CZ" dirty="0"/>
              <a:t> </a:t>
            </a:r>
            <a:r>
              <a:rPr lang="cs-CZ" dirty="0" err="1"/>
              <a:t>the</a:t>
            </a:r>
            <a:r>
              <a:rPr lang="cs-CZ" dirty="0"/>
              <a:t> </a:t>
            </a:r>
            <a:r>
              <a:rPr lang="cs-CZ" dirty="0" err="1"/>
              <a:t>shoulder</a:t>
            </a:r>
            <a:r>
              <a:rPr lang="cs-CZ" dirty="0"/>
              <a:t>, do </a:t>
            </a:r>
            <a:r>
              <a:rPr lang="cs-CZ" dirty="0" err="1"/>
              <a:t>the</a:t>
            </a:r>
            <a:r>
              <a:rPr lang="cs-CZ" dirty="0"/>
              <a:t> </a:t>
            </a:r>
            <a:r>
              <a:rPr lang="cs-CZ" dirty="0" err="1"/>
              <a:t>external</a:t>
            </a:r>
            <a:r>
              <a:rPr lang="cs-CZ" dirty="0"/>
              <a:t> </a:t>
            </a:r>
            <a:r>
              <a:rPr lang="cs-CZ" dirty="0" err="1"/>
              <a:t>rotation</a:t>
            </a:r>
            <a:r>
              <a:rPr lang="cs-CZ" dirty="0"/>
              <a:t> </a:t>
            </a:r>
            <a:r>
              <a:rPr lang="cs-CZ" dirty="0" err="1"/>
              <a:t>of</a:t>
            </a:r>
            <a:r>
              <a:rPr lang="cs-CZ" dirty="0"/>
              <a:t> </a:t>
            </a:r>
            <a:r>
              <a:rPr lang="cs-CZ" dirty="0" err="1"/>
              <a:t>the</a:t>
            </a:r>
            <a:r>
              <a:rPr lang="cs-CZ" dirty="0"/>
              <a:t> </a:t>
            </a:r>
            <a:r>
              <a:rPr lang="cs-CZ" dirty="0" err="1"/>
              <a:t>arm</a:t>
            </a:r>
            <a:r>
              <a:rPr lang="cs-CZ" dirty="0"/>
              <a:t> (</a:t>
            </a:r>
            <a:r>
              <a:rPr lang="cs-CZ" dirty="0" err="1"/>
              <a:t>substitution</a:t>
            </a:r>
            <a:r>
              <a:rPr lang="cs-CZ" dirty="0"/>
              <a:t> </a:t>
            </a:r>
            <a:r>
              <a:rPr lang="cs-CZ" dirty="0" err="1"/>
              <a:t>of</a:t>
            </a:r>
            <a:r>
              <a:rPr lang="cs-CZ" dirty="0"/>
              <a:t> biceps </a:t>
            </a:r>
            <a:r>
              <a:rPr lang="cs-CZ" dirty="0" err="1"/>
              <a:t>brachii</a:t>
            </a:r>
            <a:r>
              <a:rPr lang="cs-CZ" dirty="0"/>
              <a:t> </a:t>
            </a:r>
            <a:r>
              <a:rPr lang="cs-CZ" dirty="0" err="1"/>
              <a:t>or</a:t>
            </a:r>
            <a:r>
              <a:rPr lang="cs-CZ" dirty="0"/>
              <a:t> front part </a:t>
            </a:r>
            <a:r>
              <a:rPr lang="cs-CZ" dirty="0" err="1"/>
              <a:t>of</a:t>
            </a:r>
            <a:r>
              <a:rPr lang="cs-CZ" dirty="0"/>
              <a:t> deltoid </a:t>
            </a:r>
            <a:r>
              <a:rPr lang="cs-CZ" dirty="0" err="1"/>
              <a:t>can</a:t>
            </a:r>
            <a:r>
              <a:rPr lang="cs-CZ" dirty="0"/>
              <a:t> </a:t>
            </a:r>
            <a:r>
              <a:rPr lang="cs-CZ" dirty="0" err="1"/>
              <a:t>occur</a:t>
            </a:r>
            <a:r>
              <a:rPr lang="cs-CZ" dirty="0"/>
              <a:t>), </a:t>
            </a:r>
            <a:r>
              <a:rPr lang="cs-CZ" dirty="0" err="1"/>
              <a:t>move</a:t>
            </a:r>
            <a:r>
              <a:rPr lang="cs-CZ" dirty="0"/>
              <a:t> </a:t>
            </a:r>
            <a:r>
              <a:rPr lang="cs-CZ" dirty="0" err="1"/>
              <a:t>the</a:t>
            </a:r>
            <a:r>
              <a:rPr lang="cs-CZ" dirty="0"/>
              <a:t> trunk</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57158" y="500042"/>
            <a:ext cx="8229600" cy="1143000"/>
          </a:xfrm>
        </p:spPr>
        <p:txBody>
          <a:bodyPr>
            <a:normAutofit fontScale="90000"/>
          </a:bodyPr>
          <a:lstStyle/>
          <a:p>
            <a:r>
              <a:rPr lang="cs-CZ" dirty="0" err="1"/>
              <a:t>Extension</a:t>
            </a:r>
            <a:r>
              <a:rPr lang="cs-CZ" dirty="0"/>
              <a:t> in </a:t>
            </a:r>
            <a:r>
              <a:rPr lang="cs-CZ" dirty="0" err="1"/>
              <a:t>abduction</a:t>
            </a:r>
            <a:br>
              <a:rPr lang="cs-CZ" dirty="0"/>
            </a:br>
            <a:r>
              <a:rPr lang="cs-CZ" sz="3600" dirty="0"/>
              <a:t>(</a:t>
            </a:r>
            <a:r>
              <a:rPr lang="cs-CZ" sz="3600" dirty="0" err="1"/>
              <a:t>horizontal</a:t>
            </a:r>
            <a:r>
              <a:rPr lang="cs-CZ" sz="3600" dirty="0"/>
              <a:t> </a:t>
            </a:r>
            <a:r>
              <a:rPr lang="cs-CZ" sz="3600" dirty="0" err="1"/>
              <a:t>abduction</a:t>
            </a:r>
            <a:r>
              <a:rPr lang="cs-CZ" sz="3600" dirty="0"/>
              <a:t>) </a:t>
            </a:r>
          </a:p>
        </p:txBody>
      </p:sp>
      <p:pic>
        <p:nvPicPr>
          <p:cNvPr id="66562" name="Picture 2" descr="C:\Users\Verca\Desktop\blog-examprep-092513-1.png"/>
          <p:cNvPicPr>
            <a:picLocks noGrp="1" noChangeAspect="1" noChangeArrowheads="1"/>
          </p:cNvPicPr>
          <p:nvPr>
            <p:ph idx="1"/>
          </p:nvPr>
        </p:nvPicPr>
        <p:blipFill>
          <a:blip r:embed="rId2" cstate="print"/>
          <a:srcRect l="66304" t="24435" b="19269"/>
          <a:stretch>
            <a:fillRect/>
          </a:stretch>
        </p:blipFill>
        <p:spPr bwMode="auto">
          <a:xfrm>
            <a:off x="7224719" y="214290"/>
            <a:ext cx="1919281" cy="2214578"/>
          </a:xfrm>
          <a:prstGeom prst="rect">
            <a:avLst/>
          </a:prstGeom>
          <a:noFill/>
        </p:spPr>
      </p:pic>
      <p:pic>
        <p:nvPicPr>
          <p:cNvPr id="5" name="Picture 2" descr="C:\Users\Verca\Desktop\deltoid.jpg"/>
          <p:cNvPicPr>
            <a:picLocks noChangeAspect="1" noChangeArrowheads="1"/>
          </p:cNvPicPr>
          <p:nvPr/>
        </p:nvPicPr>
        <p:blipFill>
          <a:blip r:embed="rId3" cstate="print"/>
          <a:srcRect/>
          <a:stretch>
            <a:fillRect/>
          </a:stretch>
        </p:blipFill>
        <p:spPr bwMode="auto">
          <a:xfrm>
            <a:off x="2928926" y="2428868"/>
            <a:ext cx="3224196" cy="3060000"/>
          </a:xfrm>
          <a:prstGeom prst="rect">
            <a:avLst/>
          </a:prstGeom>
          <a:noFill/>
        </p:spPr>
      </p:pic>
      <p:sp>
        <p:nvSpPr>
          <p:cNvPr id="6" name="Nadpis 1"/>
          <p:cNvSpPr txBox="1">
            <a:spLocks/>
          </p:cNvSpPr>
          <p:nvPr/>
        </p:nvSpPr>
        <p:spPr>
          <a:xfrm>
            <a:off x="1285852" y="5429264"/>
            <a:ext cx="6286544"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a:ln>
                  <a:noFill/>
                </a:ln>
                <a:solidFill>
                  <a:schemeClr val="tx1"/>
                </a:solidFill>
                <a:effectLst/>
                <a:uLnTx/>
                <a:uFillTx/>
                <a:latin typeface="+mj-lt"/>
                <a:ea typeface="+mj-ea"/>
                <a:cs typeface="+mj-cs"/>
              </a:rPr>
              <a:t>Deltoid </a:t>
            </a:r>
            <a:r>
              <a:rPr kumimoji="0" lang="cs-CZ" sz="2800" b="0" i="0" u="none" strike="noStrike" kern="1200" cap="none" spc="0" normalizeH="0" baseline="0" noProof="0" dirty="0" err="1">
                <a:ln>
                  <a:noFill/>
                </a:ln>
                <a:solidFill>
                  <a:schemeClr val="tx1"/>
                </a:solidFill>
                <a:effectLst/>
                <a:uLnTx/>
                <a:uFillTx/>
                <a:latin typeface="+mj-lt"/>
                <a:ea typeface="+mj-ea"/>
                <a:cs typeface="+mj-cs"/>
              </a:rPr>
              <a:t>muscle</a:t>
            </a:r>
            <a:r>
              <a:rPr kumimoji="0" lang="cs-CZ" sz="2800" b="0" i="0" u="none" strike="noStrike" kern="1200" cap="none" spc="0" normalizeH="0" baseline="0" noProof="0" dirty="0">
                <a:ln>
                  <a:noFill/>
                </a:ln>
                <a:solidFill>
                  <a:schemeClr val="tx1"/>
                </a:solidFill>
                <a:effectLst/>
                <a:uLnTx/>
                <a:uFillTx/>
                <a:latin typeface="+mj-lt"/>
                <a:ea typeface="+mj-ea"/>
                <a:cs typeface="+mj-cs"/>
              </a:rPr>
              <a:t> (</a:t>
            </a:r>
            <a:r>
              <a:rPr kumimoji="0" lang="cs-CZ" sz="2800" b="0" i="0" u="none" strike="noStrike" kern="1200" cap="none" spc="0" normalizeH="0" baseline="0" noProof="0" dirty="0" err="1">
                <a:ln>
                  <a:noFill/>
                </a:ln>
                <a:solidFill>
                  <a:schemeClr val="tx1"/>
                </a:solidFill>
                <a:effectLst/>
                <a:uLnTx/>
                <a:uFillTx/>
                <a:latin typeface="+mj-lt"/>
                <a:ea typeface="+mj-ea"/>
                <a:cs typeface="+mj-cs"/>
              </a:rPr>
              <a:t>scapular</a:t>
            </a:r>
            <a:r>
              <a:rPr kumimoji="0" lang="cs-CZ" sz="2800" b="0" i="0" u="none" strike="noStrike" kern="1200" cap="none" spc="0" normalizeH="0" noProof="0" dirty="0">
                <a:ln>
                  <a:noFill/>
                </a:ln>
                <a:solidFill>
                  <a:schemeClr val="tx1"/>
                </a:solidFill>
                <a:effectLst/>
                <a:uLnTx/>
                <a:uFillTx/>
                <a:latin typeface="+mj-lt"/>
                <a:ea typeface="+mj-ea"/>
                <a:cs typeface="+mj-cs"/>
              </a:rPr>
              <a:t> part)</a:t>
            </a:r>
            <a:endParaRPr kumimoji="0" lang="cs-CZ" sz="28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Extension</a:t>
            </a:r>
            <a:r>
              <a:rPr lang="cs-CZ" dirty="0"/>
              <a:t> in </a:t>
            </a:r>
            <a:r>
              <a:rPr lang="cs-CZ" dirty="0" err="1"/>
              <a:t>abduction</a:t>
            </a:r>
            <a:r>
              <a:rPr lang="cs-CZ" dirty="0"/>
              <a:t> – grade 5,4 </a:t>
            </a:r>
          </a:p>
        </p:txBody>
      </p:sp>
      <p:sp>
        <p:nvSpPr>
          <p:cNvPr id="4" name="Nadpis 1"/>
          <p:cNvSpPr txBox="1">
            <a:spLocks/>
          </p:cNvSpPr>
          <p:nvPr/>
        </p:nvSpPr>
        <p:spPr>
          <a:xfrm>
            <a:off x="357158" y="5357826"/>
            <a:ext cx="8229600" cy="1500174"/>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90° </a:t>
            </a:r>
            <a:r>
              <a:rPr lang="cs-CZ" sz="4400" dirty="0" err="1">
                <a:latin typeface="+mj-lt"/>
                <a:ea typeface="+mj-ea"/>
                <a:cs typeface="+mj-cs"/>
              </a:rPr>
              <a:t>abducted</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inner</a:t>
            </a:r>
            <a:r>
              <a:rPr lang="cs-CZ" sz="4400" dirty="0">
                <a:latin typeface="+mj-lt"/>
                <a:ea typeface="+mj-ea"/>
                <a:cs typeface="+mj-cs"/>
              </a:rPr>
              <a:t> 	</a:t>
            </a:r>
            <a:r>
              <a:rPr lang="cs-CZ" sz="4400" dirty="0" err="1">
                <a:latin typeface="+mj-lt"/>
                <a:ea typeface="+mj-ea"/>
                <a:cs typeface="+mj-cs"/>
              </a:rPr>
              <a:t>rotated</a:t>
            </a:r>
            <a:r>
              <a:rPr lang="cs-CZ" sz="4400" dirty="0">
                <a:latin typeface="+mj-lt"/>
                <a:ea typeface="+mj-ea"/>
                <a:cs typeface="+mj-cs"/>
              </a:rPr>
              <a:t> in </a:t>
            </a:r>
            <a:r>
              <a:rPr lang="cs-CZ" sz="4400" dirty="0" err="1">
                <a:latin typeface="+mj-lt"/>
                <a:ea typeface="+mj-ea"/>
                <a:cs typeface="+mj-cs"/>
              </a:rPr>
              <a:t>shoulder</a:t>
            </a:r>
            <a:r>
              <a:rPr lang="cs-CZ" sz="4400" dirty="0">
                <a:latin typeface="+mj-lt"/>
                <a:ea typeface="+mj-ea"/>
                <a:cs typeface="+mj-cs"/>
              </a:rPr>
              <a:t>, 90° </a:t>
            </a:r>
            <a:r>
              <a:rPr lang="cs-CZ" sz="4400" dirty="0" err="1">
                <a:latin typeface="+mj-lt"/>
                <a:ea typeface="+mj-ea"/>
                <a:cs typeface="+mj-cs"/>
              </a:rPr>
              <a:t>flexion</a:t>
            </a:r>
            <a:r>
              <a:rPr lang="cs-CZ" sz="4400" dirty="0">
                <a:latin typeface="+mj-lt"/>
                <a:ea typeface="+mj-ea"/>
                <a:cs typeface="+mj-cs"/>
              </a:rPr>
              <a:t> in </a:t>
            </a:r>
            <a:r>
              <a:rPr lang="cs-CZ" sz="4400" dirty="0" err="1">
                <a:latin typeface="+mj-lt"/>
                <a:ea typeface="+mj-ea"/>
                <a:cs typeface="+mj-cs"/>
              </a:rPr>
              <a:t>elbow</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fix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over</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spina </a:t>
            </a:r>
            <a:r>
              <a:rPr lang="cs-CZ" sz="4400" dirty="0" err="1">
                <a:latin typeface="+mj-lt"/>
                <a:ea typeface="+mj-ea"/>
                <a:cs typeface="+mj-cs"/>
              </a:rPr>
              <a:t>scapulae</a:t>
            </a:r>
            <a:endParaRPr lang="cs-CZ" sz="4400" dirty="0">
              <a:latin typeface="+mj-lt"/>
              <a:ea typeface="+mj-ea"/>
              <a:cs typeface="+mj-cs"/>
            </a:endParaRPr>
          </a:p>
          <a:p>
            <a:pPr lvl="0">
              <a:spcBef>
                <a:spcPct val="0"/>
              </a:spcBef>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extension</a:t>
            </a:r>
            <a:r>
              <a:rPr lang="cs-CZ" sz="4400" dirty="0">
                <a:latin typeface="+mj-lt"/>
                <a:ea typeface="+mj-ea"/>
                <a:cs typeface="+mj-cs"/>
              </a:rPr>
              <a:t> </a:t>
            </a:r>
            <a:r>
              <a:rPr lang="cs-CZ" sz="4400" dirty="0" err="1">
                <a:latin typeface="+mj-lt"/>
                <a:ea typeface="+mj-ea"/>
                <a:cs typeface="+mj-cs"/>
              </a:rPr>
              <a:t>from</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above</a:t>
            </a:r>
            <a:r>
              <a:rPr lang="cs-CZ" sz="4400" dirty="0">
                <a:latin typeface="+mj-lt"/>
                <a:ea typeface="+mj-ea"/>
                <a:cs typeface="+mj-cs"/>
              </a:rPr>
              <a:t> </a:t>
            </a:r>
            <a:r>
              <a:rPr lang="cs-CZ" sz="4400" dirty="0" err="1">
                <a:latin typeface="+mj-lt"/>
                <a:ea typeface="+mj-ea"/>
                <a:cs typeface="+mj-cs"/>
              </a:rPr>
              <a:t>mentioned</a:t>
            </a:r>
            <a:r>
              <a:rPr lang="cs-CZ" sz="4400" dirty="0">
                <a:latin typeface="+mj-lt"/>
                <a:ea typeface="+mj-ea"/>
                <a:cs typeface="+mj-cs"/>
              </a:rPr>
              <a:t> </a:t>
            </a:r>
            <a:r>
              <a:rPr lang="cs-CZ" sz="4400" dirty="0" err="1">
                <a:latin typeface="+mj-lt"/>
                <a:ea typeface="+mj-ea"/>
                <a:cs typeface="+mj-cs"/>
              </a:rPr>
              <a:t>position</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Resistance</a:t>
            </a:r>
            <a:r>
              <a:rPr lang="cs-CZ" sz="4400" dirty="0">
                <a:latin typeface="+mj-lt"/>
                <a:ea typeface="+mj-ea"/>
                <a:cs typeface="+mj-cs"/>
              </a:rPr>
              <a:t>: PT put </a:t>
            </a:r>
            <a:r>
              <a:rPr lang="cs-CZ" sz="4400" dirty="0" err="1">
                <a:latin typeface="+mj-lt"/>
                <a:ea typeface="+mj-ea"/>
                <a:cs typeface="+mj-cs"/>
              </a:rPr>
              <a:t>resistance</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r>
              <a:rPr lang="cs-CZ" sz="4400" dirty="0" err="1">
                <a:latin typeface="+mj-lt"/>
                <a:ea typeface="+mj-ea"/>
                <a:cs typeface="+mj-cs"/>
              </a:rPr>
              <a:t>against</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movement</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7586" name="Picture 2" descr="C:\Users\Verca\Desktop\MMT (4) Shoulder, scapula, elbow, fotky\WP_20151001_031.jpg"/>
          <p:cNvPicPr>
            <a:picLocks noGrp="1" noChangeAspect="1" noChangeArrowheads="1"/>
          </p:cNvPicPr>
          <p:nvPr>
            <p:ph idx="1"/>
          </p:nvPr>
        </p:nvPicPr>
        <p:blipFill>
          <a:blip r:embed="rId2" cstate="print"/>
          <a:srcRect l="20393" t="5682" r="14535" b="10663"/>
          <a:stretch>
            <a:fillRect/>
          </a:stretch>
        </p:blipFill>
        <p:spPr bwMode="auto">
          <a:xfrm>
            <a:off x="2143108" y="1285860"/>
            <a:ext cx="5243051" cy="3786214"/>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Extension</a:t>
            </a:r>
            <a:r>
              <a:rPr lang="cs-CZ" dirty="0"/>
              <a:t> in </a:t>
            </a:r>
            <a:r>
              <a:rPr lang="cs-CZ" dirty="0" err="1"/>
              <a:t>abduction</a:t>
            </a:r>
            <a:r>
              <a:rPr lang="cs-CZ" dirty="0"/>
              <a:t> – grade 3 </a:t>
            </a:r>
          </a:p>
        </p:txBody>
      </p:sp>
      <p:pic>
        <p:nvPicPr>
          <p:cNvPr id="68610" name="Picture 2" descr="C:\Users\Verca\Desktop\MMT (4) Shoulder, scapula, elbow, fotky\WP_20151001_032.jpg"/>
          <p:cNvPicPr>
            <a:picLocks noGrp="1" noChangeAspect="1" noChangeArrowheads="1"/>
          </p:cNvPicPr>
          <p:nvPr>
            <p:ph idx="1"/>
          </p:nvPr>
        </p:nvPicPr>
        <p:blipFill>
          <a:blip r:embed="rId2" cstate="print"/>
          <a:srcRect l="25174" t="7260" r="10988" b="10663"/>
          <a:stretch>
            <a:fillRect/>
          </a:stretch>
        </p:blipFill>
        <p:spPr bwMode="auto">
          <a:xfrm>
            <a:off x="2285984" y="1428736"/>
            <a:ext cx="5143536" cy="3714776"/>
          </a:xfrm>
          <a:prstGeom prst="rect">
            <a:avLst/>
          </a:prstGeom>
          <a:noFill/>
        </p:spPr>
      </p:pic>
      <p:sp>
        <p:nvSpPr>
          <p:cNvPr id="5" name="Nadpis 1"/>
          <p:cNvSpPr txBox="1">
            <a:spLocks/>
          </p:cNvSpPr>
          <p:nvPr/>
        </p:nvSpPr>
        <p:spPr>
          <a:xfrm>
            <a:off x="357158" y="5357826"/>
            <a:ext cx="8229600" cy="1500174"/>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90° </a:t>
            </a:r>
            <a:r>
              <a:rPr lang="cs-CZ" sz="4400" dirty="0" err="1">
                <a:latin typeface="+mj-lt"/>
                <a:ea typeface="+mj-ea"/>
                <a:cs typeface="+mj-cs"/>
              </a:rPr>
              <a:t>abducted</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inner</a:t>
            </a:r>
            <a:r>
              <a:rPr lang="cs-CZ" sz="4400" dirty="0">
                <a:latin typeface="+mj-lt"/>
                <a:ea typeface="+mj-ea"/>
                <a:cs typeface="+mj-cs"/>
              </a:rPr>
              <a:t> </a:t>
            </a:r>
            <a:r>
              <a:rPr lang="cs-CZ" sz="4400" dirty="0" err="1">
                <a:latin typeface="+mj-lt"/>
                <a:ea typeface="+mj-ea"/>
                <a:cs typeface="+mj-cs"/>
              </a:rPr>
              <a:t>rotated</a:t>
            </a:r>
            <a:r>
              <a:rPr lang="cs-CZ" sz="4400" dirty="0">
                <a:latin typeface="+mj-lt"/>
                <a:ea typeface="+mj-ea"/>
                <a:cs typeface="+mj-cs"/>
              </a:rPr>
              <a:t> in </a:t>
            </a:r>
            <a:r>
              <a:rPr lang="cs-CZ" sz="4400" dirty="0" err="1">
                <a:latin typeface="+mj-lt"/>
                <a:ea typeface="+mj-ea"/>
                <a:cs typeface="+mj-cs"/>
              </a:rPr>
              <a:t>shoulder</a:t>
            </a:r>
            <a:r>
              <a:rPr lang="cs-CZ" sz="4400" dirty="0">
                <a:latin typeface="+mj-lt"/>
                <a:ea typeface="+mj-ea"/>
                <a:cs typeface="+mj-cs"/>
              </a:rPr>
              <a:t>, 90° </a:t>
            </a:r>
            <a:r>
              <a:rPr lang="cs-CZ" sz="4400" dirty="0" err="1">
                <a:latin typeface="+mj-lt"/>
                <a:ea typeface="+mj-ea"/>
                <a:cs typeface="+mj-cs"/>
              </a:rPr>
              <a:t>flexion</a:t>
            </a:r>
            <a:r>
              <a:rPr lang="cs-CZ" sz="4400" dirty="0">
                <a:latin typeface="+mj-lt"/>
                <a:ea typeface="+mj-ea"/>
                <a:cs typeface="+mj-cs"/>
              </a:rPr>
              <a:t> in </a:t>
            </a:r>
            <a:r>
              <a:rPr lang="cs-CZ" sz="4400" dirty="0" err="1">
                <a:latin typeface="+mj-lt"/>
                <a:ea typeface="+mj-ea"/>
                <a:cs typeface="+mj-cs"/>
              </a:rPr>
              <a:t>elbow</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fix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over</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spina </a:t>
            </a:r>
            <a:r>
              <a:rPr lang="cs-CZ" sz="4400" dirty="0" err="1">
                <a:latin typeface="+mj-lt"/>
                <a:ea typeface="+mj-ea"/>
                <a:cs typeface="+mj-cs"/>
              </a:rPr>
              <a:t>scapulae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trunk </a:t>
            </a:r>
            <a:r>
              <a:rPr lang="cs-CZ" sz="4400" dirty="0" err="1">
                <a:latin typeface="+mj-lt"/>
                <a:ea typeface="+mj-ea"/>
                <a:cs typeface="+mj-cs"/>
              </a:rPr>
              <a:t>if</a:t>
            </a:r>
            <a:r>
              <a:rPr lang="cs-CZ" sz="4400" dirty="0">
                <a:latin typeface="+mj-lt"/>
                <a:ea typeface="+mj-ea"/>
                <a:cs typeface="+mj-cs"/>
              </a:rPr>
              <a:t> </a:t>
            </a:r>
            <a:r>
              <a:rPr lang="cs-CZ" sz="4400" dirty="0" err="1">
                <a:latin typeface="+mj-lt"/>
                <a:ea typeface="+mj-ea"/>
                <a:cs typeface="+mj-cs"/>
              </a:rPr>
              <a:t>needed</a:t>
            </a:r>
            <a:endParaRPr lang="cs-CZ" sz="4400" dirty="0">
              <a:latin typeface="+mj-lt"/>
              <a:ea typeface="+mj-ea"/>
              <a:cs typeface="+mj-cs"/>
            </a:endParaRPr>
          </a:p>
          <a:p>
            <a:pPr lvl="0">
              <a:spcBef>
                <a:spcPct val="0"/>
              </a:spcBef>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extension</a:t>
            </a:r>
            <a:r>
              <a:rPr lang="cs-CZ" sz="4400" dirty="0">
                <a:latin typeface="+mj-lt"/>
                <a:ea typeface="+mj-ea"/>
                <a:cs typeface="+mj-cs"/>
              </a:rPr>
              <a:t> </a:t>
            </a:r>
            <a:r>
              <a:rPr lang="cs-CZ" sz="4400" dirty="0" err="1">
                <a:latin typeface="+mj-lt"/>
                <a:ea typeface="+mj-ea"/>
                <a:cs typeface="+mj-cs"/>
              </a:rPr>
              <a:t>from</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above</a:t>
            </a:r>
            <a:r>
              <a:rPr lang="cs-CZ" sz="4400" dirty="0">
                <a:latin typeface="+mj-lt"/>
                <a:ea typeface="+mj-ea"/>
                <a:cs typeface="+mj-cs"/>
              </a:rPr>
              <a:t> </a:t>
            </a:r>
            <a:r>
              <a:rPr lang="cs-CZ" sz="4400" dirty="0" err="1">
                <a:latin typeface="+mj-lt"/>
                <a:ea typeface="+mj-ea"/>
                <a:cs typeface="+mj-cs"/>
              </a:rPr>
              <a:t>mentioned</a:t>
            </a:r>
            <a:r>
              <a:rPr lang="cs-CZ" sz="4400" dirty="0">
                <a:latin typeface="+mj-lt"/>
                <a:ea typeface="+mj-ea"/>
                <a:cs typeface="+mj-cs"/>
              </a:rPr>
              <a:t> </a:t>
            </a:r>
            <a:r>
              <a:rPr lang="cs-CZ" sz="4400" dirty="0" err="1">
                <a:latin typeface="+mj-lt"/>
                <a:ea typeface="+mj-ea"/>
                <a:cs typeface="+mj-cs"/>
              </a:rPr>
              <a:t>position</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Extension</a:t>
            </a:r>
            <a:r>
              <a:rPr lang="cs-CZ" dirty="0"/>
              <a:t> in </a:t>
            </a:r>
            <a:r>
              <a:rPr lang="cs-CZ" dirty="0" err="1"/>
              <a:t>abduction</a:t>
            </a:r>
            <a:r>
              <a:rPr lang="cs-CZ" dirty="0"/>
              <a:t> – grade 2 </a:t>
            </a:r>
          </a:p>
        </p:txBody>
      </p:sp>
      <p:sp>
        <p:nvSpPr>
          <p:cNvPr id="4" name="Nadpis 1"/>
          <p:cNvSpPr txBox="1">
            <a:spLocks/>
          </p:cNvSpPr>
          <p:nvPr/>
        </p:nvSpPr>
        <p:spPr>
          <a:xfrm>
            <a:off x="357158" y="5357826"/>
            <a:ext cx="8229600" cy="1143000"/>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sitting</a:t>
            </a:r>
            <a:r>
              <a:rPr lang="cs-CZ" sz="4400" dirty="0">
                <a:latin typeface="+mj-lt"/>
                <a:ea typeface="+mj-ea"/>
                <a:cs typeface="+mj-cs"/>
              </a:rPr>
              <a:t> </a:t>
            </a:r>
            <a:r>
              <a:rPr lang="cs-CZ" sz="4400" dirty="0" err="1">
                <a:latin typeface="+mj-lt"/>
                <a:ea typeface="+mj-ea"/>
                <a:cs typeface="+mj-cs"/>
              </a:rPr>
              <a:t>next</a:t>
            </a:r>
            <a:r>
              <a:rPr lang="cs-CZ" sz="4400" dirty="0">
                <a:latin typeface="+mj-lt"/>
                <a:ea typeface="+mj-ea"/>
                <a:cs typeface="+mj-cs"/>
              </a:rPr>
              <a:t> to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lying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 	</a:t>
            </a:r>
            <a:r>
              <a:rPr lang="cs-CZ" sz="4400" dirty="0" err="1">
                <a:latin typeface="+mj-lt"/>
                <a:ea typeface="+mj-ea"/>
                <a:cs typeface="+mj-cs"/>
              </a:rPr>
              <a:t>shoulder</a:t>
            </a:r>
            <a:r>
              <a:rPr lang="cs-CZ" sz="4400" dirty="0">
                <a:latin typeface="+mj-lt"/>
                <a:ea typeface="+mj-ea"/>
                <a:cs typeface="+mj-cs"/>
              </a:rPr>
              <a:t> 90° </a:t>
            </a:r>
            <a:r>
              <a:rPr lang="cs-CZ" sz="4400" dirty="0" err="1">
                <a:latin typeface="+mj-lt"/>
                <a:ea typeface="+mj-ea"/>
                <a:cs typeface="+mj-cs"/>
              </a:rPr>
              <a:t>abducted</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inner</a:t>
            </a:r>
            <a:r>
              <a:rPr lang="cs-CZ" sz="4400" dirty="0">
                <a:latin typeface="+mj-lt"/>
                <a:ea typeface="+mj-ea"/>
                <a:cs typeface="+mj-cs"/>
              </a:rPr>
              <a:t> </a:t>
            </a:r>
            <a:r>
              <a:rPr lang="cs-CZ" sz="4400" dirty="0" err="1">
                <a:latin typeface="+mj-lt"/>
                <a:ea typeface="+mj-ea"/>
                <a:cs typeface="+mj-cs"/>
              </a:rPr>
              <a:t>rotated</a:t>
            </a:r>
            <a:r>
              <a:rPr lang="cs-CZ" sz="4400" dirty="0">
                <a:latin typeface="+mj-lt"/>
                <a:ea typeface="+mj-ea"/>
                <a:cs typeface="+mj-cs"/>
              </a:rPr>
              <a:t>, </a:t>
            </a:r>
            <a:r>
              <a:rPr lang="cs-CZ" sz="4400" dirty="0" err="1">
                <a:latin typeface="+mj-lt"/>
                <a:ea typeface="+mj-ea"/>
                <a:cs typeface="+mj-cs"/>
              </a:rPr>
              <a:t>elbow</a:t>
            </a:r>
            <a:r>
              <a:rPr lang="cs-CZ" sz="4400" dirty="0">
                <a:latin typeface="+mj-lt"/>
                <a:ea typeface="+mj-ea"/>
                <a:cs typeface="+mj-cs"/>
              </a:rPr>
              <a:t> in 90° </a:t>
            </a:r>
            <a:r>
              <a:rPr lang="cs-CZ" sz="4400" dirty="0" err="1">
                <a:latin typeface="+mj-lt"/>
                <a:ea typeface="+mj-ea"/>
                <a:cs typeface="+mj-cs"/>
              </a:rPr>
              <a:t>flexion</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fix </a:t>
            </a:r>
            <a:r>
              <a:rPr lang="cs-CZ" sz="4400" dirty="0" err="1">
                <a:latin typeface="+mj-lt"/>
                <a:ea typeface="+mj-ea"/>
                <a:cs typeface="+mj-cs"/>
              </a:rPr>
              <a:t>scapula</a:t>
            </a:r>
            <a:r>
              <a:rPr lang="cs-CZ" sz="4400" dirty="0">
                <a:latin typeface="+mj-lt"/>
                <a:ea typeface="+mj-ea"/>
                <a:cs typeface="+mj-cs"/>
              </a:rPr>
              <a:t> </a:t>
            </a:r>
            <a:r>
              <a:rPr lang="cs-CZ" sz="4400" dirty="0" err="1">
                <a:latin typeface="+mj-lt"/>
                <a:ea typeface="+mj-ea"/>
                <a:cs typeface="+mj-cs"/>
              </a:rPr>
              <a:t>over</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spina </a:t>
            </a:r>
            <a:r>
              <a:rPr lang="cs-CZ" sz="4400" dirty="0" err="1">
                <a:latin typeface="+mj-lt"/>
                <a:ea typeface="+mj-ea"/>
                <a:cs typeface="+mj-cs"/>
              </a:rPr>
              <a:t>scapulae</a:t>
            </a:r>
            <a:r>
              <a:rPr lang="cs-CZ" sz="4400" dirty="0">
                <a:latin typeface="+mj-lt"/>
                <a:ea typeface="+mj-ea"/>
                <a:cs typeface="+mj-cs"/>
              </a:rPr>
              <a:t>, </a:t>
            </a:r>
            <a:r>
              <a:rPr lang="cs-CZ" sz="4400" dirty="0" err="1">
                <a:latin typeface="+mj-lt"/>
                <a:ea typeface="+mj-ea"/>
                <a:cs typeface="+mj-cs"/>
              </a:rPr>
              <a:t>lateral</a:t>
            </a:r>
            <a:r>
              <a:rPr lang="cs-CZ" sz="4400" dirty="0">
                <a:latin typeface="+mj-lt"/>
                <a:ea typeface="+mj-ea"/>
                <a:cs typeface="+mj-cs"/>
              </a:rPr>
              <a:t> </a:t>
            </a:r>
            <a:r>
              <a:rPr lang="cs-CZ" sz="4400" dirty="0" err="1">
                <a:latin typeface="+mj-lt"/>
                <a:ea typeface="+mj-ea"/>
                <a:cs typeface="+mj-cs"/>
              </a:rPr>
              <a:t>side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trunk </a:t>
            </a:r>
          </a:p>
          <a:p>
            <a:pPr lvl="0">
              <a:spcBef>
                <a:spcPct val="0"/>
              </a:spcBef>
              <a:defRPr/>
            </a:pPr>
            <a:r>
              <a:rPr lang="cs-CZ" sz="4400" dirty="0" err="1">
                <a:latin typeface="+mj-lt"/>
                <a:ea typeface="+mj-ea"/>
                <a:cs typeface="+mj-cs"/>
              </a:rPr>
              <a:t>Movement</a:t>
            </a:r>
            <a:r>
              <a:rPr lang="cs-CZ" sz="4400" dirty="0">
                <a:latin typeface="+mj-lt"/>
                <a:ea typeface="+mj-ea"/>
                <a:cs typeface="+mj-cs"/>
              </a:rPr>
              <a:t>: </a:t>
            </a:r>
            <a:r>
              <a:rPr lang="cs-CZ" sz="4400" dirty="0" err="1"/>
              <a:t>extension</a:t>
            </a:r>
            <a:r>
              <a:rPr lang="cs-CZ" sz="4400" dirty="0"/>
              <a:t> </a:t>
            </a:r>
            <a:r>
              <a:rPr lang="cs-CZ" sz="4400" dirty="0" err="1"/>
              <a:t>from</a:t>
            </a:r>
            <a:r>
              <a:rPr lang="cs-CZ" sz="4400" dirty="0"/>
              <a:t> </a:t>
            </a:r>
            <a:r>
              <a:rPr lang="cs-CZ" sz="4400" dirty="0" err="1"/>
              <a:t>the</a:t>
            </a:r>
            <a:r>
              <a:rPr lang="cs-CZ" sz="4400" dirty="0"/>
              <a:t> </a:t>
            </a:r>
            <a:r>
              <a:rPr lang="cs-CZ" sz="4400" dirty="0" err="1"/>
              <a:t>above</a:t>
            </a:r>
            <a:r>
              <a:rPr lang="cs-CZ" sz="4400" dirty="0"/>
              <a:t> </a:t>
            </a:r>
            <a:r>
              <a:rPr lang="cs-CZ" sz="4400" dirty="0" err="1"/>
              <a:t>mentioned</a:t>
            </a:r>
            <a:r>
              <a:rPr lang="cs-CZ" sz="4400" dirty="0"/>
              <a:t> </a:t>
            </a:r>
            <a:r>
              <a:rPr lang="cs-CZ" sz="4400" dirty="0" err="1"/>
              <a:t>position</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Picture 2" descr="C:\Users\Verca\Desktop\MMT (4) Shoulder, scapula, elbow, fotky\WP_20151001_034.jpg"/>
          <p:cNvPicPr>
            <a:picLocks noChangeAspect="1" noChangeArrowheads="1"/>
          </p:cNvPicPr>
          <p:nvPr/>
        </p:nvPicPr>
        <p:blipFill>
          <a:blip r:embed="rId2" cstate="print"/>
          <a:srcRect l="18968" t="10418" r="18081" b="5927"/>
          <a:stretch>
            <a:fillRect/>
          </a:stretch>
        </p:blipFill>
        <p:spPr bwMode="auto">
          <a:xfrm>
            <a:off x="2143108" y="1285860"/>
            <a:ext cx="5072098" cy="3786214"/>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Extension</a:t>
            </a:r>
            <a:r>
              <a:rPr lang="cs-CZ" dirty="0"/>
              <a:t> in </a:t>
            </a:r>
            <a:r>
              <a:rPr lang="cs-CZ" dirty="0" err="1"/>
              <a:t>abduction</a:t>
            </a:r>
            <a:r>
              <a:rPr lang="cs-CZ" dirty="0"/>
              <a:t> – grade 1,0 </a:t>
            </a:r>
          </a:p>
        </p:txBody>
      </p:sp>
      <p:pic>
        <p:nvPicPr>
          <p:cNvPr id="6" name="Picture 2" descr="C:\Users\Verca\Desktop\MMT (4) Shoulder, scapula, elbow, fotky\WP_20151001_033.jpg"/>
          <p:cNvPicPr>
            <a:picLocks noGrp="1" noChangeAspect="1" noChangeArrowheads="1"/>
          </p:cNvPicPr>
          <p:nvPr>
            <p:ph idx="1"/>
          </p:nvPr>
        </p:nvPicPr>
        <p:blipFill>
          <a:blip r:embed="rId2" cstate="print"/>
          <a:srcRect l="20741" t="4104" r="15421" b="10663"/>
          <a:stretch>
            <a:fillRect/>
          </a:stretch>
        </p:blipFill>
        <p:spPr bwMode="auto">
          <a:xfrm>
            <a:off x="2000232" y="1214422"/>
            <a:ext cx="5144825" cy="3857884"/>
          </a:xfrm>
          <a:prstGeom prst="rect">
            <a:avLst/>
          </a:prstGeom>
          <a:noFill/>
        </p:spPr>
      </p:pic>
      <p:sp>
        <p:nvSpPr>
          <p:cNvPr id="7" name="Obdélník 6"/>
          <p:cNvSpPr/>
          <p:nvPr/>
        </p:nvSpPr>
        <p:spPr>
          <a:xfrm>
            <a:off x="642910" y="5143512"/>
            <a:ext cx="8001056" cy="1200329"/>
          </a:xfrm>
          <a:prstGeom prst="rect">
            <a:avLst/>
          </a:prstGeom>
        </p:spPr>
        <p:txBody>
          <a:bodyPr wrap="square">
            <a:spAutoFit/>
          </a:bodyPr>
          <a:lstStyle/>
          <a:p>
            <a:pPr lvl="0">
              <a:spcBef>
                <a:spcPct val="0"/>
              </a:spcBef>
              <a:defRPr/>
            </a:pPr>
            <a:r>
              <a:rPr lang="cs-CZ" dirty="0" err="1"/>
              <a:t>Position</a:t>
            </a:r>
            <a:r>
              <a:rPr lang="cs-CZ" dirty="0"/>
              <a:t>: </a:t>
            </a:r>
            <a:r>
              <a:rPr lang="cs-CZ" dirty="0" err="1"/>
              <a:t>sitting</a:t>
            </a:r>
            <a:r>
              <a:rPr lang="cs-CZ" dirty="0"/>
              <a:t> </a:t>
            </a:r>
            <a:r>
              <a:rPr lang="cs-CZ" dirty="0" err="1"/>
              <a:t>next</a:t>
            </a:r>
            <a:r>
              <a:rPr lang="cs-CZ" dirty="0"/>
              <a:t> to </a:t>
            </a:r>
            <a:r>
              <a:rPr lang="cs-CZ" dirty="0" err="1"/>
              <a:t>the</a:t>
            </a:r>
            <a:r>
              <a:rPr lang="cs-CZ" dirty="0"/>
              <a:t> table, </a:t>
            </a:r>
            <a:r>
              <a:rPr lang="cs-CZ" dirty="0" err="1"/>
              <a:t>tested</a:t>
            </a:r>
            <a:r>
              <a:rPr lang="cs-CZ" dirty="0"/>
              <a:t> </a:t>
            </a:r>
            <a:r>
              <a:rPr lang="cs-CZ" dirty="0" err="1"/>
              <a:t>upper</a:t>
            </a:r>
            <a:r>
              <a:rPr lang="cs-CZ" dirty="0"/>
              <a:t> limb </a:t>
            </a:r>
            <a:r>
              <a:rPr lang="cs-CZ" dirty="0" err="1"/>
              <a:t>lying</a:t>
            </a:r>
            <a:r>
              <a:rPr lang="cs-CZ" dirty="0"/>
              <a:t> on </a:t>
            </a:r>
            <a:r>
              <a:rPr lang="cs-CZ" dirty="0" err="1"/>
              <a:t>the</a:t>
            </a:r>
            <a:r>
              <a:rPr lang="cs-CZ" dirty="0"/>
              <a:t> table – </a:t>
            </a:r>
            <a:r>
              <a:rPr lang="cs-CZ" dirty="0" err="1"/>
              <a:t>shoulder</a:t>
            </a:r>
            <a:r>
              <a:rPr lang="cs-CZ" dirty="0"/>
              <a:t> 	90° </a:t>
            </a:r>
            <a:r>
              <a:rPr lang="cs-CZ" dirty="0" err="1"/>
              <a:t>abducted</a:t>
            </a:r>
            <a:r>
              <a:rPr lang="cs-CZ" dirty="0"/>
              <a:t> </a:t>
            </a:r>
            <a:r>
              <a:rPr lang="cs-CZ" dirty="0" err="1"/>
              <a:t>and</a:t>
            </a:r>
            <a:r>
              <a:rPr lang="cs-CZ" dirty="0"/>
              <a:t> </a:t>
            </a:r>
            <a:r>
              <a:rPr lang="cs-CZ" dirty="0" err="1"/>
              <a:t>inner</a:t>
            </a:r>
            <a:r>
              <a:rPr lang="cs-CZ" dirty="0"/>
              <a:t> </a:t>
            </a:r>
            <a:r>
              <a:rPr lang="cs-CZ" dirty="0" err="1"/>
              <a:t>rotated</a:t>
            </a:r>
            <a:r>
              <a:rPr lang="cs-CZ" dirty="0"/>
              <a:t>, </a:t>
            </a:r>
            <a:r>
              <a:rPr lang="cs-CZ" dirty="0" err="1"/>
              <a:t>elbow</a:t>
            </a:r>
            <a:r>
              <a:rPr lang="cs-CZ" dirty="0"/>
              <a:t> in 90° </a:t>
            </a:r>
            <a:r>
              <a:rPr lang="cs-CZ" dirty="0" err="1"/>
              <a:t>flexion</a:t>
            </a:r>
            <a:endParaRPr lang="cs-CZ" dirty="0"/>
          </a:p>
          <a:p>
            <a:pPr lvl="0">
              <a:spcBef>
                <a:spcPct val="0"/>
              </a:spcBef>
              <a:defRPr/>
            </a:pPr>
            <a:r>
              <a:rPr lang="cs-CZ" dirty="0" err="1"/>
              <a:t>Attempt</a:t>
            </a:r>
            <a:r>
              <a:rPr lang="cs-CZ" dirty="0"/>
              <a:t> to </a:t>
            </a:r>
            <a:r>
              <a:rPr lang="cs-CZ" dirty="0" err="1"/>
              <a:t>move</a:t>
            </a:r>
            <a:r>
              <a:rPr lang="cs-CZ" dirty="0"/>
              <a:t>: PT </a:t>
            </a:r>
            <a:r>
              <a:rPr lang="cs-CZ" dirty="0" err="1"/>
              <a:t>palpates</a:t>
            </a:r>
            <a:r>
              <a:rPr lang="cs-CZ" dirty="0"/>
              <a:t> </a:t>
            </a:r>
            <a:r>
              <a:rPr lang="cs-CZ" dirty="0" err="1"/>
              <a:t>the</a:t>
            </a:r>
            <a:r>
              <a:rPr lang="cs-CZ" dirty="0"/>
              <a:t> </a:t>
            </a:r>
            <a:r>
              <a:rPr lang="cs-CZ" dirty="0" err="1"/>
              <a:t>trace</a:t>
            </a:r>
            <a:r>
              <a:rPr lang="cs-CZ" dirty="0"/>
              <a:t> </a:t>
            </a:r>
            <a:r>
              <a:rPr lang="cs-CZ" dirty="0" err="1"/>
              <a:t>of</a:t>
            </a:r>
            <a:r>
              <a:rPr lang="cs-CZ" dirty="0"/>
              <a:t> </a:t>
            </a:r>
            <a:r>
              <a:rPr lang="cs-CZ" dirty="0" err="1"/>
              <a:t>contraction</a:t>
            </a:r>
            <a:r>
              <a:rPr lang="cs-CZ" dirty="0"/>
              <a:t> </a:t>
            </a:r>
            <a:r>
              <a:rPr lang="cs-CZ" dirty="0" err="1"/>
              <a:t>of</a:t>
            </a:r>
            <a:r>
              <a:rPr lang="cs-CZ" dirty="0"/>
              <a:t> deltoid </a:t>
            </a:r>
            <a:r>
              <a:rPr lang="cs-CZ" dirty="0" err="1"/>
              <a:t>muscle</a:t>
            </a:r>
            <a:r>
              <a:rPr lang="cs-CZ" dirty="0"/>
              <a:t> </a:t>
            </a:r>
            <a:r>
              <a:rPr lang="cs-CZ" dirty="0" err="1"/>
              <a:t>during</a:t>
            </a:r>
            <a:r>
              <a:rPr lang="cs-CZ" dirty="0"/>
              <a:t> 	</a:t>
            </a:r>
            <a:r>
              <a:rPr lang="cs-CZ" dirty="0" err="1"/>
              <a:t>patients</a:t>
            </a:r>
            <a:r>
              <a:rPr lang="cs-CZ" dirty="0"/>
              <a:t>´ </a:t>
            </a:r>
            <a:r>
              <a:rPr lang="cs-CZ" dirty="0" err="1"/>
              <a:t>attempt</a:t>
            </a:r>
            <a:r>
              <a:rPr lang="cs-CZ" dirty="0"/>
              <a:t> </a:t>
            </a:r>
            <a:r>
              <a:rPr lang="cs-CZ" dirty="0" err="1"/>
              <a:t>of</a:t>
            </a:r>
            <a:r>
              <a:rPr lang="cs-CZ" dirty="0"/>
              <a:t> </a:t>
            </a:r>
            <a:r>
              <a:rPr lang="cs-CZ" dirty="0" err="1"/>
              <a:t>extension</a:t>
            </a:r>
            <a:endParaRPr lang="cs-CZ"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Extension</a:t>
            </a:r>
            <a:r>
              <a:rPr lang="cs-CZ" dirty="0"/>
              <a:t> in </a:t>
            </a:r>
            <a:r>
              <a:rPr lang="cs-CZ" dirty="0" err="1"/>
              <a:t>abduction</a:t>
            </a:r>
            <a:r>
              <a:rPr lang="cs-CZ" dirty="0"/>
              <a:t> – notes: </a:t>
            </a:r>
          </a:p>
        </p:txBody>
      </p:sp>
      <p:sp>
        <p:nvSpPr>
          <p:cNvPr id="7" name="Zástupný symbol pro obsah 6"/>
          <p:cNvSpPr>
            <a:spLocks noGrp="1"/>
          </p:cNvSpPr>
          <p:nvPr>
            <p:ph idx="1"/>
          </p:nvPr>
        </p:nvSpPr>
        <p:spPr/>
        <p:txBody>
          <a:bodyPr/>
          <a:lstStyle/>
          <a:p>
            <a:r>
              <a:rPr lang="cs-CZ" dirty="0" err="1"/>
              <a:t>The</a:t>
            </a:r>
            <a:r>
              <a:rPr lang="cs-CZ" dirty="0"/>
              <a:t> </a:t>
            </a:r>
            <a:r>
              <a:rPr lang="cs-CZ" dirty="0" err="1"/>
              <a:t>movement</a:t>
            </a:r>
            <a:r>
              <a:rPr lang="cs-CZ" dirty="0"/>
              <a:t> </a:t>
            </a:r>
            <a:r>
              <a:rPr lang="cs-CZ" dirty="0" err="1"/>
              <a:t>should</a:t>
            </a:r>
            <a:r>
              <a:rPr lang="cs-CZ" dirty="0"/>
              <a:t> </a:t>
            </a:r>
            <a:r>
              <a:rPr lang="cs-CZ" dirty="0" err="1"/>
              <a:t>occur</a:t>
            </a:r>
            <a:r>
              <a:rPr lang="cs-CZ" dirty="0"/>
              <a:t> just in </a:t>
            </a:r>
            <a:r>
              <a:rPr lang="cs-CZ" dirty="0" err="1"/>
              <a:t>shoulder</a:t>
            </a:r>
            <a:r>
              <a:rPr lang="cs-CZ" dirty="0"/>
              <a:t> joint – no </a:t>
            </a:r>
            <a:r>
              <a:rPr lang="cs-CZ" dirty="0" err="1"/>
              <a:t>adduction</a:t>
            </a:r>
            <a:r>
              <a:rPr lang="cs-CZ" dirty="0"/>
              <a:t> </a:t>
            </a:r>
            <a:r>
              <a:rPr lang="cs-CZ" dirty="0" err="1"/>
              <a:t>of</a:t>
            </a:r>
            <a:r>
              <a:rPr lang="cs-CZ" dirty="0"/>
              <a:t> </a:t>
            </a:r>
            <a:r>
              <a:rPr lang="cs-CZ" dirty="0" err="1"/>
              <a:t>scapula</a:t>
            </a:r>
            <a:r>
              <a:rPr lang="cs-CZ" dirty="0"/>
              <a:t> </a:t>
            </a:r>
            <a:r>
              <a:rPr lang="cs-CZ" dirty="0" err="1"/>
              <a:t>or</a:t>
            </a:r>
            <a:r>
              <a:rPr lang="cs-CZ" dirty="0"/>
              <a:t> </a:t>
            </a:r>
            <a:r>
              <a:rPr lang="cs-CZ" dirty="0" err="1"/>
              <a:t>rotation</a:t>
            </a:r>
            <a:r>
              <a:rPr lang="cs-CZ" dirty="0"/>
              <a:t> </a:t>
            </a:r>
            <a:r>
              <a:rPr lang="cs-CZ" dirty="0" err="1"/>
              <a:t>of</a:t>
            </a:r>
            <a:r>
              <a:rPr lang="cs-CZ" dirty="0"/>
              <a:t> </a:t>
            </a:r>
            <a:r>
              <a:rPr lang="cs-CZ" dirty="0" err="1"/>
              <a:t>the</a:t>
            </a:r>
            <a:r>
              <a:rPr lang="cs-CZ" dirty="0"/>
              <a:t> trunk, no </a:t>
            </a:r>
            <a:r>
              <a:rPr lang="cs-CZ" dirty="0" err="1"/>
              <a:t>elevation</a:t>
            </a:r>
            <a:r>
              <a:rPr lang="cs-CZ" dirty="0"/>
              <a:t> </a:t>
            </a:r>
            <a:r>
              <a:rPr lang="cs-CZ" dirty="0" err="1"/>
              <a:t>of</a:t>
            </a:r>
            <a:r>
              <a:rPr lang="cs-CZ" dirty="0"/>
              <a:t> </a:t>
            </a:r>
            <a:r>
              <a:rPr lang="cs-CZ" dirty="0" err="1"/>
              <a:t>the</a:t>
            </a:r>
            <a:r>
              <a:rPr lang="cs-CZ" dirty="0"/>
              <a:t> </a:t>
            </a:r>
            <a:r>
              <a:rPr lang="cs-CZ" dirty="0" err="1"/>
              <a:t>shoulder</a:t>
            </a:r>
            <a:endParaRPr lang="cs-CZ"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Flexion</a:t>
            </a:r>
            <a:r>
              <a:rPr lang="cs-CZ" dirty="0"/>
              <a:t> in </a:t>
            </a:r>
            <a:r>
              <a:rPr lang="cs-CZ" dirty="0" err="1"/>
              <a:t>abduction</a:t>
            </a:r>
            <a:br>
              <a:rPr lang="cs-CZ" dirty="0"/>
            </a:br>
            <a:r>
              <a:rPr lang="cs-CZ" sz="3100" dirty="0"/>
              <a:t>(</a:t>
            </a:r>
            <a:r>
              <a:rPr lang="cs-CZ" sz="3100" dirty="0" err="1"/>
              <a:t>horizontal</a:t>
            </a:r>
            <a:r>
              <a:rPr lang="cs-CZ" sz="3100" dirty="0"/>
              <a:t> </a:t>
            </a:r>
            <a:r>
              <a:rPr lang="cs-CZ" sz="3100" dirty="0" err="1"/>
              <a:t>adduction</a:t>
            </a:r>
            <a:r>
              <a:rPr lang="cs-CZ" sz="3100" dirty="0"/>
              <a:t>)</a:t>
            </a:r>
          </a:p>
        </p:txBody>
      </p:sp>
      <p:pic>
        <p:nvPicPr>
          <p:cNvPr id="4" name="Picture 2" descr="C:\Users\Verca\Desktop\blog-examprep-092513-1.png"/>
          <p:cNvPicPr>
            <a:picLocks noChangeAspect="1" noChangeArrowheads="1"/>
          </p:cNvPicPr>
          <p:nvPr/>
        </p:nvPicPr>
        <p:blipFill>
          <a:blip r:embed="rId2" cstate="print"/>
          <a:srcRect l="66304" t="24435" b="19269"/>
          <a:stretch>
            <a:fillRect/>
          </a:stretch>
        </p:blipFill>
        <p:spPr bwMode="auto">
          <a:xfrm>
            <a:off x="7224719" y="142852"/>
            <a:ext cx="1919281" cy="2214578"/>
          </a:xfrm>
          <a:prstGeom prst="rect">
            <a:avLst/>
          </a:prstGeom>
          <a:noFill/>
        </p:spPr>
      </p:pic>
      <p:pic>
        <p:nvPicPr>
          <p:cNvPr id="5" name="Picture 2" descr="C:\Users\Verca\Desktop\pectoralis.jpg"/>
          <p:cNvPicPr>
            <a:picLocks noGrp="1" noChangeAspect="1" noChangeArrowheads="1"/>
          </p:cNvPicPr>
          <p:nvPr>
            <p:ph idx="1"/>
          </p:nvPr>
        </p:nvPicPr>
        <p:blipFill>
          <a:blip r:embed="rId3" cstate="print"/>
          <a:srcRect/>
          <a:stretch>
            <a:fillRect/>
          </a:stretch>
        </p:blipFill>
        <p:spPr bwMode="auto">
          <a:xfrm>
            <a:off x="2643174" y="1785926"/>
            <a:ext cx="3841629" cy="3877200"/>
          </a:xfrm>
          <a:prstGeom prst="rect">
            <a:avLst/>
          </a:prstGeom>
          <a:noFill/>
        </p:spPr>
      </p:pic>
      <p:sp>
        <p:nvSpPr>
          <p:cNvPr id="6" name="Nadpis 1"/>
          <p:cNvSpPr txBox="1">
            <a:spLocks/>
          </p:cNvSpPr>
          <p:nvPr/>
        </p:nvSpPr>
        <p:spPr>
          <a:xfrm>
            <a:off x="1571604" y="5715000"/>
            <a:ext cx="6286544"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err="1">
                <a:ln>
                  <a:noFill/>
                </a:ln>
                <a:solidFill>
                  <a:schemeClr val="tx1"/>
                </a:solidFill>
                <a:effectLst/>
                <a:uLnTx/>
                <a:uFillTx/>
                <a:latin typeface="+mj-lt"/>
                <a:ea typeface="+mj-ea"/>
                <a:cs typeface="+mj-cs"/>
              </a:rPr>
              <a:t>Pectoralis</a:t>
            </a:r>
            <a:r>
              <a:rPr kumimoji="0" lang="cs-CZ" sz="2800" b="0" i="0" u="none" strike="noStrike" kern="1200" cap="none" spc="0" normalizeH="0" baseline="0" noProof="0" dirty="0">
                <a:ln>
                  <a:noFill/>
                </a:ln>
                <a:solidFill>
                  <a:schemeClr val="tx1"/>
                </a:solidFill>
                <a:effectLst/>
                <a:uLnTx/>
                <a:uFillTx/>
                <a:latin typeface="+mj-lt"/>
                <a:ea typeface="+mj-ea"/>
                <a:cs typeface="+mj-cs"/>
              </a:rPr>
              <a:t> maior</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Pectoralis</a:t>
            </a:r>
            <a:r>
              <a:rPr lang="cs-CZ" dirty="0"/>
              <a:t> maior</a:t>
            </a:r>
          </a:p>
        </p:txBody>
      </p:sp>
      <p:sp>
        <p:nvSpPr>
          <p:cNvPr id="3" name="Zástupný symbol pro obsah 2"/>
          <p:cNvSpPr>
            <a:spLocks noGrp="1"/>
          </p:cNvSpPr>
          <p:nvPr>
            <p:ph idx="1"/>
          </p:nvPr>
        </p:nvSpPr>
        <p:spPr>
          <a:xfrm>
            <a:off x="457200" y="1600200"/>
            <a:ext cx="8543956" cy="4972072"/>
          </a:xfrm>
        </p:spPr>
        <p:txBody>
          <a:bodyPr>
            <a:normAutofit fontScale="62500" lnSpcReduction="20000"/>
          </a:bodyPr>
          <a:lstStyle/>
          <a:p>
            <a:pPr>
              <a:buNone/>
            </a:pPr>
            <a:r>
              <a:rPr lang="cs-CZ" dirty="0" err="1"/>
              <a:t>Origin</a:t>
            </a:r>
            <a:endParaRPr lang="cs-CZ" dirty="0"/>
          </a:p>
          <a:p>
            <a:r>
              <a:rPr lang="cs-CZ" dirty="0" err="1"/>
              <a:t>Clavicular</a:t>
            </a:r>
            <a:r>
              <a:rPr lang="cs-CZ" dirty="0"/>
              <a:t> </a:t>
            </a:r>
            <a:r>
              <a:rPr lang="cs-CZ" dirty="0" err="1"/>
              <a:t>head</a:t>
            </a:r>
            <a:r>
              <a:rPr lang="cs-CZ" dirty="0"/>
              <a:t>: </a:t>
            </a:r>
            <a:r>
              <a:rPr lang="cs-CZ" dirty="0" err="1"/>
              <a:t>anterior</a:t>
            </a:r>
            <a:r>
              <a:rPr lang="cs-CZ" dirty="0"/>
              <a:t> </a:t>
            </a:r>
            <a:r>
              <a:rPr lang="cs-CZ" dirty="0" err="1"/>
              <a:t>surface</a:t>
            </a:r>
            <a:r>
              <a:rPr lang="cs-CZ" dirty="0"/>
              <a:t> </a:t>
            </a:r>
            <a:r>
              <a:rPr lang="cs-CZ" dirty="0" err="1"/>
              <a:t>of</a:t>
            </a:r>
            <a:r>
              <a:rPr lang="cs-CZ" dirty="0"/>
              <a:t> </a:t>
            </a:r>
            <a:r>
              <a:rPr lang="cs-CZ" dirty="0" err="1"/>
              <a:t>medial</a:t>
            </a:r>
            <a:r>
              <a:rPr lang="cs-CZ" dirty="0"/>
              <a:t> half </a:t>
            </a:r>
            <a:r>
              <a:rPr lang="cs-CZ" dirty="0" err="1"/>
              <a:t>of</a:t>
            </a:r>
            <a:r>
              <a:rPr lang="cs-CZ" dirty="0"/>
              <a:t> </a:t>
            </a:r>
            <a:r>
              <a:rPr lang="cs-CZ" dirty="0" err="1"/>
              <a:t>clavicle</a:t>
            </a:r>
            <a:endParaRPr lang="cs-CZ" dirty="0"/>
          </a:p>
          <a:p>
            <a:r>
              <a:rPr lang="cs-CZ" dirty="0" err="1"/>
              <a:t>Sternocostal</a:t>
            </a:r>
            <a:r>
              <a:rPr lang="cs-CZ" dirty="0"/>
              <a:t> </a:t>
            </a:r>
            <a:r>
              <a:rPr lang="cs-CZ" dirty="0" err="1"/>
              <a:t>head</a:t>
            </a:r>
            <a:r>
              <a:rPr lang="cs-CZ" dirty="0"/>
              <a:t>: </a:t>
            </a:r>
            <a:r>
              <a:rPr lang="cs-CZ" dirty="0" err="1"/>
              <a:t>anterior</a:t>
            </a:r>
            <a:r>
              <a:rPr lang="cs-CZ" dirty="0"/>
              <a:t> </a:t>
            </a:r>
            <a:r>
              <a:rPr lang="cs-CZ" dirty="0" err="1"/>
              <a:t>surface</a:t>
            </a:r>
            <a:r>
              <a:rPr lang="cs-CZ" dirty="0"/>
              <a:t> </a:t>
            </a:r>
            <a:r>
              <a:rPr lang="cs-CZ" dirty="0" err="1"/>
              <a:t>of</a:t>
            </a:r>
            <a:r>
              <a:rPr lang="cs-CZ" dirty="0"/>
              <a:t> sternum, superior </a:t>
            </a:r>
            <a:r>
              <a:rPr lang="cs-CZ" dirty="0" err="1"/>
              <a:t>six</a:t>
            </a:r>
            <a:r>
              <a:rPr lang="cs-CZ" dirty="0"/>
              <a:t> </a:t>
            </a:r>
            <a:r>
              <a:rPr lang="cs-CZ" dirty="0" err="1"/>
              <a:t>costal</a:t>
            </a:r>
            <a:r>
              <a:rPr lang="cs-CZ" dirty="0"/>
              <a:t> </a:t>
            </a:r>
            <a:r>
              <a:rPr lang="cs-CZ" dirty="0" err="1"/>
              <a:t>cartilages</a:t>
            </a:r>
            <a:r>
              <a:rPr lang="cs-CZ" dirty="0"/>
              <a:t>, </a:t>
            </a:r>
            <a:r>
              <a:rPr lang="cs-CZ" dirty="0" err="1"/>
              <a:t>and</a:t>
            </a:r>
            <a:r>
              <a:rPr lang="cs-CZ" dirty="0"/>
              <a:t> </a:t>
            </a:r>
            <a:r>
              <a:rPr lang="cs-CZ" dirty="0" err="1"/>
              <a:t>aponeurosis</a:t>
            </a:r>
            <a:r>
              <a:rPr lang="cs-CZ" dirty="0"/>
              <a:t> </a:t>
            </a:r>
            <a:r>
              <a:rPr lang="cs-CZ" dirty="0" err="1"/>
              <a:t>of</a:t>
            </a:r>
            <a:r>
              <a:rPr lang="cs-CZ" dirty="0"/>
              <a:t> </a:t>
            </a:r>
            <a:r>
              <a:rPr lang="cs-CZ" dirty="0" err="1"/>
              <a:t>external</a:t>
            </a:r>
            <a:r>
              <a:rPr lang="cs-CZ" dirty="0"/>
              <a:t> </a:t>
            </a:r>
            <a:r>
              <a:rPr lang="cs-CZ" dirty="0" err="1"/>
              <a:t>oblique</a:t>
            </a:r>
            <a:r>
              <a:rPr lang="cs-CZ" dirty="0"/>
              <a:t> </a:t>
            </a:r>
            <a:r>
              <a:rPr lang="cs-CZ" dirty="0" err="1"/>
              <a:t>muscle</a:t>
            </a:r>
            <a:endParaRPr lang="cs-CZ" dirty="0"/>
          </a:p>
          <a:p>
            <a:endParaRPr lang="cs-CZ" dirty="0"/>
          </a:p>
          <a:p>
            <a:pPr>
              <a:buNone/>
            </a:pPr>
            <a:r>
              <a:rPr lang="cs-CZ" dirty="0" err="1"/>
              <a:t>Insertion</a:t>
            </a:r>
            <a:endParaRPr lang="cs-CZ" dirty="0"/>
          </a:p>
          <a:p>
            <a:r>
              <a:rPr lang="cs-CZ" dirty="0" err="1"/>
              <a:t>Lateral</a:t>
            </a:r>
            <a:r>
              <a:rPr lang="cs-CZ" dirty="0"/>
              <a:t> lip </a:t>
            </a:r>
            <a:r>
              <a:rPr lang="cs-CZ" dirty="0" err="1"/>
              <a:t>of</a:t>
            </a:r>
            <a:r>
              <a:rPr lang="cs-CZ" dirty="0"/>
              <a:t> </a:t>
            </a:r>
            <a:r>
              <a:rPr lang="cs-CZ" dirty="0" err="1"/>
              <a:t>intertubercular</a:t>
            </a:r>
            <a:r>
              <a:rPr lang="cs-CZ" dirty="0"/>
              <a:t> </a:t>
            </a:r>
            <a:r>
              <a:rPr lang="cs-CZ" dirty="0" err="1"/>
              <a:t>groove</a:t>
            </a:r>
            <a:r>
              <a:rPr lang="cs-CZ" dirty="0"/>
              <a:t> </a:t>
            </a:r>
            <a:r>
              <a:rPr lang="cs-CZ" dirty="0" err="1"/>
              <a:t>of</a:t>
            </a:r>
            <a:r>
              <a:rPr lang="cs-CZ" dirty="0"/>
              <a:t> humerus</a:t>
            </a:r>
          </a:p>
          <a:p>
            <a:endParaRPr lang="cs-CZ" dirty="0"/>
          </a:p>
          <a:p>
            <a:pPr>
              <a:buNone/>
            </a:pPr>
            <a:r>
              <a:rPr lang="cs-CZ" dirty="0" err="1"/>
              <a:t>Action</a:t>
            </a:r>
            <a:endParaRPr lang="cs-CZ" dirty="0"/>
          </a:p>
          <a:p>
            <a:r>
              <a:rPr lang="cs-CZ" dirty="0" err="1"/>
              <a:t>Adducts</a:t>
            </a:r>
            <a:r>
              <a:rPr lang="cs-CZ" dirty="0"/>
              <a:t> </a:t>
            </a:r>
            <a:r>
              <a:rPr lang="cs-CZ" dirty="0" err="1"/>
              <a:t>and</a:t>
            </a:r>
            <a:r>
              <a:rPr lang="cs-CZ" dirty="0"/>
              <a:t> </a:t>
            </a:r>
            <a:r>
              <a:rPr lang="cs-CZ" dirty="0" err="1"/>
              <a:t>medially</a:t>
            </a:r>
            <a:r>
              <a:rPr lang="cs-CZ" dirty="0"/>
              <a:t> </a:t>
            </a:r>
            <a:r>
              <a:rPr lang="cs-CZ" dirty="0" err="1"/>
              <a:t>rotates</a:t>
            </a:r>
            <a:r>
              <a:rPr lang="cs-CZ" dirty="0"/>
              <a:t> humerus</a:t>
            </a:r>
          </a:p>
          <a:p>
            <a:r>
              <a:rPr lang="cs-CZ" dirty="0" err="1"/>
              <a:t>draws</a:t>
            </a:r>
            <a:r>
              <a:rPr lang="cs-CZ" dirty="0"/>
              <a:t> </a:t>
            </a:r>
            <a:r>
              <a:rPr lang="cs-CZ" dirty="0" err="1"/>
              <a:t>scapula</a:t>
            </a:r>
            <a:r>
              <a:rPr lang="cs-CZ" dirty="0"/>
              <a:t> </a:t>
            </a:r>
            <a:r>
              <a:rPr lang="cs-CZ" dirty="0" err="1"/>
              <a:t>anteriorly</a:t>
            </a:r>
            <a:r>
              <a:rPr lang="cs-CZ" dirty="0"/>
              <a:t> </a:t>
            </a:r>
            <a:r>
              <a:rPr lang="cs-CZ" dirty="0" err="1"/>
              <a:t>and</a:t>
            </a:r>
            <a:r>
              <a:rPr lang="cs-CZ" dirty="0"/>
              <a:t> </a:t>
            </a:r>
            <a:r>
              <a:rPr lang="cs-CZ" dirty="0" err="1"/>
              <a:t>inferiorly</a:t>
            </a:r>
            <a:endParaRPr lang="cs-CZ" dirty="0"/>
          </a:p>
          <a:p>
            <a:r>
              <a:rPr lang="cs-CZ" dirty="0" err="1"/>
              <a:t>Acting</a:t>
            </a:r>
            <a:r>
              <a:rPr lang="cs-CZ" dirty="0"/>
              <a:t> </a:t>
            </a:r>
            <a:r>
              <a:rPr lang="cs-CZ" dirty="0" err="1"/>
              <a:t>alone</a:t>
            </a:r>
            <a:r>
              <a:rPr lang="cs-CZ" dirty="0"/>
              <a:t>: </a:t>
            </a:r>
            <a:r>
              <a:rPr lang="cs-CZ" dirty="0" err="1"/>
              <a:t>clavicular</a:t>
            </a:r>
            <a:r>
              <a:rPr lang="cs-CZ" dirty="0"/>
              <a:t> </a:t>
            </a:r>
            <a:r>
              <a:rPr lang="cs-CZ" dirty="0" err="1"/>
              <a:t>head</a:t>
            </a:r>
            <a:r>
              <a:rPr lang="cs-CZ" dirty="0"/>
              <a:t> </a:t>
            </a:r>
            <a:r>
              <a:rPr lang="cs-CZ" dirty="0" err="1"/>
              <a:t>flexes</a:t>
            </a:r>
            <a:r>
              <a:rPr lang="cs-CZ" dirty="0"/>
              <a:t> humerus </a:t>
            </a:r>
            <a:r>
              <a:rPr lang="cs-CZ" dirty="0" err="1"/>
              <a:t>and</a:t>
            </a:r>
            <a:r>
              <a:rPr lang="cs-CZ" dirty="0"/>
              <a:t> </a:t>
            </a:r>
            <a:r>
              <a:rPr lang="cs-CZ" dirty="0" err="1"/>
              <a:t>sternocostal</a:t>
            </a:r>
            <a:r>
              <a:rPr lang="cs-CZ" dirty="0"/>
              <a:t> </a:t>
            </a:r>
            <a:r>
              <a:rPr lang="cs-CZ" dirty="0" err="1"/>
              <a:t>head</a:t>
            </a:r>
            <a:r>
              <a:rPr lang="cs-CZ" dirty="0"/>
              <a:t> </a:t>
            </a:r>
            <a:r>
              <a:rPr lang="cs-CZ" dirty="0" err="1"/>
              <a:t>extends</a:t>
            </a:r>
            <a:r>
              <a:rPr lang="cs-CZ" dirty="0"/>
              <a:t> </a:t>
            </a:r>
            <a:r>
              <a:rPr lang="cs-CZ" dirty="0" err="1"/>
              <a:t>it</a:t>
            </a:r>
            <a:endParaRPr lang="cs-CZ" dirty="0"/>
          </a:p>
          <a:p>
            <a:endParaRPr lang="cs-CZ" dirty="0"/>
          </a:p>
          <a:p>
            <a:pPr>
              <a:buNone/>
            </a:pPr>
            <a:r>
              <a:rPr lang="cs-CZ" dirty="0" err="1"/>
              <a:t>Innervation</a:t>
            </a:r>
            <a:endParaRPr lang="cs-CZ" dirty="0"/>
          </a:p>
          <a:p>
            <a:r>
              <a:rPr lang="cs-CZ" dirty="0" err="1"/>
              <a:t>Lateral</a:t>
            </a:r>
            <a:r>
              <a:rPr lang="cs-CZ" dirty="0"/>
              <a:t> </a:t>
            </a:r>
            <a:r>
              <a:rPr lang="cs-CZ" dirty="0" err="1"/>
              <a:t>and</a:t>
            </a:r>
            <a:r>
              <a:rPr lang="cs-CZ" dirty="0"/>
              <a:t> </a:t>
            </a:r>
            <a:r>
              <a:rPr lang="cs-CZ" dirty="0" err="1"/>
              <a:t>medial</a:t>
            </a:r>
            <a:r>
              <a:rPr lang="cs-CZ" dirty="0"/>
              <a:t> </a:t>
            </a:r>
            <a:r>
              <a:rPr lang="cs-CZ" dirty="0" err="1"/>
              <a:t>pectoral</a:t>
            </a:r>
            <a:r>
              <a:rPr lang="cs-CZ" dirty="0"/>
              <a:t> </a:t>
            </a:r>
            <a:r>
              <a:rPr lang="cs-CZ" dirty="0" err="1"/>
              <a:t>nerves</a:t>
            </a:r>
            <a:r>
              <a:rPr lang="cs-CZ" dirty="0"/>
              <a:t>; </a:t>
            </a:r>
            <a:r>
              <a:rPr lang="cs-CZ" dirty="0" err="1"/>
              <a:t>clavicular</a:t>
            </a:r>
            <a:r>
              <a:rPr lang="cs-CZ" dirty="0"/>
              <a:t> </a:t>
            </a:r>
            <a:r>
              <a:rPr lang="cs-CZ" dirty="0" err="1"/>
              <a:t>head</a:t>
            </a:r>
            <a:r>
              <a:rPr lang="cs-CZ" dirty="0"/>
              <a:t> (C5 </a:t>
            </a:r>
            <a:r>
              <a:rPr lang="cs-CZ" dirty="0" err="1"/>
              <a:t>and</a:t>
            </a:r>
            <a:r>
              <a:rPr lang="cs-CZ" dirty="0"/>
              <a:t> C6, </a:t>
            </a:r>
            <a:r>
              <a:rPr lang="cs-CZ" dirty="0" err="1"/>
              <a:t>sternocostal</a:t>
            </a:r>
            <a:r>
              <a:rPr lang="cs-CZ" dirty="0"/>
              <a:t> </a:t>
            </a:r>
            <a:r>
              <a:rPr lang="cs-CZ" dirty="0" err="1"/>
              <a:t>head</a:t>
            </a:r>
            <a:r>
              <a:rPr lang="cs-CZ" dirty="0"/>
              <a:t> (C7, C8, </a:t>
            </a:r>
            <a:r>
              <a:rPr lang="cs-CZ" dirty="0" err="1"/>
              <a:t>and</a:t>
            </a:r>
            <a:r>
              <a:rPr lang="cs-CZ" dirty="0"/>
              <a:t> T1) (C5, C6, C7, C8, T1)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Flexion</a:t>
            </a:r>
            <a:r>
              <a:rPr lang="cs-CZ" dirty="0"/>
              <a:t> in </a:t>
            </a:r>
            <a:r>
              <a:rPr lang="cs-CZ" dirty="0" err="1"/>
              <a:t>abduction</a:t>
            </a:r>
            <a:r>
              <a:rPr lang="cs-CZ" dirty="0"/>
              <a:t> – grade 5,4 </a:t>
            </a:r>
          </a:p>
        </p:txBody>
      </p:sp>
      <p:sp>
        <p:nvSpPr>
          <p:cNvPr id="4" name="Nadpis 1"/>
          <p:cNvSpPr txBox="1">
            <a:spLocks/>
          </p:cNvSpPr>
          <p:nvPr/>
        </p:nvSpPr>
        <p:spPr>
          <a:xfrm>
            <a:off x="428596" y="5214950"/>
            <a:ext cx="8501122" cy="1428760"/>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supine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flexed</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90° </a:t>
            </a:r>
            <a:r>
              <a:rPr lang="cs-CZ" sz="4400" dirty="0" err="1">
                <a:latin typeface="+mj-lt"/>
                <a:ea typeface="+mj-ea"/>
                <a:cs typeface="+mj-cs"/>
              </a:rPr>
              <a:t>abduct</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90° </a:t>
            </a:r>
            <a:r>
              <a:rPr lang="cs-CZ" sz="4400" dirty="0" err="1">
                <a:latin typeface="+mj-lt"/>
                <a:ea typeface="+mj-ea"/>
                <a:cs typeface="+mj-cs"/>
              </a:rPr>
              <a:t>flexed</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elbow</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fix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from</a:t>
            </a:r>
            <a:r>
              <a:rPr lang="cs-CZ" sz="4400" dirty="0">
                <a:latin typeface="+mj-lt"/>
                <a:ea typeface="+mj-ea"/>
                <a:cs typeface="+mj-cs"/>
              </a:rPr>
              <a:t> </a:t>
            </a:r>
            <a:r>
              <a:rPr lang="cs-CZ" sz="4400" dirty="0" err="1">
                <a:latin typeface="+mj-lt"/>
                <a:ea typeface="+mj-ea"/>
                <a:cs typeface="+mj-cs"/>
              </a:rPr>
              <a:t>above</a:t>
            </a:r>
            <a:endParaRPr lang="cs-CZ" sz="4400" dirty="0">
              <a:latin typeface="+mj-lt"/>
              <a:ea typeface="+mj-ea"/>
              <a:cs typeface="+mj-cs"/>
            </a:endParaRPr>
          </a:p>
          <a:p>
            <a:pPr lvl="0">
              <a:spcBef>
                <a:spcPct val="0"/>
              </a:spcBef>
              <a:defRPr/>
            </a:pPr>
            <a:r>
              <a:rPr lang="cs-CZ" sz="4400" dirty="0" err="1">
                <a:latin typeface="+mj-lt"/>
                <a:ea typeface="+mj-ea"/>
                <a:cs typeface="+mj-cs"/>
              </a:rPr>
              <a:t>Movement</a:t>
            </a:r>
            <a:r>
              <a:rPr lang="cs-CZ" sz="4400" dirty="0">
                <a:latin typeface="+mj-lt"/>
                <a:ea typeface="+mj-ea"/>
                <a:cs typeface="+mj-cs"/>
              </a:rPr>
              <a:t>: </a:t>
            </a:r>
            <a:r>
              <a:rPr lang="cs-CZ" sz="4400" dirty="0"/>
              <a:t>90° </a:t>
            </a:r>
            <a:r>
              <a:rPr lang="cs-CZ" sz="4400" dirty="0" err="1">
                <a:latin typeface="+mj-lt"/>
                <a:ea typeface="+mj-ea"/>
                <a:cs typeface="+mj-cs"/>
              </a:rPr>
              <a:t>flexion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from</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position</a:t>
            </a:r>
            <a:r>
              <a:rPr lang="cs-CZ" sz="4400" dirty="0">
                <a:latin typeface="+mj-lt"/>
                <a:ea typeface="+mj-ea"/>
                <a:cs typeface="+mj-cs"/>
              </a:rPr>
              <a:t> </a:t>
            </a:r>
            <a:r>
              <a:rPr lang="cs-CZ" sz="4400" dirty="0" err="1">
                <a:latin typeface="+mj-lt"/>
                <a:ea typeface="+mj-ea"/>
                <a:cs typeface="+mj-cs"/>
              </a:rPr>
              <a:t>mentioned</a:t>
            </a:r>
            <a:r>
              <a:rPr lang="cs-CZ" sz="4400" dirty="0">
                <a:latin typeface="+mj-lt"/>
                <a:ea typeface="+mj-ea"/>
                <a:cs typeface="+mj-cs"/>
              </a:rPr>
              <a:t> </a:t>
            </a:r>
            <a:r>
              <a:rPr lang="cs-CZ" sz="4400" dirty="0" err="1">
                <a:latin typeface="+mj-lt"/>
                <a:ea typeface="+mj-ea"/>
                <a:cs typeface="+mj-cs"/>
              </a:rPr>
              <a:t>above</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Resistance</a:t>
            </a:r>
            <a:r>
              <a:rPr lang="cs-CZ" sz="4400" dirty="0">
                <a:latin typeface="+mj-lt"/>
                <a:ea typeface="+mj-ea"/>
                <a:cs typeface="+mj-cs"/>
              </a:rPr>
              <a:t>: PT put </a:t>
            </a:r>
            <a:r>
              <a:rPr lang="cs-CZ" sz="4400" dirty="0" err="1">
                <a:latin typeface="+mj-lt"/>
                <a:ea typeface="+mj-ea"/>
                <a:cs typeface="+mj-cs"/>
              </a:rPr>
              <a:t>resistance</a:t>
            </a:r>
            <a:r>
              <a:rPr lang="cs-CZ" sz="4400" dirty="0">
                <a:latin typeface="+mj-lt"/>
                <a:ea typeface="+mj-ea"/>
                <a:cs typeface="+mj-cs"/>
              </a:rPr>
              <a:t> </a:t>
            </a:r>
            <a:r>
              <a:rPr lang="cs-CZ" sz="4400" dirty="0" err="1">
                <a:latin typeface="+mj-lt"/>
                <a:ea typeface="+mj-ea"/>
                <a:cs typeface="+mj-cs"/>
              </a:rPr>
              <a:t>at</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part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a:t>
            </a:r>
            <a:r>
              <a:rPr lang="cs-CZ" sz="4400" dirty="0" err="1">
                <a:latin typeface="+mj-lt"/>
                <a:ea typeface="+mj-ea"/>
                <a:cs typeface="+mj-cs"/>
              </a:rPr>
              <a:t>arched</a:t>
            </a:r>
            <a:r>
              <a:rPr lang="cs-CZ" sz="4400" dirty="0">
                <a:latin typeface="+mj-lt"/>
                <a:ea typeface="+mj-ea"/>
                <a:cs typeface="+mj-cs"/>
              </a:rPr>
              <a:t>) </a:t>
            </a:r>
            <a:r>
              <a:rPr lang="cs-CZ" sz="4400" dirty="0" err="1">
                <a:latin typeface="+mj-lt"/>
                <a:ea typeface="+mj-ea"/>
                <a:cs typeface="+mj-cs"/>
              </a:rPr>
              <a:t>against</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movement</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72706" name="Picture 2" descr="C:\Users\Verca\Desktop\MMT (4) Shoulder, scapula, elbow, fotky\WP_20151001_035.jpg"/>
          <p:cNvPicPr>
            <a:picLocks noGrp="1" noChangeAspect="1" noChangeArrowheads="1"/>
          </p:cNvPicPr>
          <p:nvPr>
            <p:ph idx="1"/>
          </p:nvPr>
        </p:nvPicPr>
        <p:blipFill>
          <a:blip r:embed="rId2" cstate="print"/>
          <a:srcRect l="15421" t="10417" r="18081" b="5927"/>
          <a:stretch>
            <a:fillRect/>
          </a:stretch>
        </p:blipFill>
        <p:spPr bwMode="auto">
          <a:xfrm>
            <a:off x="2000232" y="1142984"/>
            <a:ext cx="5357850" cy="3786214"/>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Muscles</a:t>
            </a:r>
            <a:r>
              <a:rPr lang="cs-CZ" dirty="0"/>
              <a:t> </a:t>
            </a:r>
            <a:r>
              <a:rPr lang="cs-CZ" dirty="0" err="1"/>
              <a:t>of</a:t>
            </a:r>
            <a:r>
              <a:rPr lang="cs-CZ" dirty="0"/>
              <a:t> </a:t>
            </a:r>
            <a:r>
              <a:rPr lang="cs-CZ" dirty="0" err="1"/>
              <a:t>the</a:t>
            </a:r>
            <a:r>
              <a:rPr lang="cs-CZ" dirty="0"/>
              <a:t> </a:t>
            </a:r>
            <a:r>
              <a:rPr lang="cs-CZ" dirty="0" err="1"/>
              <a:t>shoulder</a:t>
            </a:r>
            <a:r>
              <a:rPr lang="cs-CZ" dirty="0"/>
              <a:t> </a:t>
            </a:r>
            <a:r>
              <a:rPr lang="cs-CZ" dirty="0" err="1"/>
              <a:t>girdle</a:t>
            </a:r>
            <a:endParaRPr lang="cs-CZ" dirty="0"/>
          </a:p>
        </p:txBody>
      </p:sp>
      <p:sp>
        <p:nvSpPr>
          <p:cNvPr id="3" name="Zástupný symbol pro obsah 2"/>
          <p:cNvSpPr>
            <a:spLocks noGrp="1"/>
          </p:cNvSpPr>
          <p:nvPr>
            <p:ph idx="1"/>
          </p:nvPr>
        </p:nvSpPr>
        <p:spPr>
          <a:xfrm>
            <a:off x="457200" y="1600200"/>
            <a:ext cx="8229600" cy="4829196"/>
          </a:xfrm>
        </p:spPr>
        <p:txBody>
          <a:bodyPr>
            <a:normAutofit fontScale="70000" lnSpcReduction="20000"/>
          </a:bodyPr>
          <a:lstStyle/>
          <a:p>
            <a:pPr>
              <a:buNone/>
            </a:pPr>
            <a:r>
              <a:rPr lang="cs-CZ" dirty="0" err="1"/>
              <a:t>Muscles</a:t>
            </a:r>
            <a:r>
              <a:rPr lang="cs-CZ" dirty="0"/>
              <a:t> </a:t>
            </a:r>
            <a:r>
              <a:rPr lang="cs-CZ" dirty="0" err="1"/>
              <a:t>distribution</a:t>
            </a:r>
            <a:r>
              <a:rPr lang="cs-CZ" dirty="0"/>
              <a:t> </a:t>
            </a:r>
            <a:r>
              <a:rPr lang="cs-CZ" dirty="0" err="1"/>
              <a:t>according</a:t>
            </a:r>
            <a:r>
              <a:rPr lang="cs-CZ" dirty="0"/>
              <a:t> </a:t>
            </a:r>
            <a:r>
              <a:rPr lang="cs-CZ" dirty="0" err="1"/>
              <a:t>muscle</a:t>
            </a:r>
            <a:r>
              <a:rPr lang="cs-CZ" dirty="0"/>
              <a:t> </a:t>
            </a:r>
            <a:r>
              <a:rPr lang="cs-CZ" b="1" dirty="0" err="1"/>
              <a:t>function</a:t>
            </a:r>
            <a:r>
              <a:rPr lang="cs-CZ" dirty="0"/>
              <a:t>:</a:t>
            </a:r>
          </a:p>
          <a:p>
            <a:endParaRPr lang="cs-CZ" dirty="0"/>
          </a:p>
          <a:p>
            <a:r>
              <a:rPr lang="cs-CZ" sz="3400" b="1" dirty="0" err="1"/>
              <a:t>Group</a:t>
            </a:r>
            <a:r>
              <a:rPr lang="cs-CZ" sz="3400" b="1" dirty="0"/>
              <a:t> </a:t>
            </a:r>
            <a:r>
              <a:rPr lang="cs-CZ" sz="3400" b="1" dirty="0" err="1"/>
              <a:t>of</a:t>
            </a:r>
            <a:r>
              <a:rPr lang="cs-CZ" sz="3400" b="1" dirty="0"/>
              <a:t> </a:t>
            </a:r>
            <a:r>
              <a:rPr lang="cs-CZ" sz="3400" b="1" dirty="0" err="1"/>
              <a:t>muscles</a:t>
            </a:r>
            <a:r>
              <a:rPr lang="cs-CZ" sz="3400" b="1" dirty="0"/>
              <a:t> </a:t>
            </a:r>
            <a:r>
              <a:rPr lang="cs-CZ" sz="3400" b="1" dirty="0" err="1"/>
              <a:t>connecting</a:t>
            </a:r>
            <a:r>
              <a:rPr lang="cs-CZ" sz="3400" b="1" dirty="0"/>
              <a:t> </a:t>
            </a:r>
            <a:r>
              <a:rPr lang="cs-CZ" sz="3400" b="1" dirty="0" err="1"/>
              <a:t>shoulder</a:t>
            </a:r>
            <a:r>
              <a:rPr lang="cs-CZ" sz="3400" b="1" dirty="0"/>
              <a:t> </a:t>
            </a:r>
            <a:r>
              <a:rPr lang="cs-CZ" sz="3400" b="1" dirty="0" err="1"/>
              <a:t>girdle</a:t>
            </a:r>
            <a:r>
              <a:rPr lang="cs-CZ" sz="3400" b="1" dirty="0"/>
              <a:t> </a:t>
            </a:r>
            <a:r>
              <a:rPr lang="cs-CZ" sz="3400" b="1" dirty="0" err="1"/>
              <a:t>with</a:t>
            </a:r>
            <a:r>
              <a:rPr lang="cs-CZ" sz="3400" b="1" dirty="0"/>
              <a:t> </a:t>
            </a:r>
            <a:r>
              <a:rPr lang="cs-CZ" sz="3400" b="1" dirty="0" err="1"/>
              <a:t>the</a:t>
            </a:r>
            <a:r>
              <a:rPr lang="cs-CZ" sz="3400" b="1" dirty="0"/>
              <a:t> trunk </a:t>
            </a:r>
          </a:p>
          <a:p>
            <a:pPr>
              <a:buNone/>
            </a:pPr>
            <a:r>
              <a:rPr lang="cs-CZ" sz="3600" b="1" dirty="0"/>
              <a:t>	</a:t>
            </a:r>
            <a:r>
              <a:rPr lang="cs-CZ" dirty="0"/>
              <a:t>(</a:t>
            </a:r>
            <a:r>
              <a:rPr lang="cs-CZ" dirty="0" err="1"/>
              <a:t>trapezius</a:t>
            </a:r>
            <a:r>
              <a:rPr lang="cs-CZ" dirty="0"/>
              <a:t>, </a:t>
            </a:r>
            <a:r>
              <a:rPr lang="cs-CZ" dirty="0" err="1"/>
              <a:t>rhomboidei</a:t>
            </a:r>
            <a:r>
              <a:rPr lang="cs-CZ" dirty="0"/>
              <a:t>, </a:t>
            </a:r>
            <a:r>
              <a:rPr lang="cs-CZ" dirty="0" err="1"/>
              <a:t>levator</a:t>
            </a:r>
            <a:r>
              <a:rPr lang="cs-CZ" dirty="0"/>
              <a:t> </a:t>
            </a:r>
            <a:r>
              <a:rPr lang="cs-CZ" dirty="0" err="1"/>
              <a:t>scapulae</a:t>
            </a:r>
            <a:r>
              <a:rPr lang="cs-CZ" dirty="0"/>
              <a:t>, </a:t>
            </a:r>
            <a:r>
              <a:rPr lang="cs-CZ" dirty="0" err="1"/>
              <a:t>serratus</a:t>
            </a:r>
            <a:r>
              <a:rPr lang="cs-CZ" dirty="0"/>
              <a:t> </a:t>
            </a:r>
            <a:r>
              <a:rPr lang="cs-CZ" dirty="0" err="1"/>
              <a:t>anterior</a:t>
            </a:r>
            <a:r>
              <a:rPr lang="cs-CZ" dirty="0"/>
              <a:t>, </a:t>
            </a:r>
            <a:r>
              <a:rPr lang="cs-CZ" dirty="0" err="1"/>
              <a:t>pectoralis</a:t>
            </a:r>
            <a:r>
              <a:rPr lang="cs-CZ" dirty="0"/>
              <a:t> </a:t>
            </a:r>
            <a:r>
              <a:rPr lang="cs-CZ" dirty="0" err="1"/>
              <a:t>minor</a:t>
            </a:r>
            <a:r>
              <a:rPr lang="cs-CZ" dirty="0"/>
              <a:t>)</a:t>
            </a:r>
          </a:p>
          <a:p>
            <a:endParaRPr lang="cs-CZ" dirty="0"/>
          </a:p>
          <a:p>
            <a:r>
              <a:rPr lang="cs-CZ" sz="3400" b="1" dirty="0" err="1"/>
              <a:t>Group</a:t>
            </a:r>
            <a:r>
              <a:rPr lang="cs-CZ" sz="3400" b="1" dirty="0"/>
              <a:t> </a:t>
            </a:r>
            <a:r>
              <a:rPr lang="cs-CZ" sz="3400" b="1" dirty="0" err="1"/>
              <a:t>of</a:t>
            </a:r>
            <a:r>
              <a:rPr lang="cs-CZ" sz="3400" b="1" dirty="0"/>
              <a:t> </a:t>
            </a:r>
            <a:r>
              <a:rPr lang="cs-CZ" sz="3400" b="1" dirty="0" err="1"/>
              <a:t>muscles</a:t>
            </a:r>
            <a:r>
              <a:rPr lang="cs-CZ" sz="3400" b="1" dirty="0"/>
              <a:t> </a:t>
            </a:r>
            <a:r>
              <a:rPr lang="cs-CZ" sz="3400" b="1" dirty="0" err="1"/>
              <a:t>connecting</a:t>
            </a:r>
            <a:r>
              <a:rPr lang="cs-CZ" sz="3400" b="1" dirty="0"/>
              <a:t> </a:t>
            </a:r>
            <a:r>
              <a:rPr lang="cs-CZ" sz="3400" b="1" dirty="0" err="1"/>
              <a:t>shoulder</a:t>
            </a:r>
            <a:r>
              <a:rPr lang="cs-CZ" sz="3400" b="1" dirty="0"/>
              <a:t> </a:t>
            </a:r>
            <a:r>
              <a:rPr lang="cs-CZ" sz="3400" b="1" dirty="0" err="1"/>
              <a:t>girdle</a:t>
            </a:r>
            <a:r>
              <a:rPr lang="cs-CZ" sz="3400" b="1" dirty="0"/>
              <a:t> </a:t>
            </a:r>
            <a:r>
              <a:rPr lang="cs-CZ" sz="3400" b="1" dirty="0" err="1"/>
              <a:t>with</a:t>
            </a:r>
            <a:r>
              <a:rPr lang="cs-CZ" sz="3400" b="1" dirty="0"/>
              <a:t> </a:t>
            </a:r>
            <a:r>
              <a:rPr lang="cs-CZ" sz="3400" b="1" dirty="0" err="1"/>
              <a:t>the</a:t>
            </a:r>
            <a:r>
              <a:rPr lang="cs-CZ" sz="3400" b="1" dirty="0"/>
              <a:t> </a:t>
            </a:r>
            <a:r>
              <a:rPr lang="cs-CZ" sz="3400" b="1" dirty="0" err="1"/>
              <a:t>arm</a:t>
            </a:r>
            <a:r>
              <a:rPr lang="cs-CZ" sz="3400" b="1" dirty="0"/>
              <a:t> </a:t>
            </a:r>
            <a:r>
              <a:rPr lang="cs-CZ" dirty="0"/>
              <a:t>(</a:t>
            </a:r>
            <a:r>
              <a:rPr lang="cs-CZ" dirty="0" err="1"/>
              <a:t>supraspinatus</a:t>
            </a:r>
            <a:r>
              <a:rPr lang="cs-CZ" dirty="0"/>
              <a:t>, </a:t>
            </a:r>
            <a:r>
              <a:rPr lang="cs-CZ" dirty="0" err="1"/>
              <a:t>infraspinatus</a:t>
            </a:r>
            <a:r>
              <a:rPr lang="cs-CZ" dirty="0"/>
              <a:t>, </a:t>
            </a:r>
            <a:r>
              <a:rPr lang="cs-CZ" dirty="0" err="1"/>
              <a:t>teres</a:t>
            </a:r>
            <a:r>
              <a:rPr lang="cs-CZ" dirty="0"/>
              <a:t> maior </a:t>
            </a:r>
            <a:r>
              <a:rPr lang="cs-CZ" dirty="0" err="1"/>
              <a:t>et</a:t>
            </a:r>
            <a:r>
              <a:rPr lang="cs-CZ" dirty="0"/>
              <a:t> </a:t>
            </a:r>
            <a:r>
              <a:rPr lang="cs-CZ" dirty="0" err="1"/>
              <a:t>minor</a:t>
            </a:r>
            <a:r>
              <a:rPr lang="cs-CZ" dirty="0"/>
              <a:t>, </a:t>
            </a:r>
            <a:r>
              <a:rPr lang="cs-CZ" dirty="0" err="1"/>
              <a:t>subscapularis</a:t>
            </a:r>
            <a:r>
              <a:rPr lang="cs-CZ" dirty="0"/>
              <a:t>, </a:t>
            </a:r>
            <a:r>
              <a:rPr lang="cs-CZ" dirty="0" err="1"/>
              <a:t>deltoideus</a:t>
            </a:r>
            <a:r>
              <a:rPr lang="cs-CZ" dirty="0"/>
              <a:t>, </a:t>
            </a:r>
            <a:r>
              <a:rPr lang="cs-CZ" dirty="0" err="1"/>
              <a:t>coracobrachialis</a:t>
            </a:r>
            <a:r>
              <a:rPr lang="cs-CZ" dirty="0"/>
              <a:t>, </a:t>
            </a:r>
            <a:r>
              <a:rPr lang="cs-CZ" dirty="0" err="1"/>
              <a:t>pectoralis</a:t>
            </a:r>
            <a:r>
              <a:rPr lang="cs-CZ" dirty="0"/>
              <a:t> maior, </a:t>
            </a:r>
            <a:r>
              <a:rPr lang="cs-CZ" dirty="0" err="1"/>
              <a:t>lattisimus</a:t>
            </a:r>
            <a:r>
              <a:rPr lang="cs-CZ" dirty="0"/>
              <a:t> </a:t>
            </a:r>
            <a:r>
              <a:rPr lang="cs-CZ" dirty="0" err="1"/>
              <a:t>dorsi</a:t>
            </a:r>
            <a:r>
              <a:rPr lang="cs-CZ" dirty="0"/>
              <a:t>)</a:t>
            </a:r>
          </a:p>
          <a:p>
            <a:endParaRPr lang="cs-CZ" dirty="0"/>
          </a:p>
          <a:p>
            <a:r>
              <a:rPr lang="cs-CZ" sz="3400" b="1" dirty="0" err="1"/>
              <a:t>Group</a:t>
            </a:r>
            <a:r>
              <a:rPr lang="cs-CZ" sz="3400" b="1" dirty="0"/>
              <a:t> </a:t>
            </a:r>
            <a:r>
              <a:rPr lang="cs-CZ" sz="3400" b="1" dirty="0" err="1"/>
              <a:t>of</a:t>
            </a:r>
            <a:r>
              <a:rPr lang="cs-CZ" sz="3400" b="1" dirty="0"/>
              <a:t> </a:t>
            </a:r>
            <a:r>
              <a:rPr lang="cs-CZ" sz="3400" b="1" dirty="0" err="1"/>
              <a:t>muscles</a:t>
            </a:r>
            <a:r>
              <a:rPr lang="cs-CZ" sz="3400" b="1" dirty="0"/>
              <a:t> </a:t>
            </a:r>
            <a:r>
              <a:rPr lang="cs-CZ" sz="3400" b="1" dirty="0" err="1"/>
              <a:t>connecting</a:t>
            </a:r>
            <a:r>
              <a:rPr lang="cs-CZ" sz="3400" b="1" dirty="0"/>
              <a:t> </a:t>
            </a:r>
            <a:r>
              <a:rPr lang="cs-CZ" sz="3400" b="1" dirty="0" err="1"/>
              <a:t>shoulder</a:t>
            </a:r>
            <a:r>
              <a:rPr lang="cs-CZ" sz="3400" b="1" dirty="0"/>
              <a:t> </a:t>
            </a:r>
            <a:r>
              <a:rPr lang="cs-CZ" sz="3400" b="1" dirty="0" err="1"/>
              <a:t>blade</a:t>
            </a:r>
            <a:r>
              <a:rPr lang="cs-CZ" sz="3400" b="1" dirty="0"/>
              <a:t> </a:t>
            </a:r>
            <a:r>
              <a:rPr lang="cs-CZ" sz="3400" b="1" dirty="0" err="1"/>
              <a:t>with</a:t>
            </a:r>
            <a:r>
              <a:rPr lang="cs-CZ" sz="3400" b="1" dirty="0"/>
              <a:t> </a:t>
            </a:r>
            <a:r>
              <a:rPr lang="cs-CZ" sz="3400" b="1" dirty="0" err="1"/>
              <a:t>forearm</a:t>
            </a:r>
            <a:r>
              <a:rPr lang="cs-CZ" sz="3400" b="1" dirty="0"/>
              <a:t> </a:t>
            </a:r>
            <a:r>
              <a:rPr lang="cs-CZ" dirty="0"/>
              <a:t>(biceps </a:t>
            </a:r>
            <a:r>
              <a:rPr lang="cs-CZ" dirty="0" err="1"/>
              <a:t>brachii</a:t>
            </a:r>
            <a:r>
              <a:rPr lang="cs-CZ" dirty="0"/>
              <a:t> </a:t>
            </a:r>
            <a:r>
              <a:rPr lang="cs-CZ" dirty="0" err="1"/>
              <a:t>et</a:t>
            </a:r>
            <a:r>
              <a:rPr lang="cs-CZ" dirty="0"/>
              <a:t> triceps </a:t>
            </a:r>
            <a:r>
              <a:rPr lang="cs-CZ" dirty="0" err="1"/>
              <a:t>brachii</a:t>
            </a:r>
            <a:r>
              <a:rPr lang="cs-CZ" dirty="0"/>
              <a:t>)</a:t>
            </a:r>
          </a:p>
          <a:p>
            <a:endParaRPr lang="cs-CZ"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Flexion</a:t>
            </a:r>
            <a:r>
              <a:rPr lang="cs-CZ" dirty="0"/>
              <a:t> in </a:t>
            </a:r>
            <a:r>
              <a:rPr lang="cs-CZ" dirty="0" err="1"/>
              <a:t>abduction</a:t>
            </a:r>
            <a:r>
              <a:rPr lang="cs-CZ" dirty="0"/>
              <a:t> – grade 3 </a:t>
            </a:r>
          </a:p>
        </p:txBody>
      </p:sp>
      <p:pic>
        <p:nvPicPr>
          <p:cNvPr id="73730" name="Picture 2" descr="C:\Users\Verca\Desktop\MMT (4) Shoulder, scapula, elbow, fotky\WP_20151001_036.jpg"/>
          <p:cNvPicPr>
            <a:picLocks noGrp="1" noChangeAspect="1" noChangeArrowheads="1"/>
          </p:cNvPicPr>
          <p:nvPr>
            <p:ph idx="1"/>
          </p:nvPr>
        </p:nvPicPr>
        <p:blipFill>
          <a:blip r:embed="rId2" cstate="print"/>
          <a:srcRect l="21628" t="5682" r="14535" b="9084"/>
          <a:stretch>
            <a:fillRect/>
          </a:stretch>
        </p:blipFill>
        <p:spPr bwMode="auto">
          <a:xfrm>
            <a:off x="2428860" y="1285860"/>
            <a:ext cx="5143536" cy="3857652"/>
          </a:xfrm>
          <a:prstGeom prst="rect">
            <a:avLst/>
          </a:prstGeom>
          <a:noFill/>
        </p:spPr>
      </p:pic>
      <p:sp>
        <p:nvSpPr>
          <p:cNvPr id="5" name="Nadpis 1"/>
          <p:cNvSpPr txBox="1">
            <a:spLocks/>
          </p:cNvSpPr>
          <p:nvPr/>
        </p:nvSpPr>
        <p:spPr>
          <a:xfrm>
            <a:off x="428596" y="5429240"/>
            <a:ext cx="8501122" cy="1428760"/>
          </a:xfrm>
          <a:prstGeom prst="rect">
            <a:avLst/>
          </a:prstGeom>
        </p:spPr>
        <p:txBody>
          <a:bodyPr vert="horz" lIns="91440" tIns="45720" rIns="91440" bIns="45720" rtlCol="0" anchor="ctr">
            <a:normAutofit fontScale="47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supine</a:t>
            </a:r>
            <a:r>
              <a:rPr lang="cs-CZ" sz="4400" dirty="0">
                <a:latin typeface="+mj-lt"/>
                <a:ea typeface="+mj-ea"/>
                <a:cs typeface="+mj-cs"/>
              </a:rPr>
              <a:t>, </a:t>
            </a:r>
            <a:r>
              <a:rPr lang="cs-CZ" sz="4400" dirty="0" err="1">
                <a:latin typeface="+mj-lt"/>
                <a:ea typeface="+mj-ea"/>
                <a:cs typeface="+mj-cs"/>
              </a:rPr>
              <a:t>lower</a:t>
            </a:r>
            <a:r>
              <a:rPr lang="cs-CZ" sz="4400" dirty="0">
                <a:latin typeface="+mj-lt"/>
                <a:ea typeface="+mj-ea"/>
                <a:cs typeface="+mj-cs"/>
              </a:rPr>
              <a:t> </a:t>
            </a:r>
            <a:r>
              <a:rPr lang="cs-CZ" sz="4400" dirty="0" err="1">
                <a:latin typeface="+mj-lt"/>
                <a:ea typeface="+mj-ea"/>
                <a:cs typeface="+mj-cs"/>
              </a:rPr>
              <a:t>limbs</a:t>
            </a:r>
            <a:r>
              <a:rPr lang="cs-CZ" sz="4400" dirty="0">
                <a:latin typeface="+mj-lt"/>
                <a:ea typeface="+mj-ea"/>
                <a:cs typeface="+mj-cs"/>
              </a:rPr>
              <a:t> </a:t>
            </a:r>
            <a:r>
              <a:rPr lang="cs-CZ" sz="4400" dirty="0" err="1">
                <a:latin typeface="+mj-lt"/>
                <a:ea typeface="+mj-ea"/>
                <a:cs typeface="+mj-cs"/>
              </a:rPr>
              <a:t>flexed</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90° </a:t>
            </a:r>
            <a:r>
              <a:rPr lang="cs-CZ" sz="4400" dirty="0" err="1">
                <a:latin typeface="+mj-lt"/>
                <a:ea typeface="+mj-ea"/>
                <a:cs typeface="+mj-cs"/>
              </a:rPr>
              <a:t>abduct</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90° </a:t>
            </a:r>
            <a:r>
              <a:rPr lang="cs-CZ" sz="4400" dirty="0" err="1">
                <a:latin typeface="+mj-lt"/>
                <a:ea typeface="+mj-ea"/>
                <a:cs typeface="+mj-cs"/>
              </a:rPr>
              <a:t>flexed</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elbow</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Fixation</a:t>
            </a:r>
            <a:r>
              <a:rPr lang="cs-CZ" sz="4400" dirty="0">
                <a:latin typeface="+mj-lt"/>
                <a:ea typeface="+mj-ea"/>
                <a:cs typeface="+mj-cs"/>
              </a:rPr>
              <a:t>: fix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from</a:t>
            </a:r>
            <a:r>
              <a:rPr lang="cs-CZ" sz="4400" dirty="0">
                <a:latin typeface="+mj-lt"/>
                <a:ea typeface="+mj-ea"/>
                <a:cs typeface="+mj-cs"/>
              </a:rPr>
              <a:t> </a:t>
            </a:r>
            <a:r>
              <a:rPr lang="cs-CZ" sz="4400" dirty="0" err="1">
                <a:latin typeface="+mj-lt"/>
                <a:ea typeface="+mj-ea"/>
                <a:cs typeface="+mj-cs"/>
              </a:rPr>
              <a:t>above</a:t>
            </a:r>
            <a:endParaRPr lang="cs-CZ" sz="4400" dirty="0">
              <a:latin typeface="+mj-lt"/>
              <a:ea typeface="+mj-ea"/>
              <a:cs typeface="+mj-cs"/>
            </a:endParaRPr>
          </a:p>
          <a:p>
            <a:pPr lvl="0">
              <a:spcBef>
                <a:spcPct val="0"/>
              </a:spcBef>
              <a:defRPr/>
            </a:pPr>
            <a:r>
              <a:rPr lang="cs-CZ" sz="4400" dirty="0" err="1">
                <a:latin typeface="+mj-lt"/>
                <a:ea typeface="+mj-ea"/>
                <a:cs typeface="+mj-cs"/>
              </a:rPr>
              <a:t>Movement</a:t>
            </a:r>
            <a:r>
              <a:rPr lang="cs-CZ" sz="4400" dirty="0">
                <a:latin typeface="+mj-lt"/>
                <a:ea typeface="+mj-ea"/>
                <a:cs typeface="+mj-cs"/>
              </a:rPr>
              <a:t>: </a:t>
            </a:r>
            <a:r>
              <a:rPr lang="cs-CZ" sz="4400" dirty="0"/>
              <a:t>90° </a:t>
            </a:r>
            <a:r>
              <a:rPr lang="cs-CZ" sz="4400" dirty="0" err="1">
                <a:latin typeface="+mj-lt"/>
                <a:ea typeface="+mj-ea"/>
                <a:cs typeface="+mj-cs"/>
              </a:rPr>
              <a:t>flexion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from</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position</a:t>
            </a:r>
            <a:r>
              <a:rPr lang="cs-CZ" sz="4400" dirty="0">
                <a:latin typeface="+mj-lt"/>
                <a:ea typeface="+mj-ea"/>
                <a:cs typeface="+mj-cs"/>
              </a:rPr>
              <a:t> </a:t>
            </a:r>
            <a:r>
              <a:rPr lang="cs-CZ" sz="4400" dirty="0" err="1">
                <a:latin typeface="+mj-lt"/>
                <a:ea typeface="+mj-ea"/>
                <a:cs typeface="+mj-cs"/>
              </a:rPr>
              <a:t>mentioned</a:t>
            </a:r>
            <a:r>
              <a:rPr lang="cs-CZ" sz="4400" dirty="0">
                <a:latin typeface="+mj-lt"/>
                <a:ea typeface="+mj-ea"/>
                <a:cs typeface="+mj-cs"/>
              </a:rPr>
              <a:t> </a:t>
            </a:r>
            <a:r>
              <a:rPr lang="cs-CZ" sz="4400" dirty="0" err="1">
                <a:latin typeface="+mj-lt"/>
                <a:ea typeface="+mj-ea"/>
                <a:cs typeface="+mj-cs"/>
              </a:rPr>
              <a:t>above</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Flexion</a:t>
            </a:r>
            <a:r>
              <a:rPr lang="cs-CZ" dirty="0"/>
              <a:t> in </a:t>
            </a:r>
            <a:r>
              <a:rPr lang="cs-CZ" dirty="0" err="1"/>
              <a:t>abduction</a:t>
            </a:r>
            <a:r>
              <a:rPr lang="cs-CZ" dirty="0"/>
              <a:t> – grade 2 </a:t>
            </a:r>
          </a:p>
        </p:txBody>
      </p:sp>
      <p:sp>
        <p:nvSpPr>
          <p:cNvPr id="4" name="Nadpis 1"/>
          <p:cNvSpPr txBox="1">
            <a:spLocks/>
          </p:cNvSpPr>
          <p:nvPr/>
        </p:nvSpPr>
        <p:spPr>
          <a:xfrm>
            <a:off x="357158" y="5357826"/>
            <a:ext cx="8229600" cy="1285884"/>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sitting</a:t>
            </a:r>
            <a:r>
              <a:rPr lang="cs-CZ" sz="4400" dirty="0">
                <a:latin typeface="+mj-lt"/>
                <a:ea typeface="+mj-ea"/>
                <a:cs typeface="+mj-cs"/>
              </a:rPr>
              <a:t> in front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a:t>
            </a:r>
            <a:r>
              <a:rPr lang="cs-CZ" sz="4400" dirty="0" err="1">
                <a:latin typeface="+mj-lt"/>
                <a:ea typeface="+mj-ea"/>
                <a:cs typeface="+mj-cs"/>
              </a:rPr>
              <a:t>lying</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90° 	</a:t>
            </a:r>
            <a:r>
              <a:rPr lang="cs-CZ" sz="4400" dirty="0" err="1">
                <a:latin typeface="+mj-lt"/>
                <a:ea typeface="+mj-ea"/>
                <a:cs typeface="+mj-cs"/>
              </a:rPr>
              <a:t>abduction</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inner</a:t>
            </a:r>
            <a:r>
              <a:rPr lang="cs-CZ" sz="4400" dirty="0">
                <a:latin typeface="+mj-lt"/>
                <a:ea typeface="+mj-ea"/>
                <a:cs typeface="+mj-cs"/>
              </a:rPr>
              <a:t> </a:t>
            </a:r>
            <a:r>
              <a:rPr lang="cs-CZ" sz="4400" dirty="0" err="1">
                <a:latin typeface="+mj-lt"/>
                <a:ea typeface="+mj-ea"/>
                <a:cs typeface="+mj-cs"/>
              </a:rPr>
              <a:t>rotation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90° </a:t>
            </a:r>
            <a:r>
              <a:rPr lang="cs-CZ" sz="4400" dirty="0" err="1">
                <a:latin typeface="+mj-lt"/>
                <a:ea typeface="+mj-ea"/>
                <a:cs typeface="+mj-cs"/>
              </a:rPr>
              <a:t>flexion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elbow</a:t>
            </a:r>
            <a:endParaRPr lang="cs-CZ" sz="4400" dirty="0">
              <a:latin typeface="+mj-lt"/>
              <a:ea typeface="+mj-ea"/>
              <a:cs typeface="+mj-cs"/>
            </a:endParaRPr>
          </a:p>
          <a:p>
            <a:pPr lvl="0">
              <a:spcBef>
                <a:spcPct val="0"/>
              </a:spcBef>
              <a:defRPr/>
            </a:pPr>
            <a:r>
              <a:rPr lang="cs-CZ" sz="4400" dirty="0" err="1">
                <a:latin typeface="+mj-lt"/>
                <a:ea typeface="+mj-ea"/>
                <a:cs typeface="+mj-cs"/>
              </a:rPr>
              <a:t>Fixation</a:t>
            </a:r>
            <a:r>
              <a:rPr lang="cs-CZ" sz="4400" dirty="0">
                <a:latin typeface="+mj-lt"/>
                <a:ea typeface="+mj-ea"/>
                <a:cs typeface="+mj-cs"/>
              </a:rPr>
              <a:t>: </a:t>
            </a:r>
            <a:r>
              <a:rPr lang="cs-CZ" sz="4400" dirty="0"/>
              <a:t>fix </a:t>
            </a:r>
            <a:r>
              <a:rPr lang="cs-CZ" sz="4400" dirty="0" err="1"/>
              <a:t>the</a:t>
            </a:r>
            <a:r>
              <a:rPr lang="cs-CZ" sz="4400" dirty="0"/>
              <a:t> </a:t>
            </a:r>
            <a:r>
              <a:rPr lang="cs-CZ" sz="4400" dirty="0" err="1"/>
              <a:t>shoulder</a:t>
            </a:r>
            <a:r>
              <a:rPr lang="cs-CZ" sz="4400" dirty="0"/>
              <a:t> </a:t>
            </a:r>
            <a:r>
              <a:rPr lang="cs-CZ" sz="4400" dirty="0" err="1"/>
              <a:t>from</a:t>
            </a:r>
            <a:r>
              <a:rPr lang="cs-CZ" sz="4400" dirty="0"/>
              <a:t> </a:t>
            </a:r>
            <a:r>
              <a:rPr lang="cs-CZ" sz="4400" dirty="0" err="1"/>
              <a:t>above</a:t>
            </a:r>
            <a:r>
              <a:rPr lang="cs-CZ" sz="4400" dirty="0"/>
              <a:t>, </a:t>
            </a:r>
            <a:r>
              <a:rPr lang="cs-CZ" sz="4400" dirty="0" err="1"/>
              <a:t>lateral</a:t>
            </a:r>
            <a:r>
              <a:rPr lang="cs-CZ" sz="4400" dirty="0"/>
              <a:t> </a:t>
            </a:r>
            <a:r>
              <a:rPr lang="cs-CZ" sz="4400" dirty="0" err="1"/>
              <a:t>side</a:t>
            </a:r>
            <a:r>
              <a:rPr lang="cs-CZ" sz="4400" dirty="0"/>
              <a:t> </a:t>
            </a:r>
            <a:r>
              <a:rPr lang="cs-CZ" sz="4400" dirty="0" err="1"/>
              <a:t>of</a:t>
            </a:r>
            <a:r>
              <a:rPr lang="cs-CZ" sz="4400" dirty="0"/>
              <a:t> </a:t>
            </a:r>
            <a:r>
              <a:rPr lang="cs-CZ" sz="4400" dirty="0" err="1"/>
              <a:t>the</a:t>
            </a:r>
            <a:r>
              <a:rPr lang="cs-CZ" sz="4400" dirty="0"/>
              <a:t> trunk on </a:t>
            </a:r>
            <a:r>
              <a:rPr lang="cs-CZ" sz="4400" dirty="0" err="1"/>
              <a:t>the</a:t>
            </a:r>
            <a:r>
              <a:rPr lang="cs-CZ" sz="4400" dirty="0"/>
              <a:t> </a:t>
            </a:r>
            <a:r>
              <a:rPr lang="cs-CZ" sz="4400" dirty="0" err="1"/>
              <a:t>tested</a:t>
            </a:r>
            <a:r>
              <a:rPr lang="cs-CZ" sz="4400" dirty="0"/>
              <a:t> </a:t>
            </a:r>
            <a:r>
              <a:rPr lang="cs-CZ" sz="4400" dirty="0" err="1"/>
              <a:t>side</a:t>
            </a:r>
            <a:endParaRPr lang="cs-CZ" sz="44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4400" dirty="0" err="1">
                <a:latin typeface="+mj-lt"/>
                <a:ea typeface="+mj-ea"/>
                <a:cs typeface="+mj-cs"/>
              </a:rPr>
              <a:t>Movement</a:t>
            </a:r>
            <a:r>
              <a:rPr lang="cs-CZ" sz="4400" dirty="0">
                <a:latin typeface="+mj-lt"/>
                <a:ea typeface="+mj-ea"/>
                <a:cs typeface="+mj-cs"/>
              </a:rPr>
              <a:t>: </a:t>
            </a:r>
            <a:r>
              <a:rPr lang="cs-CZ" sz="4400" dirty="0" err="1">
                <a:latin typeface="+mj-lt"/>
                <a:ea typeface="+mj-ea"/>
                <a:cs typeface="+mj-cs"/>
              </a:rPr>
              <a:t>horizontal</a:t>
            </a:r>
            <a:r>
              <a:rPr lang="cs-CZ" sz="4400" dirty="0">
                <a:latin typeface="+mj-lt"/>
                <a:ea typeface="+mj-ea"/>
                <a:cs typeface="+mj-cs"/>
              </a:rPr>
              <a:t> </a:t>
            </a:r>
            <a:r>
              <a:rPr lang="cs-CZ" sz="4400" dirty="0" err="1">
                <a:latin typeface="+mj-lt"/>
                <a:ea typeface="+mj-ea"/>
                <a:cs typeface="+mj-cs"/>
              </a:rPr>
              <a:t>flexion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pushing</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arm</a:t>
            </a:r>
            <a:r>
              <a:rPr lang="cs-CZ" sz="4400" dirty="0">
                <a:latin typeface="+mj-lt"/>
                <a:ea typeface="+mj-ea"/>
                <a:cs typeface="+mj-cs"/>
              </a:rPr>
              <a:t> on </a:t>
            </a:r>
            <a:r>
              <a:rPr lang="cs-CZ" sz="4400" dirty="0" err="1">
                <a:latin typeface="+mj-lt"/>
                <a:ea typeface="+mj-ea"/>
                <a:cs typeface="+mj-cs"/>
              </a:rPr>
              <a:t>the</a:t>
            </a:r>
            <a:r>
              <a:rPr lang="cs-CZ" sz="4400" dirty="0">
                <a:latin typeface="+mj-lt"/>
                <a:ea typeface="+mj-ea"/>
                <a:cs typeface="+mj-cs"/>
              </a:rPr>
              <a:t> table, in </a:t>
            </a:r>
            <a:r>
              <a:rPr lang="cs-CZ" sz="4400" dirty="0" err="1">
                <a:latin typeface="+mj-lt"/>
                <a:ea typeface="+mj-ea"/>
                <a:cs typeface="+mj-cs"/>
              </a:rPr>
              <a:t>full</a:t>
            </a:r>
            <a:r>
              <a:rPr lang="cs-CZ" sz="4400" dirty="0">
                <a:latin typeface="+mj-lt"/>
                <a:ea typeface="+mj-ea"/>
                <a:cs typeface="+mj-cs"/>
              </a:rPr>
              <a:t> 	</a:t>
            </a:r>
            <a:r>
              <a:rPr lang="cs-CZ" sz="4400" dirty="0" err="1">
                <a:latin typeface="+mj-lt"/>
                <a:ea typeface="+mj-ea"/>
                <a:cs typeface="+mj-cs"/>
              </a:rPr>
              <a:t>range</a:t>
            </a:r>
            <a:r>
              <a:rPr lang="cs-CZ" sz="4400" dirty="0">
                <a:latin typeface="+mj-lt"/>
                <a:ea typeface="+mj-ea"/>
                <a:cs typeface="+mj-cs"/>
              </a:rPr>
              <a:t> </a:t>
            </a:r>
            <a:r>
              <a:rPr lang="cs-CZ" sz="4400" dirty="0" err="1">
                <a:latin typeface="+mj-lt"/>
                <a:ea typeface="+mj-ea"/>
                <a:cs typeface="+mj-cs"/>
              </a:rPr>
              <a:t>of</a:t>
            </a:r>
            <a:r>
              <a:rPr lang="cs-CZ" sz="4400" dirty="0">
                <a:latin typeface="+mj-lt"/>
                <a:ea typeface="+mj-ea"/>
                <a:cs typeface="+mj-cs"/>
              </a:rPr>
              <a:t> </a:t>
            </a:r>
            <a:r>
              <a:rPr lang="cs-CZ" sz="4400" dirty="0" err="1">
                <a:latin typeface="+mj-lt"/>
                <a:ea typeface="+mj-ea"/>
                <a:cs typeface="+mj-cs"/>
              </a:rPr>
              <a:t>movement</a:t>
            </a:r>
            <a:endParaRPr lang="cs-CZ" sz="44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74754" name="Picture 2" descr="C:\Users\Verca\Desktop\MMT (4) Shoulder, scapula, elbow, fotky\WP_20151001_037.jpg"/>
          <p:cNvPicPr>
            <a:picLocks noGrp="1" noChangeAspect="1" noChangeArrowheads="1"/>
          </p:cNvPicPr>
          <p:nvPr>
            <p:ph idx="1"/>
          </p:nvPr>
        </p:nvPicPr>
        <p:blipFill>
          <a:blip r:embed="rId2" cstate="print"/>
          <a:srcRect l="32267" t="4104" r="16308" b="5928"/>
          <a:stretch>
            <a:fillRect/>
          </a:stretch>
        </p:blipFill>
        <p:spPr bwMode="auto">
          <a:xfrm>
            <a:off x="2857488" y="1285860"/>
            <a:ext cx="3776716" cy="3711600"/>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Flexion</a:t>
            </a:r>
            <a:r>
              <a:rPr lang="cs-CZ" dirty="0"/>
              <a:t> in </a:t>
            </a:r>
            <a:r>
              <a:rPr lang="cs-CZ" dirty="0" err="1"/>
              <a:t>abduction</a:t>
            </a:r>
            <a:r>
              <a:rPr lang="cs-CZ" dirty="0"/>
              <a:t> – grade 1,0 </a:t>
            </a:r>
          </a:p>
        </p:txBody>
      </p:sp>
      <p:pic>
        <p:nvPicPr>
          <p:cNvPr id="75778" name="Picture 2" descr="C:\Users\Verca\Desktop\MMT (4) Shoulder, scapula, elbow, fotky\WP_20151001_038.jpg"/>
          <p:cNvPicPr>
            <a:picLocks noGrp="1" noChangeAspect="1" noChangeArrowheads="1"/>
          </p:cNvPicPr>
          <p:nvPr>
            <p:ph idx="1"/>
          </p:nvPr>
        </p:nvPicPr>
        <p:blipFill>
          <a:blip r:embed="rId2" cstate="print"/>
          <a:srcRect l="30494" r="24288" b="2771"/>
          <a:stretch>
            <a:fillRect/>
          </a:stretch>
        </p:blipFill>
        <p:spPr bwMode="auto">
          <a:xfrm>
            <a:off x="3357554" y="1357298"/>
            <a:ext cx="3046100" cy="3679200"/>
          </a:xfrm>
          <a:prstGeom prst="rect">
            <a:avLst/>
          </a:prstGeom>
          <a:noFill/>
        </p:spPr>
      </p:pic>
      <p:sp>
        <p:nvSpPr>
          <p:cNvPr id="5" name="Obdélník 4"/>
          <p:cNvSpPr/>
          <p:nvPr/>
        </p:nvSpPr>
        <p:spPr>
          <a:xfrm>
            <a:off x="428596" y="5214950"/>
            <a:ext cx="8143932" cy="1200329"/>
          </a:xfrm>
          <a:prstGeom prst="rect">
            <a:avLst/>
          </a:prstGeom>
        </p:spPr>
        <p:txBody>
          <a:bodyPr wrap="square">
            <a:spAutoFit/>
          </a:bodyPr>
          <a:lstStyle/>
          <a:p>
            <a:pPr lvl="0">
              <a:spcBef>
                <a:spcPct val="0"/>
              </a:spcBef>
              <a:defRPr/>
            </a:pPr>
            <a:r>
              <a:rPr lang="cs-CZ" dirty="0" err="1"/>
              <a:t>Position</a:t>
            </a:r>
            <a:r>
              <a:rPr lang="cs-CZ" dirty="0"/>
              <a:t>: </a:t>
            </a:r>
            <a:r>
              <a:rPr lang="cs-CZ" dirty="0" err="1"/>
              <a:t>sitting</a:t>
            </a:r>
            <a:r>
              <a:rPr lang="cs-CZ" dirty="0"/>
              <a:t> in front </a:t>
            </a:r>
            <a:r>
              <a:rPr lang="cs-CZ" dirty="0" err="1"/>
              <a:t>of</a:t>
            </a:r>
            <a:r>
              <a:rPr lang="cs-CZ" dirty="0"/>
              <a:t> </a:t>
            </a:r>
            <a:r>
              <a:rPr lang="cs-CZ" dirty="0" err="1"/>
              <a:t>the</a:t>
            </a:r>
            <a:r>
              <a:rPr lang="cs-CZ" dirty="0"/>
              <a:t> table, </a:t>
            </a:r>
            <a:r>
              <a:rPr lang="cs-CZ" dirty="0" err="1"/>
              <a:t>tested</a:t>
            </a:r>
            <a:r>
              <a:rPr lang="cs-CZ" dirty="0"/>
              <a:t> </a:t>
            </a:r>
            <a:r>
              <a:rPr lang="cs-CZ" dirty="0" err="1"/>
              <a:t>upper</a:t>
            </a:r>
            <a:r>
              <a:rPr lang="cs-CZ" dirty="0"/>
              <a:t> limb </a:t>
            </a:r>
            <a:r>
              <a:rPr lang="cs-CZ" dirty="0" err="1"/>
              <a:t>lying</a:t>
            </a:r>
            <a:r>
              <a:rPr lang="cs-CZ" dirty="0"/>
              <a:t> on </a:t>
            </a:r>
            <a:r>
              <a:rPr lang="cs-CZ" dirty="0" err="1"/>
              <a:t>the</a:t>
            </a:r>
            <a:r>
              <a:rPr lang="cs-CZ" dirty="0"/>
              <a:t> table, 90° 	</a:t>
            </a:r>
            <a:r>
              <a:rPr lang="cs-CZ" dirty="0" err="1"/>
              <a:t>abduction</a:t>
            </a:r>
            <a:r>
              <a:rPr lang="cs-CZ" dirty="0"/>
              <a:t> </a:t>
            </a:r>
            <a:r>
              <a:rPr lang="cs-CZ" dirty="0" err="1"/>
              <a:t>and</a:t>
            </a:r>
            <a:r>
              <a:rPr lang="cs-CZ" dirty="0"/>
              <a:t> </a:t>
            </a:r>
            <a:r>
              <a:rPr lang="cs-CZ" dirty="0" err="1"/>
              <a:t>inner</a:t>
            </a:r>
            <a:r>
              <a:rPr lang="cs-CZ" dirty="0"/>
              <a:t> </a:t>
            </a:r>
            <a:r>
              <a:rPr lang="cs-CZ" dirty="0" err="1"/>
              <a:t>rotation</a:t>
            </a:r>
            <a:r>
              <a:rPr lang="cs-CZ" dirty="0"/>
              <a:t> in </a:t>
            </a:r>
            <a:r>
              <a:rPr lang="cs-CZ" dirty="0" err="1"/>
              <a:t>the</a:t>
            </a:r>
            <a:r>
              <a:rPr lang="cs-CZ" dirty="0"/>
              <a:t> </a:t>
            </a:r>
            <a:r>
              <a:rPr lang="cs-CZ" dirty="0" err="1"/>
              <a:t>shoulder</a:t>
            </a:r>
            <a:r>
              <a:rPr lang="cs-CZ" dirty="0"/>
              <a:t>, 90° </a:t>
            </a:r>
            <a:r>
              <a:rPr lang="cs-CZ" dirty="0" err="1"/>
              <a:t>flexion</a:t>
            </a:r>
            <a:r>
              <a:rPr lang="cs-CZ" dirty="0"/>
              <a:t> in </a:t>
            </a:r>
            <a:r>
              <a:rPr lang="cs-CZ" dirty="0" err="1"/>
              <a:t>the</a:t>
            </a:r>
            <a:r>
              <a:rPr lang="cs-CZ" dirty="0"/>
              <a:t> </a:t>
            </a:r>
            <a:r>
              <a:rPr lang="cs-CZ" dirty="0" err="1"/>
              <a:t>elbow</a:t>
            </a:r>
            <a:endParaRPr lang="cs-CZ" dirty="0"/>
          </a:p>
          <a:p>
            <a:pPr lvl="0">
              <a:spcBef>
                <a:spcPct val="0"/>
              </a:spcBef>
              <a:defRPr/>
            </a:pPr>
            <a:r>
              <a:rPr lang="cs-CZ" dirty="0" err="1"/>
              <a:t>Attempt</a:t>
            </a:r>
            <a:r>
              <a:rPr lang="cs-CZ" dirty="0"/>
              <a:t> to </a:t>
            </a:r>
            <a:r>
              <a:rPr lang="cs-CZ" dirty="0" err="1"/>
              <a:t>move</a:t>
            </a:r>
            <a:r>
              <a:rPr lang="cs-CZ" dirty="0"/>
              <a:t>: PT </a:t>
            </a:r>
            <a:r>
              <a:rPr lang="cs-CZ" dirty="0" err="1"/>
              <a:t>palpates</a:t>
            </a:r>
            <a:r>
              <a:rPr lang="cs-CZ" dirty="0"/>
              <a:t> </a:t>
            </a:r>
            <a:r>
              <a:rPr lang="cs-CZ" dirty="0" err="1"/>
              <a:t>trace</a:t>
            </a:r>
            <a:r>
              <a:rPr lang="cs-CZ" dirty="0"/>
              <a:t> </a:t>
            </a:r>
            <a:r>
              <a:rPr lang="cs-CZ" dirty="0" err="1"/>
              <a:t>of</a:t>
            </a:r>
            <a:r>
              <a:rPr lang="cs-CZ" dirty="0"/>
              <a:t> </a:t>
            </a:r>
            <a:r>
              <a:rPr lang="cs-CZ" dirty="0" err="1"/>
              <a:t>contraction</a:t>
            </a:r>
            <a:r>
              <a:rPr lang="cs-CZ" dirty="0"/>
              <a:t> </a:t>
            </a:r>
            <a:r>
              <a:rPr lang="cs-CZ" dirty="0" err="1"/>
              <a:t>of</a:t>
            </a:r>
            <a:r>
              <a:rPr lang="cs-CZ" dirty="0"/>
              <a:t> </a:t>
            </a:r>
            <a:r>
              <a:rPr lang="cs-CZ" dirty="0" err="1"/>
              <a:t>pectoralis</a:t>
            </a:r>
            <a:r>
              <a:rPr lang="cs-CZ" dirty="0"/>
              <a:t> </a:t>
            </a:r>
            <a:r>
              <a:rPr lang="cs-CZ" dirty="0" err="1"/>
              <a:t>muscle</a:t>
            </a:r>
            <a:r>
              <a:rPr lang="cs-CZ" dirty="0"/>
              <a:t> </a:t>
            </a:r>
            <a:r>
              <a:rPr lang="cs-CZ" dirty="0" err="1"/>
              <a:t>during</a:t>
            </a:r>
            <a:r>
              <a:rPr lang="cs-CZ" dirty="0"/>
              <a:t> 	</a:t>
            </a:r>
            <a:r>
              <a:rPr lang="cs-CZ" dirty="0" err="1"/>
              <a:t>patients</a:t>
            </a:r>
            <a:r>
              <a:rPr lang="cs-CZ" dirty="0"/>
              <a:t>´ </a:t>
            </a:r>
            <a:r>
              <a:rPr lang="cs-CZ" dirty="0" err="1"/>
              <a:t>attempt</a:t>
            </a:r>
            <a:r>
              <a:rPr lang="cs-CZ" dirty="0"/>
              <a:t> to </a:t>
            </a:r>
            <a:r>
              <a:rPr lang="cs-CZ" dirty="0" err="1"/>
              <a:t>move</a:t>
            </a:r>
            <a:r>
              <a:rPr lang="cs-CZ" dirty="0"/>
              <a:t> </a:t>
            </a:r>
            <a:r>
              <a:rPr lang="cs-CZ" dirty="0" err="1"/>
              <a:t>the</a:t>
            </a:r>
            <a:r>
              <a:rPr lang="cs-CZ" dirty="0"/>
              <a:t> </a:t>
            </a:r>
            <a:r>
              <a:rPr lang="cs-CZ" dirty="0" err="1"/>
              <a:t>arm</a:t>
            </a:r>
            <a:r>
              <a:rPr lang="cs-CZ" dirty="0"/>
              <a:t> </a:t>
            </a:r>
            <a:r>
              <a:rPr lang="cs-CZ" dirty="0" err="1"/>
              <a:t>forward</a:t>
            </a:r>
            <a:endParaRPr lang="cs-CZ"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Flexion</a:t>
            </a:r>
            <a:r>
              <a:rPr lang="cs-CZ" dirty="0"/>
              <a:t> in </a:t>
            </a:r>
            <a:r>
              <a:rPr lang="cs-CZ" dirty="0" err="1"/>
              <a:t>abduction</a:t>
            </a:r>
            <a:r>
              <a:rPr lang="cs-CZ" dirty="0"/>
              <a:t> – notes </a:t>
            </a:r>
          </a:p>
        </p:txBody>
      </p:sp>
      <p:sp>
        <p:nvSpPr>
          <p:cNvPr id="3" name="Zástupný symbol pro obsah 2"/>
          <p:cNvSpPr>
            <a:spLocks noGrp="1"/>
          </p:cNvSpPr>
          <p:nvPr>
            <p:ph idx="1"/>
          </p:nvPr>
        </p:nvSpPr>
        <p:spPr/>
        <p:txBody>
          <a:bodyPr/>
          <a:lstStyle/>
          <a:p>
            <a:r>
              <a:rPr lang="cs-CZ" dirty="0"/>
              <a:t>Don´t </a:t>
            </a:r>
            <a:r>
              <a:rPr lang="cs-CZ" dirty="0" err="1"/>
              <a:t>allow</a:t>
            </a:r>
            <a:r>
              <a:rPr lang="cs-CZ" dirty="0"/>
              <a:t> </a:t>
            </a:r>
            <a:r>
              <a:rPr lang="cs-CZ" dirty="0" err="1"/>
              <a:t>the</a:t>
            </a:r>
            <a:r>
              <a:rPr lang="cs-CZ" dirty="0"/>
              <a:t> </a:t>
            </a:r>
            <a:r>
              <a:rPr lang="cs-CZ" dirty="0" err="1"/>
              <a:t>patient</a:t>
            </a:r>
            <a:r>
              <a:rPr lang="cs-CZ" dirty="0"/>
              <a:t> to do </a:t>
            </a:r>
            <a:r>
              <a:rPr lang="cs-CZ" dirty="0" err="1"/>
              <a:t>elevation</a:t>
            </a:r>
            <a:r>
              <a:rPr lang="cs-CZ" dirty="0"/>
              <a:t> </a:t>
            </a:r>
            <a:r>
              <a:rPr lang="cs-CZ" dirty="0" err="1"/>
              <a:t>or</a:t>
            </a:r>
            <a:r>
              <a:rPr lang="cs-CZ" dirty="0"/>
              <a:t> </a:t>
            </a:r>
            <a:r>
              <a:rPr lang="cs-CZ" dirty="0" err="1"/>
              <a:t>protraction</a:t>
            </a:r>
            <a:r>
              <a:rPr lang="cs-CZ" dirty="0"/>
              <a:t> </a:t>
            </a:r>
            <a:r>
              <a:rPr lang="cs-CZ" dirty="0" err="1"/>
              <a:t>of</a:t>
            </a:r>
            <a:r>
              <a:rPr lang="cs-CZ" dirty="0"/>
              <a:t> </a:t>
            </a:r>
            <a:r>
              <a:rPr lang="cs-CZ" dirty="0" err="1"/>
              <a:t>the</a:t>
            </a:r>
            <a:r>
              <a:rPr lang="cs-CZ" dirty="0"/>
              <a:t> </a:t>
            </a:r>
            <a:r>
              <a:rPr lang="cs-CZ" dirty="0" err="1"/>
              <a:t>shoulder</a:t>
            </a:r>
            <a:endParaRPr lang="cs-CZ" dirty="0"/>
          </a:p>
          <a:p>
            <a:r>
              <a:rPr lang="cs-CZ" dirty="0" err="1"/>
              <a:t>Flexion</a:t>
            </a:r>
            <a:r>
              <a:rPr lang="cs-CZ" dirty="0"/>
              <a:t> </a:t>
            </a:r>
            <a:r>
              <a:rPr lang="cs-CZ" dirty="0" err="1"/>
              <a:t>of</a:t>
            </a:r>
            <a:r>
              <a:rPr lang="cs-CZ" dirty="0"/>
              <a:t> </a:t>
            </a:r>
            <a:r>
              <a:rPr lang="cs-CZ" dirty="0" err="1"/>
              <a:t>the</a:t>
            </a:r>
            <a:r>
              <a:rPr lang="cs-CZ" dirty="0"/>
              <a:t> </a:t>
            </a:r>
            <a:r>
              <a:rPr lang="cs-CZ" dirty="0" err="1"/>
              <a:t>elbow</a:t>
            </a:r>
            <a:r>
              <a:rPr lang="cs-CZ" dirty="0"/>
              <a:t> </a:t>
            </a:r>
            <a:r>
              <a:rPr lang="cs-CZ" dirty="0" err="1"/>
              <a:t>should</a:t>
            </a:r>
            <a:r>
              <a:rPr lang="cs-CZ" dirty="0"/>
              <a:t> </a:t>
            </a:r>
            <a:r>
              <a:rPr lang="cs-CZ" dirty="0" err="1"/>
              <a:t>be</a:t>
            </a:r>
            <a:r>
              <a:rPr lang="cs-CZ" dirty="0"/>
              <a:t> 90° </a:t>
            </a:r>
            <a:r>
              <a:rPr lang="cs-CZ" dirty="0" err="1"/>
              <a:t>during</a:t>
            </a:r>
            <a:r>
              <a:rPr lang="cs-CZ" dirty="0"/>
              <a:t> </a:t>
            </a:r>
            <a:r>
              <a:rPr lang="cs-CZ" dirty="0" err="1"/>
              <a:t>whole</a:t>
            </a:r>
            <a:r>
              <a:rPr lang="cs-CZ" dirty="0"/>
              <a:t> </a:t>
            </a:r>
            <a:r>
              <a:rPr lang="cs-CZ" dirty="0" err="1"/>
              <a:t>tested</a:t>
            </a:r>
            <a:r>
              <a:rPr lang="cs-CZ" dirty="0"/>
              <a:t> </a:t>
            </a:r>
            <a:r>
              <a:rPr lang="cs-CZ" dirty="0" err="1"/>
              <a:t>movement</a:t>
            </a:r>
            <a:r>
              <a:rPr lang="cs-CZ" dirty="0"/>
              <a:t> </a:t>
            </a:r>
          </a:p>
          <a:p>
            <a:endParaRPr lang="cs-CZ"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285728"/>
            <a:ext cx="5143504" cy="1143000"/>
          </a:xfrm>
        </p:spPr>
        <p:txBody>
          <a:bodyPr/>
          <a:lstStyle/>
          <a:p>
            <a:r>
              <a:rPr lang="cs-CZ" dirty="0" err="1"/>
              <a:t>External</a:t>
            </a:r>
            <a:r>
              <a:rPr lang="cs-CZ" dirty="0"/>
              <a:t> </a:t>
            </a:r>
            <a:r>
              <a:rPr lang="cs-CZ" dirty="0" err="1"/>
              <a:t>rotation</a:t>
            </a:r>
            <a:endParaRPr lang="cs-CZ" dirty="0"/>
          </a:p>
        </p:txBody>
      </p:sp>
      <p:pic>
        <p:nvPicPr>
          <p:cNvPr id="76802" name="Picture 2" descr="C:\Users\Verca\Desktop\blog-examprep-092513-1.png"/>
          <p:cNvPicPr>
            <a:picLocks noGrp="1" noChangeAspect="1" noChangeArrowheads="1"/>
          </p:cNvPicPr>
          <p:nvPr>
            <p:ph idx="1"/>
          </p:nvPr>
        </p:nvPicPr>
        <p:blipFill>
          <a:blip r:embed="rId2" cstate="print"/>
          <a:srcRect t="51675" r="38712" b="6557"/>
          <a:stretch>
            <a:fillRect/>
          </a:stretch>
        </p:blipFill>
        <p:spPr bwMode="auto">
          <a:xfrm>
            <a:off x="5653083" y="214290"/>
            <a:ext cx="3490917" cy="1643074"/>
          </a:xfrm>
          <a:prstGeom prst="rect">
            <a:avLst/>
          </a:prstGeom>
          <a:noFill/>
        </p:spPr>
      </p:pic>
      <p:sp>
        <p:nvSpPr>
          <p:cNvPr id="5" name="Nadpis 1"/>
          <p:cNvSpPr txBox="1">
            <a:spLocks/>
          </p:cNvSpPr>
          <p:nvPr/>
        </p:nvSpPr>
        <p:spPr>
          <a:xfrm>
            <a:off x="642910" y="5500702"/>
            <a:ext cx="3643338"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err="1">
                <a:ln>
                  <a:noFill/>
                </a:ln>
                <a:solidFill>
                  <a:schemeClr val="tx1"/>
                </a:solidFill>
                <a:effectLst/>
                <a:uLnTx/>
                <a:uFillTx/>
                <a:latin typeface="+mj-lt"/>
                <a:ea typeface="+mj-ea"/>
                <a:cs typeface="+mj-cs"/>
              </a:rPr>
              <a:t>Infraspinatus</a:t>
            </a:r>
            <a:endParaRPr kumimoji="0" lang="cs-CZ" sz="28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Nadpis 1"/>
          <p:cNvSpPr txBox="1">
            <a:spLocks/>
          </p:cNvSpPr>
          <p:nvPr/>
        </p:nvSpPr>
        <p:spPr>
          <a:xfrm>
            <a:off x="4929190" y="5500702"/>
            <a:ext cx="3357586"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err="1">
                <a:ln>
                  <a:noFill/>
                </a:ln>
                <a:solidFill>
                  <a:schemeClr val="tx1"/>
                </a:solidFill>
                <a:effectLst/>
                <a:uLnTx/>
                <a:uFillTx/>
                <a:latin typeface="+mj-lt"/>
                <a:ea typeface="+mj-ea"/>
                <a:cs typeface="+mj-cs"/>
              </a:rPr>
              <a:t>Teres</a:t>
            </a:r>
            <a:r>
              <a:rPr kumimoji="0" lang="cs-CZ" sz="2800" b="0" i="0" u="none" strike="noStrike" kern="1200" cap="none" spc="0" normalizeH="0" baseline="0" noProof="0" dirty="0">
                <a:ln>
                  <a:noFill/>
                </a:ln>
                <a:solidFill>
                  <a:schemeClr val="tx1"/>
                </a:solidFill>
                <a:effectLst/>
                <a:uLnTx/>
                <a:uFillTx/>
                <a:latin typeface="+mj-lt"/>
                <a:ea typeface="+mj-ea"/>
                <a:cs typeface="+mj-cs"/>
              </a:rPr>
              <a:t> </a:t>
            </a:r>
            <a:r>
              <a:rPr kumimoji="0" lang="cs-CZ" sz="2800" b="0" i="0" u="none" strike="noStrike" kern="1200" cap="none" spc="0" normalizeH="0" baseline="0" noProof="0" dirty="0" err="1">
                <a:ln>
                  <a:noFill/>
                </a:ln>
                <a:solidFill>
                  <a:schemeClr val="tx1"/>
                </a:solidFill>
                <a:effectLst/>
                <a:uLnTx/>
                <a:uFillTx/>
                <a:latin typeface="+mj-lt"/>
                <a:ea typeface="+mj-ea"/>
                <a:cs typeface="+mj-cs"/>
              </a:rPr>
              <a:t>minor</a:t>
            </a:r>
            <a:endParaRPr kumimoji="0" lang="cs-CZ" sz="2800" b="0" i="0" u="none" strike="noStrike" kern="1200" cap="none" spc="0" normalizeH="0" baseline="0" noProof="0" dirty="0">
              <a:ln>
                <a:noFill/>
              </a:ln>
              <a:solidFill>
                <a:schemeClr val="tx1"/>
              </a:solidFill>
              <a:effectLst/>
              <a:uLnTx/>
              <a:uFillTx/>
              <a:latin typeface="+mj-lt"/>
              <a:ea typeface="+mj-ea"/>
              <a:cs typeface="+mj-cs"/>
            </a:endParaRPr>
          </a:p>
        </p:txBody>
      </p:sp>
      <p:pic>
        <p:nvPicPr>
          <p:cNvPr id="76803" name="Picture 3" descr="C:\Users\Verca\Desktop\infraspinatus.jpg"/>
          <p:cNvPicPr>
            <a:picLocks noChangeAspect="1" noChangeArrowheads="1"/>
          </p:cNvPicPr>
          <p:nvPr/>
        </p:nvPicPr>
        <p:blipFill>
          <a:blip r:embed="rId3" cstate="print"/>
          <a:srcRect/>
          <a:stretch>
            <a:fillRect/>
          </a:stretch>
        </p:blipFill>
        <p:spPr bwMode="auto">
          <a:xfrm>
            <a:off x="785786" y="2143116"/>
            <a:ext cx="3561183" cy="3412800"/>
          </a:xfrm>
          <a:prstGeom prst="rect">
            <a:avLst/>
          </a:prstGeom>
          <a:noFill/>
        </p:spPr>
      </p:pic>
      <p:pic>
        <p:nvPicPr>
          <p:cNvPr id="76804" name="Picture 4" descr="C:\Users\Verca\Desktop\teres minor.jpg"/>
          <p:cNvPicPr>
            <a:picLocks noChangeAspect="1" noChangeArrowheads="1"/>
          </p:cNvPicPr>
          <p:nvPr/>
        </p:nvPicPr>
        <p:blipFill>
          <a:blip r:embed="rId4" cstate="print"/>
          <a:srcRect/>
          <a:stretch>
            <a:fillRect/>
          </a:stretch>
        </p:blipFill>
        <p:spPr bwMode="auto">
          <a:xfrm>
            <a:off x="4857752" y="2357430"/>
            <a:ext cx="3677400" cy="3268800"/>
          </a:xfrm>
          <a:prstGeom prst="rect">
            <a:avLst/>
          </a:prstGeom>
          <a:noFill/>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Infraspinatus</a:t>
            </a:r>
            <a:endParaRPr lang="cs-CZ" dirty="0"/>
          </a:p>
        </p:txBody>
      </p:sp>
      <p:sp>
        <p:nvSpPr>
          <p:cNvPr id="3" name="Zástupný symbol pro obsah 2"/>
          <p:cNvSpPr>
            <a:spLocks noGrp="1"/>
          </p:cNvSpPr>
          <p:nvPr>
            <p:ph idx="1"/>
          </p:nvPr>
        </p:nvSpPr>
        <p:spPr>
          <a:xfrm>
            <a:off x="457200" y="1600200"/>
            <a:ext cx="8229600" cy="4829196"/>
          </a:xfrm>
        </p:spPr>
        <p:txBody>
          <a:bodyPr>
            <a:normAutofit fontScale="77500" lnSpcReduction="20000"/>
          </a:bodyPr>
          <a:lstStyle/>
          <a:p>
            <a:pPr>
              <a:buNone/>
            </a:pPr>
            <a:r>
              <a:rPr lang="cs-CZ" dirty="0" err="1"/>
              <a:t>Origin</a:t>
            </a:r>
            <a:endParaRPr lang="cs-CZ" dirty="0"/>
          </a:p>
          <a:p>
            <a:r>
              <a:rPr lang="cs-CZ" dirty="0" err="1"/>
              <a:t>Infraspinous</a:t>
            </a:r>
            <a:r>
              <a:rPr lang="cs-CZ" dirty="0"/>
              <a:t> </a:t>
            </a:r>
            <a:r>
              <a:rPr lang="cs-CZ" dirty="0" err="1"/>
              <a:t>fossa</a:t>
            </a:r>
            <a:r>
              <a:rPr lang="cs-CZ" dirty="0"/>
              <a:t> </a:t>
            </a:r>
            <a:r>
              <a:rPr lang="cs-CZ" dirty="0" err="1"/>
              <a:t>of</a:t>
            </a:r>
            <a:r>
              <a:rPr lang="cs-CZ" dirty="0"/>
              <a:t> </a:t>
            </a:r>
            <a:r>
              <a:rPr lang="cs-CZ" dirty="0" err="1"/>
              <a:t>scapula</a:t>
            </a:r>
            <a:endParaRPr lang="cs-CZ" dirty="0"/>
          </a:p>
          <a:p>
            <a:endParaRPr lang="cs-CZ" dirty="0"/>
          </a:p>
          <a:p>
            <a:pPr>
              <a:buNone/>
            </a:pPr>
            <a:r>
              <a:rPr lang="cs-CZ" dirty="0" err="1"/>
              <a:t>Insertion</a:t>
            </a:r>
            <a:endParaRPr lang="cs-CZ" dirty="0"/>
          </a:p>
          <a:p>
            <a:r>
              <a:rPr lang="cs-CZ" dirty="0" err="1"/>
              <a:t>Middle</a:t>
            </a:r>
            <a:r>
              <a:rPr lang="cs-CZ" dirty="0"/>
              <a:t> facet on </a:t>
            </a:r>
            <a:r>
              <a:rPr lang="cs-CZ" dirty="0" err="1"/>
              <a:t>greater</a:t>
            </a:r>
            <a:r>
              <a:rPr lang="cs-CZ" dirty="0"/>
              <a:t> </a:t>
            </a:r>
            <a:r>
              <a:rPr lang="cs-CZ" dirty="0" err="1"/>
              <a:t>tuberosity</a:t>
            </a:r>
            <a:r>
              <a:rPr lang="cs-CZ" dirty="0"/>
              <a:t> </a:t>
            </a:r>
            <a:r>
              <a:rPr lang="cs-CZ" dirty="0" err="1"/>
              <a:t>of</a:t>
            </a:r>
            <a:r>
              <a:rPr lang="cs-CZ" dirty="0"/>
              <a:t> humerus</a:t>
            </a:r>
          </a:p>
          <a:p>
            <a:endParaRPr lang="cs-CZ" dirty="0"/>
          </a:p>
          <a:p>
            <a:pPr>
              <a:buNone/>
            </a:pPr>
            <a:r>
              <a:rPr lang="cs-CZ" dirty="0" err="1"/>
              <a:t>Action</a:t>
            </a:r>
            <a:endParaRPr lang="cs-CZ" dirty="0"/>
          </a:p>
          <a:p>
            <a:r>
              <a:rPr lang="cs-CZ" dirty="0" err="1"/>
              <a:t>Laterally</a:t>
            </a:r>
            <a:r>
              <a:rPr lang="cs-CZ" dirty="0"/>
              <a:t> </a:t>
            </a:r>
            <a:r>
              <a:rPr lang="cs-CZ" dirty="0" err="1"/>
              <a:t>rotate</a:t>
            </a:r>
            <a:r>
              <a:rPr lang="cs-CZ" dirty="0"/>
              <a:t> </a:t>
            </a:r>
            <a:r>
              <a:rPr lang="cs-CZ" dirty="0" err="1"/>
              <a:t>arm</a:t>
            </a:r>
            <a:endParaRPr lang="cs-CZ" dirty="0"/>
          </a:p>
          <a:p>
            <a:r>
              <a:rPr lang="cs-CZ" dirty="0" err="1"/>
              <a:t>helps</a:t>
            </a:r>
            <a:r>
              <a:rPr lang="cs-CZ" dirty="0"/>
              <a:t> to hold </a:t>
            </a:r>
            <a:r>
              <a:rPr lang="cs-CZ" dirty="0" err="1"/>
              <a:t>humeral</a:t>
            </a:r>
            <a:r>
              <a:rPr lang="cs-CZ" dirty="0"/>
              <a:t> </a:t>
            </a:r>
            <a:r>
              <a:rPr lang="cs-CZ" dirty="0" err="1"/>
              <a:t>head</a:t>
            </a:r>
            <a:r>
              <a:rPr lang="cs-CZ" dirty="0"/>
              <a:t> in </a:t>
            </a:r>
            <a:r>
              <a:rPr lang="cs-CZ" dirty="0" err="1"/>
              <a:t>glenoid</a:t>
            </a:r>
            <a:r>
              <a:rPr lang="cs-CZ" dirty="0"/>
              <a:t> </a:t>
            </a:r>
            <a:r>
              <a:rPr lang="cs-CZ" dirty="0" err="1"/>
              <a:t>cavity</a:t>
            </a:r>
            <a:r>
              <a:rPr lang="cs-CZ" dirty="0"/>
              <a:t> </a:t>
            </a:r>
            <a:r>
              <a:rPr lang="cs-CZ" dirty="0" err="1"/>
              <a:t>of</a:t>
            </a:r>
            <a:r>
              <a:rPr lang="cs-CZ" dirty="0"/>
              <a:t> </a:t>
            </a:r>
            <a:r>
              <a:rPr lang="cs-CZ" dirty="0" err="1"/>
              <a:t>scapula</a:t>
            </a:r>
            <a:endParaRPr lang="cs-CZ" dirty="0"/>
          </a:p>
          <a:p>
            <a:endParaRPr lang="cs-CZ" dirty="0"/>
          </a:p>
          <a:p>
            <a:pPr>
              <a:buNone/>
            </a:pPr>
            <a:r>
              <a:rPr lang="cs-CZ" dirty="0" err="1"/>
              <a:t>Innervation</a:t>
            </a:r>
            <a:endParaRPr lang="cs-CZ" dirty="0"/>
          </a:p>
          <a:p>
            <a:r>
              <a:rPr lang="cs-CZ" dirty="0" err="1"/>
              <a:t>Suprascapular</a:t>
            </a:r>
            <a:r>
              <a:rPr lang="cs-CZ" dirty="0"/>
              <a:t> nerve (C5 </a:t>
            </a:r>
            <a:r>
              <a:rPr lang="cs-CZ" dirty="0" err="1"/>
              <a:t>and</a:t>
            </a:r>
            <a:r>
              <a:rPr lang="cs-CZ" dirty="0"/>
              <a:t> C6) (C5, C6)</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Teres</a:t>
            </a:r>
            <a:r>
              <a:rPr lang="cs-CZ" dirty="0"/>
              <a:t> </a:t>
            </a:r>
            <a:r>
              <a:rPr lang="cs-CZ" dirty="0" err="1"/>
              <a:t>minor</a:t>
            </a:r>
            <a:endParaRPr lang="cs-CZ" dirty="0"/>
          </a:p>
        </p:txBody>
      </p:sp>
      <p:sp>
        <p:nvSpPr>
          <p:cNvPr id="3" name="Zástupný symbol pro obsah 2"/>
          <p:cNvSpPr>
            <a:spLocks noGrp="1"/>
          </p:cNvSpPr>
          <p:nvPr>
            <p:ph idx="1"/>
          </p:nvPr>
        </p:nvSpPr>
        <p:spPr>
          <a:xfrm>
            <a:off x="457200" y="1600200"/>
            <a:ext cx="8229600" cy="4972072"/>
          </a:xfrm>
        </p:spPr>
        <p:txBody>
          <a:bodyPr>
            <a:normAutofit fontScale="85000" lnSpcReduction="20000"/>
          </a:bodyPr>
          <a:lstStyle/>
          <a:p>
            <a:pPr>
              <a:buNone/>
            </a:pPr>
            <a:r>
              <a:rPr lang="en-US" dirty="0"/>
              <a:t>Origin</a:t>
            </a:r>
            <a:endParaRPr lang="cs-CZ" dirty="0"/>
          </a:p>
          <a:p>
            <a:r>
              <a:rPr lang="en-US" dirty="0"/>
              <a:t>Superior part of lateral border of scapula</a:t>
            </a:r>
            <a:endParaRPr lang="cs-CZ" dirty="0"/>
          </a:p>
          <a:p>
            <a:endParaRPr lang="cs-CZ" dirty="0"/>
          </a:p>
          <a:p>
            <a:pPr>
              <a:buNone/>
            </a:pPr>
            <a:r>
              <a:rPr lang="en-US" dirty="0"/>
              <a:t>Insertion</a:t>
            </a:r>
            <a:endParaRPr lang="cs-CZ" dirty="0"/>
          </a:p>
          <a:p>
            <a:r>
              <a:rPr lang="en-US" dirty="0"/>
              <a:t>Inferior facet on greater </a:t>
            </a:r>
            <a:r>
              <a:rPr lang="en-US" dirty="0" err="1"/>
              <a:t>tuberosity</a:t>
            </a:r>
            <a:r>
              <a:rPr lang="en-US" dirty="0"/>
              <a:t> of </a:t>
            </a:r>
            <a:r>
              <a:rPr lang="en-US" dirty="0" err="1"/>
              <a:t>humerus</a:t>
            </a:r>
            <a:endParaRPr lang="cs-CZ" dirty="0"/>
          </a:p>
          <a:p>
            <a:endParaRPr lang="cs-CZ" dirty="0"/>
          </a:p>
          <a:p>
            <a:pPr>
              <a:buNone/>
            </a:pPr>
            <a:r>
              <a:rPr lang="en-US" dirty="0"/>
              <a:t>Action</a:t>
            </a:r>
            <a:endParaRPr lang="cs-CZ" dirty="0"/>
          </a:p>
          <a:p>
            <a:r>
              <a:rPr lang="en-US" dirty="0"/>
              <a:t>Laterally rotate arm</a:t>
            </a:r>
            <a:endParaRPr lang="cs-CZ" dirty="0"/>
          </a:p>
          <a:p>
            <a:r>
              <a:rPr lang="en-US" dirty="0"/>
              <a:t>helps to hold humeral head in </a:t>
            </a:r>
            <a:r>
              <a:rPr lang="en-US" dirty="0" err="1"/>
              <a:t>glenoid</a:t>
            </a:r>
            <a:r>
              <a:rPr lang="en-US" dirty="0"/>
              <a:t> cavity of scapula</a:t>
            </a:r>
            <a:endParaRPr lang="cs-CZ" dirty="0"/>
          </a:p>
          <a:p>
            <a:endParaRPr lang="cs-CZ" dirty="0"/>
          </a:p>
          <a:p>
            <a:pPr>
              <a:buNone/>
            </a:pPr>
            <a:r>
              <a:rPr lang="en-US" dirty="0" err="1"/>
              <a:t>Innervation</a:t>
            </a:r>
            <a:endParaRPr lang="cs-CZ" dirty="0"/>
          </a:p>
          <a:p>
            <a:r>
              <a:rPr lang="en-US" dirty="0" err="1"/>
              <a:t>Axillary</a:t>
            </a:r>
            <a:r>
              <a:rPr lang="en-US" dirty="0"/>
              <a:t> nerve (C5 and C6) (C5, C6)</a:t>
            </a:r>
            <a:endParaRPr lang="cs-CZ"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External</a:t>
            </a:r>
            <a:r>
              <a:rPr lang="cs-CZ" dirty="0"/>
              <a:t> </a:t>
            </a:r>
            <a:r>
              <a:rPr lang="cs-CZ" dirty="0" err="1"/>
              <a:t>rotation</a:t>
            </a:r>
            <a:r>
              <a:rPr lang="cs-CZ" dirty="0"/>
              <a:t> – grade 5,4 </a:t>
            </a:r>
          </a:p>
        </p:txBody>
      </p:sp>
      <p:sp>
        <p:nvSpPr>
          <p:cNvPr id="4" name="Nadpis 1"/>
          <p:cNvSpPr txBox="1">
            <a:spLocks/>
          </p:cNvSpPr>
          <p:nvPr/>
        </p:nvSpPr>
        <p:spPr>
          <a:xfrm>
            <a:off x="357158" y="5143512"/>
            <a:ext cx="8786842" cy="1714488"/>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7200" b="0" i="0" u="none" strike="noStrike" kern="1200" cap="none" spc="0" normalizeH="0" baseline="0" noProof="0" dirty="0" err="1">
                <a:ln>
                  <a:noFill/>
                </a:ln>
                <a:solidFill>
                  <a:schemeClr val="tx1"/>
                </a:solidFill>
                <a:effectLst/>
                <a:uLnTx/>
                <a:uFillTx/>
                <a:latin typeface="+mj-lt"/>
                <a:ea typeface="+mj-ea"/>
                <a:cs typeface="+mj-cs"/>
              </a:rPr>
              <a:t>Position</a:t>
            </a:r>
            <a:r>
              <a:rPr lang="cs-CZ" sz="7200" dirty="0">
                <a:latin typeface="+mj-lt"/>
                <a:ea typeface="+mj-ea"/>
                <a:cs typeface="+mj-cs"/>
              </a:rPr>
              <a:t>: </a:t>
            </a:r>
            <a:r>
              <a:rPr lang="cs-CZ" sz="7200" dirty="0" err="1">
                <a:latin typeface="+mj-lt"/>
                <a:ea typeface="+mj-ea"/>
                <a:cs typeface="+mj-cs"/>
              </a:rPr>
              <a:t>lying</a:t>
            </a:r>
            <a:r>
              <a:rPr lang="cs-CZ" sz="7200" dirty="0">
                <a:latin typeface="+mj-lt"/>
                <a:ea typeface="+mj-ea"/>
                <a:cs typeface="+mj-cs"/>
              </a:rPr>
              <a:t> </a:t>
            </a:r>
            <a:r>
              <a:rPr lang="cs-CZ" sz="7200" dirty="0" err="1">
                <a:latin typeface="+mj-lt"/>
                <a:ea typeface="+mj-ea"/>
                <a:cs typeface="+mj-cs"/>
              </a:rPr>
              <a:t>prone</a:t>
            </a:r>
            <a:r>
              <a:rPr lang="cs-CZ" sz="7200" dirty="0">
                <a:latin typeface="+mj-lt"/>
                <a:ea typeface="+mj-ea"/>
                <a:cs typeface="+mj-cs"/>
              </a:rPr>
              <a:t>, </a:t>
            </a:r>
            <a:r>
              <a:rPr lang="cs-CZ" sz="7200" dirty="0" err="1">
                <a:latin typeface="+mj-lt"/>
                <a:ea typeface="+mj-ea"/>
                <a:cs typeface="+mj-cs"/>
              </a:rPr>
              <a:t>head</a:t>
            </a:r>
            <a:r>
              <a:rPr lang="cs-CZ" sz="7200" dirty="0">
                <a:latin typeface="+mj-lt"/>
                <a:ea typeface="+mj-ea"/>
                <a:cs typeface="+mj-cs"/>
              </a:rPr>
              <a:t> </a:t>
            </a:r>
            <a:r>
              <a:rPr lang="cs-CZ" sz="7200" dirty="0" err="1">
                <a:latin typeface="+mj-lt"/>
                <a:ea typeface="+mj-ea"/>
                <a:cs typeface="+mj-cs"/>
              </a:rPr>
              <a:t>rotated</a:t>
            </a:r>
            <a:r>
              <a:rPr lang="cs-CZ" sz="7200" dirty="0">
                <a:latin typeface="+mj-lt"/>
                <a:ea typeface="+mj-ea"/>
                <a:cs typeface="+mj-cs"/>
              </a:rPr>
              <a:t> to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tested</a:t>
            </a:r>
            <a:r>
              <a:rPr lang="cs-CZ" sz="7200" dirty="0">
                <a:latin typeface="+mj-lt"/>
                <a:ea typeface="+mj-ea"/>
                <a:cs typeface="+mj-cs"/>
              </a:rPr>
              <a:t> </a:t>
            </a:r>
            <a:r>
              <a:rPr lang="cs-CZ" sz="7200" dirty="0" err="1">
                <a:latin typeface="+mj-lt"/>
                <a:ea typeface="+mj-ea"/>
                <a:cs typeface="+mj-cs"/>
              </a:rPr>
              <a:t>side</a:t>
            </a:r>
            <a:r>
              <a:rPr lang="cs-CZ" sz="7200" dirty="0">
                <a:latin typeface="+mj-lt"/>
                <a:ea typeface="+mj-ea"/>
                <a:cs typeface="+mj-cs"/>
              </a:rPr>
              <a:t>, </a:t>
            </a:r>
            <a:r>
              <a:rPr lang="cs-CZ" sz="7200" dirty="0" err="1">
                <a:latin typeface="+mj-lt"/>
                <a:ea typeface="+mj-ea"/>
                <a:cs typeface="+mj-cs"/>
              </a:rPr>
              <a:t>tested</a:t>
            </a:r>
            <a:r>
              <a:rPr lang="cs-CZ" sz="7200" dirty="0">
                <a:latin typeface="+mj-lt"/>
                <a:ea typeface="+mj-ea"/>
                <a:cs typeface="+mj-cs"/>
              </a:rPr>
              <a:t> </a:t>
            </a:r>
            <a:r>
              <a:rPr lang="cs-CZ" sz="7200" dirty="0" err="1">
                <a:latin typeface="+mj-lt"/>
                <a:ea typeface="+mj-ea"/>
                <a:cs typeface="+mj-cs"/>
              </a:rPr>
              <a:t>upper</a:t>
            </a:r>
            <a:r>
              <a:rPr lang="cs-CZ" sz="7200" dirty="0">
                <a:latin typeface="+mj-lt"/>
                <a:ea typeface="+mj-ea"/>
                <a:cs typeface="+mj-cs"/>
              </a:rPr>
              <a:t> limb </a:t>
            </a:r>
            <a:r>
              <a:rPr lang="cs-CZ" sz="7200" dirty="0" err="1">
                <a:latin typeface="+mj-lt"/>
                <a:ea typeface="+mj-ea"/>
                <a:cs typeface="+mj-cs"/>
              </a:rPr>
              <a:t>lying</a:t>
            </a:r>
            <a:r>
              <a:rPr lang="cs-CZ" sz="7200" dirty="0">
                <a:latin typeface="+mj-lt"/>
                <a:ea typeface="+mj-ea"/>
                <a:cs typeface="+mj-cs"/>
              </a:rPr>
              <a:t> on </a:t>
            </a:r>
            <a:r>
              <a:rPr lang="cs-CZ" sz="7200" dirty="0" err="1">
                <a:latin typeface="+mj-lt"/>
                <a:ea typeface="+mj-ea"/>
                <a:cs typeface="+mj-cs"/>
              </a:rPr>
              <a:t>the</a:t>
            </a:r>
            <a:r>
              <a:rPr lang="cs-CZ" sz="7200" dirty="0">
                <a:latin typeface="+mj-lt"/>
                <a:ea typeface="+mj-ea"/>
                <a:cs typeface="+mj-cs"/>
              </a:rPr>
              <a:t> 	table – </a:t>
            </a:r>
            <a:r>
              <a:rPr lang="cs-CZ" sz="7200" dirty="0" err="1">
                <a:latin typeface="+mj-lt"/>
                <a:ea typeface="+mj-ea"/>
                <a:cs typeface="+mj-cs"/>
              </a:rPr>
              <a:t>shoulder</a:t>
            </a:r>
            <a:r>
              <a:rPr lang="cs-CZ" sz="7200" dirty="0">
                <a:latin typeface="+mj-lt"/>
                <a:ea typeface="+mj-ea"/>
                <a:cs typeface="+mj-cs"/>
              </a:rPr>
              <a:t> 90° </a:t>
            </a:r>
            <a:r>
              <a:rPr lang="cs-CZ" sz="7200" dirty="0" err="1">
                <a:latin typeface="+mj-lt"/>
                <a:ea typeface="+mj-ea"/>
                <a:cs typeface="+mj-cs"/>
              </a:rPr>
              <a:t>abducted</a:t>
            </a:r>
            <a:r>
              <a:rPr lang="cs-CZ" sz="7200" dirty="0">
                <a:latin typeface="+mj-lt"/>
                <a:ea typeface="+mj-ea"/>
                <a:cs typeface="+mj-cs"/>
              </a:rPr>
              <a:t>, </a:t>
            </a:r>
            <a:r>
              <a:rPr lang="cs-CZ" sz="7200" dirty="0" err="1">
                <a:latin typeface="+mj-lt"/>
                <a:ea typeface="+mj-ea"/>
                <a:cs typeface="+mj-cs"/>
              </a:rPr>
              <a:t>elbow</a:t>
            </a:r>
            <a:r>
              <a:rPr lang="cs-CZ" sz="7200" dirty="0">
                <a:latin typeface="+mj-lt"/>
                <a:ea typeface="+mj-ea"/>
                <a:cs typeface="+mj-cs"/>
              </a:rPr>
              <a:t> 90° </a:t>
            </a:r>
            <a:r>
              <a:rPr lang="cs-CZ" sz="7200" dirty="0" err="1">
                <a:latin typeface="+mj-lt"/>
                <a:ea typeface="+mj-ea"/>
                <a:cs typeface="+mj-cs"/>
              </a:rPr>
              <a:t>flexed</a:t>
            </a:r>
            <a:r>
              <a:rPr lang="cs-CZ" sz="7200" dirty="0">
                <a:latin typeface="+mj-lt"/>
                <a:ea typeface="+mj-ea"/>
                <a:cs typeface="+mj-cs"/>
              </a:rPr>
              <a:t> (</a:t>
            </a:r>
            <a:r>
              <a:rPr lang="cs-CZ" sz="7200" dirty="0" err="1">
                <a:latin typeface="+mj-lt"/>
                <a:ea typeface="+mj-ea"/>
                <a:cs typeface="+mj-cs"/>
              </a:rPr>
              <a:t>arm</a:t>
            </a:r>
            <a:r>
              <a:rPr lang="cs-CZ" sz="7200" dirty="0">
                <a:latin typeface="+mj-lt"/>
                <a:ea typeface="+mj-ea"/>
                <a:cs typeface="+mj-cs"/>
              </a:rPr>
              <a:t> </a:t>
            </a:r>
            <a:r>
              <a:rPr lang="cs-CZ" sz="7200" dirty="0" err="1">
                <a:latin typeface="+mj-lt"/>
                <a:ea typeface="+mj-ea"/>
                <a:cs typeface="+mj-cs"/>
              </a:rPr>
              <a:t>supported</a:t>
            </a:r>
            <a:r>
              <a:rPr lang="cs-CZ" sz="7200" dirty="0">
                <a:latin typeface="+mj-lt"/>
                <a:ea typeface="+mj-ea"/>
                <a:cs typeface="+mj-cs"/>
              </a:rPr>
              <a:t> </a:t>
            </a:r>
            <a:r>
              <a:rPr lang="cs-CZ" sz="7200" dirty="0" err="1">
                <a:latin typeface="+mj-lt"/>
                <a:ea typeface="+mj-ea"/>
                <a:cs typeface="+mj-cs"/>
              </a:rPr>
              <a:t>with</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pillow</a:t>
            </a:r>
            <a:r>
              <a:rPr lang="cs-CZ" sz="7200" dirty="0">
                <a:latin typeface="+mj-lt"/>
                <a:ea typeface="+mj-ea"/>
                <a:cs typeface="+mj-cs"/>
              </a:rPr>
              <a:t>, 	</a:t>
            </a:r>
            <a:r>
              <a:rPr lang="cs-CZ" sz="7200" dirty="0" err="1">
                <a:latin typeface="+mj-lt"/>
                <a:ea typeface="+mj-ea"/>
                <a:cs typeface="+mj-cs"/>
              </a:rPr>
              <a:t>forearm</a:t>
            </a:r>
            <a:r>
              <a:rPr lang="cs-CZ" sz="7200" dirty="0">
                <a:latin typeface="+mj-lt"/>
                <a:ea typeface="+mj-ea"/>
                <a:cs typeface="+mj-cs"/>
              </a:rPr>
              <a:t> </a:t>
            </a:r>
            <a:r>
              <a:rPr lang="cs-CZ" sz="7200" dirty="0" err="1">
                <a:latin typeface="+mj-lt"/>
                <a:ea typeface="+mj-ea"/>
                <a:cs typeface="+mj-cs"/>
              </a:rPr>
              <a:t>relaxed</a:t>
            </a:r>
            <a:r>
              <a:rPr lang="cs-CZ" sz="7200" dirty="0">
                <a:latin typeface="+mj-lt"/>
                <a:ea typeface="+mj-ea"/>
                <a:cs typeface="+mj-cs"/>
              </a:rPr>
              <a:t>)</a:t>
            </a:r>
          </a:p>
          <a:p>
            <a:pPr marL="0" marR="0" lvl="0" indent="0" defTabSz="914400" rtl="0" eaLnBrk="1" fontAlgn="auto" latinLnBrk="0" hangingPunct="1">
              <a:lnSpc>
                <a:spcPct val="100000"/>
              </a:lnSpc>
              <a:spcBef>
                <a:spcPct val="0"/>
              </a:spcBef>
              <a:spcAft>
                <a:spcPts val="0"/>
              </a:spcAft>
              <a:buClrTx/>
              <a:buSzTx/>
              <a:buFontTx/>
              <a:buNone/>
              <a:tabLst/>
              <a:defRPr/>
            </a:pPr>
            <a:r>
              <a:rPr lang="cs-CZ" sz="7200" dirty="0" err="1">
                <a:latin typeface="+mj-lt"/>
                <a:ea typeface="+mj-ea"/>
                <a:cs typeface="+mj-cs"/>
              </a:rPr>
              <a:t>Fixation</a:t>
            </a:r>
            <a:r>
              <a:rPr lang="cs-CZ" sz="7200" dirty="0">
                <a:latin typeface="+mj-lt"/>
                <a:ea typeface="+mj-ea"/>
                <a:cs typeface="+mj-cs"/>
              </a:rPr>
              <a:t>: fix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lower</a:t>
            </a:r>
            <a:r>
              <a:rPr lang="cs-CZ" sz="7200" dirty="0">
                <a:latin typeface="+mj-lt"/>
                <a:ea typeface="+mj-ea"/>
                <a:cs typeface="+mj-cs"/>
              </a:rPr>
              <a:t> part </a:t>
            </a:r>
            <a:r>
              <a:rPr lang="cs-CZ" sz="7200" dirty="0" err="1">
                <a:latin typeface="+mj-lt"/>
                <a:ea typeface="+mj-ea"/>
                <a:cs typeface="+mj-cs"/>
              </a:rPr>
              <a:t>of</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arm</a:t>
            </a:r>
            <a:r>
              <a:rPr lang="cs-CZ" sz="7200" dirty="0">
                <a:latin typeface="+mj-lt"/>
                <a:ea typeface="+mj-ea"/>
                <a:cs typeface="+mj-cs"/>
              </a:rPr>
              <a:t> (</a:t>
            </a:r>
            <a:r>
              <a:rPr lang="cs-CZ" sz="7200" dirty="0" err="1">
                <a:latin typeface="+mj-lt"/>
                <a:ea typeface="+mj-ea"/>
                <a:cs typeface="+mj-cs"/>
              </a:rPr>
              <a:t>lightly</a:t>
            </a:r>
            <a:r>
              <a:rPr lang="cs-CZ" sz="7200" dirty="0">
                <a:latin typeface="+mj-lt"/>
                <a:ea typeface="+mj-ea"/>
                <a:cs typeface="+mj-cs"/>
              </a:rPr>
              <a:t>), </a:t>
            </a:r>
            <a:r>
              <a:rPr lang="cs-CZ" sz="7200" dirty="0" err="1">
                <a:latin typeface="+mj-lt"/>
                <a:ea typeface="+mj-ea"/>
                <a:cs typeface="+mj-cs"/>
              </a:rPr>
              <a:t>scapula</a:t>
            </a:r>
            <a:r>
              <a:rPr lang="cs-CZ" sz="7200" dirty="0">
                <a:latin typeface="+mj-lt"/>
                <a:ea typeface="+mj-ea"/>
                <a:cs typeface="+mj-cs"/>
              </a:rPr>
              <a:t> </a:t>
            </a:r>
            <a:r>
              <a:rPr lang="cs-CZ" sz="7200" dirty="0" err="1">
                <a:latin typeface="+mj-lt"/>
                <a:ea typeface="+mj-ea"/>
                <a:cs typeface="+mj-cs"/>
              </a:rPr>
              <a:t>over</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spina </a:t>
            </a:r>
            <a:r>
              <a:rPr lang="cs-CZ" sz="7200" dirty="0" err="1">
                <a:latin typeface="+mj-lt"/>
                <a:ea typeface="+mj-ea"/>
                <a:cs typeface="+mj-cs"/>
              </a:rPr>
              <a:t>scapulae</a:t>
            </a:r>
            <a:r>
              <a:rPr lang="cs-CZ" sz="7200" dirty="0">
                <a:latin typeface="+mj-lt"/>
                <a:ea typeface="+mj-ea"/>
                <a:cs typeface="+mj-cs"/>
              </a:rPr>
              <a:t> </a:t>
            </a:r>
            <a:r>
              <a:rPr lang="cs-CZ" sz="7200" dirty="0" err="1">
                <a:latin typeface="+mj-lt"/>
                <a:ea typeface="+mj-ea"/>
                <a:cs typeface="+mj-cs"/>
              </a:rPr>
              <a:t>if</a:t>
            </a:r>
            <a:r>
              <a:rPr lang="cs-CZ" sz="7200" dirty="0">
                <a:latin typeface="+mj-lt"/>
                <a:ea typeface="+mj-ea"/>
                <a:cs typeface="+mj-cs"/>
              </a:rPr>
              <a:t> </a:t>
            </a:r>
            <a:r>
              <a:rPr lang="cs-CZ" sz="7200" dirty="0" err="1">
                <a:latin typeface="+mj-lt"/>
                <a:ea typeface="+mj-ea"/>
                <a:cs typeface="+mj-cs"/>
              </a:rPr>
              <a:t>needed</a:t>
            </a:r>
            <a:endParaRPr lang="cs-CZ" sz="72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7200" dirty="0" err="1">
                <a:latin typeface="+mj-lt"/>
                <a:ea typeface="+mj-ea"/>
                <a:cs typeface="+mj-cs"/>
              </a:rPr>
              <a:t>Movement</a:t>
            </a:r>
            <a:r>
              <a:rPr lang="cs-CZ" sz="7200" dirty="0">
                <a:latin typeface="+mj-lt"/>
                <a:ea typeface="+mj-ea"/>
                <a:cs typeface="+mj-cs"/>
              </a:rPr>
              <a:t>: </a:t>
            </a:r>
            <a:r>
              <a:rPr lang="cs-CZ" sz="7200" dirty="0" err="1">
                <a:latin typeface="+mj-lt"/>
                <a:ea typeface="+mj-ea"/>
                <a:cs typeface="+mj-cs"/>
              </a:rPr>
              <a:t>external</a:t>
            </a:r>
            <a:r>
              <a:rPr lang="cs-CZ" sz="7200" dirty="0">
                <a:latin typeface="+mj-lt"/>
                <a:ea typeface="+mj-ea"/>
                <a:cs typeface="+mj-cs"/>
              </a:rPr>
              <a:t> </a:t>
            </a:r>
            <a:r>
              <a:rPr lang="cs-CZ" sz="7200" dirty="0" err="1">
                <a:latin typeface="+mj-lt"/>
                <a:ea typeface="+mj-ea"/>
                <a:cs typeface="+mj-cs"/>
              </a:rPr>
              <a:t>rotation</a:t>
            </a:r>
            <a:r>
              <a:rPr lang="cs-CZ" sz="7200" dirty="0">
                <a:latin typeface="+mj-lt"/>
                <a:ea typeface="+mj-ea"/>
                <a:cs typeface="+mj-cs"/>
              </a:rPr>
              <a:t> in </a:t>
            </a:r>
            <a:r>
              <a:rPr lang="cs-CZ" sz="7200" dirty="0" err="1">
                <a:latin typeface="+mj-lt"/>
                <a:ea typeface="+mj-ea"/>
                <a:cs typeface="+mj-cs"/>
              </a:rPr>
              <a:t>full</a:t>
            </a:r>
            <a:r>
              <a:rPr lang="cs-CZ" sz="7200" dirty="0">
                <a:latin typeface="+mj-lt"/>
                <a:ea typeface="+mj-ea"/>
                <a:cs typeface="+mj-cs"/>
              </a:rPr>
              <a:t> </a:t>
            </a:r>
            <a:r>
              <a:rPr lang="cs-CZ" sz="7200" dirty="0" err="1">
                <a:latin typeface="+mj-lt"/>
                <a:ea typeface="+mj-ea"/>
                <a:cs typeface="+mj-cs"/>
              </a:rPr>
              <a:t>range</a:t>
            </a:r>
            <a:r>
              <a:rPr lang="cs-CZ" sz="7200" dirty="0">
                <a:latin typeface="+mj-lt"/>
                <a:ea typeface="+mj-ea"/>
                <a:cs typeface="+mj-cs"/>
              </a:rPr>
              <a:t> </a:t>
            </a:r>
            <a:r>
              <a:rPr lang="cs-CZ" sz="7200" dirty="0" err="1">
                <a:latin typeface="+mj-lt"/>
                <a:ea typeface="+mj-ea"/>
                <a:cs typeface="+mj-cs"/>
              </a:rPr>
              <a:t>of</a:t>
            </a:r>
            <a:r>
              <a:rPr lang="cs-CZ" sz="7200" dirty="0">
                <a:latin typeface="+mj-lt"/>
                <a:ea typeface="+mj-ea"/>
                <a:cs typeface="+mj-cs"/>
              </a:rPr>
              <a:t> </a:t>
            </a:r>
            <a:r>
              <a:rPr lang="cs-CZ" sz="7200" dirty="0" err="1">
                <a:latin typeface="+mj-lt"/>
                <a:ea typeface="+mj-ea"/>
                <a:cs typeface="+mj-cs"/>
              </a:rPr>
              <a:t>motion</a:t>
            </a:r>
            <a:r>
              <a:rPr lang="cs-CZ" sz="7200" dirty="0">
                <a:latin typeface="+mj-lt"/>
                <a:ea typeface="+mj-ea"/>
                <a:cs typeface="+mj-cs"/>
              </a:rPr>
              <a:t> </a:t>
            </a:r>
            <a:r>
              <a:rPr lang="cs-CZ" sz="7200" dirty="0" err="1">
                <a:latin typeface="+mj-lt"/>
                <a:ea typeface="+mj-ea"/>
                <a:cs typeface="+mj-cs"/>
              </a:rPr>
              <a:t>from</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position</a:t>
            </a:r>
            <a:r>
              <a:rPr lang="cs-CZ" sz="7200" dirty="0">
                <a:latin typeface="+mj-lt"/>
                <a:ea typeface="+mj-ea"/>
                <a:cs typeface="+mj-cs"/>
              </a:rPr>
              <a:t> </a:t>
            </a:r>
            <a:r>
              <a:rPr lang="cs-CZ" sz="7200" dirty="0" err="1">
                <a:latin typeface="+mj-lt"/>
                <a:ea typeface="+mj-ea"/>
                <a:cs typeface="+mj-cs"/>
              </a:rPr>
              <a:t>mentioned</a:t>
            </a:r>
            <a:r>
              <a:rPr lang="cs-CZ" sz="7200" dirty="0">
                <a:latin typeface="+mj-lt"/>
                <a:ea typeface="+mj-ea"/>
                <a:cs typeface="+mj-cs"/>
              </a:rPr>
              <a:t> </a:t>
            </a:r>
            <a:r>
              <a:rPr lang="cs-CZ" sz="7200" dirty="0" err="1">
                <a:latin typeface="+mj-lt"/>
                <a:ea typeface="+mj-ea"/>
                <a:cs typeface="+mj-cs"/>
              </a:rPr>
              <a:t>above</a:t>
            </a:r>
            <a:endParaRPr lang="cs-CZ" sz="72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7200" dirty="0" err="1">
                <a:latin typeface="+mj-lt"/>
                <a:ea typeface="+mj-ea"/>
                <a:cs typeface="+mj-cs"/>
              </a:rPr>
              <a:t>Resistance</a:t>
            </a:r>
            <a:r>
              <a:rPr lang="cs-CZ" sz="7200" dirty="0">
                <a:latin typeface="+mj-lt"/>
                <a:ea typeface="+mj-ea"/>
                <a:cs typeface="+mj-cs"/>
              </a:rPr>
              <a:t>: PT put </a:t>
            </a:r>
            <a:r>
              <a:rPr lang="cs-CZ" sz="7200" dirty="0" err="1">
                <a:latin typeface="+mj-lt"/>
                <a:ea typeface="+mj-ea"/>
                <a:cs typeface="+mj-cs"/>
              </a:rPr>
              <a:t>resistance</a:t>
            </a:r>
            <a:r>
              <a:rPr lang="cs-CZ" sz="7200" dirty="0">
                <a:latin typeface="+mj-lt"/>
                <a:ea typeface="+mj-ea"/>
                <a:cs typeface="+mj-cs"/>
              </a:rPr>
              <a:t> on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distal</a:t>
            </a:r>
            <a:r>
              <a:rPr lang="cs-CZ" sz="7200" dirty="0">
                <a:latin typeface="+mj-lt"/>
                <a:ea typeface="+mj-ea"/>
                <a:cs typeface="+mj-cs"/>
              </a:rPr>
              <a:t> part </a:t>
            </a:r>
            <a:r>
              <a:rPr lang="cs-CZ" sz="7200" dirty="0" err="1">
                <a:latin typeface="+mj-lt"/>
                <a:ea typeface="+mj-ea"/>
                <a:cs typeface="+mj-cs"/>
              </a:rPr>
              <a:t>of</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forearm</a:t>
            </a:r>
            <a:endParaRPr lang="cs-CZ" sz="72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77826" name="Picture 2" descr="C:\Users\Verca\Desktop\MMT (4) Shoulder, scapula, elbow, fotky\WP_20151001_039.jpg"/>
          <p:cNvPicPr>
            <a:picLocks noGrp="1" noChangeAspect="1" noChangeArrowheads="1"/>
          </p:cNvPicPr>
          <p:nvPr>
            <p:ph idx="1"/>
          </p:nvPr>
        </p:nvPicPr>
        <p:blipFill>
          <a:blip r:embed="rId2" cstate="print"/>
          <a:srcRect l="18968" t="8839" r="19854" b="13819"/>
          <a:stretch>
            <a:fillRect/>
          </a:stretch>
        </p:blipFill>
        <p:spPr bwMode="auto">
          <a:xfrm>
            <a:off x="2143108" y="1428736"/>
            <a:ext cx="4929222" cy="3500462"/>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External</a:t>
            </a:r>
            <a:r>
              <a:rPr lang="cs-CZ" dirty="0"/>
              <a:t> </a:t>
            </a:r>
            <a:r>
              <a:rPr lang="cs-CZ" dirty="0" err="1"/>
              <a:t>rotation</a:t>
            </a:r>
            <a:r>
              <a:rPr lang="cs-CZ" dirty="0"/>
              <a:t> – grade 3 </a:t>
            </a:r>
          </a:p>
        </p:txBody>
      </p:sp>
      <p:pic>
        <p:nvPicPr>
          <p:cNvPr id="78850" name="Picture 2" descr="C:\Users\Verca\Desktop\MMT (4) Shoulder, scapula, elbow, fotky\WP_20151001_041.jpg"/>
          <p:cNvPicPr>
            <a:picLocks noGrp="1" noChangeAspect="1" noChangeArrowheads="1"/>
          </p:cNvPicPr>
          <p:nvPr>
            <p:ph idx="1"/>
          </p:nvPr>
        </p:nvPicPr>
        <p:blipFill>
          <a:blip r:embed="rId2" cstate="print"/>
          <a:srcRect l="23401" t="15152" r="16308" b="5927"/>
          <a:stretch>
            <a:fillRect/>
          </a:stretch>
        </p:blipFill>
        <p:spPr bwMode="auto">
          <a:xfrm>
            <a:off x="2500298" y="1357298"/>
            <a:ext cx="4857784" cy="3571900"/>
          </a:xfrm>
          <a:prstGeom prst="rect">
            <a:avLst/>
          </a:prstGeom>
          <a:noFill/>
        </p:spPr>
      </p:pic>
      <p:sp>
        <p:nvSpPr>
          <p:cNvPr id="5" name="Nadpis 1"/>
          <p:cNvSpPr txBox="1">
            <a:spLocks/>
          </p:cNvSpPr>
          <p:nvPr/>
        </p:nvSpPr>
        <p:spPr>
          <a:xfrm>
            <a:off x="357158" y="5143512"/>
            <a:ext cx="8786842" cy="1714488"/>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7200" b="0" i="0" u="none" strike="noStrike" kern="1200" cap="none" spc="0" normalizeH="0" baseline="0" noProof="0" dirty="0" err="1">
                <a:ln>
                  <a:noFill/>
                </a:ln>
                <a:solidFill>
                  <a:schemeClr val="tx1"/>
                </a:solidFill>
                <a:effectLst/>
                <a:uLnTx/>
                <a:uFillTx/>
                <a:latin typeface="+mj-lt"/>
                <a:ea typeface="+mj-ea"/>
                <a:cs typeface="+mj-cs"/>
              </a:rPr>
              <a:t>Position</a:t>
            </a:r>
            <a:r>
              <a:rPr lang="cs-CZ" sz="7200" dirty="0">
                <a:latin typeface="+mj-lt"/>
                <a:ea typeface="+mj-ea"/>
                <a:cs typeface="+mj-cs"/>
              </a:rPr>
              <a:t>: </a:t>
            </a:r>
            <a:r>
              <a:rPr lang="cs-CZ" sz="7200" dirty="0" err="1">
                <a:latin typeface="+mj-lt"/>
                <a:ea typeface="+mj-ea"/>
                <a:cs typeface="+mj-cs"/>
              </a:rPr>
              <a:t>lying</a:t>
            </a:r>
            <a:r>
              <a:rPr lang="cs-CZ" sz="7200" dirty="0">
                <a:latin typeface="+mj-lt"/>
                <a:ea typeface="+mj-ea"/>
                <a:cs typeface="+mj-cs"/>
              </a:rPr>
              <a:t> </a:t>
            </a:r>
            <a:r>
              <a:rPr lang="cs-CZ" sz="7200" dirty="0" err="1">
                <a:latin typeface="+mj-lt"/>
                <a:ea typeface="+mj-ea"/>
                <a:cs typeface="+mj-cs"/>
              </a:rPr>
              <a:t>prone</a:t>
            </a:r>
            <a:r>
              <a:rPr lang="cs-CZ" sz="7200" dirty="0">
                <a:latin typeface="+mj-lt"/>
                <a:ea typeface="+mj-ea"/>
                <a:cs typeface="+mj-cs"/>
              </a:rPr>
              <a:t>, </a:t>
            </a:r>
            <a:r>
              <a:rPr lang="cs-CZ" sz="7200" dirty="0" err="1">
                <a:latin typeface="+mj-lt"/>
                <a:ea typeface="+mj-ea"/>
                <a:cs typeface="+mj-cs"/>
              </a:rPr>
              <a:t>head</a:t>
            </a:r>
            <a:r>
              <a:rPr lang="cs-CZ" sz="7200" dirty="0">
                <a:latin typeface="+mj-lt"/>
                <a:ea typeface="+mj-ea"/>
                <a:cs typeface="+mj-cs"/>
              </a:rPr>
              <a:t> </a:t>
            </a:r>
            <a:r>
              <a:rPr lang="cs-CZ" sz="7200" dirty="0" err="1">
                <a:latin typeface="+mj-lt"/>
                <a:ea typeface="+mj-ea"/>
                <a:cs typeface="+mj-cs"/>
              </a:rPr>
              <a:t>rotated</a:t>
            </a:r>
            <a:r>
              <a:rPr lang="cs-CZ" sz="7200" dirty="0">
                <a:latin typeface="+mj-lt"/>
                <a:ea typeface="+mj-ea"/>
                <a:cs typeface="+mj-cs"/>
              </a:rPr>
              <a:t> to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tested</a:t>
            </a:r>
            <a:r>
              <a:rPr lang="cs-CZ" sz="7200" dirty="0">
                <a:latin typeface="+mj-lt"/>
                <a:ea typeface="+mj-ea"/>
                <a:cs typeface="+mj-cs"/>
              </a:rPr>
              <a:t> </a:t>
            </a:r>
            <a:r>
              <a:rPr lang="cs-CZ" sz="7200" dirty="0" err="1">
                <a:latin typeface="+mj-lt"/>
                <a:ea typeface="+mj-ea"/>
                <a:cs typeface="+mj-cs"/>
              </a:rPr>
              <a:t>side</a:t>
            </a:r>
            <a:r>
              <a:rPr lang="cs-CZ" sz="7200" dirty="0">
                <a:latin typeface="+mj-lt"/>
                <a:ea typeface="+mj-ea"/>
                <a:cs typeface="+mj-cs"/>
              </a:rPr>
              <a:t>, </a:t>
            </a:r>
            <a:r>
              <a:rPr lang="cs-CZ" sz="7200" dirty="0" err="1">
                <a:latin typeface="+mj-lt"/>
                <a:ea typeface="+mj-ea"/>
                <a:cs typeface="+mj-cs"/>
              </a:rPr>
              <a:t>tested</a:t>
            </a:r>
            <a:r>
              <a:rPr lang="cs-CZ" sz="7200" dirty="0">
                <a:latin typeface="+mj-lt"/>
                <a:ea typeface="+mj-ea"/>
                <a:cs typeface="+mj-cs"/>
              </a:rPr>
              <a:t> </a:t>
            </a:r>
            <a:r>
              <a:rPr lang="cs-CZ" sz="7200" dirty="0" err="1">
                <a:latin typeface="+mj-lt"/>
                <a:ea typeface="+mj-ea"/>
                <a:cs typeface="+mj-cs"/>
              </a:rPr>
              <a:t>upper</a:t>
            </a:r>
            <a:r>
              <a:rPr lang="cs-CZ" sz="7200" dirty="0">
                <a:latin typeface="+mj-lt"/>
                <a:ea typeface="+mj-ea"/>
                <a:cs typeface="+mj-cs"/>
              </a:rPr>
              <a:t> limb </a:t>
            </a:r>
            <a:r>
              <a:rPr lang="cs-CZ" sz="7200" dirty="0" err="1">
                <a:latin typeface="+mj-lt"/>
                <a:ea typeface="+mj-ea"/>
                <a:cs typeface="+mj-cs"/>
              </a:rPr>
              <a:t>lying</a:t>
            </a:r>
            <a:r>
              <a:rPr lang="cs-CZ" sz="7200" dirty="0">
                <a:latin typeface="+mj-lt"/>
                <a:ea typeface="+mj-ea"/>
                <a:cs typeface="+mj-cs"/>
              </a:rPr>
              <a:t> on </a:t>
            </a:r>
            <a:r>
              <a:rPr lang="cs-CZ" sz="7200" dirty="0" err="1">
                <a:latin typeface="+mj-lt"/>
                <a:ea typeface="+mj-ea"/>
                <a:cs typeface="+mj-cs"/>
              </a:rPr>
              <a:t>the</a:t>
            </a:r>
            <a:r>
              <a:rPr lang="cs-CZ" sz="7200" dirty="0">
                <a:latin typeface="+mj-lt"/>
                <a:ea typeface="+mj-ea"/>
                <a:cs typeface="+mj-cs"/>
              </a:rPr>
              <a:t> 	table – </a:t>
            </a:r>
            <a:r>
              <a:rPr lang="cs-CZ" sz="7200" dirty="0" err="1">
                <a:latin typeface="+mj-lt"/>
                <a:ea typeface="+mj-ea"/>
                <a:cs typeface="+mj-cs"/>
              </a:rPr>
              <a:t>shoulder</a:t>
            </a:r>
            <a:r>
              <a:rPr lang="cs-CZ" sz="7200" dirty="0">
                <a:latin typeface="+mj-lt"/>
                <a:ea typeface="+mj-ea"/>
                <a:cs typeface="+mj-cs"/>
              </a:rPr>
              <a:t> 90° </a:t>
            </a:r>
            <a:r>
              <a:rPr lang="cs-CZ" sz="7200" dirty="0" err="1">
                <a:latin typeface="+mj-lt"/>
                <a:ea typeface="+mj-ea"/>
                <a:cs typeface="+mj-cs"/>
              </a:rPr>
              <a:t>abducted</a:t>
            </a:r>
            <a:r>
              <a:rPr lang="cs-CZ" sz="7200" dirty="0">
                <a:latin typeface="+mj-lt"/>
                <a:ea typeface="+mj-ea"/>
                <a:cs typeface="+mj-cs"/>
              </a:rPr>
              <a:t>, </a:t>
            </a:r>
            <a:r>
              <a:rPr lang="cs-CZ" sz="7200" dirty="0" err="1">
                <a:latin typeface="+mj-lt"/>
                <a:ea typeface="+mj-ea"/>
                <a:cs typeface="+mj-cs"/>
              </a:rPr>
              <a:t>elbow</a:t>
            </a:r>
            <a:r>
              <a:rPr lang="cs-CZ" sz="7200" dirty="0">
                <a:latin typeface="+mj-lt"/>
                <a:ea typeface="+mj-ea"/>
                <a:cs typeface="+mj-cs"/>
              </a:rPr>
              <a:t> 90° </a:t>
            </a:r>
            <a:r>
              <a:rPr lang="cs-CZ" sz="7200" dirty="0" err="1">
                <a:latin typeface="+mj-lt"/>
                <a:ea typeface="+mj-ea"/>
                <a:cs typeface="+mj-cs"/>
              </a:rPr>
              <a:t>flexed</a:t>
            </a:r>
            <a:r>
              <a:rPr lang="cs-CZ" sz="7200" dirty="0">
                <a:latin typeface="+mj-lt"/>
                <a:ea typeface="+mj-ea"/>
                <a:cs typeface="+mj-cs"/>
              </a:rPr>
              <a:t> (</a:t>
            </a:r>
            <a:r>
              <a:rPr lang="cs-CZ" sz="7200" dirty="0" err="1">
                <a:latin typeface="+mj-lt"/>
                <a:ea typeface="+mj-ea"/>
                <a:cs typeface="+mj-cs"/>
              </a:rPr>
              <a:t>arm</a:t>
            </a:r>
            <a:r>
              <a:rPr lang="cs-CZ" sz="7200" dirty="0">
                <a:latin typeface="+mj-lt"/>
                <a:ea typeface="+mj-ea"/>
                <a:cs typeface="+mj-cs"/>
              </a:rPr>
              <a:t> </a:t>
            </a:r>
            <a:r>
              <a:rPr lang="cs-CZ" sz="7200" dirty="0" err="1">
                <a:latin typeface="+mj-lt"/>
                <a:ea typeface="+mj-ea"/>
                <a:cs typeface="+mj-cs"/>
              </a:rPr>
              <a:t>supported</a:t>
            </a:r>
            <a:r>
              <a:rPr lang="cs-CZ" sz="7200" dirty="0">
                <a:latin typeface="+mj-lt"/>
                <a:ea typeface="+mj-ea"/>
                <a:cs typeface="+mj-cs"/>
              </a:rPr>
              <a:t> </a:t>
            </a:r>
            <a:r>
              <a:rPr lang="cs-CZ" sz="7200" dirty="0" err="1">
                <a:latin typeface="+mj-lt"/>
                <a:ea typeface="+mj-ea"/>
                <a:cs typeface="+mj-cs"/>
              </a:rPr>
              <a:t>with</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pillow</a:t>
            </a:r>
            <a:r>
              <a:rPr lang="cs-CZ" sz="7200" dirty="0">
                <a:latin typeface="+mj-lt"/>
                <a:ea typeface="+mj-ea"/>
                <a:cs typeface="+mj-cs"/>
              </a:rPr>
              <a:t>, 	</a:t>
            </a:r>
            <a:r>
              <a:rPr lang="cs-CZ" sz="7200" dirty="0" err="1">
                <a:latin typeface="+mj-lt"/>
                <a:ea typeface="+mj-ea"/>
                <a:cs typeface="+mj-cs"/>
              </a:rPr>
              <a:t>forearm</a:t>
            </a:r>
            <a:r>
              <a:rPr lang="cs-CZ" sz="7200" dirty="0">
                <a:latin typeface="+mj-lt"/>
                <a:ea typeface="+mj-ea"/>
                <a:cs typeface="+mj-cs"/>
              </a:rPr>
              <a:t> </a:t>
            </a:r>
            <a:r>
              <a:rPr lang="cs-CZ" sz="7200" dirty="0" err="1">
                <a:latin typeface="+mj-lt"/>
                <a:ea typeface="+mj-ea"/>
                <a:cs typeface="+mj-cs"/>
              </a:rPr>
              <a:t>relaxed</a:t>
            </a:r>
            <a:r>
              <a:rPr lang="cs-CZ" sz="7200" dirty="0">
                <a:latin typeface="+mj-lt"/>
                <a:ea typeface="+mj-ea"/>
                <a:cs typeface="+mj-cs"/>
              </a:rPr>
              <a:t>)</a:t>
            </a:r>
          </a:p>
          <a:p>
            <a:pPr marL="0" marR="0" lvl="0" indent="0" defTabSz="914400" rtl="0" eaLnBrk="1" fontAlgn="auto" latinLnBrk="0" hangingPunct="1">
              <a:lnSpc>
                <a:spcPct val="100000"/>
              </a:lnSpc>
              <a:spcBef>
                <a:spcPct val="0"/>
              </a:spcBef>
              <a:spcAft>
                <a:spcPts val="0"/>
              </a:spcAft>
              <a:buClrTx/>
              <a:buSzTx/>
              <a:buFontTx/>
              <a:buNone/>
              <a:tabLst/>
              <a:defRPr/>
            </a:pPr>
            <a:r>
              <a:rPr lang="cs-CZ" sz="7200" dirty="0" err="1">
                <a:latin typeface="+mj-lt"/>
                <a:ea typeface="+mj-ea"/>
                <a:cs typeface="+mj-cs"/>
              </a:rPr>
              <a:t>Fixation</a:t>
            </a:r>
            <a:r>
              <a:rPr lang="cs-CZ" sz="7200" dirty="0">
                <a:latin typeface="+mj-lt"/>
                <a:ea typeface="+mj-ea"/>
                <a:cs typeface="+mj-cs"/>
              </a:rPr>
              <a:t>: fix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lower</a:t>
            </a:r>
            <a:r>
              <a:rPr lang="cs-CZ" sz="7200" dirty="0">
                <a:latin typeface="+mj-lt"/>
                <a:ea typeface="+mj-ea"/>
                <a:cs typeface="+mj-cs"/>
              </a:rPr>
              <a:t> part </a:t>
            </a:r>
            <a:r>
              <a:rPr lang="cs-CZ" sz="7200" dirty="0" err="1">
                <a:latin typeface="+mj-lt"/>
                <a:ea typeface="+mj-ea"/>
                <a:cs typeface="+mj-cs"/>
              </a:rPr>
              <a:t>of</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arm</a:t>
            </a:r>
            <a:r>
              <a:rPr lang="cs-CZ" sz="7200" dirty="0">
                <a:latin typeface="+mj-lt"/>
                <a:ea typeface="+mj-ea"/>
                <a:cs typeface="+mj-cs"/>
              </a:rPr>
              <a:t> (</a:t>
            </a:r>
            <a:r>
              <a:rPr lang="cs-CZ" sz="7200" dirty="0" err="1">
                <a:latin typeface="+mj-lt"/>
                <a:ea typeface="+mj-ea"/>
                <a:cs typeface="+mj-cs"/>
              </a:rPr>
              <a:t>lightly</a:t>
            </a:r>
            <a:r>
              <a:rPr lang="cs-CZ" sz="7200" dirty="0">
                <a:latin typeface="+mj-lt"/>
                <a:ea typeface="+mj-ea"/>
                <a:cs typeface="+mj-cs"/>
              </a:rPr>
              <a:t>), </a:t>
            </a:r>
            <a:r>
              <a:rPr lang="cs-CZ" sz="7200" dirty="0" err="1">
                <a:latin typeface="+mj-lt"/>
                <a:ea typeface="+mj-ea"/>
                <a:cs typeface="+mj-cs"/>
              </a:rPr>
              <a:t>scapula</a:t>
            </a:r>
            <a:r>
              <a:rPr lang="cs-CZ" sz="7200" dirty="0">
                <a:latin typeface="+mj-lt"/>
                <a:ea typeface="+mj-ea"/>
                <a:cs typeface="+mj-cs"/>
              </a:rPr>
              <a:t> </a:t>
            </a:r>
            <a:r>
              <a:rPr lang="cs-CZ" sz="7200" dirty="0" err="1">
                <a:latin typeface="+mj-lt"/>
                <a:ea typeface="+mj-ea"/>
                <a:cs typeface="+mj-cs"/>
              </a:rPr>
              <a:t>over</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spina </a:t>
            </a:r>
            <a:r>
              <a:rPr lang="cs-CZ" sz="7200" dirty="0" err="1">
                <a:latin typeface="+mj-lt"/>
                <a:ea typeface="+mj-ea"/>
                <a:cs typeface="+mj-cs"/>
              </a:rPr>
              <a:t>scapulae</a:t>
            </a:r>
            <a:r>
              <a:rPr lang="cs-CZ" sz="7200" dirty="0">
                <a:latin typeface="+mj-lt"/>
                <a:ea typeface="+mj-ea"/>
                <a:cs typeface="+mj-cs"/>
              </a:rPr>
              <a:t> </a:t>
            </a:r>
            <a:r>
              <a:rPr lang="cs-CZ" sz="7200" dirty="0" err="1">
                <a:latin typeface="+mj-lt"/>
                <a:ea typeface="+mj-ea"/>
                <a:cs typeface="+mj-cs"/>
              </a:rPr>
              <a:t>if</a:t>
            </a:r>
            <a:r>
              <a:rPr lang="cs-CZ" sz="7200" dirty="0">
                <a:latin typeface="+mj-lt"/>
                <a:ea typeface="+mj-ea"/>
                <a:cs typeface="+mj-cs"/>
              </a:rPr>
              <a:t> </a:t>
            </a:r>
            <a:r>
              <a:rPr lang="cs-CZ" sz="7200" dirty="0" err="1">
                <a:latin typeface="+mj-lt"/>
                <a:ea typeface="+mj-ea"/>
                <a:cs typeface="+mj-cs"/>
              </a:rPr>
              <a:t>needed</a:t>
            </a:r>
            <a:endParaRPr lang="cs-CZ" sz="72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7200" dirty="0" err="1">
                <a:latin typeface="+mj-lt"/>
                <a:ea typeface="+mj-ea"/>
                <a:cs typeface="+mj-cs"/>
              </a:rPr>
              <a:t>Movement</a:t>
            </a:r>
            <a:r>
              <a:rPr lang="cs-CZ" sz="7200" dirty="0">
                <a:latin typeface="+mj-lt"/>
                <a:ea typeface="+mj-ea"/>
                <a:cs typeface="+mj-cs"/>
              </a:rPr>
              <a:t>: </a:t>
            </a:r>
            <a:r>
              <a:rPr lang="cs-CZ" sz="7200" dirty="0" err="1">
                <a:latin typeface="+mj-lt"/>
                <a:ea typeface="+mj-ea"/>
                <a:cs typeface="+mj-cs"/>
              </a:rPr>
              <a:t>external</a:t>
            </a:r>
            <a:r>
              <a:rPr lang="cs-CZ" sz="7200" dirty="0">
                <a:latin typeface="+mj-lt"/>
                <a:ea typeface="+mj-ea"/>
                <a:cs typeface="+mj-cs"/>
              </a:rPr>
              <a:t> </a:t>
            </a:r>
            <a:r>
              <a:rPr lang="cs-CZ" sz="7200" dirty="0" err="1">
                <a:latin typeface="+mj-lt"/>
                <a:ea typeface="+mj-ea"/>
                <a:cs typeface="+mj-cs"/>
              </a:rPr>
              <a:t>rotation</a:t>
            </a:r>
            <a:r>
              <a:rPr lang="cs-CZ" sz="7200" dirty="0">
                <a:latin typeface="+mj-lt"/>
                <a:ea typeface="+mj-ea"/>
                <a:cs typeface="+mj-cs"/>
              </a:rPr>
              <a:t> in </a:t>
            </a:r>
            <a:r>
              <a:rPr lang="cs-CZ" sz="7200" dirty="0" err="1">
                <a:latin typeface="+mj-lt"/>
                <a:ea typeface="+mj-ea"/>
                <a:cs typeface="+mj-cs"/>
              </a:rPr>
              <a:t>full</a:t>
            </a:r>
            <a:r>
              <a:rPr lang="cs-CZ" sz="7200" dirty="0">
                <a:latin typeface="+mj-lt"/>
                <a:ea typeface="+mj-ea"/>
                <a:cs typeface="+mj-cs"/>
              </a:rPr>
              <a:t> </a:t>
            </a:r>
            <a:r>
              <a:rPr lang="cs-CZ" sz="7200" dirty="0" err="1">
                <a:latin typeface="+mj-lt"/>
                <a:ea typeface="+mj-ea"/>
                <a:cs typeface="+mj-cs"/>
              </a:rPr>
              <a:t>range</a:t>
            </a:r>
            <a:r>
              <a:rPr lang="cs-CZ" sz="7200" dirty="0">
                <a:latin typeface="+mj-lt"/>
                <a:ea typeface="+mj-ea"/>
                <a:cs typeface="+mj-cs"/>
              </a:rPr>
              <a:t> </a:t>
            </a:r>
            <a:r>
              <a:rPr lang="cs-CZ" sz="7200" dirty="0" err="1">
                <a:latin typeface="+mj-lt"/>
                <a:ea typeface="+mj-ea"/>
                <a:cs typeface="+mj-cs"/>
              </a:rPr>
              <a:t>of</a:t>
            </a:r>
            <a:r>
              <a:rPr lang="cs-CZ" sz="7200" dirty="0">
                <a:latin typeface="+mj-lt"/>
                <a:ea typeface="+mj-ea"/>
                <a:cs typeface="+mj-cs"/>
              </a:rPr>
              <a:t> </a:t>
            </a:r>
            <a:r>
              <a:rPr lang="cs-CZ" sz="7200" dirty="0" err="1">
                <a:latin typeface="+mj-lt"/>
                <a:ea typeface="+mj-ea"/>
                <a:cs typeface="+mj-cs"/>
              </a:rPr>
              <a:t>motion</a:t>
            </a:r>
            <a:r>
              <a:rPr lang="cs-CZ" sz="7200" dirty="0">
                <a:latin typeface="+mj-lt"/>
                <a:ea typeface="+mj-ea"/>
                <a:cs typeface="+mj-cs"/>
              </a:rPr>
              <a:t> </a:t>
            </a:r>
            <a:r>
              <a:rPr lang="cs-CZ" sz="7200" dirty="0" err="1">
                <a:latin typeface="+mj-lt"/>
                <a:ea typeface="+mj-ea"/>
                <a:cs typeface="+mj-cs"/>
              </a:rPr>
              <a:t>from</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position</a:t>
            </a:r>
            <a:r>
              <a:rPr lang="cs-CZ" sz="7200" dirty="0">
                <a:latin typeface="+mj-lt"/>
                <a:ea typeface="+mj-ea"/>
                <a:cs typeface="+mj-cs"/>
              </a:rPr>
              <a:t> </a:t>
            </a:r>
            <a:r>
              <a:rPr lang="cs-CZ" sz="7200" dirty="0" err="1">
                <a:latin typeface="+mj-lt"/>
                <a:ea typeface="+mj-ea"/>
                <a:cs typeface="+mj-cs"/>
              </a:rPr>
              <a:t>mentioned</a:t>
            </a:r>
            <a:r>
              <a:rPr lang="cs-CZ" sz="7200" dirty="0">
                <a:latin typeface="+mj-lt"/>
                <a:ea typeface="+mj-ea"/>
                <a:cs typeface="+mj-cs"/>
              </a:rPr>
              <a:t> </a:t>
            </a:r>
            <a:r>
              <a:rPr lang="cs-CZ" sz="7200" dirty="0" err="1">
                <a:latin typeface="+mj-lt"/>
                <a:ea typeface="+mj-ea"/>
                <a:cs typeface="+mj-cs"/>
              </a:rPr>
              <a:t>above</a:t>
            </a:r>
            <a:endParaRPr lang="cs-CZ" sz="72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External</a:t>
            </a:r>
            <a:r>
              <a:rPr lang="cs-CZ" dirty="0"/>
              <a:t> </a:t>
            </a:r>
            <a:r>
              <a:rPr lang="cs-CZ" dirty="0" err="1"/>
              <a:t>rotation</a:t>
            </a:r>
            <a:r>
              <a:rPr lang="cs-CZ" dirty="0"/>
              <a:t> – grade 2 </a:t>
            </a:r>
          </a:p>
        </p:txBody>
      </p:sp>
      <p:sp>
        <p:nvSpPr>
          <p:cNvPr id="4" name="Nadpis 1"/>
          <p:cNvSpPr txBox="1">
            <a:spLocks/>
          </p:cNvSpPr>
          <p:nvPr/>
        </p:nvSpPr>
        <p:spPr>
          <a:xfrm>
            <a:off x="357158" y="5357826"/>
            <a:ext cx="8572560" cy="1500174"/>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a:t>
            </a:r>
            <a:r>
              <a:rPr lang="cs-CZ" sz="4400" dirty="0" err="1">
                <a:latin typeface="+mj-lt"/>
                <a:ea typeface="+mj-ea"/>
                <a:cs typeface="+mj-cs"/>
              </a:rPr>
              <a:t>rotated</a:t>
            </a:r>
            <a:r>
              <a:rPr lang="cs-CZ" sz="4400" dirty="0">
                <a:latin typeface="+mj-lt"/>
                <a:ea typeface="+mj-ea"/>
                <a:cs typeface="+mj-cs"/>
              </a:rPr>
              <a:t> to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side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in 90° </a:t>
            </a:r>
            <a:r>
              <a:rPr lang="cs-CZ" sz="4400" dirty="0" err="1">
                <a:latin typeface="+mj-lt"/>
                <a:ea typeface="+mj-ea"/>
                <a:cs typeface="+mj-cs"/>
              </a:rPr>
              <a:t>flexion</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inner</a:t>
            </a:r>
            <a:r>
              <a:rPr lang="cs-CZ" sz="4400" dirty="0">
                <a:latin typeface="+mj-lt"/>
                <a:ea typeface="+mj-ea"/>
                <a:cs typeface="+mj-cs"/>
              </a:rPr>
              <a:t> </a:t>
            </a:r>
            <a:r>
              <a:rPr lang="cs-CZ" sz="4400" dirty="0" err="1">
                <a:latin typeface="+mj-lt"/>
                <a:ea typeface="+mj-ea"/>
                <a:cs typeface="+mj-cs"/>
              </a:rPr>
              <a:t>rotation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hanging</a:t>
            </a:r>
            <a:r>
              <a:rPr lang="cs-CZ" sz="4400" dirty="0">
                <a:latin typeface="+mj-lt"/>
                <a:ea typeface="+mj-ea"/>
                <a:cs typeface="+mj-cs"/>
              </a:rPr>
              <a:t> </a:t>
            </a:r>
            <a:r>
              <a:rPr lang="cs-CZ" sz="4400" dirty="0" err="1">
                <a:latin typeface="+mj-lt"/>
                <a:ea typeface="+mj-ea"/>
                <a:cs typeface="+mj-cs"/>
              </a:rPr>
              <a:t>from</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relaxed</a:t>
            </a:r>
            <a:r>
              <a:rPr lang="cs-CZ" sz="4400" dirty="0">
                <a:latin typeface="+mj-lt"/>
                <a:ea typeface="+mj-ea"/>
                <a:cs typeface="+mj-cs"/>
              </a:rPr>
              <a:t>)</a:t>
            </a:r>
          </a:p>
          <a:p>
            <a:pPr lvl="0">
              <a:spcBef>
                <a:spcPct val="0"/>
              </a:spcBef>
              <a:defRPr/>
            </a:pPr>
            <a:r>
              <a:rPr lang="cs-CZ" sz="4400" dirty="0" err="1"/>
              <a:t>Fixation</a:t>
            </a:r>
            <a:r>
              <a:rPr lang="cs-CZ" sz="4400" dirty="0"/>
              <a:t>: fix </a:t>
            </a:r>
            <a:r>
              <a:rPr lang="cs-CZ" sz="4400" dirty="0" err="1"/>
              <a:t>the</a:t>
            </a:r>
            <a:r>
              <a:rPr lang="cs-CZ" sz="4400" dirty="0"/>
              <a:t> </a:t>
            </a:r>
            <a:r>
              <a:rPr lang="cs-CZ" sz="4400" dirty="0" err="1"/>
              <a:t>lower</a:t>
            </a:r>
            <a:r>
              <a:rPr lang="cs-CZ" sz="4400" dirty="0"/>
              <a:t> part </a:t>
            </a:r>
            <a:r>
              <a:rPr lang="cs-CZ" sz="4400" dirty="0" err="1"/>
              <a:t>of</a:t>
            </a:r>
            <a:r>
              <a:rPr lang="cs-CZ" sz="4400" dirty="0"/>
              <a:t> </a:t>
            </a:r>
            <a:r>
              <a:rPr lang="cs-CZ" sz="4400" dirty="0" err="1"/>
              <a:t>the</a:t>
            </a:r>
            <a:r>
              <a:rPr lang="cs-CZ" sz="4400" dirty="0"/>
              <a:t> </a:t>
            </a:r>
            <a:r>
              <a:rPr lang="cs-CZ" sz="4400" dirty="0" err="1"/>
              <a:t>arm</a:t>
            </a:r>
            <a:r>
              <a:rPr lang="cs-CZ" sz="4400" dirty="0"/>
              <a:t> (</a:t>
            </a:r>
            <a:r>
              <a:rPr lang="cs-CZ" sz="4400" dirty="0" err="1"/>
              <a:t>lightly</a:t>
            </a:r>
            <a:r>
              <a:rPr lang="cs-CZ" sz="4400" dirty="0"/>
              <a:t>), </a:t>
            </a:r>
            <a:r>
              <a:rPr lang="cs-CZ" sz="4400" dirty="0" err="1"/>
              <a:t>scapula</a:t>
            </a:r>
            <a:r>
              <a:rPr lang="cs-CZ" sz="4400" dirty="0"/>
              <a:t> </a:t>
            </a:r>
            <a:r>
              <a:rPr lang="cs-CZ" sz="4400" dirty="0" err="1"/>
              <a:t>over</a:t>
            </a:r>
            <a:r>
              <a:rPr lang="cs-CZ" sz="4400" dirty="0"/>
              <a:t> </a:t>
            </a:r>
            <a:r>
              <a:rPr lang="cs-CZ" sz="4400" dirty="0" err="1"/>
              <a:t>the</a:t>
            </a:r>
            <a:r>
              <a:rPr lang="cs-CZ" sz="4400" dirty="0"/>
              <a:t> spina </a:t>
            </a:r>
            <a:r>
              <a:rPr lang="cs-CZ" sz="4400" dirty="0" err="1"/>
              <a:t>scapulae</a:t>
            </a:r>
            <a:r>
              <a:rPr lang="cs-CZ" sz="4400" dirty="0"/>
              <a:t> </a:t>
            </a:r>
            <a:r>
              <a:rPr lang="cs-CZ" sz="4400" dirty="0" err="1"/>
              <a:t>if</a:t>
            </a:r>
            <a:r>
              <a:rPr lang="cs-CZ" sz="4400" dirty="0"/>
              <a:t> </a:t>
            </a:r>
            <a:r>
              <a:rPr lang="cs-CZ" sz="4400" dirty="0" err="1"/>
              <a:t>needed</a:t>
            </a:r>
            <a:endParaRPr lang="cs-CZ" sz="4400" dirty="0"/>
          </a:p>
          <a:p>
            <a:pPr lvl="0">
              <a:spcBef>
                <a:spcPct val="0"/>
              </a:spcBef>
              <a:defRPr/>
            </a:pPr>
            <a:r>
              <a:rPr lang="cs-CZ" sz="4400" dirty="0" err="1"/>
              <a:t>Movement</a:t>
            </a:r>
            <a:r>
              <a:rPr lang="cs-CZ" sz="4400" dirty="0"/>
              <a:t>: </a:t>
            </a:r>
            <a:r>
              <a:rPr lang="cs-CZ" sz="4400" dirty="0" err="1"/>
              <a:t>external</a:t>
            </a:r>
            <a:r>
              <a:rPr lang="cs-CZ" sz="4400" dirty="0"/>
              <a:t> </a:t>
            </a:r>
            <a:r>
              <a:rPr lang="cs-CZ" sz="4400" dirty="0" err="1"/>
              <a:t>rotation</a:t>
            </a:r>
            <a:r>
              <a:rPr lang="cs-CZ" sz="4400" dirty="0"/>
              <a:t> in </a:t>
            </a:r>
            <a:r>
              <a:rPr lang="cs-CZ" sz="4400" dirty="0" err="1"/>
              <a:t>full</a:t>
            </a:r>
            <a:r>
              <a:rPr lang="cs-CZ" sz="4400" dirty="0"/>
              <a:t> </a:t>
            </a:r>
            <a:r>
              <a:rPr lang="cs-CZ" sz="4400" dirty="0" err="1"/>
              <a:t>range</a:t>
            </a:r>
            <a:r>
              <a:rPr lang="cs-CZ" sz="4400" dirty="0"/>
              <a:t> </a:t>
            </a:r>
            <a:r>
              <a:rPr lang="cs-CZ" sz="4400" dirty="0" err="1"/>
              <a:t>of</a:t>
            </a:r>
            <a:r>
              <a:rPr lang="cs-CZ" sz="4400" dirty="0"/>
              <a:t> </a:t>
            </a:r>
            <a:r>
              <a:rPr lang="cs-CZ" sz="4400" dirty="0" err="1"/>
              <a:t>motion</a:t>
            </a:r>
            <a:r>
              <a:rPr lang="cs-CZ" sz="4400" dirty="0"/>
              <a:t> </a:t>
            </a:r>
            <a:r>
              <a:rPr lang="cs-CZ" sz="4400" dirty="0" err="1"/>
              <a:t>from</a:t>
            </a:r>
            <a:r>
              <a:rPr lang="cs-CZ" sz="4400" dirty="0"/>
              <a:t> </a:t>
            </a:r>
            <a:r>
              <a:rPr lang="cs-CZ" sz="4400" dirty="0" err="1"/>
              <a:t>the</a:t>
            </a:r>
            <a:r>
              <a:rPr lang="cs-CZ" sz="4400" dirty="0"/>
              <a:t> </a:t>
            </a:r>
            <a:r>
              <a:rPr lang="cs-CZ" sz="4400" dirty="0" err="1"/>
              <a:t>position</a:t>
            </a:r>
            <a:r>
              <a:rPr lang="cs-CZ" sz="4400" dirty="0"/>
              <a:t> </a:t>
            </a:r>
            <a:r>
              <a:rPr lang="cs-CZ" sz="4400" dirty="0" err="1"/>
              <a:t>mentioned</a:t>
            </a:r>
            <a:r>
              <a:rPr lang="cs-CZ" sz="4400" dirty="0"/>
              <a:t> </a:t>
            </a:r>
            <a:r>
              <a:rPr lang="cs-CZ" sz="4400" dirty="0" err="1"/>
              <a:t>above</a:t>
            </a:r>
            <a:endParaRPr lang="cs-CZ" sz="4400" dirty="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79874" name="Picture 2" descr="C:\Users\Verca\Desktop\MMT (4) Shoulder, scapula, elbow, fotky\WP_20151001_043.jpg"/>
          <p:cNvPicPr>
            <a:picLocks noGrp="1" noChangeAspect="1" noChangeArrowheads="1"/>
          </p:cNvPicPr>
          <p:nvPr>
            <p:ph idx="1"/>
          </p:nvPr>
        </p:nvPicPr>
        <p:blipFill>
          <a:blip r:embed="rId2" cstate="print"/>
          <a:srcRect l="25174" t="7260" r="13648" b="7506"/>
          <a:stretch>
            <a:fillRect/>
          </a:stretch>
        </p:blipFill>
        <p:spPr bwMode="auto">
          <a:xfrm>
            <a:off x="2285984" y="1214422"/>
            <a:ext cx="4929222" cy="3857652"/>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Scapular</a:t>
            </a:r>
            <a:r>
              <a:rPr lang="cs-CZ" dirty="0"/>
              <a:t> </a:t>
            </a:r>
            <a:r>
              <a:rPr lang="cs-CZ" dirty="0" err="1"/>
              <a:t>adduction</a:t>
            </a:r>
            <a:br>
              <a:rPr lang="cs-CZ" dirty="0"/>
            </a:br>
            <a:r>
              <a:rPr lang="cs-CZ" sz="3100" dirty="0"/>
              <a:t>(</a:t>
            </a:r>
            <a:r>
              <a:rPr lang="cs-CZ" sz="3100" dirty="0" err="1"/>
              <a:t>retraction</a:t>
            </a:r>
            <a:r>
              <a:rPr lang="cs-CZ" sz="3100" dirty="0"/>
              <a:t>)</a:t>
            </a:r>
          </a:p>
        </p:txBody>
      </p:sp>
      <p:pic>
        <p:nvPicPr>
          <p:cNvPr id="8194" name="Picture 2" descr="C:\Users\Verca\Desktop\740152-training-m_trapezius.jpg"/>
          <p:cNvPicPr>
            <a:picLocks noGrp="1" noChangeAspect="1" noChangeArrowheads="1"/>
          </p:cNvPicPr>
          <p:nvPr>
            <p:ph idx="1"/>
          </p:nvPr>
        </p:nvPicPr>
        <p:blipFill>
          <a:blip r:embed="rId2" cstate="print"/>
          <a:srcRect/>
          <a:stretch>
            <a:fillRect/>
          </a:stretch>
        </p:blipFill>
        <p:spPr bwMode="auto">
          <a:xfrm>
            <a:off x="0" y="1500174"/>
            <a:ext cx="4925313" cy="4525963"/>
          </a:xfrm>
          <a:prstGeom prst="rect">
            <a:avLst/>
          </a:prstGeom>
          <a:noFill/>
        </p:spPr>
      </p:pic>
      <p:sp>
        <p:nvSpPr>
          <p:cNvPr id="5" name="Nadpis 1"/>
          <p:cNvSpPr txBox="1">
            <a:spLocks/>
          </p:cNvSpPr>
          <p:nvPr/>
        </p:nvSpPr>
        <p:spPr>
          <a:xfrm>
            <a:off x="928662" y="5929330"/>
            <a:ext cx="3500462" cy="71439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cs-CZ" sz="2800" b="0" i="0" u="none" strike="noStrike" kern="1200" cap="none" spc="0" normalizeH="0" baseline="0" noProof="0" dirty="0" err="1">
                <a:ln>
                  <a:noFill/>
                </a:ln>
                <a:solidFill>
                  <a:schemeClr val="tx1"/>
                </a:solidFill>
                <a:effectLst/>
                <a:uLnTx/>
                <a:uFillTx/>
                <a:latin typeface="+mj-lt"/>
                <a:ea typeface="+mj-ea"/>
                <a:cs typeface="+mj-cs"/>
              </a:rPr>
              <a:t>Trapezius</a:t>
            </a:r>
            <a:r>
              <a:rPr kumimoji="0" lang="cs-CZ" sz="2800" b="0" i="0" u="none" strike="noStrike" kern="1200" cap="none" spc="0" normalizeH="0" noProof="0" dirty="0">
                <a:ln>
                  <a:noFill/>
                </a:ln>
                <a:solidFill>
                  <a:schemeClr val="tx1"/>
                </a:solidFill>
                <a:effectLst/>
                <a:uLnTx/>
                <a:uFillTx/>
                <a:latin typeface="+mj-lt"/>
                <a:ea typeface="+mj-ea"/>
                <a:cs typeface="+mj-cs"/>
              </a:rPr>
              <a:t> </a:t>
            </a:r>
            <a:r>
              <a:rPr kumimoji="0" lang="cs-CZ" sz="2800" b="0" i="0" u="none" strike="noStrike" kern="1200" cap="none" spc="0" normalizeH="0" noProof="0" dirty="0" err="1">
                <a:ln>
                  <a:noFill/>
                </a:ln>
                <a:solidFill>
                  <a:schemeClr val="tx1"/>
                </a:solidFill>
                <a:effectLst/>
                <a:uLnTx/>
                <a:uFillTx/>
                <a:latin typeface="+mj-lt"/>
                <a:ea typeface="+mj-ea"/>
                <a:cs typeface="+mj-cs"/>
              </a:rPr>
              <a:t>muscle</a:t>
            </a:r>
            <a:endParaRPr kumimoji="0" lang="cs-CZ" sz="2800" b="0" i="0" u="none" strike="noStrike" kern="1200" cap="none" spc="0" normalizeH="0" baseline="0" noProof="0" dirty="0">
              <a:ln>
                <a:noFill/>
              </a:ln>
              <a:solidFill>
                <a:schemeClr val="tx1"/>
              </a:solidFill>
              <a:effectLst/>
              <a:uLnTx/>
              <a:uFillTx/>
              <a:latin typeface="+mj-lt"/>
              <a:ea typeface="+mj-ea"/>
              <a:cs typeface="+mj-cs"/>
            </a:endParaRPr>
          </a:p>
        </p:txBody>
      </p:sp>
      <p:pic>
        <p:nvPicPr>
          <p:cNvPr id="8196" name="Picture 4" descr="http://www.rad.washington.edu/academics/academic-sections/msk/muscle-atlas/upper-body/rhomboid-major-and-minor/atlasImage_large"/>
          <p:cNvPicPr>
            <a:picLocks noChangeAspect="1" noChangeArrowheads="1"/>
          </p:cNvPicPr>
          <p:nvPr/>
        </p:nvPicPr>
        <p:blipFill>
          <a:blip r:embed="rId3" cstate="print"/>
          <a:srcRect/>
          <a:stretch>
            <a:fillRect/>
          </a:stretch>
        </p:blipFill>
        <p:spPr bwMode="auto">
          <a:xfrm>
            <a:off x="5357818" y="2143116"/>
            <a:ext cx="3394074" cy="3661200"/>
          </a:xfrm>
          <a:prstGeom prst="rect">
            <a:avLst/>
          </a:prstGeom>
          <a:noFill/>
        </p:spPr>
      </p:pic>
      <p:sp>
        <p:nvSpPr>
          <p:cNvPr id="7" name="Nadpis 1"/>
          <p:cNvSpPr txBox="1">
            <a:spLocks/>
          </p:cNvSpPr>
          <p:nvPr/>
        </p:nvSpPr>
        <p:spPr>
          <a:xfrm>
            <a:off x="5357818" y="5929330"/>
            <a:ext cx="3500462" cy="714396"/>
          </a:xfrm>
          <a:prstGeom prst="rect">
            <a:avLst/>
          </a:prstGeom>
        </p:spPr>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3200" dirty="0" err="1">
                <a:latin typeface="+mj-lt"/>
                <a:ea typeface="+mj-ea"/>
                <a:cs typeface="+mj-cs"/>
              </a:rPr>
              <a:t>Rhomboid</a:t>
            </a:r>
            <a:r>
              <a:rPr lang="cs-CZ" sz="3200" dirty="0">
                <a:latin typeface="+mj-lt"/>
                <a:ea typeface="+mj-ea"/>
                <a:cs typeface="+mj-cs"/>
              </a:rPr>
              <a:t> </a:t>
            </a:r>
            <a:r>
              <a:rPr lang="cs-CZ" sz="3200" dirty="0" err="1">
                <a:latin typeface="+mj-lt"/>
                <a:ea typeface="+mj-ea"/>
                <a:cs typeface="+mj-cs"/>
              </a:rPr>
              <a:t>maj</a:t>
            </a:r>
            <a:r>
              <a:rPr lang="cs-CZ" sz="3200" dirty="0">
                <a:latin typeface="+mj-lt"/>
                <a:ea typeface="+mj-ea"/>
                <a:cs typeface="+mj-cs"/>
              </a:rPr>
              <a:t>. </a:t>
            </a:r>
            <a:r>
              <a:rPr lang="cs-CZ" sz="3200" dirty="0" err="1">
                <a:latin typeface="+mj-lt"/>
                <a:ea typeface="+mj-ea"/>
                <a:cs typeface="+mj-cs"/>
              </a:rPr>
              <a:t>et</a:t>
            </a:r>
            <a:r>
              <a:rPr lang="cs-CZ" sz="3200" dirty="0">
                <a:latin typeface="+mj-lt"/>
                <a:ea typeface="+mj-ea"/>
                <a:cs typeface="+mj-cs"/>
              </a:rPr>
              <a:t> min.</a:t>
            </a:r>
            <a:endParaRPr kumimoji="0" lang="cs-CZ"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8197" name="Picture 5" descr="C:\Users\Verca\Desktop\blog-examprep-091313.jpg"/>
          <p:cNvPicPr>
            <a:picLocks noChangeAspect="1" noChangeArrowheads="1"/>
          </p:cNvPicPr>
          <p:nvPr/>
        </p:nvPicPr>
        <p:blipFill>
          <a:blip r:embed="rId4" cstate="print"/>
          <a:srcRect l="67797" b="50000"/>
          <a:stretch>
            <a:fillRect/>
          </a:stretch>
        </p:blipFill>
        <p:spPr bwMode="auto">
          <a:xfrm>
            <a:off x="6929454" y="142852"/>
            <a:ext cx="1809743" cy="1762125"/>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External</a:t>
            </a:r>
            <a:r>
              <a:rPr lang="cs-CZ" dirty="0"/>
              <a:t> </a:t>
            </a:r>
            <a:r>
              <a:rPr lang="cs-CZ" dirty="0" err="1"/>
              <a:t>rotation</a:t>
            </a:r>
            <a:r>
              <a:rPr lang="cs-CZ" dirty="0"/>
              <a:t> – grade 1,0 </a:t>
            </a:r>
          </a:p>
        </p:txBody>
      </p:sp>
      <p:sp>
        <p:nvSpPr>
          <p:cNvPr id="4" name="Nadpis 1"/>
          <p:cNvSpPr txBox="1">
            <a:spLocks/>
          </p:cNvSpPr>
          <p:nvPr/>
        </p:nvSpPr>
        <p:spPr>
          <a:xfrm>
            <a:off x="357158" y="5357826"/>
            <a:ext cx="8501122" cy="1285884"/>
          </a:xfrm>
          <a:prstGeom prst="rect">
            <a:avLst/>
          </a:prstGeom>
        </p:spPr>
        <p:txBody>
          <a:bodyPr vert="horz" lIns="91440" tIns="45720" rIns="91440" bIns="45720" rtlCol="0" anchor="ctr">
            <a:normAutofit fontScale="40000" lnSpcReduction="20000"/>
          </a:bodyPr>
          <a:lstStyle/>
          <a:p>
            <a:pPr>
              <a:spcBef>
                <a:spcPct val="0"/>
              </a:spcBef>
              <a:defRPr/>
            </a:pPr>
            <a:r>
              <a:rPr lang="cs-CZ" sz="4400" dirty="0" err="1"/>
              <a:t>Position</a:t>
            </a:r>
            <a:r>
              <a:rPr lang="cs-CZ" sz="4400" dirty="0"/>
              <a:t>: </a:t>
            </a:r>
            <a:r>
              <a:rPr lang="cs-CZ" sz="4400" dirty="0" err="1"/>
              <a:t>lying</a:t>
            </a:r>
            <a:r>
              <a:rPr lang="cs-CZ" sz="4400" dirty="0"/>
              <a:t> </a:t>
            </a:r>
            <a:r>
              <a:rPr lang="cs-CZ" sz="4400" dirty="0" err="1"/>
              <a:t>prone</a:t>
            </a:r>
            <a:r>
              <a:rPr lang="cs-CZ" sz="4400" dirty="0"/>
              <a:t>, </a:t>
            </a:r>
            <a:r>
              <a:rPr lang="cs-CZ" sz="4400" dirty="0" err="1"/>
              <a:t>head</a:t>
            </a:r>
            <a:r>
              <a:rPr lang="cs-CZ" sz="4400" dirty="0"/>
              <a:t> </a:t>
            </a:r>
            <a:r>
              <a:rPr lang="cs-CZ" sz="4400" dirty="0" err="1"/>
              <a:t>rotated</a:t>
            </a:r>
            <a:r>
              <a:rPr lang="cs-CZ" sz="4400" dirty="0"/>
              <a:t> to </a:t>
            </a:r>
            <a:r>
              <a:rPr lang="cs-CZ" sz="4400" dirty="0" err="1"/>
              <a:t>the</a:t>
            </a:r>
            <a:r>
              <a:rPr lang="cs-CZ" sz="4400" dirty="0"/>
              <a:t> </a:t>
            </a:r>
            <a:r>
              <a:rPr lang="cs-CZ" sz="4400" dirty="0" err="1"/>
              <a:t>tested</a:t>
            </a:r>
            <a:r>
              <a:rPr lang="cs-CZ" sz="4400" dirty="0"/>
              <a:t> </a:t>
            </a:r>
            <a:r>
              <a:rPr lang="cs-CZ" sz="4400" dirty="0" err="1"/>
              <a:t>side</a:t>
            </a:r>
            <a:r>
              <a:rPr lang="cs-CZ" sz="4400" dirty="0"/>
              <a:t>, </a:t>
            </a:r>
            <a:r>
              <a:rPr lang="cs-CZ" sz="4400" dirty="0" err="1"/>
              <a:t>tested</a:t>
            </a:r>
            <a:r>
              <a:rPr lang="cs-CZ" sz="4400" dirty="0"/>
              <a:t> </a:t>
            </a:r>
            <a:r>
              <a:rPr lang="cs-CZ" sz="4400" dirty="0" err="1"/>
              <a:t>upper</a:t>
            </a:r>
            <a:r>
              <a:rPr lang="cs-CZ" sz="4400" dirty="0"/>
              <a:t> limb in 90° </a:t>
            </a:r>
            <a:r>
              <a:rPr lang="cs-CZ" sz="4400" dirty="0" err="1"/>
              <a:t>flexion</a:t>
            </a:r>
            <a:r>
              <a:rPr lang="cs-CZ" sz="4400" dirty="0"/>
              <a:t> </a:t>
            </a:r>
            <a:r>
              <a:rPr lang="cs-CZ" sz="4400" dirty="0" err="1"/>
              <a:t>and</a:t>
            </a:r>
            <a:r>
              <a:rPr lang="cs-CZ" sz="4400" dirty="0"/>
              <a:t> 	</a:t>
            </a:r>
            <a:r>
              <a:rPr lang="cs-CZ" sz="4400" dirty="0" err="1"/>
              <a:t>inner</a:t>
            </a:r>
            <a:r>
              <a:rPr lang="cs-CZ" sz="4400" dirty="0"/>
              <a:t> </a:t>
            </a:r>
            <a:r>
              <a:rPr lang="cs-CZ" sz="4400" dirty="0" err="1"/>
              <a:t>rotation</a:t>
            </a:r>
            <a:r>
              <a:rPr lang="cs-CZ" sz="4400" dirty="0"/>
              <a:t> in </a:t>
            </a:r>
            <a:r>
              <a:rPr lang="cs-CZ" sz="4400" dirty="0" err="1"/>
              <a:t>the</a:t>
            </a:r>
            <a:r>
              <a:rPr lang="cs-CZ" sz="4400" dirty="0"/>
              <a:t> </a:t>
            </a:r>
            <a:r>
              <a:rPr lang="cs-CZ" sz="4400" dirty="0" err="1"/>
              <a:t>shoulder</a:t>
            </a:r>
            <a:r>
              <a:rPr lang="cs-CZ" sz="4400" dirty="0"/>
              <a:t> (</a:t>
            </a:r>
            <a:r>
              <a:rPr lang="cs-CZ" sz="4400" dirty="0" err="1"/>
              <a:t>hanging</a:t>
            </a:r>
            <a:r>
              <a:rPr lang="cs-CZ" sz="4400" dirty="0"/>
              <a:t> </a:t>
            </a:r>
            <a:r>
              <a:rPr lang="cs-CZ" sz="4400" dirty="0" err="1"/>
              <a:t>from</a:t>
            </a:r>
            <a:r>
              <a:rPr lang="cs-CZ" sz="4400" dirty="0"/>
              <a:t> </a:t>
            </a:r>
            <a:r>
              <a:rPr lang="cs-CZ" sz="4400" dirty="0" err="1"/>
              <a:t>the</a:t>
            </a:r>
            <a:r>
              <a:rPr lang="cs-CZ" sz="4400" dirty="0"/>
              <a:t> table, </a:t>
            </a:r>
            <a:r>
              <a:rPr lang="cs-CZ" sz="4400" dirty="0" err="1"/>
              <a:t>relaxed</a:t>
            </a:r>
            <a:r>
              <a:rPr lang="cs-CZ" sz="4400" dirty="0"/>
              <a:t>)</a:t>
            </a:r>
          </a:p>
          <a:p>
            <a:pPr>
              <a:spcBef>
                <a:spcPct val="0"/>
              </a:spcBef>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Attempt</a:t>
            </a:r>
            <a:r>
              <a:rPr kumimoji="0" lang="cs-CZ" sz="4400" b="0" i="0" u="none" strike="noStrike" kern="1200" cap="none" spc="0" normalizeH="0" noProof="0" dirty="0">
                <a:ln>
                  <a:noFill/>
                </a:ln>
                <a:solidFill>
                  <a:schemeClr val="tx1"/>
                </a:solidFill>
                <a:effectLst/>
                <a:uLnTx/>
                <a:uFillTx/>
                <a:latin typeface="+mj-lt"/>
                <a:ea typeface="+mj-ea"/>
                <a:cs typeface="+mj-cs"/>
              </a:rPr>
              <a:t> to </a:t>
            </a:r>
            <a:r>
              <a:rPr kumimoji="0" lang="cs-CZ" sz="4400" b="0" i="0" u="none" strike="noStrike" kern="1200" cap="none" spc="0" normalizeH="0" noProof="0" dirty="0" err="1">
                <a:ln>
                  <a:noFill/>
                </a:ln>
                <a:solidFill>
                  <a:schemeClr val="tx1"/>
                </a:solidFill>
                <a:effectLst/>
                <a:uLnTx/>
                <a:uFillTx/>
                <a:latin typeface="+mj-lt"/>
                <a:ea typeface="+mj-ea"/>
                <a:cs typeface="+mj-cs"/>
              </a:rPr>
              <a:t>move</a:t>
            </a:r>
            <a:r>
              <a:rPr kumimoji="0" lang="cs-CZ" sz="4400" b="0" i="0" u="none" strike="noStrike" kern="1200" cap="none" spc="0" normalizeH="0" noProof="0" dirty="0">
                <a:ln>
                  <a:noFill/>
                </a:ln>
                <a:solidFill>
                  <a:schemeClr val="tx1"/>
                </a:solidFill>
                <a:effectLst/>
                <a:uLnTx/>
                <a:uFillTx/>
                <a:latin typeface="+mj-lt"/>
                <a:ea typeface="+mj-ea"/>
                <a:cs typeface="+mj-cs"/>
              </a:rPr>
              <a:t>: PT </a:t>
            </a:r>
            <a:r>
              <a:rPr kumimoji="0" lang="cs-CZ" sz="4400" b="0" i="0" u="none" strike="noStrike" kern="1200" cap="none" spc="0" normalizeH="0" noProof="0" dirty="0" err="1">
                <a:ln>
                  <a:noFill/>
                </a:ln>
                <a:solidFill>
                  <a:schemeClr val="tx1"/>
                </a:solidFill>
                <a:effectLst/>
                <a:uLnTx/>
                <a:uFillTx/>
                <a:latin typeface="+mj-lt"/>
                <a:ea typeface="+mj-ea"/>
                <a:cs typeface="+mj-cs"/>
              </a:rPr>
              <a:t>palpates</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contraction</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at</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the</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dorsal</a:t>
            </a:r>
            <a:r>
              <a:rPr kumimoji="0" lang="cs-CZ" sz="4400" b="0" i="0" u="none" strike="noStrike" kern="1200" cap="none" spc="0" normalizeH="0" noProof="0" dirty="0">
                <a:ln>
                  <a:noFill/>
                </a:ln>
                <a:solidFill>
                  <a:schemeClr val="tx1"/>
                </a:solidFill>
                <a:effectLst/>
                <a:uLnTx/>
                <a:uFillTx/>
                <a:latin typeface="+mj-lt"/>
                <a:ea typeface="+mj-ea"/>
                <a:cs typeface="+mj-cs"/>
              </a:rPr>
              <a:t> part </a:t>
            </a:r>
            <a:r>
              <a:rPr kumimoji="0" lang="cs-CZ" sz="4400" b="0" i="0" u="none" strike="noStrike" kern="1200" cap="none" spc="0" normalizeH="0" noProof="0" dirty="0" err="1">
                <a:ln>
                  <a:noFill/>
                </a:ln>
                <a:solidFill>
                  <a:schemeClr val="tx1"/>
                </a:solidFill>
                <a:effectLst/>
                <a:uLnTx/>
                <a:uFillTx/>
                <a:latin typeface="+mj-lt"/>
                <a:ea typeface="+mj-ea"/>
                <a:cs typeface="+mj-cs"/>
              </a:rPr>
              <a:t>of</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the</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shoulder</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during</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patients</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attempt</a:t>
            </a:r>
            <a:r>
              <a:rPr kumimoji="0" lang="cs-CZ" sz="4400" b="0" i="0" u="none" strike="noStrike" kern="1200" cap="none" spc="0" normalizeH="0" noProof="0" dirty="0">
                <a:ln>
                  <a:noFill/>
                </a:ln>
                <a:solidFill>
                  <a:schemeClr val="tx1"/>
                </a:solidFill>
                <a:effectLst/>
                <a:uLnTx/>
                <a:uFillTx/>
                <a:latin typeface="+mj-lt"/>
                <a:ea typeface="+mj-ea"/>
                <a:cs typeface="+mj-cs"/>
              </a:rPr>
              <a:t> to </a:t>
            </a:r>
            <a:r>
              <a:rPr kumimoji="0" lang="cs-CZ" sz="4400" b="0" i="0" u="none" strike="noStrike" kern="1200" cap="none" spc="0" normalizeH="0" noProof="0" dirty="0" err="1">
                <a:ln>
                  <a:noFill/>
                </a:ln>
                <a:solidFill>
                  <a:schemeClr val="tx1"/>
                </a:solidFill>
                <a:effectLst/>
                <a:uLnTx/>
                <a:uFillTx/>
                <a:latin typeface="+mj-lt"/>
                <a:ea typeface="+mj-ea"/>
                <a:cs typeface="+mj-cs"/>
              </a:rPr>
              <a:t>external</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rotate</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the</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arm</a:t>
            </a:r>
            <a:r>
              <a:rPr kumimoji="0" lang="cs-CZ" sz="4400" b="0" i="0" u="none" strike="noStrike" kern="1200" cap="none" spc="0" normalizeH="0" noProof="0" dirty="0">
                <a:ln>
                  <a:noFill/>
                </a:ln>
                <a:solidFill>
                  <a:schemeClr val="tx1"/>
                </a:solidFill>
                <a:effectLst/>
                <a:uLnTx/>
                <a:uFillTx/>
                <a:latin typeface="+mj-lt"/>
                <a:ea typeface="+mj-ea"/>
                <a:cs typeface="+mj-cs"/>
              </a:rPr>
              <a:t> </a:t>
            </a:r>
            <a:endParaRPr kumimoji="0" lang="cs-CZ" sz="4400" b="0" i="0" u="none" strike="noStrike" kern="1200" cap="none" spc="0" normalizeH="0" baseline="0" noProof="0" dirty="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80898" name="Picture 2" descr="C:\Users\Verca\Desktop\MMT (4) Shoulder, scapula, elbow, fotky\WP_20151001_044.jpg"/>
          <p:cNvPicPr>
            <a:picLocks noGrp="1" noChangeAspect="1" noChangeArrowheads="1"/>
          </p:cNvPicPr>
          <p:nvPr>
            <p:ph idx="1"/>
          </p:nvPr>
        </p:nvPicPr>
        <p:blipFill>
          <a:blip r:embed="rId2" cstate="print"/>
          <a:srcRect l="29608" t="7260" r="10101" b="9084"/>
          <a:stretch>
            <a:fillRect/>
          </a:stretch>
        </p:blipFill>
        <p:spPr bwMode="auto">
          <a:xfrm>
            <a:off x="2428860" y="1285860"/>
            <a:ext cx="4857784" cy="3786214"/>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6472254" cy="1143000"/>
          </a:xfrm>
        </p:spPr>
        <p:txBody>
          <a:bodyPr/>
          <a:lstStyle/>
          <a:p>
            <a:r>
              <a:rPr lang="cs-CZ" dirty="0" err="1"/>
              <a:t>External</a:t>
            </a:r>
            <a:r>
              <a:rPr lang="cs-CZ" dirty="0"/>
              <a:t> </a:t>
            </a:r>
            <a:r>
              <a:rPr lang="cs-CZ" dirty="0" err="1"/>
              <a:t>rotation</a:t>
            </a:r>
            <a:r>
              <a:rPr lang="cs-CZ" dirty="0"/>
              <a:t> – notes: </a:t>
            </a:r>
          </a:p>
        </p:txBody>
      </p:sp>
      <p:sp>
        <p:nvSpPr>
          <p:cNvPr id="3" name="Zástupný symbol pro obsah 2"/>
          <p:cNvSpPr>
            <a:spLocks noGrp="1"/>
          </p:cNvSpPr>
          <p:nvPr>
            <p:ph idx="1"/>
          </p:nvPr>
        </p:nvSpPr>
        <p:spPr>
          <a:xfrm>
            <a:off x="457200" y="2357430"/>
            <a:ext cx="8229600" cy="3768733"/>
          </a:xfrm>
        </p:spPr>
        <p:txBody>
          <a:bodyPr/>
          <a:lstStyle/>
          <a:p>
            <a:r>
              <a:rPr lang="cs-CZ" dirty="0" err="1"/>
              <a:t>The</a:t>
            </a:r>
            <a:r>
              <a:rPr lang="cs-CZ" dirty="0"/>
              <a:t> </a:t>
            </a:r>
            <a:r>
              <a:rPr lang="cs-CZ" dirty="0" err="1"/>
              <a:t>muscles</a:t>
            </a:r>
            <a:r>
              <a:rPr lang="cs-CZ" dirty="0"/>
              <a:t> </a:t>
            </a:r>
            <a:r>
              <a:rPr lang="cs-CZ" dirty="0" err="1"/>
              <a:t>of</a:t>
            </a:r>
            <a:r>
              <a:rPr lang="cs-CZ" dirty="0"/>
              <a:t> </a:t>
            </a:r>
            <a:r>
              <a:rPr lang="cs-CZ" dirty="0" err="1"/>
              <a:t>the</a:t>
            </a:r>
            <a:r>
              <a:rPr lang="cs-CZ" dirty="0"/>
              <a:t> </a:t>
            </a:r>
            <a:r>
              <a:rPr lang="cs-CZ" dirty="0" err="1"/>
              <a:t>forearm</a:t>
            </a:r>
            <a:r>
              <a:rPr lang="cs-CZ" dirty="0"/>
              <a:t> </a:t>
            </a:r>
            <a:r>
              <a:rPr lang="cs-CZ" dirty="0" err="1"/>
              <a:t>and</a:t>
            </a:r>
            <a:r>
              <a:rPr lang="cs-CZ" dirty="0"/>
              <a:t> </a:t>
            </a:r>
            <a:r>
              <a:rPr lang="cs-CZ" dirty="0" err="1"/>
              <a:t>the</a:t>
            </a:r>
            <a:r>
              <a:rPr lang="cs-CZ" dirty="0"/>
              <a:t> </a:t>
            </a:r>
            <a:r>
              <a:rPr lang="cs-CZ" dirty="0" err="1"/>
              <a:t>hand</a:t>
            </a:r>
            <a:r>
              <a:rPr lang="cs-CZ" dirty="0"/>
              <a:t> </a:t>
            </a:r>
            <a:r>
              <a:rPr lang="cs-CZ" dirty="0" err="1"/>
              <a:t>should</a:t>
            </a:r>
            <a:r>
              <a:rPr lang="cs-CZ" dirty="0"/>
              <a:t> </a:t>
            </a:r>
            <a:r>
              <a:rPr lang="cs-CZ" dirty="0" err="1"/>
              <a:t>be</a:t>
            </a:r>
            <a:r>
              <a:rPr lang="cs-CZ" dirty="0"/>
              <a:t> </a:t>
            </a:r>
            <a:r>
              <a:rPr lang="cs-CZ" dirty="0" err="1"/>
              <a:t>relaxed</a:t>
            </a:r>
            <a:r>
              <a:rPr lang="cs-CZ" dirty="0"/>
              <a:t> </a:t>
            </a:r>
            <a:r>
              <a:rPr lang="cs-CZ" dirty="0" err="1"/>
              <a:t>during</a:t>
            </a:r>
            <a:r>
              <a:rPr lang="cs-CZ" dirty="0"/>
              <a:t> </a:t>
            </a:r>
            <a:r>
              <a:rPr lang="cs-CZ" dirty="0" err="1"/>
              <a:t>testing</a:t>
            </a:r>
            <a:endParaRPr lang="cs-CZ" dirty="0"/>
          </a:p>
          <a:p>
            <a:r>
              <a:rPr lang="cs-CZ" dirty="0"/>
              <a:t>No </a:t>
            </a:r>
            <a:r>
              <a:rPr lang="cs-CZ" dirty="0" err="1"/>
              <a:t>extension</a:t>
            </a:r>
            <a:r>
              <a:rPr lang="cs-CZ" dirty="0"/>
              <a:t> </a:t>
            </a:r>
            <a:r>
              <a:rPr lang="cs-CZ" dirty="0" err="1"/>
              <a:t>of</a:t>
            </a:r>
            <a:r>
              <a:rPr lang="cs-CZ" dirty="0"/>
              <a:t> </a:t>
            </a:r>
            <a:r>
              <a:rPr lang="cs-CZ" dirty="0" err="1"/>
              <a:t>the</a:t>
            </a:r>
            <a:r>
              <a:rPr lang="cs-CZ" dirty="0"/>
              <a:t> </a:t>
            </a:r>
            <a:r>
              <a:rPr lang="cs-CZ" dirty="0" err="1"/>
              <a:t>elbow</a:t>
            </a:r>
            <a:r>
              <a:rPr lang="cs-CZ" dirty="0"/>
              <a:t> </a:t>
            </a:r>
            <a:r>
              <a:rPr lang="cs-CZ" dirty="0" err="1"/>
              <a:t>or</a:t>
            </a:r>
            <a:r>
              <a:rPr lang="cs-CZ" dirty="0"/>
              <a:t> </a:t>
            </a:r>
            <a:r>
              <a:rPr lang="cs-CZ" dirty="0" err="1"/>
              <a:t>wrist</a:t>
            </a:r>
            <a:r>
              <a:rPr lang="cs-CZ" dirty="0"/>
              <a:t> </a:t>
            </a:r>
            <a:r>
              <a:rPr lang="cs-CZ" dirty="0" err="1"/>
              <a:t>is</a:t>
            </a:r>
            <a:r>
              <a:rPr lang="cs-CZ" dirty="0"/>
              <a:t> </a:t>
            </a:r>
            <a:r>
              <a:rPr lang="cs-CZ" dirty="0" err="1"/>
              <a:t>allowed</a:t>
            </a:r>
            <a:endParaRPr lang="cs-CZ" dirty="0"/>
          </a:p>
          <a:p>
            <a:r>
              <a:rPr lang="cs-CZ" dirty="0" err="1"/>
              <a:t>When</a:t>
            </a:r>
            <a:r>
              <a:rPr lang="cs-CZ" dirty="0"/>
              <a:t> </a:t>
            </a:r>
            <a:r>
              <a:rPr lang="cs-CZ" dirty="0" err="1"/>
              <a:t>testing</a:t>
            </a:r>
            <a:r>
              <a:rPr lang="cs-CZ" dirty="0"/>
              <a:t> grade 2, no </a:t>
            </a:r>
            <a:r>
              <a:rPr lang="cs-CZ" dirty="0" err="1"/>
              <a:t>rotation</a:t>
            </a:r>
            <a:r>
              <a:rPr lang="cs-CZ" dirty="0"/>
              <a:t> </a:t>
            </a:r>
            <a:r>
              <a:rPr lang="cs-CZ" dirty="0" err="1"/>
              <a:t>of</a:t>
            </a:r>
            <a:r>
              <a:rPr lang="cs-CZ" dirty="0"/>
              <a:t> </a:t>
            </a:r>
            <a:r>
              <a:rPr lang="cs-CZ" dirty="0" err="1"/>
              <a:t>the</a:t>
            </a:r>
            <a:r>
              <a:rPr lang="cs-CZ" dirty="0"/>
              <a:t> </a:t>
            </a:r>
            <a:r>
              <a:rPr lang="cs-CZ" dirty="0" err="1"/>
              <a:t>forearm</a:t>
            </a:r>
            <a:r>
              <a:rPr lang="cs-CZ" dirty="0"/>
              <a:t> </a:t>
            </a:r>
          </a:p>
        </p:txBody>
      </p:sp>
      <p:pic>
        <p:nvPicPr>
          <p:cNvPr id="13313" name="Picture 1" descr="Stand with your feet shoulder-width apart and raise your upper arms so that they are parallel to the floor with your elbows bent at right angles. Gently rotate your arms downward as far as you can without experiencing pain. Repeat for 15-20 repetitions."/>
          <p:cNvPicPr>
            <a:picLocks noChangeAspect="1" noChangeArrowheads="1"/>
          </p:cNvPicPr>
          <p:nvPr/>
        </p:nvPicPr>
        <p:blipFill>
          <a:blip r:embed="rId2" cstate="print"/>
          <a:srcRect/>
          <a:stretch>
            <a:fillRect/>
          </a:stretch>
        </p:blipFill>
        <p:spPr bwMode="auto">
          <a:xfrm>
            <a:off x="6762750" y="142852"/>
            <a:ext cx="2381250" cy="2286000"/>
          </a:xfrm>
          <a:prstGeom prst="rect">
            <a:avLst/>
          </a:prstGeom>
          <a:noFill/>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285720" y="285728"/>
            <a:ext cx="5900750" cy="1143000"/>
          </a:xfrm>
        </p:spPr>
        <p:txBody>
          <a:bodyPr/>
          <a:lstStyle/>
          <a:p>
            <a:r>
              <a:rPr lang="cs-CZ" dirty="0" err="1"/>
              <a:t>Internal</a:t>
            </a:r>
            <a:r>
              <a:rPr lang="cs-CZ" dirty="0"/>
              <a:t> </a:t>
            </a:r>
            <a:r>
              <a:rPr lang="cs-CZ" dirty="0" err="1"/>
              <a:t>rotation</a:t>
            </a:r>
            <a:r>
              <a:rPr lang="cs-CZ" dirty="0"/>
              <a:t> </a:t>
            </a:r>
          </a:p>
        </p:txBody>
      </p:sp>
      <p:pic>
        <p:nvPicPr>
          <p:cNvPr id="4" name="Picture 2" descr="C:\Users\Verca\Desktop\blog-examprep-092513-1.png"/>
          <p:cNvPicPr>
            <a:picLocks noChangeAspect="1" noChangeArrowheads="1"/>
          </p:cNvPicPr>
          <p:nvPr/>
        </p:nvPicPr>
        <p:blipFill>
          <a:blip r:embed="rId2" cstate="print"/>
          <a:srcRect t="51675" r="38712" b="6557"/>
          <a:stretch>
            <a:fillRect/>
          </a:stretch>
        </p:blipFill>
        <p:spPr bwMode="auto">
          <a:xfrm>
            <a:off x="5653083" y="214290"/>
            <a:ext cx="3490917" cy="1643074"/>
          </a:xfrm>
          <a:prstGeom prst="rect">
            <a:avLst/>
          </a:prstGeom>
          <a:noFill/>
        </p:spPr>
      </p:pic>
      <p:sp>
        <p:nvSpPr>
          <p:cNvPr id="5" name="Nadpis 1"/>
          <p:cNvSpPr txBox="1">
            <a:spLocks/>
          </p:cNvSpPr>
          <p:nvPr/>
        </p:nvSpPr>
        <p:spPr>
          <a:xfrm>
            <a:off x="0" y="5500702"/>
            <a:ext cx="2286016"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2400" dirty="0">
                <a:latin typeface="+mj-lt"/>
                <a:ea typeface="+mj-ea"/>
                <a:cs typeface="+mj-cs"/>
              </a:rPr>
              <a:t>S</a:t>
            </a:r>
            <a:r>
              <a:rPr kumimoji="0" lang="cs-CZ" sz="2400" b="0" i="0" u="none" strike="noStrike" kern="1200" cap="none" spc="0" normalizeH="0" baseline="0" noProof="0" dirty="0" err="1">
                <a:ln>
                  <a:noFill/>
                </a:ln>
                <a:solidFill>
                  <a:schemeClr val="tx1"/>
                </a:solidFill>
                <a:effectLst/>
                <a:uLnTx/>
                <a:uFillTx/>
                <a:latin typeface="+mj-lt"/>
                <a:ea typeface="+mj-ea"/>
                <a:cs typeface="+mj-cs"/>
              </a:rPr>
              <a:t>ubscapularis</a:t>
            </a:r>
            <a:endParaRPr kumimoji="0" lang="cs-CZ"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Nadpis 1"/>
          <p:cNvSpPr txBox="1">
            <a:spLocks/>
          </p:cNvSpPr>
          <p:nvPr/>
        </p:nvSpPr>
        <p:spPr>
          <a:xfrm>
            <a:off x="2071670" y="5715000"/>
            <a:ext cx="2571768"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2400" dirty="0" err="1">
                <a:latin typeface="+mj-lt"/>
                <a:ea typeface="+mj-ea"/>
                <a:cs typeface="+mj-cs"/>
              </a:rPr>
              <a:t>Pectoralis</a:t>
            </a:r>
            <a:r>
              <a:rPr lang="cs-CZ" sz="2400" dirty="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cs-CZ" sz="2400" dirty="0">
                <a:latin typeface="+mj-lt"/>
                <a:ea typeface="+mj-ea"/>
                <a:cs typeface="+mj-cs"/>
              </a:rPr>
              <a:t>maior</a:t>
            </a:r>
            <a:endParaRPr kumimoji="0" lang="cs-CZ"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Nadpis 1"/>
          <p:cNvSpPr txBox="1">
            <a:spLocks/>
          </p:cNvSpPr>
          <p:nvPr/>
        </p:nvSpPr>
        <p:spPr>
          <a:xfrm>
            <a:off x="4429124" y="5715000"/>
            <a:ext cx="2571768"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2400" dirty="0" err="1">
                <a:latin typeface="+mj-lt"/>
                <a:ea typeface="+mj-ea"/>
                <a:cs typeface="+mj-cs"/>
              </a:rPr>
              <a:t>Latissimus</a:t>
            </a:r>
            <a:r>
              <a:rPr lang="cs-CZ" sz="2400" dirty="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cs-CZ" sz="2400" dirty="0" err="1">
                <a:latin typeface="+mj-lt"/>
                <a:ea typeface="+mj-ea"/>
                <a:cs typeface="+mj-cs"/>
              </a:rPr>
              <a:t>dorsi</a:t>
            </a:r>
            <a:endParaRPr kumimoji="0" lang="cs-CZ" sz="2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Nadpis 1"/>
          <p:cNvSpPr txBox="1">
            <a:spLocks/>
          </p:cNvSpPr>
          <p:nvPr/>
        </p:nvSpPr>
        <p:spPr>
          <a:xfrm>
            <a:off x="6929454" y="5715000"/>
            <a:ext cx="1857388"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cs-CZ" sz="2400" dirty="0" err="1">
                <a:latin typeface="+mj-lt"/>
                <a:ea typeface="+mj-ea"/>
                <a:cs typeface="+mj-cs"/>
              </a:rPr>
              <a:t>Teres</a:t>
            </a:r>
            <a:r>
              <a:rPr lang="cs-CZ" sz="2400" dirty="0">
                <a:latin typeface="+mj-lt"/>
                <a:ea typeface="+mj-ea"/>
                <a:cs typeface="+mj-cs"/>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lang="cs-CZ" sz="2400" dirty="0">
                <a:latin typeface="+mj-lt"/>
                <a:ea typeface="+mj-ea"/>
                <a:cs typeface="+mj-cs"/>
              </a:rPr>
              <a:t>maior</a:t>
            </a:r>
            <a:endParaRPr kumimoji="0" lang="cs-CZ" sz="2400" b="0" i="0" u="none" strike="noStrike" kern="1200" cap="none" spc="0" normalizeH="0" baseline="0" noProof="0" dirty="0">
              <a:ln>
                <a:noFill/>
              </a:ln>
              <a:solidFill>
                <a:schemeClr val="tx1"/>
              </a:solidFill>
              <a:effectLst/>
              <a:uLnTx/>
              <a:uFillTx/>
              <a:latin typeface="+mj-lt"/>
              <a:ea typeface="+mj-ea"/>
              <a:cs typeface="+mj-cs"/>
            </a:endParaRPr>
          </a:p>
        </p:txBody>
      </p:sp>
      <p:pic>
        <p:nvPicPr>
          <p:cNvPr id="81922" name="Picture 2" descr="C:\Users\Verca\Desktop\subscapularis.jpg"/>
          <p:cNvPicPr>
            <a:picLocks noGrp="1" noChangeAspect="1" noChangeArrowheads="1"/>
          </p:cNvPicPr>
          <p:nvPr>
            <p:ph idx="1"/>
          </p:nvPr>
        </p:nvPicPr>
        <p:blipFill>
          <a:blip r:embed="rId3" cstate="print"/>
          <a:srcRect/>
          <a:stretch>
            <a:fillRect/>
          </a:stretch>
        </p:blipFill>
        <p:spPr bwMode="auto">
          <a:xfrm>
            <a:off x="285720" y="1857364"/>
            <a:ext cx="2057400" cy="1809750"/>
          </a:xfrm>
          <a:prstGeom prst="rect">
            <a:avLst/>
          </a:prstGeom>
          <a:noFill/>
        </p:spPr>
      </p:pic>
      <p:pic>
        <p:nvPicPr>
          <p:cNvPr id="11" name="Picture 2" descr="C:\Users\Verca\Desktop\pectoralis.jpg"/>
          <p:cNvPicPr>
            <a:picLocks noChangeAspect="1" noChangeArrowheads="1"/>
          </p:cNvPicPr>
          <p:nvPr/>
        </p:nvPicPr>
        <p:blipFill>
          <a:blip r:embed="rId4" cstate="print"/>
          <a:srcRect/>
          <a:stretch>
            <a:fillRect/>
          </a:stretch>
        </p:blipFill>
        <p:spPr bwMode="auto">
          <a:xfrm>
            <a:off x="2428860" y="3571876"/>
            <a:ext cx="1783486" cy="1800000"/>
          </a:xfrm>
          <a:prstGeom prst="rect">
            <a:avLst/>
          </a:prstGeom>
          <a:noFill/>
        </p:spPr>
      </p:pic>
      <p:pic>
        <p:nvPicPr>
          <p:cNvPr id="12" name="Picture 2" descr="C:\Users\Verca\Desktop\latissimus.jpg"/>
          <p:cNvPicPr>
            <a:picLocks noChangeAspect="1" noChangeArrowheads="1"/>
          </p:cNvPicPr>
          <p:nvPr/>
        </p:nvPicPr>
        <p:blipFill>
          <a:blip r:embed="rId5" cstate="print"/>
          <a:srcRect/>
          <a:stretch>
            <a:fillRect/>
          </a:stretch>
        </p:blipFill>
        <p:spPr bwMode="auto">
          <a:xfrm>
            <a:off x="4857752" y="1785926"/>
            <a:ext cx="1772372" cy="3805200"/>
          </a:xfrm>
          <a:prstGeom prst="rect">
            <a:avLst/>
          </a:prstGeom>
          <a:noFill/>
        </p:spPr>
      </p:pic>
      <p:pic>
        <p:nvPicPr>
          <p:cNvPr id="13" name="Picture 3" descr="C:\Users\Verca\Desktop\Teres.jpg"/>
          <p:cNvPicPr>
            <a:picLocks noChangeAspect="1" noChangeArrowheads="1"/>
          </p:cNvPicPr>
          <p:nvPr/>
        </p:nvPicPr>
        <p:blipFill>
          <a:blip r:embed="rId6" cstate="print"/>
          <a:srcRect/>
          <a:stretch>
            <a:fillRect/>
          </a:stretch>
        </p:blipFill>
        <p:spPr bwMode="auto">
          <a:xfrm>
            <a:off x="7000892" y="2285992"/>
            <a:ext cx="1682614" cy="3232800"/>
          </a:xfrm>
          <a:prstGeom prst="rect">
            <a:avLst/>
          </a:prstGeom>
          <a:noFill/>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Subscapularis</a:t>
            </a:r>
            <a:endParaRPr lang="cs-CZ" dirty="0"/>
          </a:p>
        </p:txBody>
      </p:sp>
      <p:sp>
        <p:nvSpPr>
          <p:cNvPr id="3" name="Zástupný symbol pro obsah 2"/>
          <p:cNvSpPr>
            <a:spLocks noGrp="1"/>
          </p:cNvSpPr>
          <p:nvPr>
            <p:ph idx="1"/>
          </p:nvPr>
        </p:nvSpPr>
        <p:spPr>
          <a:xfrm>
            <a:off x="242854" y="1571612"/>
            <a:ext cx="8901146" cy="4614882"/>
          </a:xfrm>
        </p:spPr>
        <p:txBody>
          <a:bodyPr>
            <a:normAutofit fontScale="77500" lnSpcReduction="20000"/>
          </a:bodyPr>
          <a:lstStyle/>
          <a:p>
            <a:pPr>
              <a:buNone/>
            </a:pPr>
            <a:r>
              <a:rPr lang="en-US" dirty="0"/>
              <a:t>Origin</a:t>
            </a:r>
            <a:endParaRPr lang="cs-CZ" dirty="0"/>
          </a:p>
          <a:p>
            <a:r>
              <a:rPr lang="en-US" dirty="0" err="1"/>
              <a:t>Subscapular</a:t>
            </a:r>
            <a:r>
              <a:rPr lang="en-US" dirty="0"/>
              <a:t> </a:t>
            </a:r>
            <a:r>
              <a:rPr lang="en-US" dirty="0" err="1"/>
              <a:t>fossa</a:t>
            </a:r>
            <a:r>
              <a:rPr lang="en-US" dirty="0"/>
              <a:t> of scapula</a:t>
            </a:r>
            <a:endParaRPr lang="cs-CZ" dirty="0"/>
          </a:p>
          <a:p>
            <a:endParaRPr lang="cs-CZ" dirty="0"/>
          </a:p>
          <a:p>
            <a:pPr>
              <a:buNone/>
            </a:pPr>
            <a:r>
              <a:rPr lang="en-US" dirty="0"/>
              <a:t>Insertion</a:t>
            </a:r>
            <a:endParaRPr lang="cs-CZ" dirty="0"/>
          </a:p>
          <a:p>
            <a:r>
              <a:rPr lang="en-US" dirty="0"/>
              <a:t>Lesser </a:t>
            </a:r>
            <a:r>
              <a:rPr lang="en-US" dirty="0" err="1"/>
              <a:t>tuberosity</a:t>
            </a:r>
            <a:r>
              <a:rPr lang="en-US" dirty="0"/>
              <a:t> of </a:t>
            </a:r>
            <a:r>
              <a:rPr lang="en-US" dirty="0" err="1"/>
              <a:t>humerus</a:t>
            </a:r>
            <a:endParaRPr lang="cs-CZ" dirty="0"/>
          </a:p>
          <a:p>
            <a:endParaRPr lang="cs-CZ" dirty="0"/>
          </a:p>
          <a:p>
            <a:pPr>
              <a:buNone/>
            </a:pPr>
            <a:r>
              <a:rPr lang="en-US" dirty="0"/>
              <a:t>Action</a:t>
            </a:r>
            <a:endParaRPr lang="cs-CZ" dirty="0"/>
          </a:p>
          <a:p>
            <a:r>
              <a:rPr lang="en-US" dirty="0"/>
              <a:t>Medially rotates arm and adducts it</a:t>
            </a:r>
            <a:endParaRPr lang="cs-CZ" dirty="0"/>
          </a:p>
          <a:p>
            <a:r>
              <a:rPr lang="en-US" dirty="0"/>
              <a:t>helps to hold humeral head in </a:t>
            </a:r>
            <a:r>
              <a:rPr lang="en-US" dirty="0" err="1"/>
              <a:t>glenoid</a:t>
            </a:r>
            <a:r>
              <a:rPr lang="en-US" dirty="0"/>
              <a:t> cavity of scapula</a:t>
            </a:r>
            <a:endParaRPr lang="cs-CZ" dirty="0"/>
          </a:p>
          <a:p>
            <a:endParaRPr lang="cs-CZ" dirty="0"/>
          </a:p>
          <a:p>
            <a:pPr>
              <a:buNone/>
            </a:pPr>
            <a:r>
              <a:rPr lang="en-US" dirty="0" err="1"/>
              <a:t>Innervation</a:t>
            </a:r>
            <a:endParaRPr lang="cs-CZ" dirty="0"/>
          </a:p>
          <a:p>
            <a:r>
              <a:rPr lang="en-US" dirty="0"/>
              <a:t>Upper and lower </a:t>
            </a:r>
            <a:r>
              <a:rPr lang="en-US" dirty="0" err="1"/>
              <a:t>subscapular</a:t>
            </a:r>
            <a:r>
              <a:rPr lang="en-US" dirty="0"/>
              <a:t> nerves (C5, C6 and C7) (C5, C6, C7)</a:t>
            </a:r>
            <a:endParaRPr lang="cs-CZ"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Internal</a:t>
            </a:r>
            <a:r>
              <a:rPr lang="cs-CZ" dirty="0"/>
              <a:t> </a:t>
            </a:r>
            <a:r>
              <a:rPr lang="cs-CZ" dirty="0" err="1"/>
              <a:t>rotation</a:t>
            </a:r>
            <a:r>
              <a:rPr lang="cs-CZ" dirty="0"/>
              <a:t> – grade 5,4 </a:t>
            </a:r>
          </a:p>
        </p:txBody>
      </p:sp>
      <p:pic>
        <p:nvPicPr>
          <p:cNvPr id="82946" name="Picture 2" descr="C:\Users\Verca\Desktop\MMT (4) Shoulder, scapula, elbow, fotky\WP_20151001_045.jpg"/>
          <p:cNvPicPr>
            <a:picLocks noGrp="1" noChangeAspect="1" noChangeArrowheads="1"/>
          </p:cNvPicPr>
          <p:nvPr>
            <p:ph idx="1"/>
          </p:nvPr>
        </p:nvPicPr>
        <p:blipFill>
          <a:blip r:embed="rId2" cstate="print"/>
          <a:srcRect l="15421" t="4104" r="13648" b="4349"/>
          <a:stretch>
            <a:fillRect/>
          </a:stretch>
        </p:blipFill>
        <p:spPr bwMode="auto">
          <a:xfrm>
            <a:off x="2357422" y="1285860"/>
            <a:ext cx="4722207" cy="3423600"/>
          </a:xfrm>
          <a:prstGeom prst="rect">
            <a:avLst/>
          </a:prstGeom>
          <a:noFill/>
        </p:spPr>
      </p:pic>
      <p:sp>
        <p:nvSpPr>
          <p:cNvPr id="5" name="Nadpis 1"/>
          <p:cNvSpPr txBox="1">
            <a:spLocks/>
          </p:cNvSpPr>
          <p:nvPr/>
        </p:nvSpPr>
        <p:spPr>
          <a:xfrm>
            <a:off x="357158" y="5143512"/>
            <a:ext cx="8786842" cy="1714488"/>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7200" b="0" i="0" u="none" strike="noStrike" kern="1200" cap="none" spc="0" normalizeH="0" baseline="0" noProof="0" dirty="0" err="1">
                <a:ln>
                  <a:noFill/>
                </a:ln>
                <a:solidFill>
                  <a:schemeClr val="tx1"/>
                </a:solidFill>
                <a:effectLst/>
                <a:uLnTx/>
                <a:uFillTx/>
                <a:latin typeface="+mj-lt"/>
                <a:ea typeface="+mj-ea"/>
                <a:cs typeface="+mj-cs"/>
              </a:rPr>
              <a:t>Position</a:t>
            </a:r>
            <a:r>
              <a:rPr lang="cs-CZ" sz="7200" dirty="0">
                <a:latin typeface="+mj-lt"/>
                <a:ea typeface="+mj-ea"/>
                <a:cs typeface="+mj-cs"/>
              </a:rPr>
              <a:t>: </a:t>
            </a:r>
            <a:r>
              <a:rPr lang="cs-CZ" sz="7200" dirty="0" err="1">
                <a:latin typeface="+mj-lt"/>
                <a:ea typeface="+mj-ea"/>
                <a:cs typeface="+mj-cs"/>
              </a:rPr>
              <a:t>lying</a:t>
            </a:r>
            <a:r>
              <a:rPr lang="cs-CZ" sz="7200" dirty="0">
                <a:latin typeface="+mj-lt"/>
                <a:ea typeface="+mj-ea"/>
                <a:cs typeface="+mj-cs"/>
              </a:rPr>
              <a:t> </a:t>
            </a:r>
            <a:r>
              <a:rPr lang="cs-CZ" sz="7200" dirty="0" err="1">
                <a:latin typeface="+mj-lt"/>
                <a:ea typeface="+mj-ea"/>
                <a:cs typeface="+mj-cs"/>
              </a:rPr>
              <a:t>prone</a:t>
            </a:r>
            <a:r>
              <a:rPr lang="cs-CZ" sz="7200" dirty="0">
                <a:latin typeface="+mj-lt"/>
                <a:ea typeface="+mj-ea"/>
                <a:cs typeface="+mj-cs"/>
              </a:rPr>
              <a:t>, </a:t>
            </a:r>
            <a:r>
              <a:rPr lang="cs-CZ" sz="7200" dirty="0" err="1">
                <a:latin typeface="+mj-lt"/>
                <a:ea typeface="+mj-ea"/>
                <a:cs typeface="+mj-cs"/>
              </a:rPr>
              <a:t>head</a:t>
            </a:r>
            <a:r>
              <a:rPr lang="cs-CZ" sz="7200" dirty="0">
                <a:latin typeface="+mj-lt"/>
                <a:ea typeface="+mj-ea"/>
                <a:cs typeface="+mj-cs"/>
              </a:rPr>
              <a:t> </a:t>
            </a:r>
            <a:r>
              <a:rPr lang="cs-CZ" sz="7200" dirty="0" err="1">
                <a:latin typeface="+mj-lt"/>
                <a:ea typeface="+mj-ea"/>
                <a:cs typeface="+mj-cs"/>
              </a:rPr>
              <a:t>rotated</a:t>
            </a:r>
            <a:r>
              <a:rPr lang="cs-CZ" sz="7200" dirty="0">
                <a:latin typeface="+mj-lt"/>
                <a:ea typeface="+mj-ea"/>
                <a:cs typeface="+mj-cs"/>
              </a:rPr>
              <a:t> to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tested</a:t>
            </a:r>
            <a:r>
              <a:rPr lang="cs-CZ" sz="7200" dirty="0">
                <a:latin typeface="+mj-lt"/>
                <a:ea typeface="+mj-ea"/>
                <a:cs typeface="+mj-cs"/>
              </a:rPr>
              <a:t> </a:t>
            </a:r>
            <a:r>
              <a:rPr lang="cs-CZ" sz="7200" dirty="0" err="1">
                <a:latin typeface="+mj-lt"/>
                <a:ea typeface="+mj-ea"/>
                <a:cs typeface="+mj-cs"/>
              </a:rPr>
              <a:t>side</a:t>
            </a:r>
            <a:r>
              <a:rPr lang="cs-CZ" sz="7200" dirty="0">
                <a:latin typeface="+mj-lt"/>
                <a:ea typeface="+mj-ea"/>
                <a:cs typeface="+mj-cs"/>
              </a:rPr>
              <a:t>, </a:t>
            </a:r>
            <a:r>
              <a:rPr lang="cs-CZ" sz="7200" dirty="0" err="1">
                <a:latin typeface="+mj-lt"/>
                <a:ea typeface="+mj-ea"/>
                <a:cs typeface="+mj-cs"/>
              </a:rPr>
              <a:t>tested</a:t>
            </a:r>
            <a:r>
              <a:rPr lang="cs-CZ" sz="7200" dirty="0">
                <a:latin typeface="+mj-lt"/>
                <a:ea typeface="+mj-ea"/>
                <a:cs typeface="+mj-cs"/>
              </a:rPr>
              <a:t> </a:t>
            </a:r>
            <a:r>
              <a:rPr lang="cs-CZ" sz="7200" dirty="0" err="1">
                <a:latin typeface="+mj-lt"/>
                <a:ea typeface="+mj-ea"/>
                <a:cs typeface="+mj-cs"/>
              </a:rPr>
              <a:t>upper</a:t>
            </a:r>
            <a:r>
              <a:rPr lang="cs-CZ" sz="7200" dirty="0">
                <a:latin typeface="+mj-lt"/>
                <a:ea typeface="+mj-ea"/>
                <a:cs typeface="+mj-cs"/>
              </a:rPr>
              <a:t> limb </a:t>
            </a:r>
            <a:r>
              <a:rPr lang="cs-CZ" sz="7200" dirty="0" err="1">
                <a:latin typeface="+mj-lt"/>
                <a:ea typeface="+mj-ea"/>
                <a:cs typeface="+mj-cs"/>
              </a:rPr>
              <a:t>lying</a:t>
            </a:r>
            <a:r>
              <a:rPr lang="cs-CZ" sz="7200" dirty="0">
                <a:latin typeface="+mj-lt"/>
                <a:ea typeface="+mj-ea"/>
                <a:cs typeface="+mj-cs"/>
              </a:rPr>
              <a:t> on </a:t>
            </a:r>
            <a:r>
              <a:rPr lang="cs-CZ" sz="7200" dirty="0" err="1">
                <a:latin typeface="+mj-lt"/>
                <a:ea typeface="+mj-ea"/>
                <a:cs typeface="+mj-cs"/>
              </a:rPr>
              <a:t>the</a:t>
            </a:r>
            <a:r>
              <a:rPr lang="cs-CZ" sz="7200" dirty="0">
                <a:latin typeface="+mj-lt"/>
                <a:ea typeface="+mj-ea"/>
                <a:cs typeface="+mj-cs"/>
              </a:rPr>
              <a:t> 	table – </a:t>
            </a:r>
            <a:r>
              <a:rPr lang="cs-CZ" sz="7200" dirty="0" err="1">
                <a:latin typeface="+mj-lt"/>
                <a:ea typeface="+mj-ea"/>
                <a:cs typeface="+mj-cs"/>
              </a:rPr>
              <a:t>shoulder</a:t>
            </a:r>
            <a:r>
              <a:rPr lang="cs-CZ" sz="7200" dirty="0">
                <a:latin typeface="+mj-lt"/>
                <a:ea typeface="+mj-ea"/>
                <a:cs typeface="+mj-cs"/>
              </a:rPr>
              <a:t> 90° </a:t>
            </a:r>
            <a:r>
              <a:rPr lang="cs-CZ" sz="7200" dirty="0" err="1">
                <a:latin typeface="+mj-lt"/>
                <a:ea typeface="+mj-ea"/>
                <a:cs typeface="+mj-cs"/>
              </a:rPr>
              <a:t>abducted</a:t>
            </a:r>
            <a:r>
              <a:rPr lang="cs-CZ" sz="7200" dirty="0">
                <a:latin typeface="+mj-lt"/>
                <a:ea typeface="+mj-ea"/>
                <a:cs typeface="+mj-cs"/>
              </a:rPr>
              <a:t>, </a:t>
            </a:r>
            <a:r>
              <a:rPr lang="cs-CZ" sz="7200" dirty="0" err="1">
                <a:latin typeface="+mj-lt"/>
                <a:ea typeface="+mj-ea"/>
                <a:cs typeface="+mj-cs"/>
              </a:rPr>
              <a:t>elbow</a:t>
            </a:r>
            <a:r>
              <a:rPr lang="cs-CZ" sz="7200" dirty="0">
                <a:latin typeface="+mj-lt"/>
                <a:ea typeface="+mj-ea"/>
                <a:cs typeface="+mj-cs"/>
              </a:rPr>
              <a:t> 90° </a:t>
            </a:r>
            <a:r>
              <a:rPr lang="cs-CZ" sz="7200" dirty="0" err="1">
                <a:latin typeface="+mj-lt"/>
                <a:ea typeface="+mj-ea"/>
                <a:cs typeface="+mj-cs"/>
              </a:rPr>
              <a:t>flexed</a:t>
            </a:r>
            <a:r>
              <a:rPr lang="cs-CZ" sz="7200" dirty="0">
                <a:latin typeface="+mj-lt"/>
                <a:ea typeface="+mj-ea"/>
                <a:cs typeface="+mj-cs"/>
              </a:rPr>
              <a:t> (</a:t>
            </a:r>
            <a:r>
              <a:rPr lang="cs-CZ" sz="7200" dirty="0" err="1">
                <a:latin typeface="+mj-lt"/>
                <a:ea typeface="+mj-ea"/>
                <a:cs typeface="+mj-cs"/>
              </a:rPr>
              <a:t>arm</a:t>
            </a:r>
            <a:r>
              <a:rPr lang="cs-CZ" sz="7200" dirty="0">
                <a:latin typeface="+mj-lt"/>
                <a:ea typeface="+mj-ea"/>
                <a:cs typeface="+mj-cs"/>
              </a:rPr>
              <a:t> </a:t>
            </a:r>
            <a:r>
              <a:rPr lang="cs-CZ" sz="7200" dirty="0" err="1">
                <a:latin typeface="+mj-lt"/>
                <a:ea typeface="+mj-ea"/>
                <a:cs typeface="+mj-cs"/>
              </a:rPr>
              <a:t>supported</a:t>
            </a:r>
            <a:r>
              <a:rPr lang="cs-CZ" sz="7200" dirty="0">
                <a:latin typeface="+mj-lt"/>
                <a:ea typeface="+mj-ea"/>
                <a:cs typeface="+mj-cs"/>
              </a:rPr>
              <a:t> </a:t>
            </a:r>
            <a:r>
              <a:rPr lang="cs-CZ" sz="7200" dirty="0" err="1">
                <a:latin typeface="+mj-lt"/>
                <a:ea typeface="+mj-ea"/>
                <a:cs typeface="+mj-cs"/>
              </a:rPr>
              <a:t>with</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pillow</a:t>
            </a:r>
            <a:r>
              <a:rPr lang="cs-CZ" sz="7200" dirty="0">
                <a:latin typeface="+mj-lt"/>
                <a:ea typeface="+mj-ea"/>
                <a:cs typeface="+mj-cs"/>
              </a:rPr>
              <a:t>, 	</a:t>
            </a:r>
            <a:r>
              <a:rPr lang="cs-CZ" sz="7200" dirty="0" err="1">
                <a:latin typeface="+mj-lt"/>
                <a:ea typeface="+mj-ea"/>
                <a:cs typeface="+mj-cs"/>
              </a:rPr>
              <a:t>forearm</a:t>
            </a:r>
            <a:r>
              <a:rPr lang="cs-CZ" sz="7200" dirty="0">
                <a:latin typeface="+mj-lt"/>
                <a:ea typeface="+mj-ea"/>
                <a:cs typeface="+mj-cs"/>
              </a:rPr>
              <a:t> </a:t>
            </a:r>
            <a:r>
              <a:rPr lang="cs-CZ" sz="7200" dirty="0" err="1">
                <a:latin typeface="+mj-lt"/>
                <a:ea typeface="+mj-ea"/>
                <a:cs typeface="+mj-cs"/>
              </a:rPr>
              <a:t>relaxed</a:t>
            </a:r>
            <a:r>
              <a:rPr lang="cs-CZ" sz="7200" dirty="0">
                <a:latin typeface="+mj-lt"/>
                <a:ea typeface="+mj-ea"/>
                <a:cs typeface="+mj-cs"/>
              </a:rPr>
              <a:t>)</a:t>
            </a:r>
          </a:p>
          <a:p>
            <a:pPr marL="0" marR="0" lvl="0" indent="0" defTabSz="914400" rtl="0" eaLnBrk="1" fontAlgn="auto" latinLnBrk="0" hangingPunct="1">
              <a:lnSpc>
                <a:spcPct val="100000"/>
              </a:lnSpc>
              <a:spcBef>
                <a:spcPct val="0"/>
              </a:spcBef>
              <a:spcAft>
                <a:spcPts val="0"/>
              </a:spcAft>
              <a:buClrTx/>
              <a:buSzTx/>
              <a:buFontTx/>
              <a:buNone/>
              <a:tabLst/>
              <a:defRPr/>
            </a:pPr>
            <a:r>
              <a:rPr lang="cs-CZ" sz="7200" dirty="0" err="1">
                <a:latin typeface="+mj-lt"/>
                <a:ea typeface="+mj-ea"/>
                <a:cs typeface="+mj-cs"/>
              </a:rPr>
              <a:t>Fixation</a:t>
            </a:r>
            <a:r>
              <a:rPr lang="cs-CZ" sz="7200" dirty="0">
                <a:latin typeface="+mj-lt"/>
                <a:ea typeface="+mj-ea"/>
                <a:cs typeface="+mj-cs"/>
              </a:rPr>
              <a:t>: fix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lower</a:t>
            </a:r>
            <a:r>
              <a:rPr lang="cs-CZ" sz="7200" dirty="0">
                <a:latin typeface="+mj-lt"/>
                <a:ea typeface="+mj-ea"/>
                <a:cs typeface="+mj-cs"/>
              </a:rPr>
              <a:t> part </a:t>
            </a:r>
            <a:r>
              <a:rPr lang="cs-CZ" sz="7200" dirty="0" err="1">
                <a:latin typeface="+mj-lt"/>
                <a:ea typeface="+mj-ea"/>
                <a:cs typeface="+mj-cs"/>
              </a:rPr>
              <a:t>of</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arm</a:t>
            </a:r>
            <a:r>
              <a:rPr lang="cs-CZ" sz="7200" dirty="0">
                <a:latin typeface="+mj-lt"/>
                <a:ea typeface="+mj-ea"/>
                <a:cs typeface="+mj-cs"/>
              </a:rPr>
              <a:t> (</a:t>
            </a:r>
            <a:r>
              <a:rPr lang="cs-CZ" sz="7200" dirty="0" err="1">
                <a:latin typeface="+mj-lt"/>
                <a:ea typeface="+mj-ea"/>
                <a:cs typeface="+mj-cs"/>
              </a:rPr>
              <a:t>lightly</a:t>
            </a:r>
            <a:r>
              <a:rPr lang="cs-CZ" sz="7200" dirty="0">
                <a:latin typeface="+mj-lt"/>
                <a:ea typeface="+mj-ea"/>
                <a:cs typeface="+mj-cs"/>
              </a:rPr>
              <a:t>), </a:t>
            </a:r>
            <a:r>
              <a:rPr lang="cs-CZ" sz="7200" dirty="0" err="1">
                <a:latin typeface="+mj-lt"/>
                <a:ea typeface="+mj-ea"/>
                <a:cs typeface="+mj-cs"/>
              </a:rPr>
              <a:t>scapula</a:t>
            </a:r>
            <a:r>
              <a:rPr lang="cs-CZ" sz="7200" dirty="0">
                <a:latin typeface="+mj-lt"/>
                <a:ea typeface="+mj-ea"/>
                <a:cs typeface="+mj-cs"/>
              </a:rPr>
              <a:t> </a:t>
            </a:r>
            <a:r>
              <a:rPr lang="cs-CZ" sz="7200" dirty="0" err="1">
                <a:latin typeface="+mj-lt"/>
                <a:ea typeface="+mj-ea"/>
                <a:cs typeface="+mj-cs"/>
              </a:rPr>
              <a:t>over</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spina </a:t>
            </a:r>
            <a:r>
              <a:rPr lang="cs-CZ" sz="7200" dirty="0" err="1">
                <a:latin typeface="+mj-lt"/>
                <a:ea typeface="+mj-ea"/>
                <a:cs typeface="+mj-cs"/>
              </a:rPr>
              <a:t>scapulae</a:t>
            </a:r>
            <a:r>
              <a:rPr lang="cs-CZ" sz="7200" dirty="0">
                <a:latin typeface="+mj-lt"/>
                <a:ea typeface="+mj-ea"/>
                <a:cs typeface="+mj-cs"/>
              </a:rPr>
              <a:t> </a:t>
            </a:r>
            <a:r>
              <a:rPr lang="cs-CZ" sz="7200" dirty="0" err="1">
                <a:latin typeface="+mj-lt"/>
                <a:ea typeface="+mj-ea"/>
                <a:cs typeface="+mj-cs"/>
              </a:rPr>
              <a:t>if</a:t>
            </a:r>
            <a:r>
              <a:rPr lang="cs-CZ" sz="7200" dirty="0">
                <a:latin typeface="+mj-lt"/>
                <a:ea typeface="+mj-ea"/>
                <a:cs typeface="+mj-cs"/>
              </a:rPr>
              <a:t> </a:t>
            </a:r>
            <a:r>
              <a:rPr lang="cs-CZ" sz="7200" dirty="0" err="1">
                <a:latin typeface="+mj-lt"/>
                <a:ea typeface="+mj-ea"/>
                <a:cs typeface="+mj-cs"/>
              </a:rPr>
              <a:t>needed</a:t>
            </a:r>
            <a:endParaRPr lang="cs-CZ" sz="72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7200" dirty="0" err="1">
                <a:latin typeface="+mj-lt"/>
                <a:ea typeface="+mj-ea"/>
                <a:cs typeface="+mj-cs"/>
              </a:rPr>
              <a:t>Movement</a:t>
            </a:r>
            <a:r>
              <a:rPr lang="cs-CZ" sz="7200" dirty="0">
                <a:latin typeface="+mj-lt"/>
                <a:ea typeface="+mj-ea"/>
                <a:cs typeface="+mj-cs"/>
              </a:rPr>
              <a:t>: </a:t>
            </a:r>
            <a:r>
              <a:rPr lang="cs-CZ" sz="7200" dirty="0" err="1">
                <a:latin typeface="+mj-lt"/>
                <a:ea typeface="+mj-ea"/>
                <a:cs typeface="+mj-cs"/>
              </a:rPr>
              <a:t>internal</a:t>
            </a:r>
            <a:r>
              <a:rPr lang="cs-CZ" sz="7200" dirty="0">
                <a:latin typeface="+mj-lt"/>
                <a:ea typeface="+mj-ea"/>
                <a:cs typeface="+mj-cs"/>
              </a:rPr>
              <a:t> </a:t>
            </a:r>
            <a:r>
              <a:rPr lang="cs-CZ" sz="7200" dirty="0" err="1">
                <a:latin typeface="+mj-lt"/>
                <a:ea typeface="+mj-ea"/>
                <a:cs typeface="+mj-cs"/>
              </a:rPr>
              <a:t>rotation</a:t>
            </a:r>
            <a:r>
              <a:rPr lang="cs-CZ" sz="7200" dirty="0">
                <a:latin typeface="+mj-lt"/>
                <a:ea typeface="+mj-ea"/>
                <a:cs typeface="+mj-cs"/>
              </a:rPr>
              <a:t> in </a:t>
            </a:r>
            <a:r>
              <a:rPr lang="cs-CZ" sz="7200" dirty="0" err="1">
                <a:latin typeface="+mj-lt"/>
                <a:ea typeface="+mj-ea"/>
                <a:cs typeface="+mj-cs"/>
              </a:rPr>
              <a:t>full</a:t>
            </a:r>
            <a:r>
              <a:rPr lang="cs-CZ" sz="7200" dirty="0">
                <a:latin typeface="+mj-lt"/>
                <a:ea typeface="+mj-ea"/>
                <a:cs typeface="+mj-cs"/>
              </a:rPr>
              <a:t> </a:t>
            </a:r>
            <a:r>
              <a:rPr lang="cs-CZ" sz="7200" dirty="0" err="1">
                <a:latin typeface="+mj-lt"/>
                <a:ea typeface="+mj-ea"/>
                <a:cs typeface="+mj-cs"/>
              </a:rPr>
              <a:t>range</a:t>
            </a:r>
            <a:r>
              <a:rPr lang="cs-CZ" sz="7200" dirty="0">
                <a:latin typeface="+mj-lt"/>
                <a:ea typeface="+mj-ea"/>
                <a:cs typeface="+mj-cs"/>
              </a:rPr>
              <a:t> </a:t>
            </a:r>
            <a:r>
              <a:rPr lang="cs-CZ" sz="7200" dirty="0" err="1">
                <a:latin typeface="+mj-lt"/>
                <a:ea typeface="+mj-ea"/>
                <a:cs typeface="+mj-cs"/>
              </a:rPr>
              <a:t>of</a:t>
            </a:r>
            <a:r>
              <a:rPr lang="cs-CZ" sz="7200" dirty="0">
                <a:latin typeface="+mj-lt"/>
                <a:ea typeface="+mj-ea"/>
                <a:cs typeface="+mj-cs"/>
              </a:rPr>
              <a:t> </a:t>
            </a:r>
            <a:r>
              <a:rPr lang="cs-CZ" sz="7200" dirty="0" err="1">
                <a:latin typeface="+mj-lt"/>
                <a:ea typeface="+mj-ea"/>
                <a:cs typeface="+mj-cs"/>
              </a:rPr>
              <a:t>motion</a:t>
            </a:r>
            <a:r>
              <a:rPr lang="cs-CZ" sz="7200" dirty="0">
                <a:latin typeface="+mj-lt"/>
                <a:ea typeface="+mj-ea"/>
                <a:cs typeface="+mj-cs"/>
              </a:rPr>
              <a:t> </a:t>
            </a:r>
            <a:r>
              <a:rPr lang="cs-CZ" sz="7200" dirty="0" err="1">
                <a:latin typeface="+mj-lt"/>
                <a:ea typeface="+mj-ea"/>
                <a:cs typeface="+mj-cs"/>
              </a:rPr>
              <a:t>from</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position</a:t>
            </a:r>
            <a:r>
              <a:rPr lang="cs-CZ" sz="7200" dirty="0">
                <a:latin typeface="+mj-lt"/>
                <a:ea typeface="+mj-ea"/>
                <a:cs typeface="+mj-cs"/>
              </a:rPr>
              <a:t> </a:t>
            </a:r>
            <a:r>
              <a:rPr lang="cs-CZ" sz="7200" dirty="0" err="1">
                <a:latin typeface="+mj-lt"/>
                <a:ea typeface="+mj-ea"/>
                <a:cs typeface="+mj-cs"/>
              </a:rPr>
              <a:t>mentioned</a:t>
            </a:r>
            <a:r>
              <a:rPr lang="cs-CZ" sz="7200" dirty="0">
                <a:latin typeface="+mj-lt"/>
                <a:ea typeface="+mj-ea"/>
                <a:cs typeface="+mj-cs"/>
              </a:rPr>
              <a:t> </a:t>
            </a:r>
            <a:r>
              <a:rPr lang="cs-CZ" sz="7200" dirty="0" err="1">
                <a:latin typeface="+mj-lt"/>
                <a:ea typeface="+mj-ea"/>
                <a:cs typeface="+mj-cs"/>
              </a:rPr>
              <a:t>above</a:t>
            </a:r>
            <a:endParaRPr lang="cs-CZ" sz="72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7200" dirty="0" err="1">
                <a:latin typeface="+mj-lt"/>
                <a:ea typeface="+mj-ea"/>
                <a:cs typeface="+mj-cs"/>
              </a:rPr>
              <a:t>Resistance</a:t>
            </a:r>
            <a:r>
              <a:rPr lang="cs-CZ" sz="7200" dirty="0">
                <a:latin typeface="+mj-lt"/>
                <a:ea typeface="+mj-ea"/>
                <a:cs typeface="+mj-cs"/>
              </a:rPr>
              <a:t>: PT put </a:t>
            </a:r>
            <a:r>
              <a:rPr lang="cs-CZ" sz="7200" dirty="0" err="1">
                <a:latin typeface="+mj-lt"/>
                <a:ea typeface="+mj-ea"/>
                <a:cs typeface="+mj-cs"/>
              </a:rPr>
              <a:t>resistance</a:t>
            </a:r>
            <a:r>
              <a:rPr lang="cs-CZ" sz="7200" dirty="0">
                <a:latin typeface="+mj-lt"/>
                <a:ea typeface="+mj-ea"/>
                <a:cs typeface="+mj-cs"/>
              </a:rPr>
              <a:t> on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distal</a:t>
            </a:r>
            <a:r>
              <a:rPr lang="cs-CZ" sz="7200" dirty="0">
                <a:latin typeface="+mj-lt"/>
                <a:ea typeface="+mj-ea"/>
                <a:cs typeface="+mj-cs"/>
              </a:rPr>
              <a:t> part </a:t>
            </a:r>
            <a:r>
              <a:rPr lang="cs-CZ" sz="7200" dirty="0" err="1">
                <a:latin typeface="+mj-lt"/>
                <a:ea typeface="+mj-ea"/>
                <a:cs typeface="+mj-cs"/>
              </a:rPr>
              <a:t>of</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forearm</a:t>
            </a:r>
            <a:endParaRPr lang="cs-CZ" sz="72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Internal</a:t>
            </a:r>
            <a:r>
              <a:rPr lang="cs-CZ" dirty="0"/>
              <a:t> </a:t>
            </a:r>
            <a:r>
              <a:rPr lang="cs-CZ" dirty="0" err="1"/>
              <a:t>rotation</a:t>
            </a:r>
            <a:r>
              <a:rPr lang="cs-CZ" dirty="0"/>
              <a:t> – grade 3 </a:t>
            </a:r>
          </a:p>
        </p:txBody>
      </p:sp>
      <p:pic>
        <p:nvPicPr>
          <p:cNvPr id="83970" name="Picture 2" descr="C:\Users\Verca\Desktop\MMT (4) Shoulder, scapula, elbow, fotky\WP_20151001_046.jpg"/>
          <p:cNvPicPr>
            <a:picLocks noGrp="1" noChangeAspect="1" noChangeArrowheads="1"/>
          </p:cNvPicPr>
          <p:nvPr>
            <p:ph idx="1"/>
          </p:nvPr>
        </p:nvPicPr>
        <p:blipFill>
          <a:blip r:embed="rId2" cstate="print"/>
          <a:srcRect l="19855" t="7260" r="12761" b="2771"/>
          <a:stretch>
            <a:fillRect/>
          </a:stretch>
        </p:blipFill>
        <p:spPr bwMode="auto">
          <a:xfrm>
            <a:off x="2285984" y="1357298"/>
            <a:ext cx="4468800" cy="3351600"/>
          </a:xfrm>
          <a:prstGeom prst="rect">
            <a:avLst/>
          </a:prstGeom>
          <a:noFill/>
        </p:spPr>
      </p:pic>
      <p:sp>
        <p:nvSpPr>
          <p:cNvPr id="5" name="Nadpis 1"/>
          <p:cNvSpPr txBox="1">
            <a:spLocks/>
          </p:cNvSpPr>
          <p:nvPr/>
        </p:nvSpPr>
        <p:spPr>
          <a:xfrm>
            <a:off x="357158" y="5143512"/>
            <a:ext cx="8786842" cy="1714488"/>
          </a:xfrm>
          <a:prstGeom prst="rect">
            <a:avLst/>
          </a:prstGeom>
        </p:spPr>
        <p:txBody>
          <a:bodyPr vert="horz" lIns="91440" tIns="45720" rIns="91440" bIns="45720" rtlCol="0" anchor="ctr">
            <a:normAutofit fontScale="2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7200" b="0" i="0" u="none" strike="noStrike" kern="1200" cap="none" spc="0" normalizeH="0" baseline="0" noProof="0" dirty="0" err="1">
                <a:ln>
                  <a:noFill/>
                </a:ln>
                <a:solidFill>
                  <a:schemeClr val="tx1"/>
                </a:solidFill>
                <a:effectLst/>
                <a:uLnTx/>
                <a:uFillTx/>
                <a:latin typeface="+mj-lt"/>
                <a:ea typeface="+mj-ea"/>
                <a:cs typeface="+mj-cs"/>
              </a:rPr>
              <a:t>Position</a:t>
            </a:r>
            <a:r>
              <a:rPr lang="cs-CZ" sz="7200" dirty="0">
                <a:latin typeface="+mj-lt"/>
                <a:ea typeface="+mj-ea"/>
                <a:cs typeface="+mj-cs"/>
              </a:rPr>
              <a:t>: </a:t>
            </a:r>
            <a:r>
              <a:rPr lang="cs-CZ" sz="7200" dirty="0" err="1">
                <a:latin typeface="+mj-lt"/>
                <a:ea typeface="+mj-ea"/>
                <a:cs typeface="+mj-cs"/>
              </a:rPr>
              <a:t>lying</a:t>
            </a:r>
            <a:r>
              <a:rPr lang="cs-CZ" sz="7200" dirty="0">
                <a:latin typeface="+mj-lt"/>
                <a:ea typeface="+mj-ea"/>
                <a:cs typeface="+mj-cs"/>
              </a:rPr>
              <a:t> </a:t>
            </a:r>
            <a:r>
              <a:rPr lang="cs-CZ" sz="7200" dirty="0" err="1">
                <a:latin typeface="+mj-lt"/>
                <a:ea typeface="+mj-ea"/>
                <a:cs typeface="+mj-cs"/>
              </a:rPr>
              <a:t>prone</a:t>
            </a:r>
            <a:r>
              <a:rPr lang="cs-CZ" sz="7200" dirty="0">
                <a:latin typeface="+mj-lt"/>
                <a:ea typeface="+mj-ea"/>
                <a:cs typeface="+mj-cs"/>
              </a:rPr>
              <a:t>, </a:t>
            </a:r>
            <a:r>
              <a:rPr lang="cs-CZ" sz="7200" dirty="0" err="1">
                <a:latin typeface="+mj-lt"/>
                <a:ea typeface="+mj-ea"/>
                <a:cs typeface="+mj-cs"/>
              </a:rPr>
              <a:t>head</a:t>
            </a:r>
            <a:r>
              <a:rPr lang="cs-CZ" sz="7200" dirty="0">
                <a:latin typeface="+mj-lt"/>
                <a:ea typeface="+mj-ea"/>
                <a:cs typeface="+mj-cs"/>
              </a:rPr>
              <a:t> </a:t>
            </a:r>
            <a:r>
              <a:rPr lang="cs-CZ" sz="7200" dirty="0" err="1">
                <a:latin typeface="+mj-lt"/>
                <a:ea typeface="+mj-ea"/>
                <a:cs typeface="+mj-cs"/>
              </a:rPr>
              <a:t>rotated</a:t>
            </a:r>
            <a:r>
              <a:rPr lang="cs-CZ" sz="7200" dirty="0">
                <a:latin typeface="+mj-lt"/>
                <a:ea typeface="+mj-ea"/>
                <a:cs typeface="+mj-cs"/>
              </a:rPr>
              <a:t> to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tested</a:t>
            </a:r>
            <a:r>
              <a:rPr lang="cs-CZ" sz="7200" dirty="0">
                <a:latin typeface="+mj-lt"/>
                <a:ea typeface="+mj-ea"/>
                <a:cs typeface="+mj-cs"/>
              </a:rPr>
              <a:t> </a:t>
            </a:r>
            <a:r>
              <a:rPr lang="cs-CZ" sz="7200" dirty="0" err="1">
                <a:latin typeface="+mj-lt"/>
                <a:ea typeface="+mj-ea"/>
                <a:cs typeface="+mj-cs"/>
              </a:rPr>
              <a:t>side</a:t>
            </a:r>
            <a:r>
              <a:rPr lang="cs-CZ" sz="7200" dirty="0">
                <a:latin typeface="+mj-lt"/>
                <a:ea typeface="+mj-ea"/>
                <a:cs typeface="+mj-cs"/>
              </a:rPr>
              <a:t>, </a:t>
            </a:r>
            <a:r>
              <a:rPr lang="cs-CZ" sz="7200" dirty="0" err="1">
                <a:latin typeface="+mj-lt"/>
                <a:ea typeface="+mj-ea"/>
                <a:cs typeface="+mj-cs"/>
              </a:rPr>
              <a:t>tested</a:t>
            </a:r>
            <a:r>
              <a:rPr lang="cs-CZ" sz="7200" dirty="0">
                <a:latin typeface="+mj-lt"/>
                <a:ea typeface="+mj-ea"/>
                <a:cs typeface="+mj-cs"/>
              </a:rPr>
              <a:t> </a:t>
            </a:r>
            <a:r>
              <a:rPr lang="cs-CZ" sz="7200" dirty="0" err="1">
                <a:latin typeface="+mj-lt"/>
                <a:ea typeface="+mj-ea"/>
                <a:cs typeface="+mj-cs"/>
              </a:rPr>
              <a:t>upper</a:t>
            </a:r>
            <a:r>
              <a:rPr lang="cs-CZ" sz="7200" dirty="0">
                <a:latin typeface="+mj-lt"/>
                <a:ea typeface="+mj-ea"/>
                <a:cs typeface="+mj-cs"/>
              </a:rPr>
              <a:t> limb </a:t>
            </a:r>
            <a:r>
              <a:rPr lang="cs-CZ" sz="7200" dirty="0" err="1">
                <a:latin typeface="+mj-lt"/>
                <a:ea typeface="+mj-ea"/>
                <a:cs typeface="+mj-cs"/>
              </a:rPr>
              <a:t>lying</a:t>
            </a:r>
            <a:r>
              <a:rPr lang="cs-CZ" sz="7200" dirty="0">
                <a:latin typeface="+mj-lt"/>
                <a:ea typeface="+mj-ea"/>
                <a:cs typeface="+mj-cs"/>
              </a:rPr>
              <a:t> on </a:t>
            </a:r>
            <a:r>
              <a:rPr lang="cs-CZ" sz="7200" dirty="0" err="1">
                <a:latin typeface="+mj-lt"/>
                <a:ea typeface="+mj-ea"/>
                <a:cs typeface="+mj-cs"/>
              </a:rPr>
              <a:t>the</a:t>
            </a:r>
            <a:r>
              <a:rPr lang="cs-CZ" sz="7200" dirty="0">
                <a:latin typeface="+mj-lt"/>
                <a:ea typeface="+mj-ea"/>
                <a:cs typeface="+mj-cs"/>
              </a:rPr>
              <a:t> 	table – </a:t>
            </a:r>
            <a:r>
              <a:rPr lang="cs-CZ" sz="7200" dirty="0" err="1">
                <a:latin typeface="+mj-lt"/>
                <a:ea typeface="+mj-ea"/>
                <a:cs typeface="+mj-cs"/>
              </a:rPr>
              <a:t>shoulder</a:t>
            </a:r>
            <a:r>
              <a:rPr lang="cs-CZ" sz="7200" dirty="0">
                <a:latin typeface="+mj-lt"/>
                <a:ea typeface="+mj-ea"/>
                <a:cs typeface="+mj-cs"/>
              </a:rPr>
              <a:t> 90° </a:t>
            </a:r>
            <a:r>
              <a:rPr lang="cs-CZ" sz="7200" dirty="0" err="1">
                <a:latin typeface="+mj-lt"/>
                <a:ea typeface="+mj-ea"/>
                <a:cs typeface="+mj-cs"/>
              </a:rPr>
              <a:t>abducted</a:t>
            </a:r>
            <a:r>
              <a:rPr lang="cs-CZ" sz="7200" dirty="0">
                <a:latin typeface="+mj-lt"/>
                <a:ea typeface="+mj-ea"/>
                <a:cs typeface="+mj-cs"/>
              </a:rPr>
              <a:t>, </a:t>
            </a:r>
            <a:r>
              <a:rPr lang="cs-CZ" sz="7200" dirty="0" err="1">
                <a:latin typeface="+mj-lt"/>
                <a:ea typeface="+mj-ea"/>
                <a:cs typeface="+mj-cs"/>
              </a:rPr>
              <a:t>elbow</a:t>
            </a:r>
            <a:r>
              <a:rPr lang="cs-CZ" sz="7200" dirty="0">
                <a:latin typeface="+mj-lt"/>
                <a:ea typeface="+mj-ea"/>
                <a:cs typeface="+mj-cs"/>
              </a:rPr>
              <a:t> 90° </a:t>
            </a:r>
            <a:r>
              <a:rPr lang="cs-CZ" sz="7200" dirty="0" err="1">
                <a:latin typeface="+mj-lt"/>
                <a:ea typeface="+mj-ea"/>
                <a:cs typeface="+mj-cs"/>
              </a:rPr>
              <a:t>flexed</a:t>
            </a:r>
            <a:r>
              <a:rPr lang="cs-CZ" sz="7200" dirty="0">
                <a:latin typeface="+mj-lt"/>
                <a:ea typeface="+mj-ea"/>
                <a:cs typeface="+mj-cs"/>
              </a:rPr>
              <a:t> (</a:t>
            </a:r>
            <a:r>
              <a:rPr lang="cs-CZ" sz="7200" dirty="0" err="1">
                <a:latin typeface="+mj-lt"/>
                <a:ea typeface="+mj-ea"/>
                <a:cs typeface="+mj-cs"/>
              </a:rPr>
              <a:t>arm</a:t>
            </a:r>
            <a:r>
              <a:rPr lang="cs-CZ" sz="7200" dirty="0">
                <a:latin typeface="+mj-lt"/>
                <a:ea typeface="+mj-ea"/>
                <a:cs typeface="+mj-cs"/>
              </a:rPr>
              <a:t> </a:t>
            </a:r>
            <a:r>
              <a:rPr lang="cs-CZ" sz="7200" dirty="0" err="1">
                <a:latin typeface="+mj-lt"/>
                <a:ea typeface="+mj-ea"/>
                <a:cs typeface="+mj-cs"/>
              </a:rPr>
              <a:t>supported</a:t>
            </a:r>
            <a:r>
              <a:rPr lang="cs-CZ" sz="7200" dirty="0">
                <a:latin typeface="+mj-lt"/>
                <a:ea typeface="+mj-ea"/>
                <a:cs typeface="+mj-cs"/>
              </a:rPr>
              <a:t> </a:t>
            </a:r>
            <a:r>
              <a:rPr lang="cs-CZ" sz="7200" dirty="0" err="1">
                <a:latin typeface="+mj-lt"/>
                <a:ea typeface="+mj-ea"/>
                <a:cs typeface="+mj-cs"/>
              </a:rPr>
              <a:t>with</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pillow</a:t>
            </a:r>
            <a:r>
              <a:rPr lang="cs-CZ" sz="7200" dirty="0">
                <a:latin typeface="+mj-lt"/>
                <a:ea typeface="+mj-ea"/>
                <a:cs typeface="+mj-cs"/>
              </a:rPr>
              <a:t>, 	</a:t>
            </a:r>
            <a:r>
              <a:rPr lang="cs-CZ" sz="7200" dirty="0" err="1">
                <a:latin typeface="+mj-lt"/>
                <a:ea typeface="+mj-ea"/>
                <a:cs typeface="+mj-cs"/>
              </a:rPr>
              <a:t>forearm</a:t>
            </a:r>
            <a:r>
              <a:rPr lang="cs-CZ" sz="7200" dirty="0">
                <a:latin typeface="+mj-lt"/>
                <a:ea typeface="+mj-ea"/>
                <a:cs typeface="+mj-cs"/>
              </a:rPr>
              <a:t> </a:t>
            </a:r>
            <a:r>
              <a:rPr lang="cs-CZ" sz="7200" dirty="0" err="1">
                <a:latin typeface="+mj-lt"/>
                <a:ea typeface="+mj-ea"/>
                <a:cs typeface="+mj-cs"/>
              </a:rPr>
              <a:t>relaxed</a:t>
            </a:r>
            <a:r>
              <a:rPr lang="cs-CZ" sz="7200" dirty="0">
                <a:latin typeface="+mj-lt"/>
                <a:ea typeface="+mj-ea"/>
                <a:cs typeface="+mj-cs"/>
              </a:rPr>
              <a:t>)</a:t>
            </a:r>
          </a:p>
          <a:p>
            <a:pPr marL="0" marR="0" lvl="0" indent="0" defTabSz="914400" rtl="0" eaLnBrk="1" fontAlgn="auto" latinLnBrk="0" hangingPunct="1">
              <a:lnSpc>
                <a:spcPct val="100000"/>
              </a:lnSpc>
              <a:spcBef>
                <a:spcPct val="0"/>
              </a:spcBef>
              <a:spcAft>
                <a:spcPts val="0"/>
              </a:spcAft>
              <a:buClrTx/>
              <a:buSzTx/>
              <a:buFontTx/>
              <a:buNone/>
              <a:tabLst/>
              <a:defRPr/>
            </a:pPr>
            <a:r>
              <a:rPr lang="cs-CZ" sz="7200" dirty="0" err="1">
                <a:latin typeface="+mj-lt"/>
                <a:ea typeface="+mj-ea"/>
                <a:cs typeface="+mj-cs"/>
              </a:rPr>
              <a:t>Fixation</a:t>
            </a:r>
            <a:r>
              <a:rPr lang="cs-CZ" sz="7200" dirty="0">
                <a:latin typeface="+mj-lt"/>
                <a:ea typeface="+mj-ea"/>
                <a:cs typeface="+mj-cs"/>
              </a:rPr>
              <a:t>: fix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lower</a:t>
            </a:r>
            <a:r>
              <a:rPr lang="cs-CZ" sz="7200" dirty="0">
                <a:latin typeface="+mj-lt"/>
                <a:ea typeface="+mj-ea"/>
                <a:cs typeface="+mj-cs"/>
              </a:rPr>
              <a:t> part </a:t>
            </a:r>
            <a:r>
              <a:rPr lang="cs-CZ" sz="7200" dirty="0" err="1">
                <a:latin typeface="+mj-lt"/>
                <a:ea typeface="+mj-ea"/>
                <a:cs typeface="+mj-cs"/>
              </a:rPr>
              <a:t>of</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arm</a:t>
            </a:r>
            <a:r>
              <a:rPr lang="cs-CZ" sz="7200" dirty="0">
                <a:latin typeface="+mj-lt"/>
                <a:ea typeface="+mj-ea"/>
                <a:cs typeface="+mj-cs"/>
              </a:rPr>
              <a:t> (</a:t>
            </a:r>
            <a:r>
              <a:rPr lang="cs-CZ" sz="7200" dirty="0" err="1">
                <a:latin typeface="+mj-lt"/>
                <a:ea typeface="+mj-ea"/>
                <a:cs typeface="+mj-cs"/>
              </a:rPr>
              <a:t>lightly</a:t>
            </a:r>
            <a:r>
              <a:rPr lang="cs-CZ" sz="7200" dirty="0">
                <a:latin typeface="+mj-lt"/>
                <a:ea typeface="+mj-ea"/>
                <a:cs typeface="+mj-cs"/>
              </a:rPr>
              <a:t>), </a:t>
            </a:r>
            <a:r>
              <a:rPr lang="cs-CZ" sz="7200" dirty="0" err="1">
                <a:latin typeface="+mj-lt"/>
                <a:ea typeface="+mj-ea"/>
                <a:cs typeface="+mj-cs"/>
              </a:rPr>
              <a:t>scapula</a:t>
            </a:r>
            <a:r>
              <a:rPr lang="cs-CZ" sz="7200" dirty="0">
                <a:latin typeface="+mj-lt"/>
                <a:ea typeface="+mj-ea"/>
                <a:cs typeface="+mj-cs"/>
              </a:rPr>
              <a:t> </a:t>
            </a:r>
            <a:r>
              <a:rPr lang="cs-CZ" sz="7200" dirty="0" err="1">
                <a:latin typeface="+mj-lt"/>
                <a:ea typeface="+mj-ea"/>
                <a:cs typeface="+mj-cs"/>
              </a:rPr>
              <a:t>over</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spina </a:t>
            </a:r>
            <a:r>
              <a:rPr lang="cs-CZ" sz="7200" dirty="0" err="1">
                <a:latin typeface="+mj-lt"/>
                <a:ea typeface="+mj-ea"/>
                <a:cs typeface="+mj-cs"/>
              </a:rPr>
              <a:t>scapulae</a:t>
            </a:r>
            <a:r>
              <a:rPr lang="cs-CZ" sz="7200" dirty="0">
                <a:latin typeface="+mj-lt"/>
                <a:ea typeface="+mj-ea"/>
                <a:cs typeface="+mj-cs"/>
              </a:rPr>
              <a:t> </a:t>
            </a:r>
            <a:r>
              <a:rPr lang="cs-CZ" sz="7200" dirty="0" err="1">
                <a:latin typeface="+mj-lt"/>
                <a:ea typeface="+mj-ea"/>
                <a:cs typeface="+mj-cs"/>
              </a:rPr>
              <a:t>if</a:t>
            </a:r>
            <a:r>
              <a:rPr lang="cs-CZ" sz="7200" dirty="0">
                <a:latin typeface="+mj-lt"/>
                <a:ea typeface="+mj-ea"/>
                <a:cs typeface="+mj-cs"/>
              </a:rPr>
              <a:t> </a:t>
            </a:r>
            <a:r>
              <a:rPr lang="cs-CZ" sz="7200" dirty="0" err="1">
                <a:latin typeface="+mj-lt"/>
                <a:ea typeface="+mj-ea"/>
                <a:cs typeface="+mj-cs"/>
              </a:rPr>
              <a:t>needed</a:t>
            </a:r>
            <a:endParaRPr lang="cs-CZ" sz="7200" dirty="0">
              <a:latin typeface="+mj-lt"/>
              <a:ea typeface="+mj-ea"/>
              <a:cs typeface="+mj-cs"/>
            </a:endParaRPr>
          </a:p>
          <a:p>
            <a:pPr marL="0" marR="0" lvl="0" indent="0" defTabSz="914400" rtl="0" eaLnBrk="1" fontAlgn="auto" latinLnBrk="0" hangingPunct="1">
              <a:lnSpc>
                <a:spcPct val="100000"/>
              </a:lnSpc>
              <a:spcBef>
                <a:spcPct val="0"/>
              </a:spcBef>
              <a:spcAft>
                <a:spcPts val="0"/>
              </a:spcAft>
              <a:buClrTx/>
              <a:buSzTx/>
              <a:buFontTx/>
              <a:buNone/>
              <a:tabLst/>
              <a:defRPr/>
            </a:pPr>
            <a:r>
              <a:rPr lang="cs-CZ" sz="7200" dirty="0" err="1">
                <a:latin typeface="+mj-lt"/>
                <a:ea typeface="+mj-ea"/>
                <a:cs typeface="+mj-cs"/>
              </a:rPr>
              <a:t>Movement</a:t>
            </a:r>
            <a:r>
              <a:rPr lang="cs-CZ" sz="7200" dirty="0">
                <a:latin typeface="+mj-lt"/>
                <a:ea typeface="+mj-ea"/>
                <a:cs typeface="+mj-cs"/>
              </a:rPr>
              <a:t>: </a:t>
            </a:r>
            <a:r>
              <a:rPr lang="cs-CZ" sz="7200" dirty="0" err="1">
                <a:latin typeface="+mj-lt"/>
                <a:ea typeface="+mj-ea"/>
                <a:cs typeface="+mj-cs"/>
              </a:rPr>
              <a:t>internal</a:t>
            </a:r>
            <a:r>
              <a:rPr lang="cs-CZ" sz="7200" dirty="0">
                <a:latin typeface="+mj-lt"/>
                <a:ea typeface="+mj-ea"/>
                <a:cs typeface="+mj-cs"/>
              </a:rPr>
              <a:t> </a:t>
            </a:r>
            <a:r>
              <a:rPr lang="cs-CZ" sz="7200" dirty="0" err="1">
                <a:latin typeface="+mj-lt"/>
                <a:ea typeface="+mj-ea"/>
                <a:cs typeface="+mj-cs"/>
              </a:rPr>
              <a:t>rotation</a:t>
            </a:r>
            <a:r>
              <a:rPr lang="cs-CZ" sz="7200" dirty="0">
                <a:latin typeface="+mj-lt"/>
                <a:ea typeface="+mj-ea"/>
                <a:cs typeface="+mj-cs"/>
              </a:rPr>
              <a:t> in </a:t>
            </a:r>
            <a:r>
              <a:rPr lang="cs-CZ" sz="7200" dirty="0" err="1">
                <a:latin typeface="+mj-lt"/>
                <a:ea typeface="+mj-ea"/>
                <a:cs typeface="+mj-cs"/>
              </a:rPr>
              <a:t>full</a:t>
            </a:r>
            <a:r>
              <a:rPr lang="cs-CZ" sz="7200" dirty="0">
                <a:latin typeface="+mj-lt"/>
                <a:ea typeface="+mj-ea"/>
                <a:cs typeface="+mj-cs"/>
              </a:rPr>
              <a:t> </a:t>
            </a:r>
            <a:r>
              <a:rPr lang="cs-CZ" sz="7200" dirty="0" err="1">
                <a:latin typeface="+mj-lt"/>
                <a:ea typeface="+mj-ea"/>
                <a:cs typeface="+mj-cs"/>
              </a:rPr>
              <a:t>range</a:t>
            </a:r>
            <a:r>
              <a:rPr lang="cs-CZ" sz="7200" dirty="0">
                <a:latin typeface="+mj-lt"/>
                <a:ea typeface="+mj-ea"/>
                <a:cs typeface="+mj-cs"/>
              </a:rPr>
              <a:t> </a:t>
            </a:r>
            <a:r>
              <a:rPr lang="cs-CZ" sz="7200" dirty="0" err="1">
                <a:latin typeface="+mj-lt"/>
                <a:ea typeface="+mj-ea"/>
                <a:cs typeface="+mj-cs"/>
              </a:rPr>
              <a:t>of</a:t>
            </a:r>
            <a:r>
              <a:rPr lang="cs-CZ" sz="7200" dirty="0">
                <a:latin typeface="+mj-lt"/>
                <a:ea typeface="+mj-ea"/>
                <a:cs typeface="+mj-cs"/>
              </a:rPr>
              <a:t> </a:t>
            </a:r>
            <a:r>
              <a:rPr lang="cs-CZ" sz="7200" dirty="0" err="1">
                <a:latin typeface="+mj-lt"/>
                <a:ea typeface="+mj-ea"/>
                <a:cs typeface="+mj-cs"/>
              </a:rPr>
              <a:t>motion</a:t>
            </a:r>
            <a:r>
              <a:rPr lang="cs-CZ" sz="7200" dirty="0">
                <a:latin typeface="+mj-lt"/>
                <a:ea typeface="+mj-ea"/>
                <a:cs typeface="+mj-cs"/>
              </a:rPr>
              <a:t> </a:t>
            </a:r>
            <a:r>
              <a:rPr lang="cs-CZ" sz="7200" dirty="0" err="1">
                <a:latin typeface="+mj-lt"/>
                <a:ea typeface="+mj-ea"/>
                <a:cs typeface="+mj-cs"/>
              </a:rPr>
              <a:t>from</a:t>
            </a:r>
            <a:r>
              <a:rPr lang="cs-CZ" sz="7200" dirty="0">
                <a:latin typeface="+mj-lt"/>
                <a:ea typeface="+mj-ea"/>
                <a:cs typeface="+mj-cs"/>
              </a:rPr>
              <a:t> </a:t>
            </a:r>
            <a:r>
              <a:rPr lang="cs-CZ" sz="7200" dirty="0" err="1">
                <a:latin typeface="+mj-lt"/>
                <a:ea typeface="+mj-ea"/>
                <a:cs typeface="+mj-cs"/>
              </a:rPr>
              <a:t>the</a:t>
            </a:r>
            <a:r>
              <a:rPr lang="cs-CZ" sz="7200" dirty="0">
                <a:latin typeface="+mj-lt"/>
                <a:ea typeface="+mj-ea"/>
                <a:cs typeface="+mj-cs"/>
              </a:rPr>
              <a:t> </a:t>
            </a:r>
            <a:r>
              <a:rPr lang="cs-CZ" sz="7200" dirty="0" err="1">
                <a:latin typeface="+mj-lt"/>
                <a:ea typeface="+mj-ea"/>
                <a:cs typeface="+mj-cs"/>
              </a:rPr>
              <a:t>position</a:t>
            </a:r>
            <a:r>
              <a:rPr lang="cs-CZ" sz="7200" dirty="0">
                <a:latin typeface="+mj-lt"/>
                <a:ea typeface="+mj-ea"/>
                <a:cs typeface="+mj-cs"/>
              </a:rPr>
              <a:t> </a:t>
            </a:r>
            <a:r>
              <a:rPr lang="cs-CZ" sz="7200" dirty="0" err="1">
                <a:latin typeface="+mj-lt"/>
                <a:ea typeface="+mj-ea"/>
                <a:cs typeface="+mj-cs"/>
              </a:rPr>
              <a:t>mentioned</a:t>
            </a:r>
            <a:r>
              <a:rPr lang="cs-CZ" sz="7200" dirty="0">
                <a:latin typeface="+mj-lt"/>
                <a:ea typeface="+mj-ea"/>
                <a:cs typeface="+mj-cs"/>
              </a:rPr>
              <a:t> </a:t>
            </a:r>
            <a:r>
              <a:rPr lang="cs-CZ" sz="7200" dirty="0" err="1">
                <a:latin typeface="+mj-lt"/>
                <a:ea typeface="+mj-ea"/>
                <a:cs typeface="+mj-cs"/>
              </a:rPr>
              <a:t>above</a:t>
            </a:r>
            <a:endParaRPr lang="cs-CZ" sz="7200" dirty="0">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Internal</a:t>
            </a:r>
            <a:r>
              <a:rPr lang="cs-CZ" dirty="0"/>
              <a:t> </a:t>
            </a:r>
            <a:r>
              <a:rPr lang="cs-CZ" dirty="0" err="1"/>
              <a:t>rotation</a:t>
            </a:r>
            <a:r>
              <a:rPr lang="cs-CZ" dirty="0"/>
              <a:t> – grade 2 </a:t>
            </a:r>
          </a:p>
        </p:txBody>
      </p:sp>
      <p:pic>
        <p:nvPicPr>
          <p:cNvPr id="84994" name="Picture 2" descr="C:\Users\Verca\Desktop\MMT (4) Shoulder, scapula, elbow, fotky\WP_20151001_047.jpg"/>
          <p:cNvPicPr>
            <a:picLocks noGrp="1" noChangeAspect="1" noChangeArrowheads="1"/>
          </p:cNvPicPr>
          <p:nvPr>
            <p:ph idx="1"/>
          </p:nvPr>
        </p:nvPicPr>
        <p:blipFill>
          <a:blip r:embed="rId2" cstate="print"/>
          <a:srcRect l="24288" t="5682" r="10101" b="2771"/>
          <a:stretch>
            <a:fillRect/>
          </a:stretch>
        </p:blipFill>
        <p:spPr bwMode="auto">
          <a:xfrm>
            <a:off x="2500298" y="1285860"/>
            <a:ext cx="4368041" cy="3423600"/>
          </a:xfrm>
          <a:prstGeom prst="rect">
            <a:avLst/>
          </a:prstGeom>
          <a:noFill/>
        </p:spPr>
      </p:pic>
      <p:sp>
        <p:nvSpPr>
          <p:cNvPr id="5" name="Nadpis 1"/>
          <p:cNvSpPr txBox="1">
            <a:spLocks/>
          </p:cNvSpPr>
          <p:nvPr/>
        </p:nvSpPr>
        <p:spPr>
          <a:xfrm>
            <a:off x="357158" y="5357826"/>
            <a:ext cx="8572560" cy="1500174"/>
          </a:xfrm>
          <a:prstGeom prst="rect">
            <a:avLst/>
          </a:prstGeom>
        </p:spPr>
        <p:txBody>
          <a:bodyPr vert="horz" lIns="91440" tIns="45720" rIns="91440" bIns="45720" rtlCol="0" anchor="ctr">
            <a:normAutofit fontScale="40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Position</a:t>
            </a:r>
            <a:r>
              <a:rPr lang="cs-CZ" sz="4400" dirty="0">
                <a:latin typeface="+mj-lt"/>
                <a:ea typeface="+mj-ea"/>
                <a:cs typeface="+mj-cs"/>
              </a:rPr>
              <a:t>: </a:t>
            </a:r>
            <a:r>
              <a:rPr lang="cs-CZ" sz="4400" dirty="0" err="1">
                <a:latin typeface="+mj-lt"/>
                <a:ea typeface="+mj-ea"/>
                <a:cs typeface="+mj-cs"/>
              </a:rPr>
              <a:t>lying</a:t>
            </a:r>
            <a:r>
              <a:rPr lang="cs-CZ" sz="4400" dirty="0">
                <a:latin typeface="+mj-lt"/>
                <a:ea typeface="+mj-ea"/>
                <a:cs typeface="+mj-cs"/>
              </a:rPr>
              <a:t> </a:t>
            </a:r>
            <a:r>
              <a:rPr lang="cs-CZ" sz="4400" dirty="0" err="1">
                <a:latin typeface="+mj-lt"/>
                <a:ea typeface="+mj-ea"/>
                <a:cs typeface="+mj-cs"/>
              </a:rPr>
              <a:t>prone</a:t>
            </a:r>
            <a:r>
              <a:rPr lang="cs-CZ" sz="4400" dirty="0">
                <a:latin typeface="+mj-lt"/>
                <a:ea typeface="+mj-ea"/>
                <a:cs typeface="+mj-cs"/>
              </a:rPr>
              <a:t>, </a:t>
            </a:r>
            <a:r>
              <a:rPr lang="cs-CZ" sz="4400" dirty="0" err="1">
                <a:latin typeface="+mj-lt"/>
                <a:ea typeface="+mj-ea"/>
                <a:cs typeface="+mj-cs"/>
              </a:rPr>
              <a:t>head</a:t>
            </a:r>
            <a:r>
              <a:rPr lang="cs-CZ" sz="4400" dirty="0">
                <a:latin typeface="+mj-lt"/>
                <a:ea typeface="+mj-ea"/>
                <a:cs typeface="+mj-cs"/>
              </a:rPr>
              <a:t> </a:t>
            </a:r>
            <a:r>
              <a:rPr lang="cs-CZ" sz="4400" dirty="0" err="1">
                <a:latin typeface="+mj-lt"/>
                <a:ea typeface="+mj-ea"/>
                <a:cs typeface="+mj-cs"/>
              </a:rPr>
              <a:t>rotated</a:t>
            </a:r>
            <a:r>
              <a:rPr lang="cs-CZ" sz="4400" dirty="0">
                <a:latin typeface="+mj-lt"/>
                <a:ea typeface="+mj-ea"/>
                <a:cs typeface="+mj-cs"/>
              </a:rPr>
              <a:t> to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side</a:t>
            </a:r>
            <a:r>
              <a:rPr lang="cs-CZ" sz="4400" dirty="0">
                <a:latin typeface="+mj-lt"/>
                <a:ea typeface="+mj-ea"/>
                <a:cs typeface="+mj-cs"/>
              </a:rPr>
              <a:t>, </a:t>
            </a:r>
            <a:r>
              <a:rPr lang="cs-CZ" sz="4400" dirty="0" err="1">
                <a:latin typeface="+mj-lt"/>
                <a:ea typeface="+mj-ea"/>
                <a:cs typeface="+mj-cs"/>
              </a:rPr>
              <a:t>tested</a:t>
            </a:r>
            <a:r>
              <a:rPr lang="cs-CZ" sz="4400" dirty="0">
                <a:latin typeface="+mj-lt"/>
                <a:ea typeface="+mj-ea"/>
                <a:cs typeface="+mj-cs"/>
              </a:rPr>
              <a:t> </a:t>
            </a:r>
            <a:r>
              <a:rPr lang="cs-CZ" sz="4400" dirty="0" err="1">
                <a:latin typeface="+mj-lt"/>
                <a:ea typeface="+mj-ea"/>
                <a:cs typeface="+mj-cs"/>
              </a:rPr>
              <a:t>upper</a:t>
            </a:r>
            <a:r>
              <a:rPr lang="cs-CZ" sz="4400" dirty="0">
                <a:latin typeface="+mj-lt"/>
                <a:ea typeface="+mj-ea"/>
                <a:cs typeface="+mj-cs"/>
              </a:rPr>
              <a:t> limb in 90° </a:t>
            </a:r>
            <a:r>
              <a:rPr lang="cs-CZ" sz="4400" dirty="0" err="1">
                <a:latin typeface="+mj-lt"/>
                <a:ea typeface="+mj-ea"/>
                <a:cs typeface="+mj-cs"/>
              </a:rPr>
              <a:t>flexion</a:t>
            </a:r>
            <a:r>
              <a:rPr lang="cs-CZ" sz="4400" dirty="0">
                <a:latin typeface="+mj-lt"/>
                <a:ea typeface="+mj-ea"/>
                <a:cs typeface="+mj-cs"/>
              </a:rPr>
              <a:t> </a:t>
            </a:r>
            <a:r>
              <a:rPr lang="cs-CZ" sz="4400" dirty="0" err="1">
                <a:latin typeface="+mj-lt"/>
                <a:ea typeface="+mj-ea"/>
                <a:cs typeface="+mj-cs"/>
              </a:rPr>
              <a:t>and</a:t>
            </a:r>
            <a:r>
              <a:rPr lang="cs-CZ" sz="4400" dirty="0">
                <a:latin typeface="+mj-lt"/>
                <a:ea typeface="+mj-ea"/>
                <a:cs typeface="+mj-cs"/>
              </a:rPr>
              <a:t> 	</a:t>
            </a:r>
            <a:r>
              <a:rPr lang="cs-CZ" sz="4400" dirty="0" err="1">
                <a:latin typeface="+mj-lt"/>
                <a:ea typeface="+mj-ea"/>
                <a:cs typeface="+mj-cs"/>
              </a:rPr>
              <a:t>external</a:t>
            </a:r>
            <a:r>
              <a:rPr lang="cs-CZ" sz="4400" dirty="0">
                <a:latin typeface="+mj-lt"/>
                <a:ea typeface="+mj-ea"/>
                <a:cs typeface="+mj-cs"/>
              </a:rPr>
              <a:t> </a:t>
            </a:r>
            <a:r>
              <a:rPr lang="cs-CZ" sz="4400" dirty="0" err="1">
                <a:latin typeface="+mj-lt"/>
                <a:ea typeface="+mj-ea"/>
                <a:cs typeface="+mj-cs"/>
              </a:rPr>
              <a:t>rotation</a:t>
            </a:r>
            <a:r>
              <a:rPr lang="cs-CZ" sz="4400" dirty="0">
                <a:latin typeface="+mj-lt"/>
                <a:ea typeface="+mj-ea"/>
                <a:cs typeface="+mj-cs"/>
              </a:rPr>
              <a:t> in </a:t>
            </a:r>
            <a:r>
              <a:rPr lang="cs-CZ" sz="4400" dirty="0" err="1">
                <a:latin typeface="+mj-lt"/>
                <a:ea typeface="+mj-ea"/>
                <a:cs typeface="+mj-cs"/>
              </a:rPr>
              <a:t>the</a:t>
            </a:r>
            <a:r>
              <a:rPr lang="cs-CZ" sz="4400" dirty="0">
                <a:latin typeface="+mj-lt"/>
                <a:ea typeface="+mj-ea"/>
                <a:cs typeface="+mj-cs"/>
              </a:rPr>
              <a:t> </a:t>
            </a:r>
            <a:r>
              <a:rPr lang="cs-CZ" sz="4400" dirty="0" err="1">
                <a:latin typeface="+mj-lt"/>
                <a:ea typeface="+mj-ea"/>
                <a:cs typeface="+mj-cs"/>
              </a:rPr>
              <a:t>shoulder</a:t>
            </a:r>
            <a:r>
              <a:rPr lang="cs-CZ" sz="4400" dirty="0">
                <a:latin typeface="+mj-lt"/>
                <a:ea typeface="+mj-ea"/>
                <a:cs typeface="+mj-cs"/>
              </a:rPr>
              <a:t> (</a:t>
            </a:r>
            <a:r>
              <a:rPr lang="cs-CZ" sz="4400" dirty="0" err="1">
                <a:latin typeface="+mj-lt"/>
                <a:ea typeface="+mj-ea"/>
                <a:cs typeface="+mj-cs"/>
              </a:rPr>
              <a:t>hanging</a:t>
            </a:r>
            <a:r>
              <a:rPr lang="cs-CZ" sz="4400" dirty="0">
                <a:latin typeface="+mj-lt"/>
                <a:ea typeface="+mj-ea"/>
                <a:cs typeface="+mj-cs"/>
              </a:rPr>
              <a:t> </a:t>
            </a:r>
            <a:r>
              <a:rPr lang="cs-CZ" sz="4400" dirty="0" err="1">
                <a:latin typeface="+mj-lt"/>
                <a:ea typeface="+mj-ea"/>
                <a:cs typeface="+mj-cs"/>
              </a:rPr>
              <a:t>from</a:t>
            </a:r>
            <a:r>
              <a:rPr lang="cs-CZ" sz="4400" dirty="0">
                <a:latin typeface="+mj-lt"/>
                <a:ea typeface="+mj-ea"/>
                <a:cs typeface="+mj-cs"/>
              </a:rPr>
              <a:t> </a:t>
            </a:r>
            <a:r>
              <a:rPr lang="cs-CZ" sz="4400" dirty="0" err="1">
                <a:latin typeface="+mj-lt"/>
                <a:ea typeface="+mj-ea"/>
                <a:cs typeface="+mj-cs"/>
              </a:rPr>
              <a:t>the</a:t>
            </a:r>
            <a:r>
              <a:rPr lang="cs-CZ" sz="4400" dirty="0">
                <a:latin typeface="+mj-lt"/>
                <a:ea typeface="+mj-ea"/>
                <a:cs typeface="+mj-cs"/>
              </a:rPr>
              <a:t> table, </a:t>
            </a:r>
            <a:r>
              <a:rPr lang="cs-CZ" sz="4400" dirty="0" err="1">
                <a:latin typeface="+mj-lt"/>
                <a:ea typeface="+mj-ea"/>
                <a:cs typeface="+mj-cs"/>
              </a:rPr>
              <a:t>relaxed</a:t>
            </a:r>
            <a:r>
              <a:rPr lang="cs-CZ" sz="4400" dirty="0">
                <a:latin typeface="+mj-lt"/>
                <a:ea typeface="+mj-ea"/>
                <a:cs typeface="+mj-cs"/>
              </a:rPr>
              <a:t>)</a:t>
            </a:r>
          </a:p>
          <a:p>
            <a:pPr lvl="0">
              <a:spcBef>
                <a:spcPct val="0"/>
              </a:spcBef>
              <a:defRPr/>
            </a:pPr>
            <a:r>
              <a:rPr lang="cs-CZ" sz="4400" dirty="0" err="1"/>
              <a:t>Fixation</a:t>
            </a:r>
            <a:r>
              <a:rPr lang="cs-CZ" sz="4400" dirty="0"/>
              <a:t>: fix </a:t>
            </a:r>
            <a:r>
              <a:rPr lang="cs-CZ" sz="4400" dirty="0" err="1"/>
              <a:t>the</a:t>
            </a:r>
            <a:r>
              <a:rPr lang="cs-CZ" sz="4400" dirty="0"/>
              <a:t> </a:t>
            </a:r>
            <a:r>
              <a:rPr lang="cs-CZ" sz="4400" dirty="0" err="1"/>
              <a:t>lower</a:t>
            </a:r>
            <a:r>
              <a:rPr lang="cs-CZ" sz="4400" dirty="0"/>
              <a:t> part </a:t>
            </a:r>
            <a:r>
              <a:rPr lang="cs-CZ" sz="4400" dirty="0" err="1"/>
              <a:t>of</a:t>
            </a:r>
            <a:r>
              <a:rPr lang="cs-CZ" sz="4400" dirty="0"/>
              <a:t> </a:t>
            </a:r>
            <a:r>
              <a:rPr lang="cs-CZ" sz="4400" dirty="0" err="1"/>
              <a:t>the</a:t>
            </a:r>
            <a:r>
              <a:rPr lang="cs-CZ" sz="4400" dirty="0"/>
              <a:t> </a:t>
            </a:r>
            <a:r>
              <a:rPr lang="cs-CZ" sz="4400" dirty="0" err="1"/>
              <a:t>arm</a:t>
            </a:r>
            <a:r>
              <a:rPr lang="cs-CZ" sz="4400" dirty="0"/>
              <a:t> (</a:t>
            </a:r>
            <a:r>
              <a:rPr lang="cs-CZ" sz="4400" dirty="0" err="1"/>
              <a:t>lightly</a:t>
            </a:r>
            <a:r>
              <a:rPr lang="cs-CZ" sz="4400" dirty="0"/>
              <a:t>), </a:t>
            </a:r>
            <a:r>
              <a:rPr lang="cs-CZ" sz="4400" dirty="0" err="1"/>
              <a:t>scapula</a:t>
            </a:r>
            <a:r>
              <a:rPr lang="cs-CZ" sz="4400" dirty="0"/>
              <a:t> </a:t>
            </a:r>
            <a:r>
              <a:rPr lang="cs-CZ" sz="4400" dirty="0" err="1"/>
              <a:t>over</a:t>
            </a:r>
            <a:r>
              <a:rPr lang="cs-CZ" sz="4400" dirty="0"/>
              <a:t> </a:t>
            </a:r>
            <a:r>
              <a:rPr lang="cs-CZ" sz="4400" dirty="0" err="1"/>
              <a:t>the</a:t>
            </a:r>
            <a:r>
              <a:rPr lang="cs-CZ" sz="4400" dirty="0"/>
              <a:t> spina </a:t>
            </a:r>
            <a:r>
              <a:rPr lang="cs-CZ" sz="4400" dirty="0" err="1"/>
              <a:t>scapulae</a:t>
            </a:r>
            <a:r>
              <a:rPr lang="cs-CZ" sz="4400" dirty="0"/>
              <a:t> </a:t>
            </a:r>
            <a:r>
              <a:rPr lang="cs-CZ" sz="4400" dirty="0" err="1"/>
              <a:t>if</a:t>
            </a:r>
            <a:r>
              <a:rPr lang="cs-CZ" sz="4400" dirty="0"/>
              <a:t> </a:t>
            </a:r>
            <a:r>
              <a:rPr lang="cs-CZ" sz="4400" dirty="0" err="1"/>
              <a:t>needed</a:t>
            </a:r>
            <a:endParaRPr lang="cs-CZ" sz="4400" dirty="0"/>
          </a:p>
          <a:p>
            <a:pPr lvl="0">
              <a:spcBef>
                <a:spcPct val="0"/>
              </a:spcBef>
              <a:defRPr/>
            </a:pPr>
            <a:r>
              <a:rPr lang="cs-CZ" sz="4400" dirty="0" err="1"/>
              <a:t>Movement</a:t>
            </a:r>
            <a:r>
              <a:rPr lang="cs-CZ" sz="4400" dirty="0"/>
              <a:t>: </a:t>
            </a:r>
            <a:r>
              <a:rPr lang="cs-CZ" sz="4400" dirty="0" err="1"/>
              <a:t>internal</a:t>
            </a:r>
            <a:r>
              <a:rPr lang="cs-CZ" sz="4400" dirty="0"/>
              <a:t> </a:t>
            </a:r>
            <a:r>
              <a:rPr lang="cs-CZ" sz="4400" dirty="0" err="1"/>
              <a:t>rotation</a:t>
            </a:r>
            <a:r>
              <a:rPr lang="cs-CZ" sz="4400" dirty="0"/>
              <a:t> in </a:t>
            </a:r>
            <a:r>
              <a:rPr lang="cs-CZ" sz="4400" dirty="0" err="1"/>
              <a:t>full</a:t>
            </a:r>
            <a:r>
              <a:rPr lang="cs-CZ" sz="4400" dirty="0"/>
              <a:t> </a:t>
            </a:r>
            <a:r>
              <a:rPr lang="cs-CZ" sz="4400" dirty="0" err="1"/>
              <a:t>range</a:t>
            </a:r>
            <a:r>
              <a:rPr lang="cs-CZ" sz="4400" dirty="0"/>
              <a:t> </a:t>
            </a:r>
            <a:r>
              <a:rPr lang="cs-CZ" sz="4400" dirty="0" err="1"/>
              <a:t>of</a:t>
            </a:r>
            <a:r>
              <a:rPr lang="cs-CZ" sz="4400" dirty="0"/>
              <a:t> </a:t>
            </a:r>
            <a:r>
              <a:rPr lang="cs-CZ" sz="4400" dirty="0" err="1"/>
              <a:t>motion</a:t>
            </a:r>
            <a:r>
              <a:rPr lang="cs-CZ" sz="4400" dirty="0"/>
              <a:t> </a:t>
            </a:r>
            <a:r>
              <a:rPr lang="cs-CZ" sz="4400" dirty="0" err="1"/>
              <a:t>from</a:t>
            </a:r>
            <a:r>
              <a:rPr lang="cs-CZ" sz="4400" dirty="0"/>
              <a:t> </a:t>
            </a:r>
            <a:r>
              <a:rPr lang="cs-CZ" sz="4400" dirty="0" err="1"/>
              <a:t>the</a:t>
            </a:r>
            <a:r>
              <a:rPr lang="cs-CZ" sz="4400" dirty="0"/>
              <a:t> </a:t>
            </a:r>
            <a:r>
              <a:rPr lang="cs-CZ" sz="4400" dirty="0" err="1"/>
              <a:t>position</a:t>
            </a:r>
            <a:r>
              <a:rPr lang="cs-CZ" sz="4400" dirty="0"/>
              <a:t> </a:t>
            </a:r>
            <a:r>
              <a:rPr lang="cs-CZ" sz="4400" dirty="0" err="1"/>
              <a:t>mentioned</a:t>
            </a:r>
            <a:r>
              <a:rPr lang="cs-CZ" sz="4400" dirty="0"/>
              <a:t> </a:t>
            </a:r>
            <a:r>
              <a:rPr lang="cs-CZ" sz="4400" dirty="0" err="1"/>
              <a:t>above</a:t>
            </a:r>
            <a:endParaRPr lang="cs-CZ" sz="4400" dirty="0"/>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Internal</a:t>
            </a:r>
            <a:r>
              <a:rPr lang="cs-CZ" dirty="0"/>
              <a:t> </a:t>
            </a:r>
            <a:r>
              <a:rPr lang="cs-CZ" dirty="0" err="1"/>
              <a:t>rotation</a:t>
            </a:r>
            <a:r>
              <a:rPr lang="cs-CZ" dirty="0"/>
              <a:t> – grade 1,0 </a:t>
            </a:r>
          </a:p>
        </p:txBody>
      </p:sp>
      <p:pic>
        <p:nvPicPr>
          <p:cNvPr id="86018" name="Picture 2" descr="C:\Users\Verca\Desktop\MMT (4) Shoulder, scapula, elbow, fotky\WP_20151001_048.jpg"/>
          <p:cNvPicPr>
            <a:picLocks noGrp="1" noChangeAspect="1" noChangeArrowheads="1"/>
          </p:cNvPicPr>
          <p:nvPr>
            <p:ph idx="1"/>
          </p:nvPr>
        </p:nvPicPr>
        <p:blipFill>
          <a:blip r:embed="rId2" cstate="print"/>
          <a:srcRect l="31381" t="10417" r="9215" b="7506"/>
          <a:stretch>
            <a:fillRect/>
          </a:stretch>
        </p:blipFill>
        <p:spPr bwMode="auto">
          <a:xfrm>
            <a:off x="2500298" y="1357298"/>
            <a:ext cx="4323046" cy="3355200"/>
          </a:xfrm>
          <a:prstGeom prst="rect">
            <a:avLst/>
          </a:prstGeom>
          <a:noFill/>
        </p:spPr>
      </p:pic>
      <p:sp>
        <p:nvSpPr>
          <p:cNvPr id="5" name="Nadpis 1"/>
          <p:cNvSpPr txBox="1">
            <a:spLocks/>
          </p:cNvSpPr>
          <p:nvPr/>
        </p:nvSpPr>
        <p:spPr>
          <a:xfrm>
            <a:off x="357158" y="5357826"/>
            <a:ext cx="8501122" cy="1285884"/>
          </a:xfrm>
          <a:prstGeom prst="rect">
            <a:avLst/>
          </a:prstGeom>
        </p:spPr>
        <p:txBody>
          <a:bodyPr vert="horz" lIns="91440" tIns="45720" rIns="91440" bIns="45720" rtlCol="0" anchor="ctr">
            <a:normAutofit fontScale="40000" lnSpcReduction="20000"/>
          </a:bodyPr>
          <a:lstStyle/>
          <a:p>
            <a:pPr>
              <a:spcBef>
                <a:spcPct val="0"/>
              </a:spcBef>
              <a:defRPr/>
            </a:pPr>
            <a:r>
              <a:rPr lang="cs-CZ" sz="4400" dirty="0" err="1"/>
              <a:t>Position</a:t>
            </a:r>
            <a:r>
              <a:rPr lang="cs-CZ" sz="4400" dirty="0"/>
              <a:t>: </a:t>
            </a:r>
            <a:r>
              <a:rPr lang="cs-CZ" sz="4400" dirty="0" err="1"/>
              <a:t>lying</a:t>
            </a:r>
            <a:r>
              <a:rPr lang="cs-CZ" sz="4400" dirty="0"/>
              <a:t> </a:t>
            </a:r>
            <a:r>
              <a:rPr lang="cs-CZ" sz="4400" dirty="0" err="1"/>
              <a:t>prone</a:t>
            </a:r>
            <a:r>
              <a:rPr lang="cs-CZ" sz="4400" dirty="0"/>
              <a:t>, </a:t>
            </a:r>
            <a:r>
              <a:rPr lang="cs-CZ" sz="4400" dirty="0" err="1"/>
              <a:t>head</a:t>
            </a:r>
            <a:r>
              <a:rPr lang="cs-CZ" sz="4400" dirty="0"/>
              <a:t> </a:t>
            </a:r>
            <a:r>
              <a:rPr lang="cs-CZ" sz="4400" dirty="0" err="1"/>
              <a:t>rotated</a:t>
            </a:r>
            <a:r>
              <a:rPr lang="cs-CZ" sz="4400" dirty="0"/>
              <a:t> to </a:t>
            </a:r>
            <a:r>
              <a:rPr lang="cs-CZ" sz="4400" dirty="0" err="1"/>
              <a:t>the</a:t>
            </a:r>
            <a:r>
              <a:rPr lang="cs-CZ" sz="4400" dirty="0"/>
              <a:t> </a:t>
            </a:r>
            <a:r>
              <a:rPr lang="cs-CZ" sz="4400" dirty="0" err="1"/>
              <a:t>tested</a:t>
            </a:r>
            <a:r>
              <a:rPr lang="cs-CZ" sz="4400" dirty="0"/>
              <a:t> </a:t>
            </a:r>
            <a:r>
              <a:rPr lang="cs-CZ" sz="4400" dirty="0" err="1"/>
              <a:t>side</a:t>
            </a:r>
            <a:r>
              <a:rPr lang="cs-CZ" sz="4400" dirty="0"/>
              <a:t>, </a:t>
            </a:r>
            <a:r>
              <a:rPr lang="cs-CZ" sz="4400" dirty="0" err="1"/>
              <a:t>tested</a:t>
            </a:r>
            <a:r>
              <a:rPr lang="cs-CZ" sz="4400" dirty="0"/>
              <a:t> </a:t>
            </a:r>
            <a:r>
              <a:rPr lang="cs-CZ" sz="4400" dirty="0" err="1"/>
              <a:t>upper</a:t>
            </a:r>
            <a:r>
              <a:rPr lang="cs-CZ" sz="4400" dirty="0"/>
              <a:t> limb in 90° </a:t>
            </a:r>
            <a:r>
              <a:rPr lang="cs-CZ" sz="4400" dirty="0" err="1"/>
              <a:t>flexion</a:t>
            </a:r>
            <a:r>
              <a:rPr lang="cs-CZ" sz="4400" dirty="0"/>
              <a:t> </a:t>
            </a:r>
            <a:r>
              <a:rPr lang="cs-CZ" sz="4400" dirty="0" err="1"/>
              <a:t>and</a:t>
            </a:r>
            <a:r>
              <a:rPr lang="cs-CZ" sz="4400" dirty="0"/>
              <a:t> 	</a:t>
            </a:r>
            <a:r>
              <a:rPr lang="cs-CZ" sz="4400" dirty="0" err="1"/>
              <a:t>inner</a:t>
            </a:r>
            <a:r>
              <a:rPr lang="cs-CZ" sz="4400" dirty="0"/>
              <a:t> </a:t>
            </a:r>
            <a:r>
              <a:rPr lang="cs-CZ" sz="4400" dirty="0" err="1"/>
              <a:t>rotation</a:t>
            </a:r>
            <a:r>
              <a:rPr lang="cs-CZ" sz="4400" dirty="0"/>
              <a:t> in </a:t>
            </a:r>
            <a:r>
              <a:rPr lang="cs-CZ" sz="4400" dirty="0" err="1"/>
              <a:t>the</a:t>
            </a:r>
            <a:r>
              <a:rPr lang="cs-CZ" sz="4400" dirty="0"/>
              <a:t> </a:t>
            </a:r>
            <a:r>
              <a:rPr lang="cs-CZ" sz="4400" dirty="0" err="1"/>
              <a:t>shoulder</a:t>
            </a:r>
            <a:r>
              <a:rPr lang="cs-CZ" sz="4400" dirty="0"/>
              <a:t> (</a:t>
            </a:r>
            <a:r>
              <a:rPr lang="cs-CZ" sz="4400" dirty="0" err="1"/>
              <a:t>hanging</a:t>
            </a:r>
            <a:r>
              <a:rPr lang="cs-CZ" sz="4400" dirty="0"/>
              <a:t> </a:t>
            </a:r>
            <a:r>
              <a:rPr lang="cs-CZ" sz="4400" dirty="0" err="1"/>
              <a:t>from</a:t>
            </a:r>
            <a:r>
              <a:rPr lang="cs-CZ" sz="4400" dirty="0"/>
              <a:t> </a:t>
            </a:r>
            <a:r>
              <a:rPr lang="cs-CZ" sz="4400" dirty="0" err="1"/>
              <a:t>the</a:t>
            </a:r>
            <a:r>
              <a:rPr lang="cs-CZ" sz="4400" dirty="0"/>
              <a:t> table, </a:t>
            </a:r>
            <a:r>
              <a:rPr lang="cs-CZ" sz="4400" dirty="0" err="1"/>
              <a:t>relaxed</a:t>
            </a:r>
            <a:r>
              <a:rPr lang="cs-CZ" sz="4400" dirty="0"/>
              <a:t>)</a:t>
            </a:r>
          </a:p>
          <a:p>
            <a:pPr>
              <a:spcBef>
                <a:spcPct val="0"/>
              </a:spcBef>
              <a:defRPr/>
            </a:pPr>
            <a:r>
              <a:rPr kumimoji="0" lang="cs-CZ" sz="4400" b="0" i="0" u="none" strike="noStrike" kern="1200" cap="none" spc="0" normalizeH="0" baseline="0" noProof="0" dirty="0" err="1">
                <a:ln>
                  <a:noFill/>
                </a:ln>
                <a:solidFill>
                  <a:schemeClr val="tx1"/>
                </a:solidFill>
                <a:effectLst/>
                <a:uLnTx/>
                <a:uFillTx/>
                <a:latin typeface="+mj-lt"/>
                <a:ea typeface="+mj-ea"/>
                <a:cs typeface="+mj-cs"/>
              </a:rPr>
              <a:t>Attempt</a:t>
            </a:r>
            <a:r>
              <a:rPr kumimoji="0" lang="cs-CZ" sz="4400" b="0" i="0" u="none" strike="noStrike" kern="1200" cap="none" spc="0" normalizeH="0" noProof="0" dirty="0">
                <a:ln>
                  <a:noFill/>
                </a:ln>
                <a:solidFill>
                  <a:schemeClr val="tx1"/>
                </a:solidFill>
                <a:effectLst/>
                <a:uLnTx/>
                <a:uFillTx/>
                <a:latin typeface="+mj-lt"/>
                <a:ea typeface="+mj-ea"/>
                <a:cs typeface="+mj-cs"/>
              </a:rPr>
              <a:t> to </a:t>
            </a:r>
            <a:r>
              <a:rPr kumimoji="0" lang="cs-CZ" sz="4400" b="0" i="0" u="none" strike="noStrike" kern="1200" cap="none" spc="0" normalizeH="0" noProof="0" dirty="0" err="1">
                <a:ln>
                  <a:noFill/>
                </a:ln>
                <a:solidFill>
                  <a:schemeClr val="tx1"/>
                </a:solidFill>
                <a:effectLst/>
                <a:uLnTx/>
                <a:uFillTx/>
                <a:latin typeface="+mj-lt"/>
                <a:ea typeface="+mj-ea"/>
                <a:cs typeface="+mj-cs"/>
              </a:rPr>
              <a:t>move</a:t>
            </a:r>
            <a:r>
              <a:rPr kumimoji="0" lang="cs-CZ" sz="4400" b="0" i="0" u="none" strike="noStrike" kern="1200" cap="none" spc="0" normalizeH="0" noProof="0" dirty="0">
                <a:ln>
                  <a:noFill/>
                </a:ln>
                <a:solidFill>
                  <a:schemeClr val="tx1"/>
                </a:solidFill>
                <a:effectLst/>
                <a:uLnTx/>
                <a:uFillTx/>
                <a:latin typeface="+mj-lt"/>
                <a:ea typeface="+mj-ea"/>
                <a:cs typeface="+mj-cs"/>
              </a:rPr>
              <a:t>: PT </a:t>
            </a:r>
            <a:r>
              <a:rPr kumimoji="0" lang="cs-CZ" sz="4400" b="0" i="0" u="none" strike="noStrike" kern="1200" cap="none" spc="0" normalizeH="0" noProof="0" dirty="0" err="1">
                <a:ln>
                  <a:noFill/>
                </a:ln>
                <a:solidFill>
                  <a:schemeClr val="tx1"/>
                </a:solidFill>
                <a:effectLst/>
                <a:uLnTx/>
                <a:uFillTx/>
                <a:latin typeface="+mj-lt"/>
                <a:ea typeface="+mj-ea"/>
                <a:cs typeface="+mj-cs"/>
              </a:rPr>
              <a:t>palpates</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contraction</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at</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the</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dorsal</a:t>
            </a:r>
            <a:r>
              <a:rPr kumimoji="0" lang="cs-CZ" sz="4400" b="0" i="0" u="none" strike="noStrike" kern="1200" cap="none" spc="0" normalizeH="0" noProof="0" dirty="0">
                <a:ln>
                  <a:noFill/>
                </a:ln>
                <a:solidFill>
                  <a:schemeClr val="tx1"/>
                </a:solidFill>
                <a:effectLst/>
                <a:uLnTx/>
                <a:uFillTx/>
                <a:latin typeface="+mj-lt"/>
                <a:ea typeface="+mj-ea"/>
                <a:cs typeface="+mj-cs"/>
              </a:rPr>
              <a:t> part </a:t>
            </a:r>
            <a:r>
              <a:rPr kumimoji="0" lang="cs-CZ" sz="4400" b="0" i="0" u="none" strike="noStrike" kern="1200" cap="none" spc="0" normalizeH="0" noProof="0" dirty="0" err="1">
                <a:ln>
                  <a:noFill/>
                </a:ln>
                <a:solidFill>
                  <a:schemeClr val="tx1"/>
                </a:solidFill>
                <a:effectLst/>
                <a:uLnTx/>
                <a:uFillTx/>
                <a:latin typeface="+mj-lt"/>
                <a:ea typeface="+mj-ea"/>
                <a:cs typeface="+mj-cs"/>
              </a:rPr>
              <a:t>of</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the</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shoulder</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during</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patients</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attempt</a:t>
            </a:r>
            <a:r>
              <a:rPr kumimoji="0" lang="cs-CZ" sz="4400" b="0" i="0" u="none" strike="noStrike" kern="1200" cap="none" spc="0" normalizeH="0" noProof="0" dirty="0">
                <a:ln>
                  <a:noFill/>
                </a:ln>
                <a:solidFill>
                  <a:schemeClr val="tx1"/>
                </a:solidFill>
                <a:effectLst/>
                <a:uLnTx/>
                <a:uFillTx/>
                <a:latin typeface="+mj-lt"/>
                <a:ea typeface="+mj-ea"/>
                <a:cs typeface="+mj-cs"/>
              </a:rPr>
              <a:t> to </a:t>
            </a:r>
            <a:r>
              <a:rPr kumimoji="0" lang="cs-CZ" sz="4400" b="0" i="0" u="none" strike="noStrike" kern="1200" cap="none" spc="0" normalizeH="0" noProof="0" dirty="0" err="1">
                <a:ln>
                  <a:noFill/>
                </a:ln>
                <a:solidFill>
                  <a:schemeClr val="tx1"/>
                </a:solidFill>
                <a:effectLst/>
                <a:uLnTx/>
                <a:uFillTx/>
                <a:latin typeface="+mj-lt"/>
                <a:ea typeface="+mj-ea"/>
                <a:cs typeface="+mj-cs"/>
              </a:rPr>
              <a:t>internal</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rotate</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the</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arm</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deep</a:t>
            </a:r>
            <a:r>
              <a:rPr kumimoji="0" lang="cs-CZ" sz="4400" b="0" i="0" u="none" strike="noStrike" kern="1200" cap="none" spc="0" normalizeH="0" noProof="0" dirty="0">
                <a:ln>
                  <a:noFill/>
                </a:ln>
                <a:solidFill>
                  <a:schemeClr val="tx1"/>
                </a:solidFill>
                <a:effectLst/>
                <a:uLnTx/>
                <a:uFillTx/>
                <a:latin typeface="+mj-lt"/>
                <a:ea typeface="+mj-ea"/>
                <a:cs typeface="+mj-cs"/>
              </a:rPr>
              <a:t> </a:t>
            </a:r>
            <a:r>
              <a:rPr kumimoji="0" lang="cs-CZ" sz="4400" b="0" i="0" u="none" strike="noStrike" kern="1200" cap="none" spc="0" normalizeH="0" noProof="0" dirty="0" err="1">
                <a:ln>
                  <a:noFill/>
                </a:ln>
                <a:solidFill>
                  <a:schemeClr val="tx1"/>
                </a:solidFill>
                <a:effectLst/>
                <a:uLnTx/>
                <a:uFillTx/>
                <a:latin typeface="+mj-lt"/>
                <a:ea typeface="+mj-ea"/>
                <a:cs typeface="+mj-cs"/>
              </a:rPr>
              <a:t>palpation</a:t>
            </a:r>
            <a:r>
              <a:rPr kumimoji="0" lang="cs-CZ" sz="4400" b="0" i="0" u="none" strike="noStrike" kern="1200" cap="none" spc="0" normalizeH="0" noProof="0" dirty="0">
                <a:ln>
                  <a:noFill/>
                </a:ln>
                <a:solidFill>
                  <a:schemeClr val="tx1"/>
                </a:solidFill>
                <a:effectLst/>
                <a:uLnTx/>
                <a:uFillTx/>
                <a:latin typeface="+mj-lt"/>
                <a:ea typeface="+mj-ea"/>
                <a:cs typeface="+mj-cs"/>
              </a:rPr>
              <a:t>)</a:t>
            </a:r>
            <a:endParaRPr kumimoji="0" lang="cs-CZ" sz="4400" b="0" i="0" u="none" strike="noStrike" kern="1200" cap="none" spc="0" normalizeH="0" baseline="0" noProof="0" dirty="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cs-CZ"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Internal</a:t>
            </a:r>
            <a:r>
              <a:rPr lang="cs-CZ" dirty="0"/>
              <a:t> </a:t>
            </a:r>
            <a:r>
              <a:rPr lang="cs-CZ" dirty="0" err="1"/>
              <a:t>rotation</a:t>
            </a:r>
            <a:r>
              <a:rPr lang="cs-CZ" dirty="0"/>
              <a:t> – notes: </a:t>
            </a:r>
          </a:p>
        </p:txBody>
      </p:sp>
      <p:sp>
        <p:nvSpPr>
          <p:cNvPr id="3" name="Zástupný symbol pro obsah 2"/>
          <p:cNvSpPr>
            <a:spLocks noGrp="1"/>
          </p:cNvSpPr>
          <p:nvPr>
            <p:ph idx="1"/>
          </p:nvPr>
        </p:nvSpPr>
        <p:spPr/>
        <p:txBody>
          <a:bodyPr/>
          <a:lstStyle/>
          <a:p>
            <a:r>
              <a:rPr lang="cs-CZ" dirty="0" err="1"/>
              <a:t>The</a:t>
            </a:r>
            <a:r>
              <a:rPr lang="cs-CZ" dirty="0"/>
              <a:t> </a:t>
            </a:r>
            <a:r>
              <a:rPr lang="cs-CZ" dirty="0" err="1"/>
              <a:t>muscles</a:t>
            </a:r>
            <a:r>
              <a:rPr lang="cs-CZ" dirty="0"/>
              <a:t> </a:t>
            </a:r>
            <a:r>
              <a:rPr lang="cs-CZ" dirty="0" err="1"/>
              <a:t>of</a:t>
            </a:r>
            <a:r>
              <a:rPr lang="cs-CZ" dirty="0"/>
              <a:t> </a:t>
            </a:r>
            <a:r>
              <a:rPr lang="cs-CZ" dirty="0" err="1"/>
              <a:t>the</a:t>
            </a:r>
            <a:r>
              <a:rPr lang="cs-CZ" dirty="0"/>
              <a:t> </a:t>
            </a:r>
            <a:r>
              <a:rPr lang="cs-CZ" dirty="0" err="1"/>
              <a:t>forearm</a:t>
            </a:r>
            <a:r>
              <a:rPr lang="cs-CZ" dirty="0"/>
              <a:t> </a:t>
            </a:r>
            <a:r>
              <a:rPr lang="cs-CZ" dirty="0" err="1"/>
              <a:t>should</a:t>
            </a:r>
            <a:r>
              <a:rPr lang="cs-CZ" dirty="0"/>
              <a:t> </a:t>
            </a:r>
            <a:r>
              <a:rPr lang="cs-CZ" dirty="0" err="1"/>
              <a:t>be</a:t>
            </a:r>
            <a:r>
              <a:rPr lang="cs-CZ" dirty="0"/>
              <a:t> </a:t>
            </a:r>
            <a:r>
              <a:rPr lang="cs-CZ" dirty="0" err="1"/>
              <a:t>relaxed</a:t>
            </a:r>
            <a:r>
              <a:rPr lang="cs-CZ" dirty="0"/>
              <a:t> </a:t>
            </a:r>
            <a:r>
              <a:rPr lang="cs-CZ" dirty="0" err="1"/>
              <a:t>during</a:t>
            </a:r>
            <a:r>
              <a:rPr lang="cs-CZ" dirty="0"/>
              <a:t> </a:t>
            </a:r>
            <a:r>
              <a:rPr lang="cs-CZ" dirty="0" err="1"/>
              <a:t>whole</a:t>
            </a:r>
            <a:r>
              <a:rPr lang="cs-CZ" dirty="0"/>
              <a:t> </a:t>
            </a:r>
            <a:r>
              <a:rPr lang="cs-CZ" dirty="0" err="1"/>
              <a:t>tested</a:t>
            </a:r>
            <a:r>
              <a:rPr lang="cs-CZ" dirty="0"/>
              <a:t> </a:t>
            </a:r>
            <a:r>
              <a:rPr lang="cs-CZ" dirty="0" err="1"/>
              <a:t>movement</a:t>
            </a:r>
            <a:endParaRPr lang="cs-CZ" dirty="0"/>
          </a:p>
          <a:p>
            <a:r>
              <a:rPr lang="cs-CZ" dirty="0" err="1"/>
              <a:t>Flexion</a:t>
            </a:r>
            <a:r>
              <a:rPr lang="cs-CZ" dirty="0"/>
              <a:t> </a:t>
            </a:r>
            <a:r>
              <a:rPr lang="cs-CZ" dirty="0" err="1"/>
              <a:t>of</a:t>
            </a:r>
            <a:r>
              <a:rPr lang="cs-CZ" dirty="0"/>
              <a:t> </a:t>
            </a:r>
            <a:r>
              <a:rPr lang="cs-CZ" dirty="0" err="1"/>
              <a:t>the</a:t>
            </a:r>
            <a:r>
              <a:rPr lang="cs-CZ" dirty="0"/>
              <a:t> </a:t>
            </a:r>
            <a:r>
              <a:rPr lang="cs-CZ" dirty="0" err="1"/>
              <a:t>elbow</a:t>
            </a:r>
            <a:r>
              <a:rPr lang="cs-CZ" dirty="0"/>
              <a:t> </a:t>
            </a:r>
            <a:r>
              <a:rPr lang="cs-CZ" dirty="0" err="1"/>
              <a:t>should</a:t>
            </a:r>
            <a:r>
              <a:rPr lang="cs-CZ" dirty="0"/>
              <a:t> </a:t>
            </a:r>
            <a:r>
              <a:rPr lang="cs-CZ" dirty="0" err="1"/>
              <a:t>be</a:t>
            </a:r>
            <a:r>
              <a:rPr lang="cs-CZ" dirty="0"/>
              <a:t> 90° </a:t>
            </a:r>
            <a:r>
              <a:rPr lang="cs-CZ" dirty="0" err="1"/>
              <a:t>during</a:t>
            </a:r>
            <a:r>
              <a:rPr lang="cs-CZ" dirty="0"/>
              <a:t> </a:t>
            </a:r>
            <a:r>
              <a:rPr lang="cs-CZ" dirty="0" err="1"/>
              <a:t>whole</a:t>
            </a:r>
            <a:r>
              <a:rPr lang="cs-CZ" dirty="0"/>
              <a:t> </a:t>
            </a:r>
            <a:r>
              <a:rPr lang="cs-CZ" dirty="0" err="1"/>
              <a:t>tested</a:t>
            </a:r>
            <a:r>
              <a:rPr lang="cs-CZ" dirty="0"/>
              <a:t> </a:t>
            </a:r>
            <a:r>
              <a:rPr lang="cs-CZ" dirty="0" err="1"/>
              <a:t>movement</a:t>
            </a:r>
            <a:endParaRPr lang="cs-CZ" dirty="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Literature</a:t>
            </a:r>
            <a:r>
              <a:rPr lang="cs-CZ" dirty="0"/>
              <a:t>, e-</a:t>
            </a:r>
            <a:r>
              <a:rPr lang="cs-CZ" dirty="0" err="1"/>
              <a:t>sources</a:t>
            </a:r>
            <a:endParaRPr lang="cs-CZ" dirty="0"/>
          </a:p>
        </p:txBody>
      </p:sp>
      <p:sp>
        <p:nvSpPr>
          <p:cNvPr id="3" name="Zástupný symbol pro obsah 2"/>
          <p:cNvSpPr>
            <a:spLocks noGrp="1"/>
          </p:cNvSpPr>
          <p:nvPr>
            <p:ph idx="1"/>
          </p:nvPr>
        </p:nvSpPr>
        <p:spPr/>
        <p:txBody>
          <a:bodyPr/>
          <a:lstStyle/>
          <a:p>
            <a:r>
              <a:rPr lang="cs-CZ" dirty="0">
                <a:hlinkClick r:id="rId2"/>
              </a:rPr>
              <a:t>http://www.</a:t>
            </a:r>
            <a:r>
              <a:rPr lang="cs-CZ" dirty="0" err="1">
                <a:hlinkClick r:id="rId2"/>
              </a:rPr>
              <a:t>webmd.com</a:t>
            </a:r>
            <a:r>
              <a:rPr lang="cs-CZ" dirty="0">
                <a:hlinkClick r:id="rId2"/>
              </a:rPr>
              <a:t>/</a:t>
            </a:r>
            <a:r>
              <a:rPr lang="cs-CZ" dirty="0" err="1">
                <a:hlinkClick r:id="rId2"/>
              </a:rPr>
              <a:t>pain</a:t>
            </a:r>
            <a:r>
              <a:rPr lang="cs-CZ" dirty="0">
                <a:hlinkClick r:id="rId2"/>
              </a:rPr>
              <a:t>-management/</a:t>
            </a:r>
            <a:r>
              <a:rPr lang="cs-CZ" dirty="0" err="1">
                <a:hlinkClick r:id="rId2"/>
              </a:rPr>
              <a:t>picture</a:t>
            </a:r>
            <a:r>
              <a:rPr lang="cs-CZ" dirty="0">
                <a:hlinkClick r:id="rId2"/>
              </a:rPr>
              <a:t>-</a:t>
            </a:r>
            <a:r>
              <a:rPr lang="cs-CZ" dirty="0" err="1">
                <a:hlinkClick r:id="rId2"/>
              </a:rPr>
              <a:t>of</a:t>
            </a:r>
            <a:r>
              <a:rPr lang="cs-CZ" dirty="0">
                <a:hlinkClick r:id="rId2"/>
              </a:rPr>
              <a:t>-</a:t>
            </a:r>
            <a:r>
              <a:rPr lang="cs-CZ" dirty="0" err="1">
                <a:hlinkClick r:id="rId2"/>
              </a:rPr>
              <a:t>the</a:t>
            </a:r>
            <a:r>
              <a:rPr lang="cs-CZ" dirty="0">
                <a:hlinkClick r:id="rId2"/>
              </a:rPr>
              <a:t>-</a:t>
            </a:r>
            <a:r>
              <a:rPr lang="cs-CZ" dirty="0" err="1">
                <a:hlinkClick r:id="rId2"/>
              </a:rPr>
              <a:t>shoulder</a:t>
            </a:r>
            <a:endParaRPr lang="cs-CZ" dirty="0"/>
          </a:p>
          <a:p>
            <a:r>
              <a:rPr lang="cs-CZ" dirty="0">
                <a:hlinkClick r:id="rId3"/>
              </a:rPr>
              <a:t>https://www.acefitness.org/blog/3535/muscles-that-move-the-arm</a:t>
            </a:r>
            <a:endParaRPr lang="cs-CZ" dirty="0"/>
          </a:p>
          <a:p>
            <a:r>
              <a:rPr lang="cs-CZ" dirty="0">
                <a:hlinkClick r:id="rId4"/>
              </a:rPr>
              <a:t>http://www.rad.</a:t>
            </a:r>
            <a:r>
              <a:rPr lang="cs-CZ" dirty="0" err="1">
                <a:hlinkClick r:id="rId4"/>
              </a:rPr>
              <a:t>washington.edu</a:t>
            </a:r>
            <a:r>
              <a:rPr lang="cs-CZ" dirty="0">
                <a:hlinkClick r:id="rId4"/>
              </a:rPr>
              <a:t>/</a:t>
            </a:r>
            <a:r>
              <a:rPr lang="cs-CZ" dirty="0" err="1">
                <a:hlinkClick r:id="rId4"/>
              </a:rPr>
              <a:t>academics</a:t>
            </a:r>
            <a:r>
              <a:rPr lang="cs-CZ" dirty="0">
                <a:hlinkClick r:id="rId4"/>
              </a:rPr>
              <a:t>/</a:t>
            </a:r>
            <a:r>
              <a:rPr lang="cs-CZ" dirty="0" err="1">
                <a:hlinkClick r:id="rId4"/>
              </a:rPr>
              <a:t>academic</a:t>
            </a:r>
            <a:r>
              <a:rPr lang="cs-CZ" dirty="0">
                <a:hlinkClick r:id="rId4"/>
              </a:rPr>
              <a:t>-</a:t>
            </a:r>
            <a:r>
              <a:rPr lang="cs-CZ" dirty="0" err="1">
                <a:hlinkClick r:id="rId4"/>
              </a:rPr>
              <a:t>sections</a:t>
            </a:r>
            <a:r>
              <a:rPr lang="cs-CZ" dirty="0">
                <a:hlinkClick r:id="rId4"/>
              </a:rPr>
              <a:t>/</a:t>
            </a:r>
            <a:r>
              <a:rPr lang="cs-CZ" dirty="0" err="1">
                <a:hlinkClick r:id="rId4"/>
              </a:rPr>
              <a:t>msk</a:t>
            </a:r>
            <a:r>
              <a:rPr lang="cs-CZ" dirty="0">
                <a:hlinkClick r:id="rId4"/>
              </a:rPr>
              <a:t>/</a:t>
            </a:r>
            <a:r>
              <a:rPr lang="cs-CZ" dirty="0" err="1">
                <a:hlinkClick r:id="rId4"/>
              </a:rPr>
              <a:t>muscle</a:t>
            </a:r>
            <a:r>
              <a:rPr lang="cs-CZ" dirty="0">
                <a:hlinkClick r:id="rId4"/>
              </a:rPr>
              <a:t>-atlas/</a:t>
            </a:r>
            <a:r>
              <a:rPr lang="cs-CZ" dirty="0" err="1">
                <a:hlinkClick r:id="rId4"/>
              </a:rPr>
              <a:t>upper</a:t>
            </a:r>
            <a:r>
              <a:rPr lang="cs-CZ" dirty="0">
                <a:hlinkClick r:id="rId4"/>
              </a:rPr>
              <a:t>-body</a:t>
            </a:r>
            <a:endParaRPr lang="cs-CZ" dirty="0"/>
          </a:p>
          <a:p>
            <a:endParaRPr lang="cs-CZ"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b="1" dirty="0" err="1"/>
              <a:t>Trapezius</a:t>
            </a:r>
            <a:endParaRPr lang="cs-CZ" dirty="0"/>
          </a:p>
        </p:txBody>
      </p:sp>
      <p:sp>
        <p:nvSpPr>
          <p:cNvPr id="3" name="Zástupný symbol pro obsah 2"/>
          <p:cNvSpPr>
            <a:spLocks noGrp="1"/>
          </p:cNvSpPr>
          <p:nvPr>
            <p:ph idx="1"/>
          </p:nvPr>
        </p:nvSpPr>
        <p:spPr>
          <a:xfrm>
            <a:off x="242854" y="1571612"/>
            <a:ext cx="8901146" cy="4829196"/>
          </a:xfrm>
        </p:spPr>
        <p:txBody>
          <a:bodyPr>
            <a:normAutofit fontScale="62500" lnSpcReduction="20000"/>
          </a:bodyPr>
          <a:lstStyle/>
          <a:p>
            <a:pPr>
              <a:buNone/>
            </a:pPr>
            <a:r>
              <a:rPr lang="cs-CZ" dirty="0" err="1"/>
              <a:t>Origin</a:t>
            </a:r>
            <a:endParaRPr lang="cs-CZ" dirty="0"/>
          </a:p>
          <a:p>
            <a:r>
              <a:rPr lang="cs-CZ" dirty="0" err="1"/>
              <a:t>Medial</a:t>
            </a:r>
            <a:r>
              <a:rPr lang="cs-CZ" dirty="0"/>
              <a:t> </a:t>
            </a:r>
            <a:r>
              <a:rPr lang="cs-CZ" dirty="0" err="1"/>
              <a:t>third</a:t>
            </a:r>
            <a:r>
              <a:rPr lang="cs-CZ" dirty="0"/>
              <a:t> </a:t>
            </a:r>
            <a:r>
              <a:rPr lang="cs-CZ" dirty="0" err="1"/>
              <a:t>of</a:t>
            </a:r>
            <a:r>
              <a:rPr lang="cs-CZ" dirty="0"/>
              <a:t> superior </a:t>
            </a:r>
            <a:r>
              <a:rPr lang="cs-CZ" dirty="0" err="1"/>
              <a:t>nuchal</a:t>
            </a:r>
            <a:r>
              <a:rPr lang="cs-CZ" dirty="0"/>
              <a:t> line; </a:t>
            </a:r>
            <a:r>
              <a:rPr lang="cs-CZ" dirty="0" err="1"/>
              <a:t>external</a:t>
            </a:r>
            <a:r>
              <a:rPr lang="cs-CZ" dirty="0"/>
              <a:t> </a:t>
            </a:r>
            <a:r>
              <a:rPr lang="cs-CZ" dirty="0" err="1"/>
              <a:t>occipital</a:t>
            </a:r>
            <a:r>
              <a:rPr lang="cs-CZ" dirty="0"/>
              <a:t> </a:t>
            </a:r>
            <a:r>
              <a:rPr lang="cs-CZ" dirty="0" err="1"/>
              <a:t>protruberance</a:t>
            </a:r>
            <a:r>
              <a:rPr lang="cs-CZ" dirty="0"/>
              <a:t>, </a:t>
            </a:r>
            <a:r>
              <a:rPr lang="cs-CZ" dirty="0" err="1"/>
              <a:t>nuchal</a:t>
            </a:r>
            <a:r>
              <a:rPr lang="cs-CZ" dirty="0"/>
              <a:t> </a:t>
            </a:r>
            <a:r>
              <a:rPr lang="cs-CZ" dirty="0" err="1"/>
              <a:t>ligament</a:t>
            </a:r>
            <a:r>
              <a:rPr lang="cs-CZ" dirty="0"/>
              <a:t>, </a:t>
            </a:r>
            <a:r>
              <a:rPr lang="cs-CZ" dirty="0" err="1"/>
              <a:t>and</a:t>
            </a:r>
            <a:r>
              <a:rPr lang="cs-CZ" dirty="0"/>
              <a:t> </a:t>
            </a:r>
            <a:r>
              <a:rPr lang="cs-CZ" dirty="0" err="1"/>
              <a:t>spinous</a:t>
            </a:r>
            <a:r>
              <a:rPr lang="cs-CZ" dirty="0"/>
              <a:t> </a:t>
            </a:r>
            <a:r>
              <a:rPr lang="cs-CZ" dirty="0" err="1"/>
              <a:t>processes</a:t>
            </a:r>
            <a:r>
              <a:rPr lang="cs-CZ" dirty="0"/>
              <a:t> </a:t>
            </a:r>
            <a:r>
              <a:rPr lang="cs-CZ" dirty="0" err="1"/>
              <a:t>of</a:t>
            </a:r>
            <a:r>
              <a:rPr lang="cs-CZ" dirty="0"/>
              <a:t> C7 - T12 </a:t>
            </a:r>
            <a:r>
              <a:rPr lang="cs-CZ" dirty="0" err="1"/>
              <a:t>vertebrae</a:t>
            </a:r>
            <a:endParaRPr lang="cs-CZ" dirty="0"/>
          </a:p>
          <a:p>
            <a:endParaRPr lang="cs-CZ" dirty="0"/>
          </a:p>
          <a:p>
            <a:pPr>
              <a:buNone/>
            </a:pPr>
            <a:r>
              <a:rPr lang="cs-CZ" dirty="0" err="1"/>
              <a:t>Insertion</a:t>
            </a:r>
            <a:endParaRPr lang="cs-CZ" dirty="0"/>
          </a:p>
          <a:p>
            <a:r>
              <a:rPr lang="cs-CZ" dirty="0" err="1"/>
              <a:t>Lateral</a:t>
            </a:r>
            <a:r>
              <a:rPr lang="cs-CZ" dirty="0"/>
              <a:t> </a:t>
            </a:r>
            <a:r>
              <a:rPr lang="cs-CZ" dirty="0" err="1"/>
              <a:t>third</a:t>
            </a:r>
            <a:r>
              <a:rPr lang="cs-CZ" dirty="0"/>
              <a:t> </a:t>
            </a:r>
            <a:r>
              <a:rPr lang="cs-CZ" dirty="0" err="1"/>
              <a:t>of</a:t>
            </a:r>
            <a:r>
              <a:rPr lang="cs-CZ" dirty="0"/>
              <a:t> </a:t>
            </a:r>
            <a:r>
              <a:rPr lang="cs-CZ" dirty="0" err="1"/>
              <a:t>clavicle</a:t>
            </a:r>
            <a:r>
              <a:rPr lang="cs-CZ" dirty="0"/>
              <a:t>, </a:t>
            </a:r>
            <a:r>
              <a:rPr lang="cs-CZ" dirty="0" err="1"/>
              <a:t>acromion</a:t>
            </a:r>
            <a:r>
              <a:rPr lang="cs-CZ" dirty="0"/>
              <a:t>, </a:t>
            </a:r>
            <a:r>
              <a:rPr lang="cs-CZ" dirty="0" err="1"/>
              <a:t>and</a:t>
            </a:r>
            <a:r>
              <a:rPr lang="cs-CZ" dirty="0"/>
              <a:t> </a:t>
            </a:r>
            <a:r>
              <a:rPr lang="cs-CZ" dirty="0" err="1"/>
              <a:t>spine</a:t>
            </a:r>
            <a:r>
              <a:rPr lang="cs-CZ" dirty="0"/>
              <a:t> </a:t>
            </a:r>
            <a:r>
              <a:rPr lang="cs-CZ" dirty="0" err="1"/>
              <a:t>of</a:t>
            </a:r>
            <a:r>
              <a:rPr lang="cs-CZ" dirty="0"/>
              <a:t> </a:t>
            </a:r>
            <a:r>
              <a:rPr lang="cs-CZ" dirty="0" err="1"/>
              <a:t>scapula</a:t>
            </a:r>
            <a:endParaRPr lang="cs-CZ" dirty="0"/>
          </a:p>
          <a:p>
            <a:endParaRPr lang="cs-CZ" dirty="0"/>
          </a:p>
          <a:p>
            <a:pPr>
              <a:buNone/>
            </a:pPr>
            <a:r>
              <a:rPr lang="cs-CZ" dirty="0" err="1"/>
              <a:t>Action</a:t>
            </a:r>
            <a:endParaRPr lang="cs-CZ" dirty="0"/>
          </a:p>
          <a:p>
            <a:r>
              <a:rPr lang="cs-CZ" dirty="0" err="1"/>
              <a:t>Elevates</a:t>
            </a:r>
            <a:r>
              <a:rPr lang="cs-CZ" dirty="0"/>
              <a:t>, </a:t>
            </a:r>
            <a:r>
              <a:rPr lang="cs-CZ" dirty="0" err="1"/>
              <a:t>retracts</a:t>
            </a:r>
            <a:r>
              <a:rPr lang="cs-CZ" dirty="0"/>
              <a:t> </a:t>
            </a:r>
            <a:r>
              <a:rPr lang="cs-CZ" dirty="0" err="1"/>
              <a:t>and</a:t>
            </a:r>
            <a:r>
              <a:rPr lang="cs-CZ" dirty="0"/>
              <a:t> </a:t>
            </a:r>
            <a:r>
              <a:rPr lang="cs-CZ" dirty="0" err="1"/>
              <a:t>rotates</a:t>
            </a:r>
            <a:r>
              <a:rPr lang="cs-CZ" dirty="0"/>
              <a:t> </a:t>
            </a:r>
            <a:r>
              <a:rPr lang="cs-CZ" dirty="0" err="1"/>
              <a:t>scapula</a:t>
            </a:r>
            <a:endParaRPr lang="cs-CZ" dirty="0"/>
          </a:p>
          <a:p>
            <a:r>
              <a:rPr lang="cs-CZ" dirty="0"/>
              <a:t>superior </a:t>
            </a:r>
            <a:r>
              <a:rPr lang="cs-CZ" dirty="0" err="1"/>
              <a:t>fibers</a:t>
            </a:r>
            <a:r>
              <a:rPr lang="cs-CZ" dirty="0"/>
              <a:t> </a:t>
            </a:r>
            <a:r>
              <a:rPr lang="cs-CZ" dirty="0" err="1"/>
              <a:t>elevate</a:t>
            </a:r>
            <a:r>
              <a:rPr lang="cs-CZ" dirty="0"/>
              <a:t>, </a:t>
            </a:r>
            <a:r>
              <a:rPr lang="cs-CZ" dirty="0" err="1"/>
              <a:t>middle</a:t>
            </a:r>
            <a:r>
              <a:rPr lang="cs-CZ" dirty="0"/>
              <a:t> </a:t>
            </a:r>
            <a:r>
              <a:rPr lang="cs-CZ" dirty="0" err="1"/>
              <a:t>fibers</a:t>
            </a:r>
            <a:r>
              <a:rPr lang="cs-CZ" dirty="0"/>
              <a:t> </a:t>
            </a:r>
            <a:r>
              <a:rPr lang="cs-CZ" dirty="0" err="1"/>
              <a:t>retract</a:t>
            </a:r>
            <a:r>
              <a:rPr lang="cs-CZ" dirty="0"/>
              <a:t>, </a:t>
            </a:r>
            <a:r>
              <a:rPr lang="cs-CZ" dirty="0" err="1"/>
              <a:t>and</a:t>
            </a:r>
            <a:r>
              <a:rPr lang="cs-CZ" dirty="0"/>
              <a:t> </a:t>
            </a:r>
            <a:r>
              <a:rPr lang="cs-CZ" dirty="0" err="1"/>
              <a:t>inferior</a:t>
            </a:r>
            <a:r>
              <a:rPr lang="cs-CZ" dirty="0"/>
              <a:t> </a:t>
            </a:r>
            <a:r>
              <a:rPr lang="cs-CZ" dirty="0" err="1"/>
              <a:t>fibers</a:t>
            </a:r>
            <a:r>
              <a:rPr lang="cs-CZ" dirty="0"/>
              <a:t> </a:t>
            </a:r>
            <a:r>
              <a:rPr lang="cs-CZ" dirty="0" err="1"/>
              <a:t>depress</a:t>
            </a:r>
            <a:r>
              <a:rPr lang="cs-CZ" dirty="0"/>
              <a:t> </a:t>
            </a:r>
            <a:r>
              <a:rPr lang="cs-CZ" dirty="0" err="1"/>
              <a:t>scapula</a:t>
            </a:r>
            <a:endParaRPr lang="cs-CZ" dirty="0"/>
          </a:p>
          <a:p>
            <a:r>
              <a:rPr lang="cs-CZ" dirty="0"/>
              <a:t>superior </a:t>
            </a:r>
            <a:r>
              <a:rPr lang="cs-CZ" dirty="0" err="1"/>
              <a:t>and</a:t>
            </a:r>
            <a:r>
              <a:rPr lang="cs-CZ" dirty="0"/>
              <a:t> </a:t>
            </a:r>
            <a:r>
              <a:rPr lang="cs-CZ" dirty="0" err="1"/>
              <a:t>inferior</a:t>
            </a:r>
            <a:r>
              <a:rPr lang="cs-CZ" dirty="0"/>
              <a:t> </a:t>
            </a:r>
            <a:r>
              <a:rPr lang="cs-CZ" dirty="0" err="1"/>
              <a:t>fibers</a:t>
            </a:r>
            <a:r>
              <a:rPr lang="cs-CZ" dirty="0"/>
              <a:t> </a:t>
            </a:r>
            <a:r>
              <a:rPr lang="cs-CZ" dirty="0" err="1"/>
              <a:t>act</a:t>
            </a:r>
            <a:r>
              <a:rPr lang="cs-CZ" dirty="0"/>
              <a:t> </a:t>
            </a:r>
            <a:r>
              <a:rPr lang="cs-CZ" dirty="0" err="1"/>
              <a:t>together</a:t>
            </a:r>
            <a:r>
              <a:rPr lang="cs-CZ" dirty="0"/>
              <a:t> in superior </a:t>
            </a:r>
            <a:r>
              <a:rPr lang="cs-CZ" dirty="0" err="1"/>
              <a:t>rotation</a:t>
            </a:r>
            <a:r>
              <a:rPr lang="cs-CZ" dirty="0"/>
              <a:t> </a:t>
            </a:r>
            <a:r>
              <a:rPr lang="cs-CZ" dirty="0" err="1"/>
              <a:t>of</a:t>
            </a:r>
            <a:r>
              <a:rPr lang="cs-CZ" dirty="0"/>
              <a:t> </a:t>
            </a:r>
            <a:r>
              <a:rPr lang="cs-CZ" dirty="0" err="1"/>
              <a:t>scapula</a:t>
            </a:r>
            <a:endParaRPr lang="cs-CZ" dirty="0"/>
          </a:p>
          <a:p>
            <a:endParaRPr lang="cs-CZ" dirty="0"/>
          </a:p>
          <a:p>
            <a:pPr>
              <a:buNone/>
            </a:pPr>
            <a:r>
              <a:rPr lang="cs-CZ" dirty="0" err="1"/>
              <a:t>Innervation</a:t>
            </a:r>
            <a:endParaRPr lang="cs-CZ" dirty="0"/>
          </a:p>
          <a:p>
            <a:r>
              <a:rPr lang="cs-CZ" dirty="0"/>
              <a:t>Spinal </a:t>
            </a:r>
            <a:r>
              <a:rPr lang="cs-CZ" dirty="0" err="1"/>
              <a:t>root</a:t>
            </a:r>
            <a:r>
              <a:rPr lang="cs-CZ" dirty="0"/>
              <a:t> </a:t>
            </a:r>
            <a:r>
              <a:rPr lang="cs-CZ" dirty="0" err="1"/>
              <a:t>of</a:t>
            </a:r>
            <a:r>
              <a:rPr lang="cs-CZ" dirty="0"/>
              <a:t> </a:t>
            </a:r>
            <a:r>
              <a:rPr lang="cs-CZ" dirty="0" err="1"/>
              <a:t>accessory</a:t>
            </a:r>
            <a:r>
              <a:rPr lang="cs-CZ" dirty="0"/>
              <a:t> nerve (CN XI) (motor) </a:t>
            </a:r>
            <a:r>
              <a:rPr lang="cs-CZ" dirty="0" err="1"/>
              <a:t>and</a:t>
            </a:r>
            <a:r>
              <a:rPr lang="cs-CZ" dirty="0"/>
              <a:t> </a:t>
            </a:r>
            <a:r>
              <a:rPr lang="cs-CZ" dirty="0" err="1"/>
              <a:t>cervical</a:t>
            </a:r>
            <a:r>
              <a:rPr lang="cs-CZ" dirty="0"/>
              <a:t> </a:t>
            </a:r>
            <a:r>
              <a:rPr lang="cs-CZ" dirty="0" err="1"/>
              <a:t>nerves</a:t>
            </a:r>
            <a:r>
              <a:rPr lang="cs-CZ" dirty="0"/>
              <a:t> (C3 </a:t>
            </a:r>
            <a:r>
              <a:rPr lang="cs-CZ" dirty="0" err="1"/>
              <a:t>and</a:t>
            </a:r>
            <a:r>
              <a:rPr lang="cs-CZ" dirty="0"/>
              <a:t> C4) (</a:t>
            </a:r>
            <a:r>
              <a:rPr lang="cs-CZ" dirty="0" err="1"/>
              <a:t>pain</a:t>
            </a:r>
            <a:r>
              <a:rPr lang="cs-CZ" dirty="0"/>
              <a:t> </a:t>
            </a:r>
            <a:r>
              <a:rPr lang="cs-CZ" dirty="0" err="1"/>
              <a:t>and</a:t>
            </a:r>
            <a:r>
              <a:rPr lang="cs-CZ" dirty="0"/>
              <a:t> </a:t>
            </a:r>
            <a:r>
              <a:rPr lang="cs-CZ" dirty="0" err="1"/>
              <a:t>proprioception</a:t>
            </a:r>
            <a:r>
              <a:rPr lang="cs-CZ" dirty="0"/>
              <a:t>) (XI, C3, C4)</a:t>
            </a:r>
          </a:p>
          <a:p>
            <a:endParaRPr lang="cs-CZ"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Thank</a:t>
            </a:r>
            <a:r>
              <a:rPr lang="cs-CZ" dirty="0"/>
              <a:t> </a:t>
            </a:r>
            <a:r>
              <a:rPr lang="cs-CZ" dirty="0" err="1"/>
              <a:t>you</a:t>
            </a:r>
            <a:r>
              <a:rPr lang="cs-CZ" dirty="0"/>
              <a:t> </a:t>
            </a:r>
            <a:r>
              <a:rPr lang="cs-CZ" dirty="0" err="1"/>
              <a:t>for</a:t>
            </a:r>
            <a:r>
              <a:rPr lang="cs-CZ" dirty="0"/>
              <a:t> </a:t>
            </a:r>
            <a:r>
              <a:rPr lang="cs-CZ" dirty="0" err="1"/>
              <a:t>your</a:t>
            </a:r>
            <a:r>
              <a:rPr lang="cs-CZ" dirty="0"/>
              <a:t> </a:t>
            </a:r>
            <a:r>
              <a:rPr lang="cs-CZ" dirty="0" err="1"/>
              <a:t>attention</a:t>
            </a:r>
            <a:r>
              <a:rPr lang="cs-CZ" dirty="0"/>
              <a:t> </a:t>
            </a:r>
            <a:r>
              <a:rPr lang="cs-CZ" dirty="0">
                <a:sym typeface="Wingdings" pitchFamily="2" charset="2"/>
              </a:rPr>
              <a:t> </a:t>
            </a:r>
            <a:endParaRPr lang="cs-CZ" dirty="0"/>
          </a:p>
        </p:txBody>
      </p:sp>
      <p:pic>
        <p:nvPicPr>
          <p:cNvPr id="2049" name="Picture 1" descr="C:\Users\Verca\Desktop\bad_shoulder_2.png"/>
          <p:cNvPicPr>
            <a:picLocks noGrp="1" noChangeAspect="1" noChangeArrowheads="1"/>
          </p:cNvPicPr>
          <p:nvPr>
            <p:ph idx="1"/>
          </p:nvPr>
        </p:nvPicPr>
        <p:blipFill>
          <a:blip r:embed="rId2" cstate="print"/>
          <a:srcRect b="1216"/>
          <a:stretch>
            <a:fillRect/>
          </a:stretch>
        </p:blipFill>
        <p:spPr bwMode="auto">
          <a:xfrm>
            <a:off x="2428860" y="1500174"/>
            <a:ext cx="4755925" cy="4857784"/>
          </a:xfrm>
          <a:prstGeom prst="rect">
            <a:avLst/>
          </a:prstGeom>
          <a:noFill/>
        </p:spPr>
      </p:pic>
    </p:spTree>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393</TotalTime>
  <Words>4096</Words>
  <Application>Microsoft Office PowerPoint</Application>
  <PresentationFormat>Předvádění na obrazovce (4:3)</PresentationFormat>
  <Paragraphs>440</Paragraphs>
  <Slides>90</Slides>
  <Notes>0</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90</vt:i4>
      </vt:variant>
    </vt:vector>
  </HeadingPairs>
  <TitlesOfParts>
    <vt:vector size="93" baseType="lpstr">
      <vt:lpstr>Arial</vt:lpstr>
      <vt:lpstr>Calibri</vt:lpstr>
      <vt:lpstr>Motiv sady Office</vt:lpstr>
      <vt:lpstr>Examination Methods in Rehabilitation (27.9.2021)</vt:lpstr>
      <vt:lpstr>Scapula</vt:lpstr>
      <vt:lpstr>Scapular muscles (from behind)</vt:lpstr>
      <vt:lpstr>Scapular muscles (from the front)</vt:lpstr>
      <vt:lpstr>Scapular movements</vt:lpstr>
      <vt:lpstr>Muscles of the shoulder girdle</vt:lpstr>
      <vt:lpstr>Muscles of the shoulder girdle</vt:lpstr>
      <vt:lpstr>Scapular adduction (retraction)</vt:lpstr>
      <vt:lpstr>Trapezius</vt:lpstr>
      <vt:lpstr>Rhomboid Major and Minor</vt:lpstr>
      <vt:lpstr>Scapular adduction – grade 5,4</vt:lpstr>
      <vt:lpstr>Scapular adduction – grade 3</vt:lpstr>
      <vt:lpstr>Scapular adduction – grade 2</vt:lpstr>
      <vt:lpstr>Scapular adduction – grade 1,0</vt:lpstr>
      <vt:lpstr>Scapular adduction – notes:</vt:lpstr>
      <vt:lpstr>Adduction with depression</vt:lpstr>
      <vt:lpstr>Adduction with depression – grade 5,4,3</vt:lpstr>
      <vt:lpstr>Adduction with depression – grade 2</vt:lpstr>
      <vt:lpstr>Adduction with depression – grade 1,0</vt:lpstr>
      <vt:lpstr>Adduction with depression – notes:</vt:lpstr>
      <vt:lpstr>Scapular elevation</vt:lpstr>
      <vt:lpstr>Levator scapulae </vt:lpstr>
      <vt:lpstr>Scapular elevation – grade 5,4</vt:lpstr>
      <vt:lpstr>Scapular elevation – grade 3</vt:lpstr>
      <vt:lpstr>Scapular elevation – grade 2</vt:lpstr>
      <vt:lpstr>Scapular elevation – grade 1,0</vt:lpstr>
      <vt:lpstr>Scapular elevation – notes:</vt:lpstr>
      <vt:lpstr>Scapular abduction with rotation</vt:lpstr>
      <vt:lpstr>Serratus anterior </vt:lpstr>
      <vt:lpstr>Scapular abduction with rotation – grade 5,4 </vt:lpstr>
      <vt:lpstr>Scapular abduction with rotation – grade  3 </vt:lpstr>
      <vt:lpstr>Scapular abduction with rotation – grade 2 </vt:lpstr>
      <vt:lpstr>Scapular abduction with rotation – grade 1,0 </vt:lpstr>
      <vt:lpstr>Scapular abduction with rotation – notes:</vt:lpstr>
      <vt:lpstr>Shoulder</vt:lpstr>
      <vt:lpstr>Prezentace aplikace PowerPoint</vt:lpstr>
      <vt:lpstr>Superficial shoulder muscles</vt:lpstr>
      <vt:lpstr>Movement of the shoulder</vt:lpstr>
      <vt:lpstr>Shoulder flexion</vt:lpstr>
      <vt:lpstr>Deltoid muscle</vt:lpstr>
      <vt:lpstr>Coracobrachialis muscle</vt:lpstr>
      <vt:lpstr>Shoulder flexion – grade 5,4</vt:lpstr>
      <vt:lpstr>Shoulder flexion – grade 3</vt:lpstr>
      <vt:lpstr>Shoulder flexion – grade 2</vt:lpstr>
      <vt:lpstr>Shoulder flexion – grade 1,0</vt:lpstr>
      <vt:lpstr>Shoulder flexion – note:</vt:lpstr>
      <vt:lpstr>Shoulder extension </vt:lpstr>
      <vt:lpstr>Latissimus dorsi</vt:lpstr>
      <vt:lpstr>Teres maior</vt:lpstr>
      <vt:lpstr>Shoulder extension – grade 5,4  </vt:lpstr>
      <vt:lpstr>Shoulder extension – grade 3  </vt:lpstr>
      <vt:lpstr>Shoulder extension – grade 2  </vt:lpstr>
      <vt:lpstr>Shoulder extension – grade 1,0  </vt:lpstr>
      <vt:lpstr>Shoulder extension – notes:  </vt:lpstr>
      <vt:lpstr>Shoulder abduction</vt:lpstr>
      <vt:lpstr>Shoulder abduction – grade 5,4 </vt:lpstr>
      <vt:lpstr>Shoulder abduction – grade 3 </vt:lpstr>
      <vt:lpstr>Shoulder abduction – grade 2 </vt:lpstr>
      <vt:lpstr>Shoulder abduction – grade 1,0 </vt:lpstr>
      <vt:lpstr>Shoulder abduction – notes: </vt:lpstr>
      <vt:lpstr>Extension in abduction (horizontal abduction) </vt:lpstr>
      <vt:lpstr>Extension in abduction – grade 5,4 </vt:lpstr>
      <vt:lpstr>Extension in abduction – grade 3 </vt:lpstr>
      <vt:lpstr>Extension in abduction – grade 2 </vt:lpstr>
      <vt:lpstr>Extension in abduction – grade 1,0 </vt:lpstr>
      <vt:lpstr>Extension in abduction – notes: </vt:lpstr>
      <vt:lpstr>Flexion in abduction (horizontal adduction)</vt:lpstr>
      <vt:lpstr>Pectoralis maior</vt:lpstr>
      <vt:lpstr>Flexion in abduction – grade 5,4 </vt:lpstr>
      <vt:lpstr>Flexion in abduction – grade 3 </vt:lpstr>
      <vt:lpstr>Flexion in abduction – grade 2 </vt:lpstr>
      <vt:lpstr>Flexion in abduction – grade 1,0 </vt:lpstr>
      <vt:lpstr>Flexion in abduction – notes </vt:lpstr>
      <vt:lpstr>External rotation</vt:lpstr>
      <vt:lpstr>Infraspinatus</vt:lpstr>
      <vt:lpstr>Teres minor</vt:lpstr>
      <vt:lpstr>External rotation – grade 5,4 </vt:lpstr>
      <vt:lpstr>External rotation – grade 3 </vt:lpstr>
      <vt:lpstr>External rotation – grade 2 </vt:lpstr>
      <vt:lpstr>External rotation – grade 1,0 </vt:lpstr>
      <vt:lpstr>External rotation – notes: </vt:lpstr>
      <vt:lpstr>Internal rotation </vt:lpstr>
      <vt:lpstr>Subscapularis</vt:lpstr>
      <vt:lpstr>Internal rotation – grade 5,4 </vt:lpstr>
      <vt:lpstr>Internal rotation – grade 3 </vt:lpstr>
      <vt:lpstr>Internal rotation – grade 2 </vt:lpstr>
      <vt:lpstr>Internal rotation – grade 1,0 </vt:lpstr>
      <vt:lpstr>Internal rotation – notes: </vt:lpstr>
      <vt:lpstr>Literature, e-sources</vt:lpstr>
      <vt:lpstr>Thank you for your attention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Assesment Methods in Rehabilitation</dc:title>
  <dc:creator>Verca</dc:creator>
  <cp:lastModifiedBy>Veronika Mrkvicová</cp:lastModifiedBy>
  <cp:revision>85</cp:revision>
  <dcterms:created xsi:type="dcterms:W3CDTF">2015-10-01T18:23:39Z</dcterms:created>
  <dcterms:modified xsi:type="dcterms:W3CDTF">2021-09-26T18:37:42Z</dcterms:modified>
</cp:coreProperties>
</file>