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48"/>
  </p:notesMasterIdLst>
  <p:sldIdLst>
    <p:sldId id="592" r:id="rId2"/>
    <p:sldId id="611" r:id="rId3"/>
    <p:sldId id="612" r:id="rId4"/>
    <p:sldId id="613" r:id="rId5"/>
    <p:sldId id="614" r:id="rId6"/>
    <p:sldId id="587" r:id="rId7"/>
    <p:sldId id="543" r:id="rId8"/>
    <p:sldId id="545" r:id="rId9"/>
    <p:sldId id="546" r:id="rId10"/>
    <p:sldId id="605" r:id="rId11"/>
    <p:sldId id="512" r:id="rId12"/>
    <p:sldId id="514" r:id="rId13"/>
    <p:sldId id="519" r:id="rId14"/>
    <p:sldId id="598" r:id="rId15"/>
    <p:sldId id="615" r:id="rId16"/>
    <p:sldId id="596" r:id="rId17"/>
    <p:sldId id="597" r:id="rId18"/>
    <p:sldId id="513" r:id="rId19"/>
    <p:sldId id="606" r:id="rId20"/>
    <p:sldId id="499" r:id="rId21"/>
    <p:sldId id="607" r:id="rId22"/>
    <p:sldId id="604" r:id="rId23"/>
    <p:sldId id="549" r:id="rId24"/>
    <p:sldId id="608" r:id="rId25"/>
    <p:sldId id="585" r:id="rId26"/>
    <p:sldId id="610" r:id="rId27"/>
    <p:sldId id="609" r:id="rId28"/>
    <p:sldId id="601" r:id="rId29"/>
    <p:sldId id="602" r:id="rId30"/>
    <p:sldId id="603" r:id="rId31"/>
    <p:sldId id="526" r:id="rId32"/>
    <p:sldId id="528" r:id="rId33"/>
    <p:sldId id="509" r:id="rId34"/>
    <p:sldId id="469" r:id="rId35"/>
    <p:sldId id="269" r:id="rId36"/>
    <p:sldId id="599" r:id="rId37"/>
    <p:sldId id="271" r:id="rId38"/>
    <p:sldId id="471" r:id="rId39"/>
    <p:sldId id="600" r:id="rId40"/>
    <p:sldId id="593" r:id="rId41"/>
    <p:sldId id="552" r:id="rId42"/>
    <p:sldId id="551" r:id="rId43"/>
    <p:sldId id="474" r:id="rId44"/>
    <p:sldId id="595" r:id="rId45"/>
    <p:sldId id="586" r:id="rId46"/>
    <p:sldId id="328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79" autoAdjust="0"/>
    <p:restoredTop sz="93878"/>
  </p:normalViewPr>
  <p:slideViewPr>
    <p:cSldViewPr snapToGrid="0">
      <p:cViewPr varScale="1">
        <p:scale>
          <a:sx n="41" d="100"/>
          <a:sy n="41" d="100"/>
        </p:scale>
        <p:origin x="216" y="7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8F513-79AD-428F-8284-C8809A6976FA}" type="datetimeFigureOut">
              <a:rPr lang="cs-CZ" smtClean="0"/>
              <a:t>26.04.2021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26DCB3-BD7B-44D2-819E-4EDEACBC68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8231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6DCB3-BD7B-44D2-819E-4EDEACBC683E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8841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6DCB3-BD7B-44D2-819E-4EDEACBC683E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2857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F8F43-01A5-4E6A-8D00-C2493510E550}" type="datetimeFigureOut">
              <a:rPr lang="cs-CZ" smtClean="0"/>
              <a:pPr/>
              <a:t>26.04.2021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5B3EB-392F-419E-8C2B-572BFE7FE7E3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5077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F8F43-01A5-4E6A-8D00-C2493510E550}" type="datetimeFigureOut">
              <a:rPr lang="cs-CZ" smtClean="0"/>
              <a:pPr/>
              <a:t>26.04.2021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5B3EB-392F-419E-8C2B-572BFE7FE7E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530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F8F43-01A5-4E6A-8D00-C2493510E550}" type="datetimeFigureOut">
              <a:rPr lang="cs-CZ" smtClean="0"/>
              <a:pPr/>
              <a:t>26.04.2021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5B3EB-392F-419E-8C2B-572BFE7FE7E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5898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F8F43-01A5-4E6A-8D00-C2493510E550}" type="datetimeFigureOut">
              <a:rPr lang="cs-CZ" smtClean="0"/>
              <a:pPr/>
              <a:t>26.04.2021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5B3EB-392F-419E-8C2B-572BFE7FE7E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6604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F8F43-01A5-4E6A-8D00-C2493510E550}" type="datetimeFigureOut">
              <a:rPr lang="cs-CZ" smtClean="0"/>
              <a:pPr/>
              <a:t>26.04.2021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5B3EB-392F-419E-8C2B-572BFE7FE7E3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6247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F8F43-01A5-4E6A-8D00-C2493510E550}" type="datetimeFigureOut">
              <a:rPr lang="cs-CZ" smtClean="0"/>
              <a:pPr/>
              <a:t>26.04.2021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5B3EB-392F-419E-8C2B-572BFE7FE7E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4774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F8F43-01A5-4E6A-8D00-C2493510E550}" type="datetimeFigureOut">
              <a:rPr lang="cs-CZ" smtClean="0"/>
              <a:pPr/>
              <a:t>26.04.2021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5B3EB-392F-419E-8C2B-572BFE7FE7E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1749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F8F43-01A5-4E6A-8D00-C2493510E550}" type="datetimeFigureOut">
              <a:rPr lang="cs-CZ" smtClean="0"/>
              <a:pPr/>
              <a:t>26.04.2021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5B3EB-392F-419E-8C2B-572BFE7FE7E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325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F8F43-01A5-4E6A-8D00-C2493510E550}" type="datetimeFigureOut">
              <a:rPr lang="cs-CZ" smtClean="0"/>
              <a:pPr/>
              <a:t>26.04.2021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5B3EB-392F-419E-8C2B-572BFE7FE7E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8599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F7F8F43-01A5-4E6A-8D00-C2493510E550}" type="datetimeFigureOut">
              <a:rPr lang="cs-CZ" smtClean="0"/>
              <a:pPr/>
              <a:t>26.04.2021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05B3EB-392F-419E-8C2B-572BFE7FE7E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5184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F8F43-01A5-4E6A-8D00-C2493510E550}" type="datetimeFigureOut">
              <a:rPr lang="cs-CZ" smtClean="0"/>
              <a:pPr/>
              <a:t>26.04.2021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5B3EB-392F-419E-8C2B-572BFE7FE7E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4469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F7F8F43-01A5-4E6A-8D00-C2493510E550}" type="datetimeFigureOut">
              <a:rPr lang="cs-CZ" smtClean="0"/>
              <a:pPr/>
              <a:t>26.04.2021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105B3EB-392F-419E-8C2B-572BFE7FE7E3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6469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Heart as a muscle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Dr. Amir Samadian m.d.</a:t>
            </a:r>
          </a:p>
          <a:p>
            <a:r>
              <a:rPr lang="en-US" sz="1700" dirty="0"/>
              <a:t>Department of physiology</a:t>
            </a:r>
          </a:p>
          <a:p>
            <a:r>
              <a:rPr lang="en-US" sz="1700" dirty="0"/>
              <a:t>Spring 2020</a:t>
            </a:r>
          </a:p>
          <a:p>
            <a:r>
              <a:rPr lang="en-US" dirty="0"/>
              <a:t>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06C488-8E0A-9E43-B4F5-95A5FF922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720" y="177825"/>
            <a:ext cx="3504092" cy="269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120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01F03-B0E8-CF4C-B017-6658999CF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Cardiac</a:t>
            </a:r>
            <a:r>
              <a:rPr lang="cs-CZ" dirty="0"/>
              <a:t> output (as a </a:t>
            </a:r>
            <a:r>
              <a:rPr lang="cs-CZ" dirty="0" err="1"/>
              <a:t>measure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cardiac</a:t>
            </a:r>
            <a:r>
              <a:rPr lang="cs-CZ" dirty="0"/>
              <a:t> performance)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F858F3B-32F7-C546-BA05-4A3B19A72A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4465" y="2159198"/>
            <a:ext cx="4763069" cy="364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62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SYSTOLIC PERFORMANCE OF THE VENTRICLE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Systolic performance actually means the </a:t>
            </a:r>
            <a:r>
              <a:rPr lang="en-US" b="1" dirty="0"/>
              <a:t>overall force generated by the ventricular</a:t>
            </a:r>
            <a:r>
              <a:rPr lang="cs-CZ" b="1" dirty="0"/>
              <a:t> </a:t>
            </a:r>
            <a:r>
              <a:rPr lang="en-US" b="1" dirty="0"/>
              <a:t>muscle during systole</a:t>
            </a:r>
            <a:r>
              <a:rPr lang="en-US" dirty="0"/>
              <a:t>. </a:t>
            </a:r>
          </a:p>
          <a:p>
            <a:r>
              <a:rPr lang="en-US" dirty="0"/>
              <a:t>The heart does 2 things in systole: </a:t>
            </a:r>
            <a:r>
              <a:rPr lang="en-US" b="1" dirty="0"/>
              <a:t>pressurizes</a:t>
            </a:r>
            <a:r>
              <a:rPr lang="en-US" dirty="0"/>
              <a:t> and </a:t>
            </a:r>
            <a:r>
              <a:rPr lang="en-US" b="1" dirty="0"/>
              <a:t>ejects</a:t>
            </a:r>
            <a:r>
              <a:rPr lang="cs-CZ" b="1" dirty="0"/>
              <a:t> </a:t>
            </a:r>
            <a:r>
              <a:rPr lang="en-US" b="1" dirty="0"/>
              <a:t>blood</a:t>
            </a:r>
            <a:r>
              <a:rPr lang="en-US" dirty="0"/>
              <a:t>. An important factor influencing this systolic performance is the </a:t>
            </a:r>
            <a:r>
              <a:rPr lang="en-US" b="1" dirty="0"/>
              <a:t>number of</a:t>
            </a:r>
            <a:r>
              <a:rPr lang="cs-CZ" b="1" dirty="0"/>
              <a:t> </a:t>
            </a:r>
            <a:r>
              <a:rPr lang="cs-CZ" b="1" dirty="0" err="1"/>
              <a:t>cross-bridges</a:t>
            </a:r>
            <a:r>
              <a:rPr lang="cs-CZ" b="1" dirty="0"/>
              <a:t> </a:t>
            </a:r>
            <a:r>
              <a:rPr lang="cs-CZ" b="1" dirty="0" err="1"/>
              <a:t>cycling</a:t>
            </a:r>
            <a:r>
              <a:rPr lang="cs-CZ" b="1" dirty="0"/>
              <a:t> </a:t>
            </a:r>
            <a:r>
              <a:rPr lang="cs-CZ" b="1" dirty="0" err="1"/>
              <a:t>during</a:t>
            </a:r>
            <a:r>
              <a:rPr lang="cs-CZ" b="1" dirty="0"/>
              <a:t> </a:t>
            </a:r>
            <a:r>
              <a:rPr lang="cs-CZ" b="1" dirty="0" err="1"/>
              <a:t>contraction</a:t>
            </a:r>
            <a:r>
              <a:rPr lang="cs-CZ" b="1" dirty="0"/>
              <a:t>.</a:t>
            </a:r>
          </a:p>
          <a:p>
            <a:r>
              <a:rPr lang="en-US" dirty="0"/>
              <a:t>The greater the number of cross-bridges cycling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</a:t>
            </a:r>
            <a:r>
              <a:rPr lang="en-US" b="1" dirty="0"/>
              <a:t>the greater the force of contraction</a:t>
            </a:r>
            <a:r>
              <a:rPr lang="en-US" dirty="0"/>
              <a:t>.</a:t>
            </a:r>
            <a:endParaRPr lang="cs-CZ" dirty="0"/>
          </a:p>
          <a:p>
            <a:r>
              <a:rPr lang="en-US" dirty="0"/>
              <a:t>Systolic performance is determined by 3 independent variables:</a:t>
            </a:r>
          </a:p>
          <a:p>
            <a:r>
              <a:rPr lang="cs-CZ" dirty="0">
                <a:solidFill>
                  <a:srgbClr val="FF0000"/>
                </a:solidFill>
              </a:rPr>
              <a:t>     - </a:t>
            </a:r>
            <a:r>
              <a:rPr lang="cs-CZ" b="1" dirty="0" err="1">
                <a:solidFill>
                  <a:srgbClr val="FF0000"/>
                </a:solidFill>
              </a:rPr>
              <a:t>Preload</a:t>
            </a:r>
            <a:endParaRPr lang="cs-CZ" b="1" dirty="0">
              <a:solidFill>
                <a:srgbClr val="FF0000"/>
              </a:solidFill>
            </a:endParaRPr>
          </a:p>
          <a:p>
            <a:r>
              <a:rPr lang="cs-CZ" dirty="0">
                <a:solidFill>
                  <a:srgbClr val="FF0000"/>
                </a:solidFill>
              </a:rPr>
              <a:t>     - </a:t>
            </a:r>
            <a:r>
              <a:rPr lang="cs-CZ" b="1" dirty="0" err="1">
                <a:solidFill>
                  <a:srgbClr val="FF0000"/>
                </a:solidFill>
              </a:rPr>
              <a:t>Contractility</a:t>
            </a:r>
            <a:endParaRPr lang="cs-CZ" b="1" dirty="0">
              <a:solidFill>
                <a:srgbClr val="FF0000"/>
              </a:solidFill>
            </a:endParaRPr>
          </a:p>
          <a:p>
            <a:r>
              <a:rPr lang="cs-CZ" dirty="0">
                <a:solidFill>
                  <a:srgbClr val="FF0000"/>
                </a:solidFill>
              </a:rPr>
              <a:t>     - </a:t>
            </a:r>
            <a:r>
              <a:rPr lang="cs-CZ" b="1" dirty="0" err="1">
                <a:solidFill>
                  <a:srgbClr val="FF0000"/>
                </a:solidFill>
              </a:rPr>
              <a:t>Afterload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433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PRELOAD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35258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/>
              <a:t>Preload is the load on the muscle in the relaxed state (before it contracts).</a:t>
            </a:r>
            <a:r>
              <a:rPr lang="cs-CZ" b="1" dirty="0"/>
              <a:t> </a:t>
            </a:r>
            <a:r>
              <a:rPr lang="en-US" b="1" dirty="0"/>
              <a:t>More specifically, it is the load or </a:t>
            </a:r>
            <a:r>
              <a:rPr lang="en-US" b="1" dirty="0" err="1"/>
              <a:t>prestretch</a:t>
            </a:r>
            <a:r>
              <a:rPr lang="en-US" b="1" dirty="0"/>
              <a:t> on ventricular muscle at the end of</a:t>
            </a:r>
            <a:r>
              <a:rPr lang="cs-CZ" b="1" dirty="0"/>
              <a:t> diastole.</a:t>
            </a:r>
          </a:p>
          <a:p>
            <a:pPr marL="0" indent="0">
              <a:buNone/>
            </a:pPr>
            <a:endParaRPr lang="cs-CZ" b="1" dirty="0"/>
          </a:p>
          <a:p>
            <a:r>
              <a:rPr lang="cs-CZ" sz="1800" dirty="0" err="1"/>
              <a:t>Applying</a:t>
            </a:r>
            <a:r>
              <a:rPr lang="cs-CZ" sz="1800" dirty="0"/>
              <a:t> </a:t>
            </a:r>
            <a:r>
              <a:rPr lang="cs-CZ" sz="1800" dirty="0" err="1"/>
              <a:t>preload</a:t>
            </a:r>
            <a:r>
              <a:rPr lang="cs-CZ" sz="1800" dirty="0"/>
              <a:t> to </a:t>
            </a:r>
            <a:r>
              <a:rPr lang="cs-CZ" sz="1800" dirty="0" err="1"/>
              <a:t>muscle</a:t>
            </a:r>
            <a:r>
              <a:rPr lang="cs-CZ" sz="1800" dirty="0"/>
              <a:t> </a:t>
            </a:r>
            <a:r>
              <a:rPr lang="cs-CZ" sz="1800" dirty="0" err="1"/>
              <a:t>does</a:t>
            </a:r>
            <a:r>
              <a:rPr lang="cs-CZ" sz="1800" dirty="0"/>
              <a:t> 2 </a:t>
            </a:r>
            <a:r>
              <a:rPr lang="cs-CZ" sz="1800" dirty="0" err="1"/>
              <a:t>things</a:t>
            </a:r>
            <a:r>
              <a:rPr lang="cs-CZ" sz="1800" dirty="0"/>
              <a:t>  ;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1800" b="1" dirty="0" err="1"/>
              <a:t>Stretches</a:t>
            </a:r>
            <a:r>
              <a:rPr lang="cs-CZ" sz="1800" b="1" dirty="0"/>
              <a:t> </a:t>
            </a:r>
            <a:r>
              <a:rPr lang="cs-CZ" sz="1800" b="1" dirty="0" err="1"/>
              <a:t>the</a:t>
            </a:r>
            <a:r>
              <a:rPr lang="cs-CZ" sz="1800" b="1" dirty="0"/>
              <a:t> </a:t>
            </a:r>
            <a:r>
              <a:rPr lang="cs-CZ" sz="1800" b="1" dirty="0" err="1"/>
              <a:t>muscle</a:t>
            </a:r>
            <a:r>
              <a:rPr lang="cs-CZ" sz="1800" b="1" dirty="0"/>
              <a:t> (</a:t>
            </a:r>
            <a:r>
              <a:rPr lang="cs-CZ" sz="1800" b="1" dirty="0" err="1"/>
              <a:t>sarcomere</a:t>
            </a:r>
            <a:r>
              <a:rPr lang="cs-CZ" sz="1800" b="1" dirty="0"/>
              <a:t>) </a:t>
            </a:r>
            <a:r>
              <a:rPr lang="cs-CZ" sz="1800" dirty="0">
                <a:sym typeface="Wingdings" pitchFamily="2" charset="2"/>
              </a:rPr>
              <a:t> </a:t>
            </a:r>
            <a:r>
              <a:rPr lang="cs-CZ" sz="1800" dirty="0" err="1">
                <a:sym typeface="Wingdings" pitchFamily="2" charset="2"/>
              </a:rPr>
              <a:t>greater</a:t>
            </a:r>
            <a:r>
              <a:rPr lang="cs-CZ" sz="1800" dirty="0">
                <a:sym typeface="Wingdings" pitchFamily="2" charset="2"/>
              </a:rPr>
              <a:t> </a:t>
            </a:r>
            <a:r>
              <a:rPr lang="cs-CZ" sz="1800" dirty="0" err="1">
                <a:sym typeface="Wingdings" pitchFamily="2" charset="2"/>
              </a:rPr>
              <a:t>the</a:t>
            </a:r>
            <a:r>
              <a:rPr lang="cs-CZ" sz="1800" dirty="0">
                <a:sym typeface="Wingdings" pitchFamily="2" charset="2"/>
              </a:rPr>
              <a:t> </a:t>
            </a:r>
            <a:r>
              <a:rPr lang="cs-CZ" sz="1800" dirty="0" err="1">
                <a:sym typeface="Wingdings" pitchFamily="2" charset="2"/>
              </a:rPr>
              <a:t>Preload</a:t>
            </a:r>
            <a:r>
              <a:rPr lang="cs-CZ" sz="1800" dirty="0">
                <a:sym typeface="Wingdings" pitchFamily="2" charset="2"/>
              </a:rPr>
              <a:t>  </a:t>
            </a:r>
            <a:r>
              <a:rPr lang="cs-CZ" sz="1800" dirty="0" err="1">
                <a:sym typeface="Wingdings" pitchFamily="2" charset="2"/>
              </a:rPr>
              <a:t>greater</a:t>
            </a:r>
            <a:r>
              <a:rPr lang="cs-CZ" sz="1800" dirty="0">
                <a:sym typeface="Wingdings" pitchFamily="2" charset="2"/>
              </a:rPr>
              <a:t> </a:t>
            </a:r>
            <a:r>
              <a:rPr lang="cs-CZ" sz="1800" dirty="0" err="1">
                <a:sym typeface="Wingdings" pitchFamily="2" charset="2"/>
              </a:rPr>
              <a:t>the</a:t>
            </a:r>
            <a:r>
              <a:rPr lang="cs-CZ" sz="1800" dirty="0">
                <a:sym typeface="Wingdings" pitchFamily="2" charset="2"/>
              </a:rPr>
              <a:t> </a:t>
            </a:r>
            <a:r>
              <a:rPr lang="cs-CZ" sz="1800" dirty="0" err="1">
                <a:sym typeface="Wingdings" pitchFamily="2" charset="2"/>
              </a:rPr>
              <a:t>stretch</a:t>
            </a:r>
            <a:r>
              <a:rPr lang="cs-CZ" sz="1800" dirty="0">
                <a:sym typeface="Wingdings" pitchFamily="2" charset="2"/>
              </a:rPr>
              <a:t> </a:t>
            </a:r>
            <a:r>
              <a:rPr lang="cs-CZ" sz="1800" dirty="0" err="1">
                <a:sym typeface="Wingdings" pitchFamily="2" charset="2"/>
              </a:rPr>
              <a:t>of</a:t>
            </a:r>
            <a:r>
              <a:rPr lang="cs-CZ" sz="1800" dirty="0">
                <a:sym typeface="Wingdings" pitchFamily="2" charset="2"/>
              </a:rPr>
              <a:t> </a:t>
            </a:r>
            <a:r>
              <a:rPr lang="cs-CZ" sz="1800" dirty="0" err="1">
                <a:sym typeface="Wingdings" pitchFamily="2" charset="2"/>
              </a:rPr>
              <a:t>the</a:t>
            </a:r>
            <a:r>
              <a:rPr lang="cs-CZ" sz="1800" dirty="0">
                <a:sym typeface="Wingdings" pitchFamily="2" charset="2"/>
              </a:rPr>
              <a:t> </a:t>
            </a:r>
            <a:r>
              <a:rPr lang="cs-CZ" sz="1800" dirty="0" err="1">
                <a:sym typeface="Wingdings" pitchFamily="2" charset="2"/>
              </a:rPr>
              <a:t>sarcomere</a:t>
            </a:r>
            <a:endParaRPr lang="cs-CZ" sz="1800" dirty="0">
              <a:sym typeface="Wingdings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cs-CZ" sz="1800" b="1" dirty="0" err="1">
                <a:sym typeface="Wingdings" pitchFamily="2" charset="2"/>
              </a:rPr>
              <a:t>Generates</a:t>
            </a:r>
            <a:r>
              <a:rPr lang="cs-CZ" sz="1800" b="1" dirty="0">
                <a:sym typeface="Wingdings" pitchFamily="2" charset="2"/>
              </a:rPr>
              <a:t> </a:t>
            </a:r>
            <a:r>
              <a:rPr lang="cs-CZ" sz="1800" b="1" dirty="0" err="1">
                <a:sym typeface="Wingdings" pitchFamily="2" charset="2"/>
              </a:rPr>
              <a:t>passive</a:t>
            </a:r>
            <a:r>
              <a:rPr lang="cs-CZ" sz="1800" b="1" dirty="0">
                <a:sym typeface="Wingdings" pitchFamily="2" charset="2"/>
              </a:rPr>
              <a:t> </a:t>
            </a:r>
            <a:r>
              <a:rPr lang="cs-CZ" sz="1800" b="1" dirty="0" err="1">
                <a:sym typeface="Wingdings" pitchFamily="2" charset="2"/>
              </a:rPr>
              <a:t>tension</a:t>
            </a:r>
            <a:r>
              <a:rPr lang="cs-CZ" sz="1800" b="1" dirty="0">
                <a:sym typeface="Wingdings" pitchFamily="2" charset="2"/>
              </a:rPr>
              <a:t> in </a:t>
            </a:r>
            <a:r>
              <a:rPr lang="cs-CZ" sz="1800" b="1" dirty="0" err="1">
                <a:sym typeface="Wingdings" pitchFamily="2" charset="2"/>
              </a:rPr>
              <a:t>the</a:t>
            </a:r>
            <a:r>
              <a:rPr lang="cs-CZ" sz="1800" dirty="0">
                <a:sym typeface="Wingdings" pitchFamily="2" charset="2"/>
              </a:rPr>
              <a:t> </a:t>
            </a:r>
            <a:r>
              <a:rPr lang="cs-CZ" sz="1800" dirty="0" err="1">
                <a:sym typeface="Wingdings" pitchFamily="2" charset="2"/>
              </a:rPr>
              <a:t>muscle</a:t>
            </a:r>
            <a:r>
              <a:rPr lang="cs-CZ" sz="1800" dirty="0">
                <a:sym typeface="Wingdings" pitchFamily="2" charset="2"/>
              </a:rPr>
              <a:t> (</a:t>
            </a:r>
            <a:r>
              <a:rPr lang="cs-CZ" sz="1800" dirty="0" err="1">
                <a:sym typeface="Wingdings" pitchFamily="2" charset="2"/>
              </a:rPr>
              <a:t>muscle</a:t>
            </a:r>
            <a:r>
              <a:rPr lang="cs-CZ" sz="1800" dirty="0">
                <a:sym typeface="Wingdings" pitchFamily="2" charset="2"/>
              </a:rPr>
              <a:t> </a:t>
            </a:r>
            <a:r>
              <a:rPr lang="cs-CZ" sz="1800" dirty="0" err="1">
                <a:sym typeface="Wingdings" pitchFamily="2" charset="2"/>
              </a:rPr>
              <a:t>is</a:t>
            </a:r>
            <a:r>
              <a:rPr lang="cs-CZ" sz="1800" dirty="0">
                <a:sym typeface="Wingdings" pitchFamily="2" charset="2"/>
              </a:rPr>
              <a:t> </a:t>
            </a:r>
            <a:r>
              <a:rPr lang="cs-CZ" sz="1800" dirty="0" err="1">
                <a:sym typeface="Wingdings" pitchFamily="2" charset="2"/>
              </a:rPr>
              <a:t>elastic</a:t>
            </a:r>
            <a:r>
              <a:rPr lang="cs-CZ" sz="1800" dirty="0">
                <a:sym typeface="Wingdings" pitchFamily="2" charset="2"/>
              </a:rPr>
              <a:t>  </a:t>
            </a:r>
            <a:r>
              <a:rPr lang="cs-CZ" sz="1800" dirty="0" err="1">
                <a:sym typeface="Wingdings" pitchFamily="2" charset="2"/>
              </a:rPr>
              <a:t>resists</a:t>
            </a:r>
            <a:r>
              <a:rPr lang="cs-CZ" sz="1800" dirty="0">
                <a:sym typeface="Wingdings" pitchFamily="2" charset="2"/>
              </a:rPr>
              <a:t> </a:t>
            </a:r>
            <a:r>
              <a:rPr lang="cs-CZ" sz="1800" dirty="0" err="1">
                <a:sym typeface="Wingdings" pitchFamily="2" charset="2"/>
              </a:rPr>
              <a:t>the</a:t>
            </a:r>
            <a:r>
              <a:rPr lang="cs-CZ" sz="1800" dirty="0">
                <a:sym typeface="Wingdings" pitchFamily="2" charset="2"/>
              </a:rPr>
              <a:t> </a:t>
            </a:r>
            <a:r>
              <a:rPr lang="cs-CZ" sz="1800" dirty="0" err="1">
                <a:sym typeface="Wingdings" pitchFamily="2" charset="2"/>
              </a:rPr>
              <a:t>stretch</a:t>
            </a:r>
            <a:r>
              <a:rPr lang="cs-CZ" sz="1800" dirty="0">
                <a:sym typeface="Wingdings" pitchFamily="2" charset="2"/>
              </a:rPr>
              <a:t> </a:t>
            </a:r>
            <a:r>
              <a:rPr lang="cs-CZ" sz="1800" dirty="0" err="1">
                <a:sym typeface="Wingdings" pitchFamily="2" charset="2"/>
              </a:rPr>
              <a:t>like</a:t>
            </a:r>
            <a:r>
              <a:rPr lang="cs-CZ" sz="1800" dirty="0">
                <a:sym typeface="Wingdings" pitchFamily="2" charset="2"/>
              </a:rPr>
              <a:t> a </a:t>
            </a:r>
            <a:r>
              <a:rPr lang="cs-CZ" sz="1800" dirty="0" err="1">
                <a:sym typeface="Wingdings" pitchFamily="2" charset="2"/>
              </a:rPr>
              <a:t>rubber</a:t>
            </a:r>
            <a:r>
              <a:rPr lang="cs-CZ" sz="1800" dirty="0">
                <a:sym typeface="Wingdings" pitchFamily="2" charset="2"/>
              </a:rPr>
              <a:t> band ! </a:t>
            </a:r>
            <a:r>
              <a:rPr lang="cs-CZ" sz="1800" dirty="0" err="1">
                <a:sym typeface="Wingdings" pitchFamily="2" charset="2"/>
              </a:rPr>
              <a:t>resistant</a:t>
            </a:r>
            <a:r>
              <a:rPr lang="cs-CZ" sz="1800" dirty="0">
                <a:sym typeface="Wingdings" pitchFamily="2" charset="2"/>
              </a:rPr>
              <a:t> </a:t>
            </a:r>
            <a:r>
              <a:rPr lang="cs-CZ" sz="1800" dirty="0" err="1">
                <a:sym typeface="Wingdings" pitchFamily="2" charset="2"/>
              </a:rPr>
              <a:t>is</a:t>
            </a:r>
            <a:r>
              <a:rPr lang="cs-CZ" sz="1800" dirty="0">
                <a:sym typeface="Wingdings" pitchFamily="2" charset="2"/>
              </a:rPr>
              <a:t> </a:t>
            </a:r>
            <a:r>
              <a:rPr lang="cs-CZ" sz="1800" dirty="0" err="1">
                <a:sym typeface="Wingdings" pitchFamily="2" charset="2"/>
              </a:rPr>
              <a:t>measured</a:t>
            </a:r>
            <a:r>
              <a:rPr lang="cs-CZ" sz="1800" dirty="0">
                <a:sym typeface="Wingdings" pitchFamily="2" charset="2"/>
              </a:rPr>
              <a:t> as </a:t>
            </a:r>
            <a:r>
              <a:rPr lang="cs-CZ" sz="1800" dirty="0" err="1">
                <a:sym typeface="Wingdings" pitchFamily="2" charset="2"/>
              </a:rPr>
              <a:t>passive</a:t>
            </a:r>
            <a:r>
              <a:rPr lang="cs-CZ" sz="1800" dirty="0">
                <a:sym typeface="Wingdings" pitchFamily="2" charset="2"/>
              </a:rPr>
              <a:t> </a:t>
            </a:r>
            <a:r>
              <a:rPr lang="cs-CZ" sz="1800" dirty="0" err="1">
                <a:sym typeface="Wingdings" pitchFamily="2" charset="2"/>
              </a:rPr>
              <a:t>tension</a:t>
            </a:r>
            <a:r>
              <a:rPr lang="cs-CZ" sz="1800" dirty="0">
                <a:sym typeface="Wingdings" pitchFamily="2" charset="2"/>
              </a:rPr>
              <a:t>)</a:t>
            </a:r>
            <a:endParaRPr lang="cs-CZ" sz="1800" dirty="0"/>
          </a:p>
          <a:p>
            <a:endParaRPr lang="en-US" sz="1800" dirty="0">
              <a:solidFill>
                <a:srgbClr val="FF0000"/>
              </a:solidFill>
            </a:endParaRPr>
          </a:p>
          <a:p>
            <a:r>
              <a:rPr lang="en-US" sz="1800" dirty="0">
                <a:solidFill>
                  <a:srgbClr val="FF0000"/>
                </a:solidFill>
              </a:rPr>
              <a:t>The greater the Preload </a:t>
            </a:r>
            <a:r>
              <a:rPr lang="en-US" sz="1800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1800" dirty="0">
                <a:solidFill>
                  <a:srgbClr val="FF0000"/>
                </a:solidFill>
              </a:rPr>
              <a:t> the greater the stretch or length of sarcomere </a:t>
            </a:r>
            <a:r>
              <a:rPr lang="en-US" sz="1800" dirty="0">
                <a:solidFill>
                  <a:srgbClr val="FF0000"/>
                </a:solidFill>
                <a:sym typeface="Wingdings" pitchFamily="2" charset="2"/>
              </a:rPr>
              <a:t> the greater the passive tension more cross-bridge cycles to be formed  GREATER FORCE OF CONTRACTION!  increase in SV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893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FRANK-STARLING MECHANISM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3565" y="2214826"/>
            <a:ext cx="4873805" cy="346695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298" y="2141944"/>
            <a:ext cx="3833864" cy="347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52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906DC-357E-1E47-A559-8777BD1F6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Lenght-tension</a:t>
            </a:r>
            <a:r>
              <a:rPr lang="cs-CZ" dirty="0"/>
              <a:t> </a:t>
            </a:r>
            <a:r>
              <a:rPr lang="cs-CZ" dirty="0" err="1"/>
              <a:t>relationship</a:t>
            </a:r>
            <a:endParaRPr lang="cs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A5617E-C85F-B741-8041-4A00C687C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050" y="1811537"/>
            <a:ext cx="7132189" cy="442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571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23DCE-18CD-C242-B698-D349305E6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 </a:t>
            </a:r>
            <a:r>
              <a:rPr lang="cs-CZ" dirty="0" err="1"/>
              <a:t>summary</a:t>
            </a:r>
            <a:r>
              <a:rPr lang="cs-CZ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209C1-B076-6244-A4FD-DA569FD429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b="1" dirty="0" err="1"/>
              <a:t>Increased</a:t>
            </a:r>
            <a:r>
              <a:rPr lang="cs-CZ" sz="2800" b="1" dirty="0"/>
              <a:t> </a:t>
            </a:r>
            <a:r>
              <a:rPr lang="cs-CZ" sz="2800" b="1" dirty="0" err="1"/>
              <a:t>stretching</a:t>
            </a:r>
            <a:r>
              <a:rPr lang="cs-CZ" sz="2800" b="1" dirty="0"/>
              <a:t> (</a:t>
            </a:r>
            <a:r>
              <a:rPr lang="cs-CZ" sz="2800" b="1" dirty="0" err="1"/>
              <a:t>increased</a:t>
            </a:r>
            <a:r>
              <a:rPr lang="cs-CZ" sz="2800" b="1" dirty="0"/>
              <a:t> </a:t>
            </a:r>
            <a:r>
              <a:rPr lang="cs-CZ" sz="2800" b="1" dirty="0" err="1"/>
              <a:t>preload</a:t>
            </a:r>
            <a:r>
              <a:rPr lang="cs-CZ" sz="2800" b="1" dirty="0"/>
              <a:t>) </a:t>
            </a:r>
            <a:r>
              <a:rPr lang="cs-CZ" sz="2800" b="1" dirty="0" err="1"/>
              <a:t>of</a:t>
            </a:r>
            <a:r>
              <a:rPr lang="cs-CZ" sz="2800" b="1" dirty="0"/>
              <a:t> </a:t>
            </a:r>
            <a:r>
              <a:rPr lang="cs-CZ" sz="2800" b="1" dirty="0" err="1"/>
              <a:t>cardiac</a:t>
            </a:r>
            <a:r>
              <a:rPr lang="cs-CZ" sz="2800" b="1" dirty="0"/>
              <a:t> </a:t>
            </a:r>
            <a:r>
              <a:rPr lang="cs-CZ" sz="2800" b="1" dirty="0" err="1"/>
              <a:t>muscle</a:t>
            </a:r>
            <a:r>
              <a:rPr lang="cs-CZ" sz="2800" b="1" dirty="0"/>
              <a:t> </a:t>
            </a:r>
            <a:r>
              <a:rPr lang="cs-CZ" dirty="0">
                <a:sym typeface="Wingdings" pitchFamily="2" charset="2"/>
              </a:rPr>
              <a:t>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ym typeface="Wingdings" pitchFamily="2" charset="2"/>
              </a:rPr>
              <a:t> </a:t>
            </a:r>
            <a:r>
              <a:rPr lang="cs-CZ" dirty="0" err="1">
                <a:sym typeface="Wingdings" pitchFamily="2" charset="2"/>
              </a:rPr>
              <a:t>increases</a:t>
            </a:r>
            <a:r>
              <a:rPr lang="cs-CZ" dirty="0">
                <a:sym typeface="Wingdings" pitchFamily="2" charset="2"/>
              </a:rPr>
              <a:t> </a:t>
            </a:r>
            <a:r>
              <a:rPr lang="cs-CZ" dirty="0" err="1">
                <a:sym typeface="Wingdings" pitchFamily="2" charset="2"/>
              </a:rPr>
              <a:t>passive</a:t>
            </a:r>
            <a:r>
              <a:rPr lang="cs-CZ" dirty="0">
                <a:sym typeface="Wingdings" pitchFamily="2" charset="2"/>
              </a:rPr>
              <a:t> </a:t>
            </a:r>
            <a:r>
              <a:rPr lang="cs-CZ" dirty="0" err="1">
                <a:sym typeface="Wingdings" pitchFamily="2" charset="2"/>
              </a:rPr>
              <a:t>tension</a:t>
            </a:r>
            <a:r>
              <a:rPr lang="cs-CZ" dirty="0">
                <a:sym typeface="Wingdings" pitchFamily="2" charset="2"/>
              </a:rPr>
              <a:t> (prior to </a:t>
            </a:r>
            <a:r>
              <a:rPr lang="cs-CZ" dirty="0" err="1">
                <a:sym typeface="Wingdings" pitchFamily="2" charset="2"/>
              </a:rPr>
              <a:t>contraction</a:t>
            </a:r>
            <a:r>
              <a:rPr lang="cs-CZ" dirty="0">
                <a:sym typeface="Wingdings" pitchFamily="2" charset="2"/>
              </a:rPr>
              <a:t>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>
                <a:sym typeface="Wingdings" pitchFamily="2" charset="2"/>
              </a:rPr>
              <a:t>Increases</a:t>
            </a:r>
            <a:r>
              <a:rPr lang="cs-CZ" dirty="0">
                <a:sym typeface="Wingdings" pitchFamily="2" charset="2"/>
              </a:rPr>
              <a:t> </a:t>
            </a:r>
            <a:r>
              <a:rPr lang="cs-CZ" dirty="0" err="1">
                <a:sym typeface="Wingdings" pitchFamily="2" charset="2"/>
              </a:rPr>
              <a:t>total</a:t>
            </a:r>
            <a:r>
              <a:rPr lang="cs-CZ" dirty="0">
                <a:sym typeface="Wingdings" pitchFamily="2" charset="2"/>
              </a:rPr>
              <a:t> </a:t>
            </a:r>
            <a:r>
              <a:rPr lang="cs-CZ" dirty="0" err="1">
                <a:sym typeface="Wingdings" pitchFamily="2" charset="2"/>
              </a:rPr>
              <a:t>tention</a:t>
            </a:r>
            <a:r>
              <a:rPr lang="cs-CZ" dirty="0">
                <a:sym typeface="Wingdings" pitchFamily="2" charset="2"/>
              </a:rPr>
              <a:t> (</a:t>
            </a:r>
            <a:r>
              <a:rPr lang="cs-CZ" dirty="0" err="1">
                <a:sym typeface="Wingdings" pitchFamily="2" charset="2"/>
              </a:rPr>
              <a:t>during</a:t>
            </a:r>
            <a:r>
              <a:rPr lang="cs-CZ" dirty="0">
                <a:sym typeface="Wingdings" pitchFamily="2" charset="2"/>
              </a:rPr>
              <a:t> </a:t>
            </a:r>
            <a:r>
              <a:rPr lang="cs-CZ" dirty="0" err="1">
                <a:sym typeface="Wingdings" pitchFamily="2" charset="2"/>
              </a:rPr>
              <a:t>contraction</a:t>
            </a:r>
            <a:r>
              <a:rPr lang="cs-CZ" dirty="0">
                <a:sym typeface="Wingdings" pitchFamily="2" charset="2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>
                <a:sym typeface="Wingdings" pitchFamily="2" charset="2"/>
              </a:rPr>
              <a:t>Increases</a:t>
            </a:r>
            <a:r>
              <a:rPr lang="cs-CZ" dirty="0">
                <a:sym typeface="Wingdings" pitchFamily="2" charset="2"/>
              </a:rPr>
              <a:t> </a:t>
            </a:r>
            <a:r>
              <a:rPr lang="cs-CZ" dirty="0" err="1">
                <a:sym typeface="Wingdings" pitchFamily="2" charset="2"/>
              </a:rPr>
              <a:t>active</a:t>
            </a:r>
            <a:r>
              <a:rPr lang="cs-CZ" dirty="0">
                <a:sym typeface="Wingdings" pitchFamily="2" charset="2"/>
              </a:rPr>
              <a:t> </a:t>
            </a:r>
            <a:r>
              <a:rPr lang="cs-CZ" dirty="0" err="1">
                <a:sym typeface="Wingdings" pitchFamily="2" charset="2"/>
              </a:rPr>
              <a:t>tension</a:t>
            </a:r>
            <a:r>
              <a:rPr lang="cs-CZ" dirty="0">
                <a:sym typeface="Wingdings" pitchFamily="2" charset="2"/>
              </a:rPr>
              <a:t> (</a:t>
            </a:r>
            <a:r>
              <a:rPr lang="cs-CZ" dirty="0" err="1">
                <a:sym typeface="Wingdings" pitchFamily="2" charset="2"/>
              </a:rPr>
              <a:t>during</a:t>
            </a:r>
            <a:r>
              <a:rPr lang="cs-CZ" dirty="0">
                <a:sym typeface="Wingdings" pitchFamily="2" charset="2"/>
              </a:rPr>
              <a:t> </a:t>
            </a:r>
            <a:r>
              <a:rPr lang="cs-CZ" dirty="0" err="1">
                <a:sym typeface="Wingdings" pitchFamily="2" charset="2"/>
              </a:rPr>
              <a:t>contraction</a:t>
            </a:r>
            <a:r>
              <a:rPr lang="cs-CZ" dirty="0">
                <a:sym typeface="Wingdings" pitchFamily="2" charset="2"/>
              </a:rPr>
              <a:t>) </a:t>
            </a:r>
            <a:r>
              <a:rPr lang="cs-CZ" dirty="0" err="1">
                <a:sym typeface="Wingdings" pitchFamily="2" charset="2"/>
              </a:rPr>
              <a:t>until</a:t>
            </a:r>
            <a:r>
              <a:rPr lang="cs-CZ" dirty="0">
                <a:sym typeface="Wingdings" pitchFamily="2" charset="2"/>
              </a:rPr>
              <a:t> a </a:t>
            </a:r>
            <a:r>
              <a:rPr lang="cs-CZ" dirty="0" err="1">
                <a:sym typeface="Wingdings" pitchFamily="2" charset="2"/>
              </a:rPr>
              <a:t>peak</a:t>
            </a:r>
            <a:r>
              <a:rPr lang="cs-CZ" dirty="0">
                <a:sym typeface="Wingdings" pitchFamily="2" charset="2"/>
              </a:rPr>
              <a:t> response </a:t>
            </a:r>
            <a:r>
              <a:rPr lang="cs-CZ" dirty="0" err="1">
                <a:sym typeface="Wingdings" pitchFamily="2" charset="2"/>
              </a:rPr>
              <a:t>occurs</a:t>
            </a:r>
            <a:r>
              <a:rPr lang="cs-CZ" dirty="0">
                <a:sym typeface="Wingdings" pitchFamily="2" charset="2"/>
              </a:rPr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4830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4A31C-FEC1-6645-B667-DDEFB443A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determines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b="1" dirty="0" err="1">
                <a:solidFill>
                  <a:srgbClr val="FF0000"/>
                </a:solidFill>
              </a:rPr>
              <a:t>Preload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/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6EB96F-612C-6445-ACC9-863292289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812" y="1873837"/>
            <a:ext cx="9762376" cy="436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25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2BF29-8C5F-974D-98A2-84771D70B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How</a:t>
            </a:r>
            <a:r>
              <a:rPr lang="cs-CZ" dirty="0"/>
              <a:t> to </a:t>
            </a:r>
            <a:r>
              <a:rPr lang="cs-CZ" dirty="0" err="1"/>
              <a:t>measure</a:t>
            </a:r>
            <a:r>
              <a:rPr lang="cs-CZ" dirty="0"/>
              <a:t> </a:t>
            </a:r>
            <a:r>
              <a:rPr lang="cs-CZ" dirty="0" err="1">
                <a:solidFill>
                  <a:srgbClr val="FF0000"/>
                </a:solidFill>
              </a:rPr>
              <a:t>preload</a:t>
            </a:r>
            <a:r>
              <a:rPr lang="cs-CZ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92BE5-D548-AD4D-B0B2-9F715B812C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Preload on ventricular muscle is not measured directly; rather, indices are utilized.</a:t>
            </a:r>
            <a:endParaRPr lang="cs-CZ" dirty="0"/>
          </a:p>
          <a:p>
            <a:r>
              <a:rPr lang="cs-CZ" dirty="0"/>
              <a:t>     - </a:t>
            </a:r>
            <a:r>
              <a:rPr lang="en-US" b="1" dirty="0"/>
              <a:t>Left ventricular </a:t>
            </a:r>
            <a:r>
              <a:rPr lang="en-US" b="1" dirty="0">
                <a:solidFill>
                  <a:srgbClr val="FF0000"/>
                </a:solidFill>
              </a:rPr>
              <a:t>end-diastolic volume </a:t>
            </a:r>
            <a:r>
              <a:rPr lang="en-US" b="1" dirty="0"/>
              <a:t>(LVEDV)</a:t>
            </a:r>
          </a:p>
          <a:p>
            <a:r>
              <a:rPr lang="cs-CZ" dirty="0"/>
              <a:t>     - </a:t>
            </a:r>
            <a:r>
              <a:rPr lang="en-US" b="1" dirty="0"/>
              <a:t>Left ventricular end-diastolic pressure (LVEDP)</a:t>
            </a:r>
            <a:endParaRPr lang="cs-CZ" b="1" dirty="0"/>
          </a:p>
          <a:p>
            <a:r>
              <a:rPr lang="cs-CZ" dirty="0"/>
              <a:t>     -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venous</a:t>
            </a:r>
            <a:r>
              <a:rPr lang="cs-CZ" dirty="0"/>
              <a:t> </a:t>
            </a:r>
            <a:r>
              <a:rPr lang="cs-CZ" dirty="0" err="1"/>
              <a:t>pressure</a:t>
            </a:r>
            <a:r>
              <a:rPr lang="cs-CZ" dirty="0"/>
              <a:t> (CVP)</a:t>
            </a:r>
          </a:p>
          <a:p>
            <a:r>
              <a:rPr lang="cs-CZ" dirty="0"/>
              <a:t>     - </a:t>
            </a:r>
            <a:r>
              <a:rPr lang="en-US" dirty="0"/>
              <a:t>Pulmonary capillary wedge pressure (PCWP)</a:t>
            </a:r>
          </a:p>
          <a:p>
            <a:r>
              <a:rPr lang="cs-CZ" dirty="0"/>
              <a:t>     - </a:t>
            </a:r>
            <a:r>
              <a:rPr lang="en-US" dirty="0"/>
              <a:t>Right atrial pressure (RAP)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63624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0000"/>
                </a:solidFill>
              </a:rPr>
              <a:t>AFTERLOAD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Afterload is defined as the </a:t>
            </a:r>
            <a:r>
              <a:rPr lang="en-US" dirty="0">
                <a:solidFill>
                  <a:srgbClr val="FF0000"/>
                </a:solidFill>
              </a:rPr>
              <a:t>“load” that the heart must eject blood against</a:t>
            </a:r>
            <a:r>
              <a:rPr lang="en-US" dirty="0"/>
              <a:t>. </a:t>
            </a:r>
          </a:p>
          <a:p>
            <a:r>
              <a:rPr lang="en-US" dirty="0"/>
              <a:t>Probably, the</a:t>
            </a:r>
            <a:r>
              <a:rPr lang="cs-CZ" dirty="0"/>
              <a:t> </a:t>
            </a:r>
            <a:r>
              <a:rPr lang="en-US" dirty="0"/>
              <a:t>best “marker” of afterload is systemic vascular resistance (SVR), also </a:t>
            </a:r>
            <a:r>
              <a:rPr lang="en-US" b="1" dirty="0"/>
              <a:t>called total</a:t>
            </a:r>
            <a:r>
              <a:rPr lang="cs-CZ" b="1" dirty="0"/>
              <a:t> </a:t>
            </a:r>
            <a:r>
              <a:rPr lang="en-US" b="1" dirty="0"/>
              <a:t>peripheral resistance (TPR).</a:t>
            </a:r>
          </a:p>
          <a:p>
            <a:r>
              <a:rPr lang="en-US" b="1" dirty="0"/>
              <a:t> </a:t>
            </a:r>
            <a:r>
              <a:rPr lang="en-US" dirty="0"/>
              <a:t>However, TPR is not routinely calculated clinically</a:t>
            </a:r>
            <a:r>
              <a:rPr lang="cs-CZ" dirty="0"/>
              <a:t> </a:t>
            </a:r>
            <a:r>
              <a:rPr lang="en-US" dirty="0"/>
              <a:t>and thus </a:t>
            </a:r>
            <a:r>
              <a:rPr lang="en-US" b="1" dirty="0"/>
              <a:t>arterial pressure (diastolic, mean, or systolic)</a:t>
            </a:r>
            <a:r>
              <a:rPr lang="en-US" dirty="0"/>
              <a:t> is often used as the index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afterload</a:t>
            </a:r>
            <a:r>
              <a:rPr lang="cs-CZ" dirty="0"/>
              <a:t>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066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C6F04-FF97-3342-9A49-197234068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FF0000"/>
                </a:solidFill>
              </a:rPr>
              <a:t>Afterload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60BE79-C2B6-DF48-AE19-FB339DE476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977" y="1900854"/>
            <a:ext cx="9470219" cy="4350932"/>
          </a:xfrm>
        </p:spPr>
      </p:pic>
    </p:spTree>
    <p:extLst>
      <p:ext uri="{BB962C8B-B14F-4D97-AF65-F5344CB8AC3E}">
        <p14:creationId xmlns:p14="http://schemas.microsoft.com/office/powerpoint/2010/main" val="36864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A7400-B3F5-0244-B458-5A755F24C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Clinical</a:t>
            </a:r>
            <a:r>
              <a:rPr lang="cs-CZ" dirty="0"/>
              <a:t> Case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82D2EB-6AE4-2647-BF99-3C29F00F9D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085" y="1887206"/>
            <a:ext cx="6324789" cy="4411239"/>
          </a:xfrm>
        </p:spPr>
      </p:pic>
    </p:spTree>
    <p:extLst>
      <p:ext uri="{BB962C8B-B14F-4D97-AF65-F5344CB8AC3E}">
        <p14:creationId xmlns:p14="http://schemas.microsoft.com/office/powerpoint/2010/main" val="25696444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FF0000"/>
                </a:solidFill>
              </a:rPr>
              <a:t>CONTRACTILITY </a:t>
            </a:r>
            <a:r>
              <a:rPr lang="cs-CZ" dirty="0"/>
              <a:t>(</a:t>
            </a:r>
            <a:r>
              <a:rPr lang="cs-CZ" dirty="0" err="1"/>
              <a:t>ionotropism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cs-CZ" dirty="0">
                <a:solidFill>
                  <a:srgbClr val="FF0000"/>
                </a:solidFill>
              </a:rPr>
              <a:t>I</a:t>
            </a:r>
            <a:r>
              <a:rPr lang="en-US" dirty="0" err="1">
                <a:solidFill>
                  <a:srgbClr val="FF0000"/>
                </a:solidFill>
              </a:rPr>
              <a:t>ntrinsic</a:t>
            </a:r>
            <a:r>
              <a:rPr lang="en-US" dirty="0">
                <a:solidFill>
                  <a:srgbClr val="FF0000"/>
                </a:solidFill>
              </a:rPr>
              <a:t> ability of cardiac muscle to develop force at a given muscle length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b="1" dirty="0">
                <a:solidFill>
                  <a:srgbClr val="FF0000"/>
                </a:solidFill>
              </a:rPr>
              <a:t>(</a:t>
            </a:r>
            <a:r>
              <a:rPr lang="cs-CZ" b="1" dirty="0" err="1">
                <a:solidFill>
                  <a:srgbClr val="FF0000"/>
                </a:solidFill>
              </a:rPr>
              <a:t>inotropism</a:t>
            </a:r>
            <a:r>
              <a:rPr lang="cs-CZ" b="1" dirty="0">
                <a:solidFill>
                  <a:srgbClr val="FF0000"/>
                </a:solidFill>
              </a:rPr>
              <a:t>)</a:t>
            </a:r>
            <a:r>
              <a:rPr lang="en-US" dirty="0">
                <a:solidFill>
                  <a:srgbClr val="FF0000"/>
                </a:solidFill>
              </a:rPr>
              <a:t>.</a:t>
            </a:r>
            <a:endParaRPr lang="cs-CZ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cs-CZ" dirty="0" err="1"/>
              <a:t>Is</a:t>
            </a:r>
            <a:r>
              <a:rPr lang="cs-CZ" dirty="0"/>
              <a:t> r</a:t>
            </a:r>
            <a:r>
              <a:rPr lang="en-US" dirty="0"/>
              <a:t>elated to the </a:t>
            </a:r>
            <a:r>
              <a:rPr lang="en-US" b="1" dirty="0"/>
              <a:t>intracellular Ca2+ concentration.</a:t>
            </a:r>
            <a:r>
              <a:rPr lang="cs-CZ" b="1" dirty="0"/>
              <a:t> </a:t>
            </a:r>
            <a:endParaRPr lang="cs-CZ" dirty="0"/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C</a:t>
            </a:r>
            <a:r>
              <a:rPr lang="en-US" dirty="0"/>
              <a:t>an be estimated by the </a:t>
            </a:r>
            <a:r>
              <a:rPr lang="en-US" b="1" dirty="0">
                <a:solidFill>
                  <a:srgbClr val="FF0000"/>
                </a:solidFill>
              </a:rPr>
              <a:t>ejection fraction </a:t>
            </a:r>
            <a:r>
              <a:rPr lang="en-US" dirty="0"/>
              <a:t>(stroke volume/end-diastolic volume), which is</a:t>
            </a:r>
            <a:r>
              <a:rPr lang="cs-CZ" dirty="0"/>
              <a:t> </a:t>
            </a:r>
            <a:r>
              <a:rPr lang="cs-CZ" dirty="0" err="1"/>
              <a:t>normally</a:t>
            </a:r>
            <a:r>
              <a:rPr lang="cs-CZ" dirty="0"/>
              <a:t> 0.55 (55%).</a:t>
            </a:r>
          </a:p>
          <a:p>
            <a:pPr marL="457200" indent="-457200">
              <a:buFont typeface="+mj-lt"/>
              <a:buAutoNum type="arabicPeriod"/>
            </a:pPr>
            <a:endParaRPr lang="cs-CZ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Increased </a:t>
            </a:r>
            <a:r>
              <a:rPr lang="en-US" i="1" dirty="0" err="1"/>
              <a:t>dp</a:t>
            </a:r>
            <a:r>
              <a:rPr lang="en-US" dirty="0"/>
              <a:t>/</a:t>
            </a:r>
            <a:r>
              <a:rPr lang="en-US" i="1" dirty="0" err="1"/>
              <a:t>dt</a:t>
            </a:r>
            <a:r>
              <a:rPr lang="en-US" i="1" dirty="0"/>
              <a:t> </a:t>
            </a:r>
            <a:r>
              <a:rPr lang="en-US" dirty="0"/>
              <a:t>(change in pressure vs. change in time) = rate of pressure development</a:t>
            </a:r>
            <a:r>
              <a:rPr lang="cs-CZ" dirty="0"/>
              <a:t> </a:t>
            </a:r>
            <a:r>
              <a:rPr lang="en-US" dirty="0"/>
              <a:t>during </a:t>
            </a:r>
            <a:r>
              <a:rPr lang="en-US" dirty="0" err="1"/>
              <a:t>isovolumetric</a:t>
            </a:r>
            <a:r>
              <a:rPr lang="en-US" dirty="0"/>
              <a:t> contraction. Contractility affects the rate at which the</a:t>
            </a:r>
            <a:r>
              <a:rPr lang="cs-CZ" dirty="0"/>
              <a:t> </a:t>
            </a:r>
            <a:r>
              <a:rPr lang="en-US" dirty="0"/>
              <a:t>ventricular muscle develops active tension, which is expressed as pressure in the</a:t>
            </a:r>
            <a:r>
              <a:rPr lang="cs-CZ" dirty="0"/>
              <a:t> </a:t>
            </a:r>
            <a:r>
              <a:rPr lang="cs-CZ" dirty="0" err="1"/>
              <a:t>ventricle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isovolumetric</a:t>
            </a:r>
            <a:r>
              <a:rPr lang="cs-CZ" dirty="0"/>
              <a:t> </a:t>
            </a:r>
            <a:r>
              <a:rPr lang="cs-CZ" dirty="0" err="1"/>
              <a:t>contraction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22681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BEA2F-AD74-2048-BE99-15EC455F5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changes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b="1" dirty="0" err="1">
                <a:solidFill>
                  <a:srgbClr val="FF0000"/>
                </a:solidFill>
              </a:rPr>
              <a:t>Contractility</a:t>
            </a:r>
            <a:r>
              <a:rPr lang="cs-CZ" dirty="0"/>
              <a:t> 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037183-F0A9-4041-824A-762BE2B09D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859911"/>
            <a:ext cx="10058400" cy="4393777"/>
          </a:xfrm>
        </p:spPr>
      </p:pic>
    </p:spTree>
    <p:extLst>
      <p:ext uri="{BB962C8B-B14F-4D97-AF65-F5344CB8AC3E}">
        <p14:creationId xmlns:p14="http://schemas.microsoft.com/office/powerpoint/2010/main" val="39091382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EEFEC-CA00-AD41-B891-75C5E6BF8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Modulation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contractility</a:t>
            </a:r>
            <a:r>
              <a:rPr lang="cs-CZ" dirty="0"/>
              <a:t> SNS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BA21BE5-7ECC-CE49-9DBB-85AC4676EC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5212" y="1846263"/>
            <a:ext cx="5832767" cy="437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1373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increasing contractility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339" y="1844660"/>
            <a:ext cx="4829261" cy="422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973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4DA70-0D38-2041-B3BB-1105B95A4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 err="1">
                <a:solidFill>
                  <a:srgbClr val="FF0000"/>
                </a:solidFill>
              </a:rPr>
              <a:t>Heterometric</a:t>
            </a:r>
            <a:r>
              <a:rPr lang="cs-CZ" sz="4400" dirty="0">
                <a:solidFill>
                  <a:srgbClr val="FF0000"/>
                </a:solidFill>
              </a:rPr>
              <a:t> and </a:t>
            </a:r>
            <a:r>
              <a:rPr lang="cs-CZ" sz="4400" dirty="0" err="1">
                <a:solidFill>
                  <a:srgbClr val="FF0000"/>
                </a:solidFill>
              </a:rPr>
              <a:t>homeometric</a:t>
            </a:r>
            <a:r>
              <a:rPr lang="cs-CZ" sz="4400" dirty="0">
                <a:solidFill>
                  <a:srgbClr val="FF0000"/>
                </a:solidFill>
              </a:rPr>
              <a:t> </a:t>
            </a:r>
            <a:r>
              <a:rPr lang="cs-CZ" sz="4400" dirty="0" err="1">
                <a:solidFill>
                  <a:srgbClr val="FF0000"/>
                </a:solidFill>
              </a:rPr>
              <a:t>autoregulation</a:t>
            </a:r>
            <a:r>
              <a:rPr lang="cs-CZ" sz="4400" dirty="0">
                <a:solidFill>
                  <a:srgbClr val="FF0000"/>
                </a:solidFill>
              </a:rPr>
              <a:t> </a:t>
            </a:r>
            <a:r>
              <a:rPr lang="cs-CZ" sz="4400" dirty="0" err="1"/>
              <a:t>of</a:t>
            </a:r>
            <a:r>
              <a:rPr lang="cs-CZ" sz="4400" dirty="0"/>
              <a:t> </a:t>
            </a:r>
            <a:r>
              <a:rPr lang="cs-CZ" sz="4400" dirty="0" err="1"/>
              <a:t>contractility</a:t>
            </a:r>
            <a:endParaRPr lang="cs-CZ" sz="44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BAC3EB-F34D-2448-8BCA-025EF4631E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9046" y="2050979"/>
            <a:ext cx="8174867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41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9206E-796E-4744-BCE1-DC7E7C52C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IMPORTANT!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AE7952-F4E1-4A40-984E-38894B16F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985" y="1834201"/>
            <a:ext cx="5276850" cy="433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41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7D8A1-C6EA-3B44-8CF2-D1D873F0A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FF0000"/>
                </a:solidFill>
              </a:rPr>
              <a:t>Why</a:t>
            </a:r>
            <a:r>
              <a:rPr lang="cs-CZ" dirty="0">
                <a:solidFill>
                  <a:srgbClr val="FF0000"/>
                </a:solidFill>
              </a:rPr>
              <a:t> are </a:t>
            </a:r>
            <a:r>
              <a:rPr lang="cs-CZ" dirty="0" err="1">
                <a:solidFill>
                  <a:srgbClr val="FF0000"/>
                </a:solidFill>
              </a:rPr>
              <a:t>we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learning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all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of</a:t>
            </a:r>
            <a:r>
              <a:rPr lang="cs-CZ" dirty="0">
                <a:solidFill>
                  <a:srgbClr val="FF0000"/>
                </a:solidFill>
              </a:rPr>
              <a:t> these!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A634CF-623C-FB46-891F-D666363EBF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802" y="1928150"/>
            <a:ext cx="7117631" cy="4222518"/>
          </a:xfrm>
        </p:spPr>
      </p:pic>
    </p:spTree>
    <p:extLst>
      <p:ext uri="{BB962C8B-B14F-4D97-AF65-F5344CB8AC3E}">
        <p14:creationId xmlns:p14="http://schemas.microsoft.com/office/powerpoint/2010/main" val="39243728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90A1A-088A-4046-B00B-98F34B6BB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FF0000"/>
                </a:solidFill>
              </a:rPr>
              <a:t>Pharmacological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approach</a:t>
            </a:r>
            <a:r>
              <a:rPr lang="cs-CZ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EBB866-68DD-A140-9B1C-6BCE900DF0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006" y="1914501"/>
            <a:ext cx="6365988" cy="4341183"/>
          </a:xfrm>
        </p:spPr>
      </p:pic>
    </p:spTree>
    <p:extLst>
      <p:ext uri="{BB962C8B-B14F-4D97-AF65-F5344CB8AC3E}">
        <p14:creationId xmlns:p14="http://schemas.microsoft.com/office/powerpoint/2010/main" val="5057842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FA766-6E04-7C4E-B4BC-D96A71F5A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Cardiac</a:t>
            </a:r>
            <a:r>
              <a:rPr lang="cs-CZ" dirty="0"/>
              <a:t> Output as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measure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performance </a:t>
            </a:r>
            <a:r>
              <a:rPr lang="cs-CZ" sz="1800" dirty="0"/>
              <a:t>(</a:t>
            </a:r>
            <a:r>
              <a:rPr lang="cs-CZ" sz="1800" dirty="0" err="1"/>
              <a:t>courtesy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Prof. Marie </a:t>
            </a:r>
            <a:r>
              <a:rPr lang="cs-CZ" sz="1800" dirty="0" err="1"/>
              <a:t>Novakova</a:t>
            </a:r>
            <a:r>
              <a:rPr lang="cs-CZ" sz="1800" dirty="0"/>
              <a:t>)</a:t>
            </a:r>
            <a:endParaRPr lang="cs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E6FC56-AE1D-234D-A4C1-D531EBFF2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904" y="1808248"/>
            <a:ext cx="8135440" cy="447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656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30A45-5550-4342-9E7A-DD62D310A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Cardiac</a:t>
            </a:r>
            <a:r>
              <a:rPr lang="cs-CZ" dirty="0"/>
              <a:t> </a:t>
            </a:r>
            <a:r>
              <a:rPr lang="cs-CZ" dirty="0" err="1"/>
              <a:t>Reserve</a:t>
            </a:r>
            <a:r>
              <a:rPr lang="cs-CZ" dirty="0"/>
              <a:t> </a:t>
            </a:r>
            <a:r>
              <a:rPr lang="cs-CZ" sz="1600" dirty="0"/>
              <a:t>(</a:t>
            </a:r>
            <a:r>
              <a:rPr lang="cs-CZ" sz="1600" dirty="0" err="1"/>
              <a:t>courtesy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Prof. Marie </a:t>
            </a:r>
            <a:r>
              <a:rPr lang="cs-CZ" sz="1600" dirty="0" err="1"/>
              <a:t>Novakova</a:t>
            </a:r>
            <a:r>
              <a:rPr lang="cs-CZ" sz="1600" dirty="0"/>
              <a:t>)</a:t>
            </a:r>
            <a:endParaRPr lang="cs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F3D8C6-4735-4947-A2F0-B9FA91EF9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846542"/>
            <a:ext cx="8133910" cy="447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00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14AB9-8A80-A44F-88F5-2BDEE6228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Q1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E126C9-7CB2-5949-8464-1F332E083A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657" y="2038729"/>
            <a:ext cx="8356600" cy="2425700"/>
          </a:xfrm>
        </p:spPr>
      </p:pic>
    </p:spTree>
    <p:extLst>
      <p:ext uri="{BB962C8B-B14F-4D97-AF65-F5344CB8AC3E}">
        <p14:creationId xmlns:p14="http://schemas.microsoft.com/office/powerpoint/2010/main" val="30476678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3126E-4D7E-B749-917E-16D3B6316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Cardiac</a:t>
            </a:r>
            <a:r>
              <a:rPr lang="cs-CZ" dirty="0"/>
              <a:t> </a:t>
            </a:r>
            <a:r>
              <a:rPr lang="cs-CZ" dirty="0" err="1"/>
              <a:t>Reserve</a:t>
            </a:r>
            <a:r>
              <a:rPr lang="cs-CZ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B84DC8-87F4-B84A-B526-D977A068B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731" y="1832894"/>
            <a:ext cx="7488167" cy="421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057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CARDIAC OXYGEN (O2) CONSUMPTION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</a:t>
            </a:r>
            <a:r>
              <a:rPr lang="en-US" dirty="0"/>
              <a:t>s directly related to the amount of tension developed by the ventricles.</a:t>
            </a:r>
            <a:endParaRPr lang="cs-CZ" dirty="0"/>
          </a:p>
          <a:p>
            <a:r>
              <a:rPr lang="cs-CZ" dirty="0" err="1"/>
              <a:t>Increased</a:t>
            </a:r>
            <a:r>
              <a:rPr lang="cs-CZ" dirty="0"/>
              <a:t> by:</a:t>
            </a:r>
          </a:p>
          <a:p>
            <a:r>
              <a:rPr lang="cs-CZ" dirty="0"/>
              <a:t>     - </a:t>
            </a:r>
            <a:r>
              <a:rPr lang="en-US" dirty="0"/>
              <a:t>Increased </a:t>
            </a:r>
            <a:r>
              <a:rPr lang="en-US" b="1" dirty="0"/>
              <a:t>afterload </a:t>
            </a:r>
            <a:r>
              <a:rPr lang="en-US" dirty="0"/>
              <a:t>(increased aortic pressure)</a:t>
            </a:r>
            <a:r>
              <a:rPr lang="cs-CZ" dirty="0"/>
              <a:t>.</a:t>
            </a:r>
          </a:p>
          <a:p>
            <a:r>
              <a:rPr lang="cs-CZ" dirty="0"/>
              <a:t>     - </a:t>
            </a:r>
            <a:r>
              <a:rPr lang="en-US" dirty="0"/>
              <a:t>Increased </a:t>
            </a:r>
            <a:r>
              <a:rPr lang="en-US" b="1" dirty="0"/>
              <a:t>size of the heart </a:t>
            </a:r>
            <a:r>
              <a:rPr lang="en-US" dirty="0"/>
              <a:t>(Laplace's law states that tension is proportional to the radius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>
                <a:solidFill>
                  <a:schemeClr val="bg1"/>
                </a:solidFill>
              </a:rPr>
              <a:t>…….</a:t>
            </a:r>
            <a:r>
              <a:rPr lang="cs-CZ" dirty="0"/>
              <a:t>a </a:t>
            </a:r>
            <a:r>
              <a:rPr lang="cs-CZ" dirty="0" err="1"/>
              <a:t>sphere</a:t>
            </a:r>
            <a:r>
              <a:rPr lang="cs-CZ" dirty="0"/>
              <a:t>).</a:t>
            </a:r>
          </a:p>
          <a:p>
            <a:r>
              <a:rPr lang="cs-CZ" dirty="0"/>
              <a:t>     - </a:t>
            </a:r>
            <a:r>
              <a:rPr lang="cs-CZ" dirty="0" err="1"/>
              <a:t>Increased</a:t>
            </a:r>
            <a:r>
              <a:rPr lang="cs-CZ" dirty="0"/>
              <a:t> </a:t>
            </a:r>
            <a:r>
              <a:rPr lang="cs-CZ" b="1" dirty="0" err="1"/>
              <a:t>contractility</a:t>
            </a:r>
            <a:r>
              <a:rPr lang="cs-CZ" dirty="0"/>
              <a:t>.</a:t>
            </a:r>
          </a:p>
          <a:p>
            <a:r>
              <a:rPr lang="cs-CZ" dirty="0"/>
              <a:t>     - </a:t>
            </a:r>
            <a:r>
              <a:rPr lang="cs-CZ" dirty="0" err="1"/>
              <a:t>Increased</a:t>
            </a:r>
            <a:r>
              <a:rPr lang="cs-CZ" dirty="0"/>
              <a:t> </a:t>
            </a:r>
            <a:r>
              <a:rPr lang="cs-CZ" b="1" dirty="0" err="1"/>
              <a:t>heart</a:t>
            </a:r>
            <a:r>
              <a:rPr lang="cs-CZ" b="1" dirty="0"/>
              <a:t> </a:t>
            </a:r>
            <a:r>
              <a:rPr lang="cs-CZ" b="1" dirty="0" err="1"/>
              <a:t>rate</a:t>
            </a:r>
            <a:r>
              <a:rPr lang="cs-CZ" dirty="0"/>
              <a:t>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6801" y="3606568"/>
            <a:ext cx="2808732" cy="115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225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</a:t>
            </a:r>
            <a:r>
              <a:rPr lang="en-US" dirty="0"/>
              <a:t>EASUREMENT OF CARDIAC OUTPUT BY THE FICK PRINCIPLE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Fick principle for measuring cardiac output is expressed by the following equation: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en-US" dirty="0"/>
              <a:t>The equation is solved as follows:</a:t>
            </a:r>
            <a:endParaRPr lang="cs-CZ" dirty="0"/>
          </a:p>
          <a:p>
            <a:r>
              <a:rPr lang="cs-CZ" b="1" dirty="0"/>
              <a:t>     </a:t>
            </a:r>
            <a:r>
              <a:rPr lang="en-US" b="1" dirty="0"/>
              <a:t>1. </a:t>
            </a:r>
            <a:r>
              <a:rPr lang="en-US" dirty="0"/>
              <a:t>O2 consumption for the whole body is measured.</a:t>
            </a:r>
          </a:p>
          <a:p>
            <a:r>
              <a:rPr lang="cs-CZ" b="1" dirty="0"/>
              <a:t>     </a:t>
            </a:r>
            <a:r>
              <a:rPr lang="en-US" b="1" dirty="0"/>
              <a:t>2. </a:t>
            </a:r>
            <a:r>
              <a:rPr lang="en-US" dirty="0"/>
              <a:t>Pulmonary vein [O2] is measured in systemic arterial blood.</a:t>
            </a:r>
          </a:p>
          <a:p>
            <a:r>
              <a:rPr lang="cs-CZ" b="1" dirty="0"/>
              <a:t>     </a:t>
            </a:r>
            <a:r>
              <a:rPr lang="en-US" b="1" dirty="0"/>
              <a:t>3. </a:t>
            </a:r>
            <a:r>
              <a:rPr lang="en-US" dirty="0"/>
              <a:t>Pulmonary artery [O2] is measured in systemic mixed venous blood.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447" y="2420969"/>
            <a:ext cx="3706066" cy="52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924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100" y="184638"/>
            <a:ext cx="11597177" cy="652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797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3. CARDIAC CYCLE.</a:t>
            </a:r>
          </a:p>
        </p:txBody>
      </p:sp>
      <p:pic>
        <p:nvPicPr>
          <p:cNvPr id="3" name="Picture 4" descr="mage result for systole and diastole">
            <a:extLst>
              <a:ext uri="{FF2B5EF4-FFF2-40B4-BE49-F238E27FC236}">
                <a16:creationId xmlns:a16="http://schemas.microsoft.com/office/drawing/2014/main" id="{91ABEBFE-BD37-5541-B060-9C68217C5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528" y="1917242"/>
            <a:ext cx="6846943" cy="434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4652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Cardiac cycle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Made of 2 phases : </a:t>
            </a:r>
          </a:p>
          <a:p>
            <a:r>
              <a:rPr lang="en-US" dirty="0"/>
              <a:t>1) </a:t>
            </a:r>
            <a:r>
              <a:rPr lang="en-US" sz="2400" b="1" dirty="0"/>
              <a:t>SYSTOLE </a:t>
            </a:r>
          </a:p>
          <a:p>
            <a:r>
              <a:rPr lang="en-US" dirty="0"/>
              <a:t>A. Cardiac contraction(</a:t>
            </a:r>
            <a:r>
              <a:rPr lang="en-US" dirty="0" err="1"/>
              <a:t>isovolumic</a:t>
            </a:r>
            <a:r>
              <a:rPr lang="en-US" dirty="0"/>
              <a:t> </a:t>
            </a:r>
            <a:r>
              <a:rPr lang="en-US" dirty="0" err="1"/>
              <a:t>contration</a:t>
            </a:r>
            <a:r>
              <a:rPr lang="en-US" dirty="0"/>
              <a:t>) </a:t>
            </a:r>
          </a:p>
          <a:p>
            <a:r>
              <a:rPr lang="en-US" dirty="0"/>
              <a:t>B. Ejection of the blood out of heart (systolic ejection)</a:t>
            </a:r>
          </a:p>
          <a:p>
            <a:r>
              <a:rPr lang="en-US" dirty="0"/>
              <a:t>2) </a:t>
            </a:r>
            <a:r>
              <a:rPr lang="en-US" sz="2400" b="1" dirty="0"/>
              <a:t>DIASTOLE </a:t>
            </a:r>
          </a:p>
          <a:p>
            <a:r>
              <a:rPr lang="en-US" dirty="0"/>
              <a:t>A. Cardiac Relaxation (</a:t>
            </a:r>
            <a:r>
              <a:rPr lang="en-US" dirty="0" err="1"/>
              <a:t>isovolumic</a:t>
            </a:r>
            <a:r>
              <a:rPr lang="en-US" dirty="0"/>
              <a:t> relaxation) </a:t>
            </a:r>
          </a:p>
          <a:p>
            <a:r>
              <a:rPr lang="en-US" dirty="0"/>
              <a:t>B. Filling of the heart with blood (Ventricular filling)</a:t>
            </a:r>
          </a:p>
        </p:txBody>
      </p:sp>
    </p:spTree>
    <p:extLst>
      <p:ext uri="{BB962C8B-B14F-4D97-AF65-F5344CB8AC3E}">
        <p14:creationId xmlns:p14="http://schemas.microsoft.com/office/powerpoint/2010/main" val="2746044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F9057-0329-A945-ADC5-8A3C23583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Intracardiac</a:t>
            </a:r>
            <a:r>
              <a:rPr lang="cs-CZ" dirty="0"/>
              <a:t> </a:t>
            </a:r>
            <a:r>
              <a:rPr lang="cs-CZ" dirty="0" err="1"/>
              <a:t>pressures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460D4-0FA2-4B46-A09B-CA865E606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E634F4-92A3-E546-83ED-E953BFD53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493" y="2008294"/>
            <a:ext cx="6502400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797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LV Pressure-Volume loop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267" y="1846263"/>
            <a:ext cx="9751792" cy="4022725"/>
          </a:xfrm>
        </p:spPr>
      </p:pic>
    </p:spTree>
    <p:extLst>
      <p:ext uri="{BB962C8B-B14F-4D97-AF65-F5344CB8AC3E}">
        <p14:creationId xmlns:p14="http://schemas.microsoft.com/office/powerpoint/2010/main" val="1153008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AUSCULTATION OF HEART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3213" y="1997075"/>
            <a:ext cx="65659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093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D5F52-93B0-8B49-8C4E-70F136205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phonocardiography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610DC-5FA5-124C-8D5E-0BE90D4651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45C62B-2ABF-754E-A22E-3CBBD50A6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749" y="1945754"/>
            <a:ext cx="3048000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47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CCBFD-1161-EB4A-A20D-72032AE8E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Q2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91D9FD-959D-CE41-8FBA-0769D104D4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2019916"/>
            <a:ext cx="8128000" cy="1955800"/>
          </a:xfrm>
        </p:spPr>
      </p:pic>
    </p:spTree>
    <p:extLst>
      <p:ext uri="{BB962C8B-B14F-4D97-AF65-F5344CB8AC3E}">
        <p14:creationId xmlns:p14="http://schemas.microsoft.com/office/powerpoint/2010/main" val="27343412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748FB-E1D5-9C4E-9C91-94D4237FC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Physiological</a:t>
            </a:r>
            <a:r>
              <a:rPr lang="cs-CZ" dirty="0"/>
              <a:t> </a:t>
            </a:r>
            <a:r>
              <a:rPr lang="cs-CZ" dirty="0" err="1"/>
              <a:t>heart</a:t>
            </a:r>
            <a:r>
              <a:rPr lang="cs-CZ" dirty="0"/>
              <a:t> </a:t>
            </a:r>
            <a:r>
              <a:rPr lang="cs-CZ" dirty="0" err="1"/>
              <a:t>sounds</a:t>
            </a:r>
            <a:endParaRPr lang="cs-CZ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022C7B1-8246-B54F-9B7D-64E55E6298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8897" y="2377559"/>
            <a:ext cx="6514243" cy="325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7945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128" y="1870976"/>
            <a:ext cx="4994281" cy="4022725"/>
          </a:xfrm>
        </p:spPr>
      </p:pic>
    </p:spTree>
    <p:extLst>
      <p:ext uri="{BB962C8B-B14F-4D97-AF65-F5344CB8AC3E}">
        <p14:creationId xmlns:p14="http://schemas.microsoft.com/office/powerpoint/2010/main" val="2985019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murmurs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500" y="2195050"/>
            <a:ext cx="8432800" cy="3302000"/>
          </a:xfrm>
        </p:spPr>
      </p:pic>
    </p:spTree>
    <p:extLst>
      <p:ext uri="{BB962C8B-B14F-4D97-AF65-F5344CB8AC3E}">
        <p14:creationId xmlns:p14="http://schemas.microsoft.com/office/powerpoint/2010/main" val="16233805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4664" y="96716"/>
            <a:ext cx="6415859" cy="657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225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D2D60-30F4-A842-836D-7579B78BF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4. POLYGRAPHY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A35A1-904D-9B48-AC60-94117A938B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83895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2C005-14DE-274F-80BB-3EC778D6A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D4E2CB-E694-FF46-8C89-19F3B804F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36" y="0"/>
            <a:ext cx="10630088" cy="625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841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THANKS FOR YOUR ATTENTION!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1022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D49C4-58F4-9142-9DD6-19D6DA416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Q3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37F361-33DC-964A-B2FC-3D55760071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053" y="2116019"/>
            <a:ext cx="8890635" cy="2647050"/>
          </a:xfrm>
        </p:spPr>
      </p:pic>
    </p:spTree>
    <p:extLst>
      <p:ext uri="{BB962C8B-B14F-4D97-AF65-F5344CB8AC3E}">
        <p14:creationId xmlns:p14="http://schemas.microsoft.com/office/powerpoint/2010/main" val="2715036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BDF55-DC00-4A4D-8274-69C23BC62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D9BA0-5159-9440-8D3A-0C9AC76EC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CE7E6D-CF96-E542-BCEA-7E10684AD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72" y="0"/>
            <a:ext cx="11038455" cy="629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440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Similarities of myocardial and skeletal muscle contraction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79" y="1976880"/>
            <a:ext cx="8263223" cy="3284668"/>
          </a:xfrm>
        </p:spPr>
      </p:pic>
    </p:spTree>
    <p:extLst>
      <p:ext uri="{BB962C8B-B14F-4D97-AF65-F5344CB8AC3E}">
        <p14:creationId xmlns:p14="http://schemas.microsoft.com/office/powerpoint/2010/main" val="254355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myocardial and skeletal muscle contraction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366" y="1914940"/>
            <a:ext cx="7483761" cy="3764109"/>
          </a:xfrm>
        </p:spPr>
      </p:pic>
    </p:spTree>
    <p:extLst>
      <p:ext uri="{BB962C8B-B14F-4D97-AF65-F5344CB8AC3E}">
        <p14:creationId xmlns:p14="http://schemas.microsoft.com/office/powerpoint/2010/main" val="200751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Removal of calcium in </a:t>
            </a:r>
            <a:r>
              <a:rPr lang="en-US" dirty="0" err="1"/>
              <a:t>cardiomyocytes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630" y="1846263"/>
            <a:ext cx="5119065" cy="4022725"/>
          </a:xfrm>
        </p:spPr>
      </p:pic>
    </p:spTree>
    <p:extLst>
      <p:ext uri="{BB962C8B-B14F-4D97-AF65-F5344CB8AC3E}">
        <p14:creationId xmlns:p14="http://schemas.microsoft.com/office/powerpoint/2010/main" val="187838333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8981</TotalTime>
  <Words>822</Words>
  <Application>Microsoft Macintosh PowerPoint</Application>
  <PresentationFormat>Widescreen</PresentationFormat>
  <Paragraphs>100</Paragraphs>
  <Slides>46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Calibri Light</vt:lpstr>
      <vt:lpstr>Wingdings</vt:lpstr>
      <vt:lpstr>Retrospektiva</vt:lpstr>
      <vt:lpstr>Heart as a muscle</vt:lpstr>
      <vt:lpstr>Clinical Case </vt:lpstr>
      <vt:lpstr>Q1 </vt:lpstr>
      <vt:lpstr>Q2</vt:lpstr>
      <vt:lpstr>Q3</vt:lpstr>
      <vt:lpstr>PowerPoint Presentation</vt:lpstr>
      <vt:lpstr>Similarities of myocardial and skeletal muscle contraction </vt:lpstr>
      <vt:lpstr>myocardial and skeletal muscle contraction </vt:lpstr>
      <vt:lpstr>Removal of calcium in cardiomyocytes</vt:lpstr>
      <vt:lpstr>Cardiac output (as a measure of cardiac performance)</vt:lpstr>
      <vt:lpstr>SYSTOLIC PERFORMANCE OF THE VENTRICLE</vt:lpstr>
      <vt:lpstr>PRELOAD</vt:lpstr>
      <vt:lpstr>FRANK-STARLING MECHANISM</vt:lpstr>
      <vt:lpstr>Lenght-tension relationship</vt:lpstr>
      <vt:lpstr>In summary </vt:lpstr>
      <vt:lpstr>What determines the Preload ?</vt:lpstr>
      <vt:lpstr>How to measure preload?</vt:lpstr>
      <vt:lpstr>AFTERLOAD</vt:lpstr>
      <vt:lpstr>Afterload</vt:lpstr>
      <vt:lpstr>CONTRACTILITY (ionotropism)</vt:lpstr>
      <vt:lpstr>What changes the Contractility ?</vt:lpstr>
      <vt:lpstr>Modulation of contractility SNS</vt:lpstr>
      <vt:lpstr>Effect of increasing contractility</vt:lpstr>
      <vt:lpstr>Heterometric and homeometric autoregulation of contractility</vt:lpstr>
      <vt:lpstr>IMPORTANT!</vt:lpstr>
      <vt:lpstr>Why are we learning all of these! </vt:lpstr>
      <vt:lpstr>Pharmacological approach </vt:lpstr>
      <vt:lpstr>Cardiac Output as the measure of performance (courtesy of Prof. Marie Novakova)</vt:lpstr>
      <vt:lpstr>Cardiac Reserve (courtesy of Prof. Marie Novakova)</vt:lpstr>
      <vt:lpstr>Cardiac Reserve </vt:lpstr>
      <vt:lpstr>CARDIAC OXYGEN (O2) CONSUMPTION</vt:lpstr>
      <vt:lpstr>MEASUREMENT OF CARDIAC OUTPUT BY THE FICK PRINCIPLE</vt:lpstr>
      <vt:lpstr>PowerPoint Presentation</vt:lpstr>
      <vt:lpstr>3. CARDIAC CYCLE.</vt:lpstr>
      <vt:lpstr>Cardiac cycle </vt:lpstr>
      <vt:lpstr>Intracardiac pressures</vt:lpstr>
      <vt:lpstr>LV Pressure-Volume loop </vt:lpstr>
      <vt:lpstr>AUSCULTATION OF HEART </vt:lpstr>
      <vt:lpstr>phonocardiography</vt:lpstr>
      <vt:lpstr>Physiological heart sounds</vt:lpstr>
      <vt:lpstr>Question ?</vt:lpstr>
      <vt:lpstr>murmurs</vt:lpstr>
      <vt:lpstr>PowerPoint Presentation</vt:lpstr>
      <vt:lpstr>4. POLYGRAPHY</vt:lpstr>
      <vt:lpstr>PowerPoint Presentation</vt:lpstr>
      <vt:lpstr>THANKS FOR YOUR ATTENTION!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MESENCHYMAL TUMORS</dc:title>
  <dc:creator>Dominik Frič</dc:creator>
  <cp:lastModifiedBy>Amir Samadian</cp:lastModifiedBy>
  <cp:revision>245</cp:revision>
  <dcterms:created xsi:type="dcterms:W3CDTF">2019-03-01T16:41:15Z</dcterms:created>
  <dcterms:modified xsi:type="dcterms:W3CDTF">2021-04-26T14:15:49Z</dcterms:modified>
</cp:coreProperties>
</file>