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8" r:id="rId6"/>
    <p:sldId id="269" r:id="rId7"/>
    <p:sldId id="270" r:id="rId8"/>
    <p:sldId id="264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2" d="100"/>
          <a:sy n="52" d="100"/>
        </p:scale>
        <p:origin x="11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54EA-3A9B-4F74-B246-71F5DFEA59A4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4085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54EA-3A9B-4F74-B246-71F5DFEA59A4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5738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54EA-3A9B-4F74-B246-71F5DFEA59A4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2267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54EA-3A9B-4F74-B246-71F5DFEA59A4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8938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54EA-3A9B-4F74-B246-71F5DFEA59A4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4712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54EA-3A9B-4F74-B246-71F5DFEA59A4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069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54EA-3A9B-4F74-B246-71F5DFEA59A4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094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54EA-3A9B-4F74-B246-71F5DFEA59A4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94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54EA-3A9B-4F74-B246-71F5DFEA59A4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8995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54EA-3A9B-4F74-B246-71F5DFEA59A4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8386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54EA-3A9B-4F74-B246-71F5DFEA59A4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082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354EA-3A9B-4F74-B246-71F5DFEA59A4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3124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Case report – </a:t>
            </a:r>
            <a:r>
              <a:rPr lang="cs-CZ" dirty="0" err="1" smtClean="0"/>
              <a:t>rectal</a:t>
            </a:r>
            <a:r>
              <a:rPr lang="cs-CZ" dirty="0" smtClean="0"/>
              <a:t> </a:t>
            </a:r>
            <a:r>
              <a:rPr lang="cs-CZ" dirty="0" err="1" smtClean="0"/>
              <a:t>cancer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T.Rohan</a:t>
            </a:r>
            <a:endParaRPr lang="cs-CZ" dirty="0" smtClean="0"/>
          </a:p>
          <a:p>
            <a:r>
              <a:rPr lang="en-US" dirty="0"/>
              <a:t>Department of Radiology and Nuclear Medicine University Hospital Brno and Faculty of Medicine Masaryk University</a:t>
            </a:r>
          </a:p>
          <a:p>
            <a:endParaRPr lang="cs-CZ" dirty="0" smtClean="0"/>
          </a:p>
        </p:txBody>
      </p:sp>
      <p:pic>
        <p:nvPicPr>
          <p:cNvPr id="4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007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82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Male, </a:t>
            </a:r>
            <a:r>
              <a:rPr lang="cs-CZ" dirty="0" smtClean="0"/>
              <a:t>72 </a:t>
            </a:r>
            <a:r>
              <a:rPr lang="cs-CZ" dirty="0" err="1" smtClean="0"/>
              <a:t>years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Admitted</a:t>
            </a:r>
            <a:r>
              <a:rPr lang="cs-CZ" dirty="0" smtClean="0"/>
              <a:t> to </a:t>
            </a:r>
            <a:r>
              <a:rPr lang="cs-CZ" dirty="0" err="1" smtClean="0"/>
              <a:t>surgery</a:t>
            </a:r>
            <a:r>
              <a:rPr lang="cs-CZ" dirty="0" smtClean="0"/>
              <a:t> department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staging</a:t>
            </a:r>
            <a:r>
              <a:rPr lang="cs-CZ" dirty="0" smtClean="0"/>
              <a:t> and </a:t>
            </a:r>
            <a:r>
              <a:rPr lang="cs-CZ" dirty="0" err="1" smtClean="0"/>
              <a:t>treatment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recenttly</a:t>
            </a:r>
            <a:r>
              <a:rPr lang="cs-CZ" dirty="0" smtClean="0"/>
              <a:t>  </a:t>
            </a:r>
            <a:r>
              <a:rPr lang="cs-CZ" dirty="0" err="1" smtClean="0"/>
              <a:t>diagnosed</a:t>
            </a:r>
            <a:r>
              <a:rPr lang="cs-CZ" dirty="0" smtClean="0"/>
              <a:t> </a:t>
            </a:r>
            <a:r>
              <a:rPr lang="cs-CZ" dirty="0" err="1" smtClean="0"/>
              <a:t>rectal</a:t>
            </a:r>
            <a:r>
              <a:rPr lang="cs-CZ" dirty="0" smtClean="0"/>
              <a:t> </a:t>
            </a:r>
            <a:r>
              <a:rPr lang="cs-CZ" dirty="0" err="1" smtClean="0"/>
              <a:t>cancer</a:t>
            </a:r>
            <a:r>
              <a:rPr lang="cs-CZ" dirty="0" smtClean="0"/>
              <a:t>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Positive </a:t>
            </a:r>
            <a:r>
              <a:rPr lang="cs-CZ" dirty="0" err="1" smtClean="0"/>
              <a:t>fecal</a:t>
            </a:r>
            <a:r>
              <a:rPr lang="cs-CZ" dirty="0" smtClean="0"/>
              <a:t> </a:t>
            </a:r>
            <a:r>
              <a:rPr lang="cs-CZ" dirty="0" err="1" smtClean="0"/>
              <a:t>occult</a:t>
            </a:r>
            <a:r>
              <a:rPr lang="cs-CZ" dirty="0" smtClean="0"/>
              <a:t> </a:t>
            </a:r>
            <a:r>
              <a:rPr lang="cs-CZ" dirty="0" err="1" smtClean="0"/>
              <a:t>blood</a:t>
            </a:r>
            <a:r>
              <a:rPr lang="cs-CZ" dirty="0" smtClean="0"/>
              <a:t> test. </a:t>
            </a:r>
            <a:r>
              <a:rPr lang="cs-CZ" dirty="0" smtClean="0"/>
              <a:t>On </a:t>
            </a:r>
            <a:r>
              <a:rPr lang="cs-CZ" dirty="0" err="1" smtClean="0"/>
              <a:t>following</a:t>
            </a:r>
            <a:r>
              <a:rPr lang="cs-CZ" dirty="0" smtClean="0"/>
              <a:t> </a:t>
            </a:r>
            <a:r>
              <a:rPr lang="cs-CZ" dirty="0" err="1" smtClean="0"/>
              <a:t>colonoscopy</a:t>
            </a:r>
            <a:r>
              <a:rPr lang="cs-CZ" dirty="0" smtClean="0"/>
              <a:t> </a:t>
            </a:r>
            <a:r>
              <a:rPr lang="cs-CZ" dirty="0" err="1" smtClean="0"/>
              <a:t>rectal</a:t>
            </a:r>
            <a:r>
              <a:rPr lang="cs-CZ" dirty="0" smtClean="0"/>
              <a:t> </a:t>
            </a:r>
            <a:r>
              <a:rPr lang="cs-CZ" dirty="0" err="1" smtClean="0"/>
              <a:t>cancer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distance 8 cm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anus</a:t>
            </a:r>
            <a:r>
              <a:rPr lang="cs-CZ" dirty="0" smtClean="0"/>
              <a:t>, </a:t>
            </a:r>
            <a:r>
              <a:rPr lang="cs-CZ" dirty="0" err="1" smtClean="0"/>
              <a:t>histologically</a:t>
            </a:r>
            <a:r>
              <a:rPr lang="cs-CZ" dirty="0" smtClean="0"/>
              <a:t> </a:t>
            </a:r>
            <a:r>
              <a:rPr lang="cs-CZ" dirty="0" err="1" smtClean="0"/>
              <a:t>confirmed</a:t>
            </a:r>
            <a:r>
              <a:rPr lang="cs-CZ" dirty="0" smtClean="0"/>
              <a:t> </a:t>
            </a:r>
            <a:r>
              <a:rPr lang="cs-CZ" dirty="0" err="1" smtClean="0"/>
              <a:t>adenocarcinoma</a:t>
            </a:r>
            <a:r>
              <a:rPr lang="cs-CZ" dirty="0" smtClean="0"/>
              <a:t>.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No </a:t>
            </a:r>
            <a:r>
              <a:rPr lang="cs-CZ" dirty="0" err="1" smtClean="0"/>
              <a:t>subjective</a:t>
            </a:r>
            <a:r>
              <a:rPr lang="cs-CZ" dirty="0" smtClean="0"/>
              <a:t> </a:t>
            </a:r>
            <a:r>
              <a:rPr lang="cs-CZ" dirty="0" err="1" smtClean="0"/>
              <a:t>complaints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 err="1" smtClean="0"/>
              <a:t>Objectively</a:t>
            </a:r>
            <a:r>
              <a:rPr lang="cs-CZ" dirty="0" smtClean="0"/>
              <a:t> </a:t>
            </a:r>
            <a:r>
              <a:rPr lang="cs-CZ" dirty="0" err="1" smtClean="0"/>
              <a:t>palpable</a:t>
            </a:r>
            <a:r>
              <a:rPr lang="cs-CZ" dirty="0" smtClean="0"/>
              <a:t> </a:t>
            </a:r>
            <a:r>
              <a:rPr lang="cs-CZ" dirty="0" err="1" smtClean="0"/>
              <a:t>resistance</a:t>
            </a:r>
            <a:r>
              <a:rPr lang="cs-CZ" dirty="0" smtClean="0"/>
              <a:t> </a:t>
            </a:r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cs-CZ" dirty="0" err="1" smtClean="0"/>
              <a:t>digital</a:t>
            </a:r>
            <a:r>
              <a:rPr lang="cs-CZ" dirty="0" smtClean="0"/>
              <a:t> </a:t>
            </a:r>
            <a:r>
              <a:rPr lang="cs-CZ" dirty="0" err="1" smtClean="0"/>
              <a:t>rectal</a:t>
            </a:r>
            <a:r>
              <a:rPr lang="cs-CZ" smtClean="0"/>
              <a:t> examination</a:t>
            </a:r>
            <a:r>
              <a:rPr lang="cs-CZ" dirty="0" smtClean="0"/>
              <a:t>.</a:t>
            </a:r>
            <a:endParaRPr lang="cs-CZ" dirty="0" smtClean="0"/>
          </a:p>
        </p:txBody>
      </p:sp>
      <p:pic>
        <p:nvPicPr>
          <p:cNvPr id="6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007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55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Rectal</a:t>
            </a:r>
            <a:r>
              <a:rPr lang="cs-CZ" dirty="0" smtClean="0"/>
              <a:t> </a:t>
            </a:r>
            <a:r>
              <a:rPr lang="cs-CZ" dirty="0" err="1" smtClean="0"/>
              <a:t>cancer</a:t>
            </a:r>
            <a:r>
              <a:rPr lang="cs-CZ" dirty="0" smtClean="0"/>
              <a:t> </a:t>
            </a:r>
            <a:r>
              <a:rPr lang="cs-CZ" dirty="0" err="1" smtClean="0"/>
              <a:t>staging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err="1" smtClean="0"/>
              <a:t>Locoregional</a:t>
            </a:r>
            <a:r>
              <a:rPr lang="cs-CZ" dirty="0" smtClean="0"/>
              <a:t> </a:t>
            </a:r>
            <a:r>
              <a:rPr lang="cs-CZ" dirty="0" err="1" smtClean="0"/>
              <a:t>staging</a:t>
            </a:r>
            <a:r>
              <a:rPr lang="cs-CZ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extent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tumor, </a:t>
            </a:r>
            <a:r>
              <a:rPr lang="cs-CZ" dirty="0" err="1" smtClean="0"/>
              <a:t>regional</a:t>
            </a:r>
            <a:r>
              <a:rPr lang="cs-CZ" dirty="0" smtClean="0"/>
              <a:t> </a:t>
            </a:r>
            <a:r>
              <a:rPr lang="cs-CZ" dirty="0" err="1" smtClean="0"/>
              <a:t>lymph</a:t>
            </a:r>
            <a:r>
              <a:rPr lang="cs-CZ" dirty="0" smtClean="0"/>
              <a:t> </a:t>
            </a:r>
            <a:r>
              <a:rPr lang="cs-CZ" dirty="0" err="1" smtClean="0"/>
              <a:t>nodes</a:t>
            </a:r>
            <a:r>
              <a:rPr lang="cs-CZ" dirty="0" smtClean="0"/>
              <a:t>):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MRI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rectum</a:t>
            </a:r>
            <a:r>
              <a:rPr lang="cs-CZ" dirty="0" smtClean="0"/>
              <a:t>, </a:t>
            </a:r>
            <a:r>
              <a:rPr lang="cs-CZ" dirty="0" err="1" smtClean="0"/>
              <a:t>rectoscopy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endoluminal</a:t>
            </a:r>
            <a:r>
              <a:rPr lang="cs-CZ" dirty="0" smtClean="0"/>
              <a:t> </a:t>
            </a:r>
            <a:r>
              <a:rPr lang="cs-CZ" dirty="0" err="1" smtClean="0"/>
              <a:t>ultrasound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 smtClean="0"/>
              <a:t>Staging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distant</a:t>
            </a:r>
            <a:r>
              <a:rPr lang="cs-CZ" dirty="0" smtClean="0"/>
              <a:t> </a:t>
            </a:r>
            <a:r>
              <a:rPr lang="cs-CZ" dirty="0" err="1" smtClean="0"/>
              <a:t>metastases</a:t>
            </a:r>
            <a:r>
              <a:rPr lang="cs-CZ" dirty="0" smtClean="0"/>
              <a:t>: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CT </a:t>
            </a:r>
            <a:r>
              <a:rPr lang="cs-CZ" dirty="0" err="1" smtClean="0"/>
              <a:t>of</a:t>
            </a:r>
            <a:r>
              <a:rPr lang="cs-CZ" dirty="0" smtClean="0"/>
              <a:t> abdomen and </a:t>
            </a:r>
            <a:r>
              <a:rPr lang="cs-CZ" dirty="0" err="1" smtClean="0"/>
              <a:t>thorax</a:t>
            </a:r>
            <a:r>
              <a:rPr lang="cs-CZ" dirty="0" smtClean="0"/>
              <a:t>, </a:t>
            </a:r>
            <a:r>
              <a:rPr lang="cs-CZ" dirty="0" err="1" smtClean="0"/>
              <a:t>alternative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PET/CT </a:t>
            </a:r>
            <a:r>
              <a:rPr lang="cs-CZ" dirty="0" err="1" smtClean="0"/>
              <a:t>or</a:t>
            </a:r>
            <a:r>
              <a:rPr lang="cs-CZ" dirty="0" smtClean="0"/>
              <a:t> PET/MRI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trunk</a:t>
            </a:r>
            <a:endParaRPr lang="cs-CZ" dirty="0"/>
          </a:p>
        </p:txBody>
      </p:sp>
      <p:pic>
        <p:nvPicPr>
          <p:cNvPr id="6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007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752856" y="5205604"/>
            <a:ext cx="10542151" cy="1106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400" b="1" dirty="0" smtClean="0"/>
              <a:t>PET/MRI </a:t>
            </a:r>
            <a:r>
              <a:rPr lang="cs-CZ" sz="2400" b="1" dirty="0" err="1" smtClean="0"/>
              <a:t>of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the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trunk</a:t>
            </a:r>
            <a:r>
              <a:rPr lang="cs-CZ" sz="2400" b="1" dirty="0" smtClean="0"/>
              <a:t> and </a:t>
            </a:r>
            <a:r>
              <a:rPr lang="cs-CZ" sz="2400" b="1" dirty="0" err="1" smtClean="0"/>
              <a:t>rectum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allows</a:t>
            </a:r>
            <a:r>
              <a:rPr lang="cs-CZ" sz="2400" b="1" dirty="0" smtClean="0"/>
              <a:t> to </a:t>
            </a:r>
            <a:r>
              <a:rPr lang="cs-CZ" sz="2400" b="1" dirty="0" err="1" smtClean="0"/>
              <a:t>perform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locoregional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staging</a:t>
            </a:r>
            <a:r>
              <a:rPr lang="cs-CZ" sz="2400" b="1" dirty="0" smtClean="0"/>
              <a:t> </a:t>
            </a:r>
            <a:r>
              <a:rPr lang="cs-CZ" sz="2400" b="1" dirty="0" smtClean="0"/>
              <a:t>and </a:t>
            </a:r>
            <a:r>
              <a:rPr lang="cs-CZ" sz="2400" b="1" dirty="0" err="1" smtClean="0"/>
              <a:t>detection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of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distant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metastases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during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one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procedure</a:t>
            </a:r>
            <a:r>
              <a:rPr lang="cs-CZ" sz="2400" b="1" dirty="0"/>
              <a:t>.</a:t>
            </a:r>
            <a:endParaRPr lang="cs-CZ" sz="2400" b="1" dirty="0" smtClean="0"/>
          </a:p>
          <a:p>
            <a:pPr marL="0" indent="0" algn="ctr">
              <a:buNone/>
            </a:pPr>
            <a:r>
              <a:rPr lang="cs-CZ" sz="1100" dirty="0" err="1" smtClean="0"/>
              <a:t>During</a:t>
            </a:r>
            <a:r>
              <a:rPr lang="cs-CZ" sz="1100" dirty="0" smtClean="0"/>
              <a:t> </a:t>
            </a:r>
            <a:r>
              <a:rPr lang="cs-CZ" sz="1100" dirty="0" err="1" smtClean="0"/>
              <a:t>staging</a:t>
            </a:r>
            <a:r>
              <a:rPr lang="cs-CZ" sz="1100" dirty="0" smtClean="0"/>
              <a:t> </a:t>
            </a:r>
            <a:r>
              <a:rPr lang="cs-CZ" sz="1100" dirty="0" err="1" smtClean="0"/>
              <a:t>of</a:t>
            </a:r>
            <a:r>
              <a:rPr lang="cs-CZ" sz="1100" dirty="0" smtClean="0"/>
              <a:t> </a:t>
            </a:r>
            <a:r>
              <a:rPr lang="cs-CZ" sz="1100" dirty="0" err="1" smtClean="0"/>
              <a:t>rectal</a:t>
            </a:r>
            <a:r>
              <a:rPr lang="cs-CZ" sz="1100" dirty="0" smtClean="0"/>
              <a:t> </a:t>
            </a:r>
            <a:r>
              <a:rPr lang="cs-CZ" sz="1100" dirty="0" err="1" smtClean="0"/>
              <a:t>cancer</a:t>
            </a:r>
            <a:r>
              <a:rPr lang="cs-CZ" sz="1100" dirty="0" smtClean="0"/>
              <a:t> on PET/MRI, in </a:t>
            </a:r>
            <a:r>
              <a:rPr lang="cs-CZ" sz="1100" dirty="0" err="1" smtClean="0"/>
              <a:t>adition</a:t>
            </a:r>
            <a:r>
              <a:rPr lang="cs-CZ" sz="1100" dirty="0" smtClean="0"/>
              <a:t> to standard </a:t>
            </a:r>
            <a:r>
              <a:rPr lang="cs-CZ" sz="1100" dirty="0" err="1" smtClean="0"/>
              <a:t>sequences</a:t>
            </a:r>
            <a:r>
              <a:rPr lang="cs-CZ" sz="1100" dirty="0" smtClean="0"/>
              <a:t>, </a:t>
            </a:r>
            <a:r>
              <a:rPr lang="cs-CZ" sz="1100" dirty="0" err="1" smtClean="0"/>
              <a:t>dedicated</a:t>
            </a:r>
            <a:r>
              <a:rPr lang="cs-CZ" sz="1100" dirty="0" smtClean="0"/>
              <a:t> </a:t>
            </a:r>
            <a:r>
              <a:rPr lang="cs-CZ" sz="1100" dirty="0" err="1" smtClean="0"/>
              <a:t>sequences</a:t>
            </a:r>
            <a:r>
              <a:rPr lang="cs-CZ" sz="1100" dirty="0" smtClean="0"/>
              <a:t> </a:t>
            </a:r>
            <a:r>
              <a:rPr lang="cs-CZ" sz="1100" dirty="0" err="1" smtClean="0"/>
              <a:t>focused</a:t>
            </a:r>
            <a:r>
              <a:rPr lang="cs-CZ" sz="1100" dirty="0" smtClean="0"/>
              <a:t> on </a:t>
            </a:r>
            <a:r>
              <a:rPr lang="cs-CZ" sz="1100" dirty="0" err="1" smtClean="0"/>
              <a:t>rectum</a:t>
            </a:r>
            <a:r>
              <a:rPr lang="cs-CZ" sz="1100" dirty="0" smtClean="0"/>
              <a:t> are </a:t>
            </a:r>
            <a:r>
              <a:rPr lang="cs-CZ" sz="1100" dirty="0" err="1" smtClean="0"/>
              <a:t>performed</a:t>
            </a:r>
            <a:r>
              <a:rPr lang="cs-CZ" sz="1100" dirty="0" smtClean="0"/>
              <a:t>.</a:t>
            </a:r>
            <a:endParaRPr lang="cs-CZ" sz="105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1300" dirty="0"/>
          </a:p>
        </p:txBody>
      </p:sp>
    </p:spTree>
    <p:extLst>
      <p:ext uri="{BB962C8B-B14F-4D97-AF65-F5344CB8AC3E}">
        <p14:creationId xmlns:p14="http://schemas.microsoft.com/office/powerpoint/2010/main" val="420042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MRI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rectum</a:t>
            </a:r>
            <a:r>
              <a:rPr lang="cs-CZ" dirty="0" smtClean="0"/>
              <a:t> </a:t>
            </a:r>
            <a:r>
              <a:rPr lang="cs-CZ" dirty="0" smtClean="0"/>
              <a:t>- </a:t>
            </a:r>
            <a:r>
              <a:rPr lang="cs-CZ" dirty="0" err="1" smtClean="0"/>
              <a:t>summary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7666" y="2338527"/>
            <a:ext cx="3288024" cy="3761209"/>
          </a:xfrm>
          <a:prstGeom prst="rect">
            <a:avLst/>
          </a:prstGeom>
        </p:spPr>
      </p:pic>
      <p:pic>
        <p:nvPicPr>
          <p:cNvPr id="6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007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7036" y="2338527"/>
            <a:ext cx="3318078" cy="376120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879" y="2338527"/>
            <a:ext cx="3323260" cy="3761209"/>
          </a:xfrm>
          <a:prstGeom prst="rect">
            <a:avLst/>
          </a:prstGeom>
        </p:spPr>
      </p:pic>
      <p:sp>
        <p:nvSpPr>
          <p:cNvPr id="25" name="Zástupný symbol pro obsah 2"/>
          <p:cNvSpPr txBox="1">
            <a:spLocks/>
          </p:cNvSpPr>
          <p:nvPr/>
        </p:nvSpPr>
        <p:spPr>
          <a:xfrm>
            <a:off x="838200" y="138030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 smtClean="0"/>
              <a:t>In </a:t>
            </a:r>
            <a:r>
              <a:rPr lang="cs-CZ" sz="1400" dirty="0" err="1" smtClean="0"/>
              <a:t>the</a:t>
            </a:r>
            <a:r>
              <a:rPr lang="cs-CZ" sz="1400" dirty="0" smtClean="0"/>
              <a:t> distance </a:t>
            </a:r>
            <a:r>
              <a:rPr lang="cs-CZ" sz="1400" dirty="0" err="1" smtClean="0"/>
              <a:t>of</a:t>
            </a:r>
            <a:r>
              <a:rPr lang="cs-CZ" sz="1400" dirty="0" smtClean="0"/>
              <a:t> 5 cm </a:t>
            </a:r>
            <a:r>
              <a:rPr lang="cs-CZ" sz="1400" dirty="0" err="1" smtClean="0"/>
              <a:t>from</a:t>
            </a:r>
            <a:r>
              <a:rPr lang="cs-CZ" sz="1400" dirty="0" smtClean="0"/>
              <a:t> </a:t>
            </a:r>
            <a:r>
              <a:rPr lang="cs-CZ" sz="1400" dirty="0" err="1" smtClean="0"/>
              <a:t>anus</a:t>
            </a:r>
            <a:r>
              <a:rPr lang="cs-CZ" sz="1400" dirty="0" smtClean="0"/>
              <a:t> </a:t>
            </a:r>
            <a:r>
              <a:rPr lang="cs-CZ" sz="1400" dirty="0" err="1" smtClean="0"/>
              <a:t>is</a:t>
            </a:r>
            <a:r>
              <a:rPr lang="cs-CZ" sz="1400" dirty="0" smtClean="0"/>
              <a:t> a </a:t>
            </a:r>
            <a:r>
              <a:rPr lang="cs-CZ" sz="1400" dirty="0" err="1" smtClean="0"/>
              <a:t>rectal</a:t>
            </a:r>
            <a:r>
              <a:rPr lang="cs-CZ" sz="1400" dirty="0" smtClean="0"/>
              <a:t> </a:t>
            </a:r>
            <a:r>
              <a:rPr lang="cs-CZ" sz="1400" dirty="0" err="1" smtClean="0"/>
              <a:t>cancer</a:t>
            </a:r>
            <a:r>
              <a:rPr lang="cs-CZ" sz="1400" dirty="0" smtClean="0"/>
              <a:t> </a:t>
            </a:r>
            <a:r>
              <a:rPr lang="cs-CZ" sz="1400" dirty="0" err="1" smtClean="0"/>
              <a:t>causing</a:t>
            </a:r>
            <a:r>
              <a:rPr lang="cs-CZ" sz="1400" dirty="0" smtClean="0"/>
              <a:t> </a:t>
            </a:r>
            <a:r>
              <a:rPr lang="cs-CZ" sz="1400" dirty="0" err="1" smtClean="0"/>
              <a:t>circular</a:t>
            </a:r>
            <a:r>
              <a:rPr lang="cs-CZ" sz="1400" dirty="0" smtClean="0"/>
              <a:t> </a:t>
            </a:r>
            <a:r>
              <a:rPr lang="cs-CZ" sz="1400" dirty="0" err="1" smtClean="0"/>
              <a:t>thickening</a:t>
            </a:r>
            <a:r>
              <a:rPr lang="cs-CZ" sz="1400" dirty="0" smtClean="0"/>
              <a:t> </a:t>
            </a:r>
            <a:r>
              <a:rPr lang="cs-CZ" sz="1400" dirty="0" err="1" smtClean="0"/>
              <a:t>of</a:t>
            </a:r>
            <a:r>
              <a:rPr lang="cs-CZ" sz="1400" dirty="0" smtClean="0"/>
              <a:t> </a:t>
            </a:r>
            <a:r>
              <a:rPr lang="cs-CZ" sz="1400" dirty="0" err="1" smtClean="0"/>
              <a:t>rectal</a:t>
            </a:r>
            <a:r>
              <a:rPr lang="cs-CZ" sz="1400" dirty="0" smtClean="0"/>
              <a:t> </a:t>
            </a:r>
            <a:r>
              <a:rPr lang="cs-CZ" sz="1400" dirty="0" err="1" smtClean="0"/>
              <a:t>wall</a:t>
            </a:r>
            <a:r>
              <a:rPr lang="cs-CZ" sz="1400" dirty="0" smtClean="0"/>
              <a:t> in </a:t>
            </a:r>
            <a:r>
              <a:rPr lang="cs-CZ" sz="1400" dirty="0" err="1" smtClean="0"/>
              <a:t>the</a:t>
            </a:r>
            <a:r>
              <a:rPr lang="cs-CZ" sz="1400" dirty="0" smtClean="0"/>
              <a:t> </a:t>
            </a:r>
            <a:r>
              <a:rPr lang="cs-CZ" sz="1400" dirty="0" err="1" smtClean="0"/>
              <a:t>length</a:t>
            </a:r>
            <a:r>
              <a:rPr lang="cs-CZ" sz="1400" dirty="0" smtClean="0"/>
              <a:t> </a:t>
            </a:r>
            <a:r>
              <a:rPr lang="cs-CZ" sz="1400" dirty="0" err="1" smtClean="0"/>
              <a:t>of</a:t>
            </a:r>
            <a:r>
              <a:rPr lang="cs-CZ" sz="1400" dirty="0" smtClean="0"/>
              <a:t> 8 cm. Tumor </a:t>
            </a:r>
            <a:r>
              <a:rPr lang="cs-CZ" sz="1400" dirty="0" err="1" smtClean="0"/>
              <a:t>grows</a:t>
            </a:r>
            <a:r>
              <a:rPr lang="cs-CZ" sz="1400" dirty="0" smtClean="0"/>
              <a:t> </a:t>
            </a:r>
            <a:r>
              <a:rPr lang="cs-CZ" sz="1400" dirty="0" err="1" smtClean="0"/>
              <a:t>into</a:t>
            </a:r>
            <a:r>
              <a:rPr lang="cs-CZ" sz="1400" dirty="0" smtClean="0"/>
              <a:t> </a:t>
            </a:r>
            <a:r>
              <a:rPr lang="cs-CZ" sz="1400" dirty="0" err="1" smtClean="0"/>
              <a:t>surrounding</a:t>
            </a:r>
            <a:r>
              <a:rPr lang="cs-CZ" sz="1400" dirty="0" smtClean="0"/>
              <a:t> fat, but </a:t>
            </a:r>
            <a:r>
              <a:rPr lang="cs-CZ" sz="1400" dirty="0" err="1" smtClean="0"/>
              <a:t>it</a:t>
            </a:r>
            <a:r>
              <a:rPr lang="cs-CZ" sz="1400" dirty="0" smtClean="0"/>
              <a:t> </a:t>
            </a:r>
            <a:r>
              <a:rPr lang="cs-CZ" sz="1400" dirty="0" err="1" smtClean="0"/>
              <a:t>is</a:t>
            </a:r>
            <a:r>
              <a:rPr lang="cs-CZ" sz="1400" dirty="0" smtClean="0"/>
              <a:t> not </a:t>
            </a:r>
            <a:r>
              <a:rPr lang="cs-CZ" sz="1400" dirty="0" err="1" smtClean="0"/>
              <a:t>infiltrating</a:t>
            </a:r>
            <a:r>
              <a:rPr lang="cs-CZ" sz="1400" dirty="0" smtClean="0"/>
              <a:t> </a:t>
            </a:r>
            <a:r>
              <a:rPr lang="cs-CZ" sz="1400" dirty="0" err="1" smtClean="0"/>
              <a:t>mesorectal</a:t>
            </a:r>
            <a:r>
              <a:rPr lang="cs-CZ" sz="1400" dirty="0" smtClean="0"/>
              <a:t> </a:t>
            </a:r>
            <a:r>
              <a:rPr lang="cs-CZ" sz="1400" dirty="0" err="1" smtClean="0"/>
              <a:t>fascia</a:t>
            </a:r>
            <a:r>
              <a:rPr lang="cs-CZ" sz="1400" dirty="0" smtClean="0"/>
              <a:t> </a:t>
            </a:r>
            <a:r>
              <a:rPr lang="cs-CZ" sz="1400" dirty="0" err="1" smtClean="0"/>
              <a:t>or</a:t>
            </a:r>
            <a:r>
              <a:rPr lang="cs-CZ" sz="1400" dirty="0" smtClean="0"/>
              <a:t> </a:t>
            </a:r>
            <a:r>
              <a:rPr lang="cs-CZ" sz="1400" dirty="0" err="1" smtClean="0"/>
              <a:t>prostate</a:t>
            </a:r>
            <a:r>
              <a:rPr lang="cs-CZ" sz="1400" dirty="0" smtClean="0"/>
              <a:t>.</a:t>
            </a:r>
            <a:r>
              <a:rPr lang="cs-CZ" sz="1400" dirty="0" smtClean="0"/>
              <a:t> On </a:t>
            </a:r>
            <a:r>
              <a:rPr lang="cs-CZ" sz="1400" dirty="0" err="1" smtClean="0"/>
              <a:t>diffuse</a:t>
            </a:r>
            <a:r>
              <a:rPr lang="cs-CZ" sz="1400" dirty="0" smtClean="0"/>
              <a:t> </a:t>
            </a:r>
            <a:r>
              <a:rPr lang="cs-CZ" sz="1400" dirty="0" err="1" smtClean="0"/>
              <a:t>weighted</a:t>
            </a:r>
            <a:r>
              <a:rPr lang="cs-CZ" sz="1400" dirty="0" smtClean="0"/>
              <a:t> </a:t>
            </a:r>
            <a:r>
              <a:rPr lang="cs-CZ" sz="1400" dirty="0" err="1" smtClean="0"/>
              <a:t>images</a:t>
            </a:r>
            <a:r>
              <a:rPr lang="cs-CZ" sz="1400" dirty="0" smtClean="0"/>
              <a:t> </a:t>
            </a:r>
            <a:r>
              <a:rPr lang="cs-CZ" sz="1400" dirty="0" err="1" smtClean="0"/>
              <a:t>is</a:t>
            </a:r>
            <a:r>
              <a:rPr lang="cs-CZ" sz="1400" dirty="0" smtClean="0"/>
              <a:t> </a:t>
            </a:r>
            <a:r>
              <a:rPr lang="cs-CZ" sz="1400" dirty="0" err="1" smtClean="0"/>
              <a:t>visible</a:t>
            </a:r>
            <a:r>
              <a:rPr lang="cs-CZ" sz="1400" dirty="0" smtClean="0"/>
              <a:t> </a:t>
            </a:r>
            <a:r>
              <a:rPr lang="cs-CZ" sz="1400" dirty="0" err="1" smtClean="0"/>
              <a:t>restricted</a:t>
            </a:r>
            <a:r>
              <a:rPr lang="cs-CZ" sz="1400" dirty="0" smtClean="0"/>
              <a:t> </a:t>
            </a:r>
            <a:r>
              <a:rPr lang="cs-CZ" sz="1400" dirty="0" err="1" smtClean="0"/>
              <a:t>diffusion</a:t>
            </a:r>
            <a:r>
              <a:rPr lang="cs-CZ" sz="1400" dirty="0" smtClean="0"/>
              <a:t> </a:t>
            </a:r>
            <a:r>
              <a:rPr lang="cs-CZ" sz="1400" dirty="0" err="1" smtClean="0"/>
              <a:t>corresponding</a:t>
            </a:r>
            <a:r>
              <a:rPr lang="cs-CZ" sz="1400" dirty="0" smtClean="0"/>
              <a:t> to </a:t>
            </a:r>
            <a:r>
              <a:rPr lang="cs-CZ" sz="1400" dirty="0" err="1" smtClean="0"/>
              <a:t>increased</a:t>
            </a:r>
            <a:r>
              <a:rPr lang="cs-CZ" sz="1400" dirty="0" smtClean="0"/>
              <a:t> </a:t>
            </a:r>
            <a:r>
              <a:rPr lang="cs-CZ" sz="1400" dirty="0" err="1" smtClean="0"/>
              <a:t>accumulation</a:t>
            </a:r>
            <a:r>
              <a:rPr lang="cs-CZ" sz="1400" dirty="0" smtClean="0"/>
              <a:t> </a:t>
            </a:r>
            <a:r>
              <a:rPr lang="cs-CZ" sz="1400" dirty="0" err="1" smtClean="0"/>
              <a:t>of</a:t>
            </a:r>
            <a:r>
              <a:rPr lang="cs-CZ" sz="1400" dirty="0" smtClean="0"/>
              <a:t> </a:t>
            </a:r>
            <a:r>
              <a:rPr lang="cs-CZ" sz="1400" dirty="0" err="1" smtClean="0"/>
              <a:t>fluordeoxy</a:t>
            </a:r>
            <a:r>
              <a:rPr lang="cs-CZ" sz="1400" dirty="0" err="1" smtClean="0"/>
              <a:t>glucose</a:t>
            </a:r>
            <a:r>
              <a:rPr lang="cs-CZ" sz="1400" dirty="0" smtClean="0"/>
              <a:t>.</a:t>
            </a:r>
            <a:endParaRPr lang="cs-CZ" sz="1400" dirty="0" smtClean="0"/>
          </a:p>
          <a:p>
            <a:pPr marL="0" indent="0">
              <a:buNone/>
            </a:pPr>
            <a:r>
              <a:rPr lang="cs-CZ" sz="1400" dirty="0" err="1" smtClean="0"/>
              <a:t>Conclusion</a:t>
            </a:r>
            <a:r>
              <a:rPr lang="cs-CZ" sz="1400" dirty="0" smtClean="0"/>
              <a:t>: </a:t>
            </a:r>
            <a:r>
              <a:rPr lang="cs-CZ" sz="1400" dirty="0" err="1" smtClean="0"/>
              <a:t>Rectal</a:t>
            </a:r>
            <a:r>
              <a:rPr lang="cs-CZ" sz="1400" dirty="0" smtClean="0"/>
              <a:t> </a:t>
            </a:r>
            <a:r>
              <a:rPr lang="cs-CZ" sz="1400" dirty="0" err="1" smtClean="0"/>
              <a:t>cancer</a:t>
            </a:r>
            <a:r>
              <a:rPr lang="cs-CZ" sz="1400" dirty="0" smtClean="0"/>
              <a:t> </a:t>
            </a:r>
            <a:r>
              <a:rPr lang="de-DE" sz="1400" dirty="0" smtClean="0"/>
              <a:t>T3b </a:t>
            </a:r>
            <a:r>
              <a:rPr lang="de-DE" sz="1400" dirty="0"/>
              <a:t>N0 </a:t>
            </a:r>
            <a:r>
              <a:rPr lang="de-DE" sz="1400" dirty="0" smtClean="0"/>
              <a:t>M0</a:t>
            </a:r>
            <a:r>
              <a:rPr lang="cs-CZ" sz="1400" dirty="0" smtClean="0"/>
              <a:t>.</a:t>
            </a:r>
            <a:endParaRPr lang="cs-CZ" sz="1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572879" y="6099736"/>
            <a:ext cx="3323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 smtClean="0"/>
              <a:t>T2 </a:t>
            </a:r>
            <a:r>
              <a:rPr lang="cs-CZ" sz="1300" dirty="0" err="1" smtClean="0"/>
              <a:t>axial</a:t>
            </a:r>
            <a:r>
              <a:rPr lang="cs-CZ" sz="1300" dirty="0" smtClean="0"/>
              <a:t> plane – distance </a:t>
            </a:r>
            <a:r>
              <a:rPr lang="cs-CZ" sz="1300" dirty="0" err="1" smtClean="0"/>
              <a:t>from</a:t>
            </a:r>
            <a:r>
              <a:rPr lang="cs-CZ" sz="1300" dirty="0" smtClean="0"/>
              <a:t> </a:t>
            </a:r>
            <a:r>
              <a:rPr lang="cs-CZ" sz="1300" dirty="0" err="1" smtClean="0"/>
              <a:t>anus</a:t>
            </a:r>
            <a:r>
              <a:rPr lang="cs-CZ" sz="1300" dirty="0" smtClean="0"/>
              <a:t>, </a:t>
            </a:r>
            <a:r>
              <a:rPr lang="cs-CZ" sz="1300" dirty="0" err="1" smtClean="0"/>
              <a:t>extent</a:t>
            </a:r>
            <a:r>
              <a:rPr lang="cs-CZ" sz="1300" dirty="0" smtClean="0"/>
              <a:t> </a:t>
            </a:r>
            <a:r>
              <a:rPr lang="cs-CZ" sz="1300" dirty="0" err="1" smtClean="0"/>
              <a:t>of</a:t>
            </a:r>
            <a:r>
              <a:rPr lang="cs-CZ" sz="1300" dirty="0" smtClean="0"/>
              <a:t> </a:t>
            </a:r>
            <a:r>
              <a:rPr lang="cs-CZ" sz="1300" dirty="0" err="1" smtClean="0"/>
              <a:t>the</a:t>
            </a:r>
            <a:r>
              <a:rPr lang="cs-CZ" sz="1300" dirty="0" smtClean="0"/>
              <a:t> tumor</a:t>
            </a:r>
            <a:endParaRPr lang="cs-CZ" sz="1300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4382429" y="6098300"/>
            <a:ext cx="343759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 smtClean="0"/>
              <a:t>T2 </a:t>
            </a:r>
            <a:r>
              <a:rPr lang="cs-CZ" sz="1300" dirty="0" err="1" smtClean="0"/>
              <a:t>coronal</a:t>
            </a:r>
            <a:r>
              <a:rPr lang="cs-CZ" sz="1300" dirty="0" smtClean="0"/>
              <a:t> plane </a:t>
            </a:r>
            <a:r>
              <a:rPr lang="cs-CZ" sz="1300" dirty="0" smtClean="0"/>
              <a:t>– </a:t>
            </a:r>
            <a:r>
              <a:rPr lang="cs-CZ" sz="1300" dirty="0" err="1" smtClean="0"/>
              <a:t>circular</a:t>
            </a:r>
            <a:r>
              <a:rPr lang="cs-CZ" sz="1300" dirty="0" smtClean="0"/>
              <a:t> </a:t>
            </a:r>
            <a:r>
              <a:rPr lang="cs-CZ" sz="1300" dirty="0" err="1" smtClean="0"/>
              <a:t>thickening</a:t>
            </a:r>
            <a:r>
              <a:rPr lang="cs-CZ" sz="1300" dirty="0" smtClean="0"/>
              <a:t> </a:t>
            </a:r>
            <a:r>
              <a:rPr lang="cs-CZ" sz="1300" dirty="0" err="1" smtClean="0"/>
              <a:t>of</a:t>
            </a:r>
            <a:r>
              <a:rPr lang="cs-CZ" sz="1300" dirty="0" smtClean="0"/>
              <a:t> </a:t>
            </a:r>
            <a:r>
              <a:rPr lang="cs-CZ" sz="1300" dirty="0" err="1" smtClean="0"/>
              <a:t>the</a:t>
            </a:r>
            <a:r>
              <a:rPr lang="cs-CZ" sz="1300" dirty="0" smtClean="0"/>
              <a:t> </a:t>
            </a:r>
            <a:r>
              <a:rPr lang="cs-CZ" sz="1300" dirty="0" err="1" smtClean="0"/>
              <a:t>wall</a:t>
            </a:r>
            <a:r>
              <a:rPr lang="cs-CZ" sz="1300" dirty="0" smtClean="0"/>
              <a:t> </a:t>
            </a:r>
            <a:r>
              <a:rPr lang="cs-CZ" sz="1300" dirty="0" err="1" smtClean="0"/>
              <a:t>with</a:t>
            </a:r>
            <a:r>
              <a:rPr lang="cs-CZ" sz="1300" dirty="0" smtClean="0"/>
              <a:t> </a:t>
            </a:r>
            <a:r>
              <a:rPr lang="cs-CZ" sz="1300" dirty="0" err="1" smtClean="0"/>
              <a:t>spiculations</a:t>
            </a:r>
            <a:r>
              <a:rPr lang="cs-CZ" sz="1300" dirty="0" smtClean="0"/>
              <a:t> </a:t>
            </a:r>
            <a:r>
              <a:rPr lang="cs-CZ" sz="1300" dirty="0" err="1" smtClean="0"/>
              <a:t>iradiating</a:t>
            </a:r>
            <a:r>
              <a:rPr lang="cs-CZ" sz="1300" dirty="0" smtClean="0"/>
              <a:t> </a:t>
            </a:r>
            <a:r>
              <a:rPr lang="cs-CZ" sz="1300" dirty="0" err="1" smtClean="0"/>
              <a:t>into</a:t>
            </a:r>
            <a:r>
              <a:rPr lang="cs-CZ" sz="1300" dirty="0" smtClean="0"/>
              <a:t> </a:t>
            </a:r>
            <a:r>
              <a:rPr lang="cs-CZ" sz="1300" dirty="0" err="1" smtClean="0"/>
              <a:t>surounding</a:t>
            </a:r>
            <a:r>
              <a:rPr lang="cs-CZ" sz="1300" dirty="0" smtClean="0"/>
              <a:t> fat, </a:t>
            </a:r>
            <a:r>
              <a:rPr lang="cs-CZ" sz="1300" dirty="0" err="1" smtClean="0"/>
              <a:t>small</a:t>
            </a:r>
            <a:r>
              <a:rPr lang="cs-CZ" sz="1300" dirty="0" smtClean="0"/>
              <a:t> </a:t>
            </a:r>
            <a:r>
              <a:rPr lang="cs-CZ" sz="1300" dirty="0" err="1" smtClean="0"/>
              <a:t>lymph</a:t>
            </a:r>
            <a:r>
              <a:rPr lang="cs-CZ" sz="1300" dirty="0" smtClean="0"/>
              <a:t> </a:t>
            </a:r>
            <a:r>
              <a:rPr lang="cs-CZ" sz="1300" dirty="0" err="1" smtClean="0"/>
              <a:t>nodes</a:t>
            </a:r>
            <a:r>
              <a:rPr lang="cs-CZ" sz="1300" dirty="0" smtClean="0"/>
              <a:t> in </a:t>
            </a:r>
            <a:r>
              <a:rPr lang="cs-CZ" sz="1300" dirty="0" err="1" smtClean="0"/>
              <a:t>perirectal</a:t>
            </a:r>
            <a:r>
              <a:rPr lang="cs-CZ" sz="1300" dirty="0" smtClean="0"/>
              <a:t> fat (</a:t>
            </a:r>
            <a:r>
              <a:rPr lang="cs-CZ" sz="1300" dirty="0" err="1" smtClean="0"/>
              <a:t>circles</a:t>
            </a:r>
            <a:r>
              <a:rPr lang="cs-CZ" sz="1300" dirty="0" smtClean="0"/>
              <a:t>). </a:t>
            </a:r>
            <a:endParaRPr lang="cs-CZ" sz="13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8257036" y="6116340"/>
            <a:ext cx="303797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 smtClean="0"/>
              <a:t>PET/MRI </a:t>
            </a:r>
            <a:r>
              <a:rPr lang="cs-CZ" sz="1300" dirty="0" err="1" smtClean="0"/>
              <a:t>fusion</a:t>
            </a:r>
            <a:r>
              <a:rPr lang="cs-CZ" sz="1300" dirty="0" smtClean="0"/>
              <a:t> </a:t>
            </a:r>
            <a:r>
              <a:rPr lang="cs-CZ" sz="1300" dirty="0" smtClean="0"/>
              <a:t>– </a:t>
            </a:r>
            <a:r>
              <a:rPr lang="cs-CZ" sz="1300" dirty="0" err="1" smtClean="0"/>
              <a:t>radiopharmaceutical</a:t>
            </a:r>
            <a:r>
              <a:rPr lang="cs-CZ" sz="1300" dirty="0" smtClean="0"/>
              <a:t> </a:t>
            </a:r>
            <a:r>
              <a:rPr lang="cs-CZ" sz="1300" dirty="0" smtClean="0"/>
              <a:t>(18-FDG</a:t>
            </a:r>
            <a:r>
              <a:rPr lang="cs-CZ" sz="1300" dirty="0" smtClean="0"/>
              <a:t>) </a:t>
            </a:r>
            <a:r>
              <a:rPr lang="cs-CZ" sz="1300" dirty="0" err="1" smtClean="0"/>
              <a:t>is</a:t>
            </a:r>
            <a:r>
              <a:rPr lang="cs-CZ" sz="1300" dirty="0" smtClean="0"/>
              <a:t> </a:t>
            </a:r>
            <a:r>
              <a:rPr lang="cs-CZ" sz="1300" dirty="0" err="1" smtClean="0"/>
              <a:t>accumulated</a:t>
            </a:r>
            <a:r>
              <a:rPr lang="cs-CZ" sz="1300" dirty="0" smtClean="0"/>
              <a:t> in </a:t>
            </a:r>
            <a:r>
              <a:rPr lang="cs-CZ" sz="1300" dirty="0" err="1" smtClean="0"/>
              <a:t>rectal</a:t>
            </a:r>
            <a:r>
              <a:rPr lang="cs-CZ" sz="1300" dirty="0" smtClean="0"/>
              <a:t> </a:t>
            </a:r>
            <a:r>
              <a:rPr lang="cs-CZ" sz="1300" dirty="0" err="1" smtClean="0"/>
              <a:t>cancer</a:t>
            </a:r>
            <a:r>
              <a:rPr lang="cs-CZ" sz="1300" dirty="0" smtClean="0"/>
              <a:t> and </a:t>
            </a:r>
            <a:r>
              <a:rPr lang="cs-CZ" sz="1300" dirty="0" err="1" smtClean="0"/>
              <a:t>urinary</a:t>
            </a:r>
            <a:r>
              <a:rPr lang="cs-CZ" sz="1300" dirty="0" smtClean="0"/>
              <a:t> </a:t>
            </a:r>
            <a:r>
              <a:rPr lang="cs-CZ" sz="1300" dirty="0" err="1" smtClean="0"/>
              <a:t>bladder</a:t>
            </a:r>
            <a:r>
              <a:rPr lang="cs-CZ" sz="1300" dirty="0" smtClean="0"/>
              <a:t> (</a:t>
            </a:r>
            <a:r>
              <a:rPr lang="cs-CZ" sz="1300" dirty="0" err="1" smtClean="0"/>
              <a:t>excreted</a:t>
            </a:r>
            <a:r>
              <a:rPr lang="cs-CZ" sz="1300" dirty="0" smtClean="0"/>
              <a:t> via urine). </a:t>
            </a:r>
            <a:endParaRPr lang="cs-CZ" sz="1300" dirty="0"/>
          </a:p>
        </p:txBody>
      </p:sp>
      <p:sp>
        <p:nvSpPr>
          <p:cNvPr id="29" name="Ovál 28"/>
          <p:cNvSpPr/>
          <p:nvPr/>
        </p:nvSpPr>
        <p:spPr>
          <a:xfrm>
            <a:off x="6310313" y="5476875"/>
            <a:ext cx="61912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vál 29"/>
          <p:cNvSpPr/>
          <p:nvPr/>
        </p:nvSpPr>
        <p:spPr>
          <a:xfrm>
            <a:off x="5307329" y="4600575"/>
            <a:ext cx="45719" cy="666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78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Follow</a:t>
            </a:r>
            <a:r>
              <a:rPr lang="cs-CZ" dirty="0" smtClean="0"/>
              <a:t>-up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2856" y="1749743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err="1" smtClean="0"/>
              <a:t>Presentation</a:t>
            </a:r>
            <a:r>
              <a:rPr lang="cs-CZ" dirty="0" smtClean="0"/>
              <a:t> on tumor </a:t>
            </a:r>
            <a:r>
              <a:rPr lang="cs-CZ" dirty="0" err="1" smtClean="0"/>
              <a:t>board</a:t>
            </a:r>
            <a:r>
              <a:rPr lang="cs-CZ" dirty="0" smtClean="0"/>
              <a:t>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Tumor </a:t>
            </a:r>
            <a:r>
              <a:rPr lang="cs-CZ" dirty="0" err="1" smtClean="0"/>
              <a:t>board</a:t>
            </a:r>
            <a:r>
              <a:rPr lang="cs-CZ" dirty="0" smtClean="0"/>
              <a:t> </a:t>
            </a:r>
            <a:r>
              <a:rPr lang="cs-CZ" dirty="0" err="1" smtClean="0"/>
              <a:t>recommends</a:t>
            </a:r>
            <a:r>
              <a:rPr lang="cs-CZ" dirty="0" smtClean="0"/>
              <a:t> </a:t>
            </a:r>
            <a:r>
              <a:rPr lang="cs-CZ" dirty="0" err="1" smtClean="0"/>
              <a:t>neoadjuvant</a:t>
            </a:r>
            <a:r>
              <a:rPr lang="cs-CZ" dirty="0" smtClean="0"/>
              <a:t> </a:t>
            </a:r>
            <a:r>
              <a:rPr lang="cs-CZ" dirty="0" err="1" smtClean="0"/>
              <a:t>chemoradiotherapy</a:t>
            </a:r>
            <a:r>
              <a:rPr lang="cs-CZ" dirty="0" smtClean="0"/>
              <a:t> </a:t>
            </a:r>
            <a:r>
              <a:rPr lang="cs-CZ" sz="1600" dirty="0" smtClean="0"/>
              <a:t>(in </a:t>
            </a:r>
            <a:r>
              <a:rPr lang="cs-CZ" sz="1600" dirty="0" err="1" smtClean="0"/>
              <a:t>total</a:t>
            </a:r>
            <a:r>
              <a:rPr lang="cs-CZ" sz="1600" dirty="0" smtClean="0"/>
              <a:t> </a:t>
            </a:r>
            <a:r>
              <a:rPr lang="cs-CZ" sz="1600" dirty="0" err="1" smtClean="0"/>
              <a:t>aplicated</a:t>
            </a:r>
            <a:r>
              <a:rPr lang="cs-CZ" sz="1600" dirty="0" smtClean="0"/>
              <a:t> 45Gy </a:t>
            </a:r>
            <a:r>
              <a:rPr lang="cs-CZ" sz="1600" dirty="0" err="1" smtClean="0"/>
              <a:t>focused</a:t>
            </a:r>
            <a:r>
              <a:rPr lang="cs-CZ" sz="1600" dirty="0" smtClean="0"/>
              <a:t> on </a:t>
            </a:r>
            <a:r>
              <a:rPr lang="cs-CZ" sz="1600" dirty="0" err="1" smtClean="0"/>
              <a:t>the</a:t>
            </a:r>
            <a:r>
              <a:rPr lang="cs-CZ" sz="1600" dirty="0" smtClean="0"/>
              <a:t> pelvis and 5.4Gy on </a:t>
            </a:r>
            <a:r>
              <a:rPr lang="cs-CZ" sz="1600" dirty="0" err="1" smtClean="0"/>
              <a:t>the</a:t>
            </a:r>
            <a:r>
              <a:rPr lang="cs-CZ" sz="1600" dirty="0" smtClean="0"/>
              <a:t> </a:t>
            </a:r>
            <a:r>
              <a:rPr lang="cs-CZ" sz="1600" dirty="0" err="1" smtClean="0"/>
              <a:t>rectum</a:t>
            </a:r>
            <a:r>
              <a:rPr lang="cs-CZ" sz="1600" dirty="0" smtClean="0"/>
              <a:t>, </a:t>
            </a:r>
            <a:r>
              <a:rPr lang="cs-CZ" sz="1600" dirty="0" err="1" smtClean="0"/>
              <a:t>concomitantly</a:t>
            </a:r>
            <a:r>
              <a:rPr lang="cs-CZ" sz="1600" dirty="0" smtClean="0"/>
              <a:t> </a:t>
            </a:r>
            <a:r>
              <a:rPr lang="cs-CZ" sz="1600" dirty="0" err="1" smtClean="0"/>
              <a:t>capecitabine</a:t>
            </a:r>
            <a:r>
              <a:rPr lang="cs-CZ" sz="1600" dirty="0" smtClean="0"/>
              <a:t>, no </a:t>
            </a:r>
            <a:r>
              <a:rPr lang="cs-CZ" sz="1600" dirty="0" err="1" smtClean="0"/>
              <a:t>complicationss</a:t>
            </a:r>
            <a:r>
              <a:rPr lang="cs-CZ" sz="1600" dirty="0" smtClean="0"/>
              <a:t>)</a:t>
            </a:r>
            <a:endParaRPr lang="cs-CZ" sz="1600" dirty="0" smtClean="0"/>
          </a:p>
          <a:p>
            <a:pPr>
              <a:buFontTx/>
              <a:buChar char="-"/>
            </a:pPr>
            <a:endParaRPr lang="cs-CZ" dirty="0" smtClean="0"/>
          </a:p>
          <a:p>
            <a:pPr marL="0" indent="0">
              <a:buNone/>
            </a:pPr>
            <a:r>
              <a:rPr lang="cs-CZ" sz="2200" dirty="0" err="1" smtClean="0"/>
              <a:t>Initial</a:t>
            </a:r>
            <a:r>
              <a:rPr lang="cs-CZ" sz="2200" dirty="0" smtClean="0"/>
              <a:t> </a:t>
            </a:r>
            <a:r>
              <a:rPr lang="cs-CZ" sz="2200" dirty="0" err="1" smtClean="0"/>
              <a:t>plan</a:t>
            </a:r>
            <a:r>
              <a:rPr lang="cs-CZ" sz="2200" dirty="0" smtClean="0"/>
              <a:t> </a:t>
            </a:r>
            <a:r>
              <a:rPr lang="cs-CZ" sz="2200" dirty="0" err="1" smtClean="0"/>
              <a:t>was</a:t>
            </a:r>
            <a:r>
              <a:rPr lang="cs-CZ" sz="2200" dirty="0" smtClean="0"/>
              <a:t> to </a:t>
            </a:r>
            <a:r>
              <a:rPr lang="cs-CZ" sz="2200" dirty="0" err="1" smtClean="0"/>
              <a:t>perform</a:t>
            </a:r>
            <a:r>
              <a:rPr lang="cs-CZ" sz="2200" dirty="0" smtClean="0"/>
              <a:t> </a:t>
            </a:r>
            <a:r>
              <a:rPr lang="cs-CZ" sz="2200" dirty="0" err="1" smtClean="0"/>
              <a:t>restaging</a:t>
            </a:r>
            <a:r>
              <a:rPr lang="cs-CZ" sz="2200" dirty="0" smtClean="0"/>
              <a:t> on PET/MRI, but </a:t>
            </a:r>
            <a:r>
              <a:rPr lang="cs-CZ" sz="2200" dirty="0" err="1" smtClean="0"/>
              <a:t>the</a:t>
            </a:r>
            <a:r>
              <a:rPr lang="cs-CZ" sz="2200" dirty="0" smtClean="0"/>
              <a:t> </a:t>
            </a:r>
            <a:r>
              <a:rPr lang="cs-CZ" sz="2200" dirty="0" err="1" smtClean="0"/>
              <a:t>patient</a:t>
            </a:r>
            <a:r>
              <a:rPr lang="cs-CZ" sz="2200" dirty="0" smtClean="0"/>
              <a:t> </a:t>
            </a:r>
            <a:r>
              <a:rPr lang="cs-CZ" sz="2200" dirty="0" err="1" smtClean="0"/>
              <a:t>missed</a:t>
            </a:r>
            <a:r>
              <a:rPr lang="cs-CZ" sz="2200" dirty="0" smtClean="0"/>
              <a:t> </a:t>
            </a:r>
            <a:r>
              <a:rPr lang="cs-CZ" sz="2200" dirty="0" err="1" smtClean="0"/>
              <a:t>the</a:t>
            </a:r>
            <a:r>
              <a:rPr lang="cs-CZ" sz="2200" dirty="0" smtClean="0"/>
              <a:t> </a:t>
            </a:r>
            <a:r>
              <a:rPr lang="cs-CZ" sz="2200" dirty="0" err="1" smtClean="0"/>
              <a:t>appointment</a:t>
            </a:r>
            <a:r>
              <a:rPr lang="cs-CZ" sz="2200" dirty="0" smtClean="0"/>
              <a:t> and PET/MRI </a:t>
            </a:r>
            <a:r>
              <a:rPr lang="cs-CZ" sz="2200" dirty="0" err="1" smtClean="0"/>
              <a:t>was</a:t>
            </a:r>
            <a:r>
              <a:rPr lang="cs-CZ" sz="2200" dirty="0" smtClean="0"/>
              <a:t> not </a:t>
            </a:r>
            <a:r>
              <a:rPr lang="cs-CZ" sz="2200" dirty="0" err="1" smtClean="0"/>
              <a:t>ordered</a:t>
            </a:r>
            <a:r>
              <a:rPr lang="cs-CZ" sz="2200" dirty="0" smtClean="0"/>
              <a:t>  in </a:t>
            </a:r>
            <a:r>
              <a:rPr lang="cs-CZ" sz="2200" dirty="0" err="1" smtClean="0"/>
              <a:t>time</a:t>
            </a:r>
            <a:r>
              <a:rPr lang="cs-CZ" sz="2200" dirty="0" smtClean="0"/>
              <a:t>. </a:t>
            </a:r>
          </a:p>
          <a:p>
            <a:pPr marL="0" indent="0">
              <a:buNone/>
            </a:pPr>
            <a:r>
              <a:rPr lang="cs-CZ" b="1" dirty="0" smtClean="0"/>
              <a:t>PET </a:t>
            </a:r>
            <a:r>
              <a:rPr lang="cs-CZ" b="1" dirty="0" smtClean="0"/>
              <a:t>(</a:t>
            </a:r>
            <a:r>
              <a:rPr lang="cs-CZ" b="1" dirty="0" smtClean="0"/>
              <a:t>PET/MR) </a:t>
            </a:r>
            <a:r>
              <a:rPr lang="cs-CZ" b="1" dirty="0" err="1" smtClean="0"/>
              <a:t>should</a:t>
            </a:r>
            <a:r>
              <a:rPr lang="cs-CZ" b="1" dirty="0" smtClean="0"/>
              <a:t> </a:t>
            </a:r>
            <a:r>
              <a:rPr lang="cs-CZ" b="1" dirty="0" err="1" smtClean="0"/>
              <a:t>be</a:t>
            </a:r>
            <a:r>
              <a:rPr lang="cs-CZ" b="1" dirty="0" smtClean="0"/>
              <a:t> </a:t>
            </a:r>
            <a:r>
              <a:rPr lang="cs-CZ" b="1" dirty="0" err="1" smtClean="0"/>
              <a:t>performed</a:t>
            </a:r>
            <a:r>
              <a:rPr lang="cs-CZ" b="1" dirty="0" smtClean="0"/>
              <a:t> </a:t>
            </a:r>
            <a:r>
              <a:rPr lang="cs-CZ" b="1" dirty="0" err="1" smtClean="0"/>
              <a:t>at</a:t>
            </a:r>
            <a:r>
              <a:rPr lang="cs-CZ" b="1" dirty="0" smtClean="0"/>
              <a:t> least 8 </a:t>
            </a:r>
            <a:r>
              <a:rPr lang="cs-CZ" b="1" dirty="0" err="1" smtClean="0"/>
              <a:t>weaks</a:t>
            </a:r>
            <a:r>
              <a:rPr lang="cs-CZ" b="1" dirty="0" smtClean="0"/>
              <a:t> </a:t>
            </a:r>
            <a:r>
              <a:rPr lang="cs-CZ" b="1" dirty="0" err="1" smtClean="0"/>
              <a:t>since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last </a:t>
            </a:r>
            <a:r>
              <a:rPr lang="cs-CZ" b="1" dirty="0" err="1" smtClean="0"/>
              <a:t>radiotherapy</a:t>
            </a:r>
            <a:r>
              <a:rPr lang="cs-CZ" b="1" dirty="0" smtClean="0"/>
              <a:t> </a:t>
            </a:r>
            <a:r>
              <a:rPr lang="cs-CZ" b="1" dirty="0" err="1" smtClean="0"/>
              <a:t>because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possible</a:t>
            </a:r>
            <a:r>
              <a:rPr lang="cs-CZ" b="1" dirty="0" smtClean="0"/>
              <a:t> </a:t>
            </a:r>
            <a:r>
              <a:rPr lang="cs-CZ" b="1" dirty="0" err="1" smtClean="0"/>
              <a:t>false</a:t>
            </a:r>
            <a:r>
              <a:rPr lang="cs-CZ" b="1" dirty="0" smtClean="0"/>
              <a:t> positive </a:t>
            </a:r>
            <a:r>
              <a:rPr lang="cs-CZ" b="1" dirty="0" err="1" smtClean="0"/>
              <a:t>findings</a:t>
            </a:r>
            <a:r>
              <a:rPr lang="cs-CZ" b="1" dirty="0" smtClean="0"/>
              <a:t> in </a:t>
            </a:r>
            <a:r>
              <a:rPr lang="cs-CZ" b="1" dirty="0" err="1" smtClean="0"/>
              <a:t>irradiated</a:t>
            </a:r>
            <a:r>
              <a:rPr lang="cs-CZ" b="1" dirty="0" smtClean="0"/>
              <a:t> area.  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Because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mentioned</a:t>
            </a:r>
            <a:r>
              <a:rPr lang="cs-CZ" dirty="0" smtClean="0"/>
              <a:t> </a:t>
            </a:r>
            <a:r>
              <a:rPr lang="cs-CZ" dirty="0" err="1" smtClean="0"/>
              <a:t>consequences</a:t>
            </a:r>
            <a:r>
              <a:rPr lang="cs-CZ" dirty="0" smtClean="0"/>
              <a:t> </a:t>
            </a:r>
            <a:r>
              <a:rPr lang="cs-CZ" dirty="0" err="1" smtClean="0"/>
              <a:t>restaging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performed</a:t>
            </a:r>
            <a:r>
              <a:rPr lang="cs-CZ" dirty="0" smtClean="0"/>
              <a:t> via MRI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rectum</a:t>
            </a:r>
            <a:r>
              <a:rPr lang="cs-CZ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locoregional</a:t>
            </a:r>
            <a:r>
              <a:rPr lang="cs-CZ" dirty="0" smtClean="0"/>
              <a:t> </a:t>
            </a:r>
            <a:r>
              <a:rPr lang="cs-CZ" dirty="0" err="1" smtClean="0"/>
              <a:t>staging</a:t>
            </a:r>
            <a:r>
              <a:rPr lang="cs-CZ" dirty="0" smtClean="0"/>
              <a:t>) </a:t>
            </a:r>
            <a:r>
              <a:rPr lang="cs-CZ" dirty="0" smtClean="0"/>
              <a:t>and </a:t>
            </a:r>
            <a:r>
              <a:rPr lang="cs-CZ" dirty="0" err="1" smtClean="0"/>
              <a:t>abdominal</a:t>
            </a:r>
            <a:r>
              <a:rPr lang="cs-CZ" dirty="0" smtClean="0"/>
              <a:t> CT (</a:t>
            </a:r>
            <a:r>
              <a:rPr lang="cs-CZ" dirty="0" err="1" smtClean="0"/>
              <a:t>distant</a:t>
            </a:r>
            <a:r>
              <a:rPr lang="cs-CZ" dirty="0" smtClean="0"/>
              <a:t> </a:t>
            </a:r>
            <a:r>
              <a:rPr lang="cs-CZ" dirty="0" err="1" smtClean="0"/>
              <a:t>metastases</a:t>
            </a:r>
            <a:r>
              <a:rPr lang="cs-CZ" dirty="0" smtClean="0"/>
              <a:t>).</a:t>
            </a:r>
            <a:endParaRPr lang="cs-CZ" dirty="0"/>
          </a:p>
        </p:txBody>
      </p:sp>
      <p:pic>
        <p:nvPicPr>
          <p:cNvPr id="6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007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60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MRI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rectum</a:t>
            </a:r>
            <a:r>
              <a:rPr lang="cs-CZ" dirty="0" smtClean="0"/>
              <a:t> </a:t>
            </a:r>
            <a:r>
              <a:rPr lang="cs-CZ" dirty="0" smtClean="0"/>
              <a:t>- </a:t>
            </a:r>
            <a:r>
              <a:rPr lang="cs-CZ" dirty="0" err="1" smtClean="0"/>
              <a:t>restaging</a:t>
            </a:r>
            <a:endParaRPr lang="cs-CZ" dirty="0"/>
          </a:p>
        </p:txBody>
      </p:sp>
      <p:pic>
        <p:nvPicPr>
          <p:cNvPr id="6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007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7036" y="2338527"/>
            <a:ext cx="3318078" cy="3761209"/>
          </a:xfrm>
          <a:prstGeom prst="rect">
            <a:avLst/>
          </a:prstGeom>
        </p:spPr>
      </p:pic>
      <p:sp>
        <p:nvSpPr>
          <p:cNvPr id="25" name="Zástupný symbol pro obsah 2"/>
          <p:cNvSpPr txBox="1">
            <a:spLocks/>
          </p:cNvSpPr>
          <p:nvPr/>
        </p:nvSpPr>
        <p:spPr>
          <a:xfrm>
            <a:off x="838200" y="138030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 smtClean="0"/>
              <a:t>7 cm </a:t>
            </a:r>
            <a:r>
              <a:rPr lang="cs-CZ" sz="1400" dirty="0" err="1" smtClean="0"/>
              <a:t>from</a:t>
            </a:r>
            <a:r>
              <a:rPr lang="cs-CZ" sz="1400" dirty="0" smtClean="0"/>
              <a:t> </a:t>
            </a:r>
            <a:r>
              <a:rPr lang="cs-CZ" sz="1400" dirty="0" err="1" smtClean="0"/>
              <a:t>the</a:t>
            </a:r>
            <a:r>
              <a:rPr lang="cs-CZ" sz="1400" dirty="0" smtClean="0"/>
              <a:t> </a:t>
            </a:r>
            <a:r>
              <a:rPr lang="cs-CZ" sz="1400" dirty="0" err="1" smtClean="0"/>
              <a:t>anus</a:t>
            </a:r>
            <a:r>
              <a:rPr lang="cs-CZ" sz="1400" dirty="0" smtClean="0"/>
              <a:t> </a:t>
            </a:r>
            <a:r>
              <a:rPr lang="cs-CZ" sz="1400" dirty="0" err="1" smtClean="0"/>
              <a:t>is</a:t>
            </a:r>
            <a:r>
              <a:rPr lang="cs-CZ" sz="1400" dirty="0"/>
              <a:t> </a:t>
            </a:r>
            <a:r>
              <a:rPr lang="cs-CZ" sz="1400" dirty="0" err="1" smtClean="0"/>
              <a:t>rectal</a:t>
            </a:r>
            <a:r>
              <a:rPr lang="cs-CZ" sz="1400" dirty="0" smtClean="0"/>
              <a:t> tumor </a:t>
            </a:r>
            <a:r>
              <a:rPr lang="cs-CZ" sz="1400" dirty="0" err="1" smtClean="0"/>
              <a:t>causing</a:t>
            </a:r>
            <a:r>
              <a:rPr lang="cs-CZ" sz="1400" dirty="0" smtClean="0"/>
              <a:t> </a:t>
            </a:r>
            <a:r>
              <a:rPr lang="cs-CZ" sz="1400" dirty="0" err="1" smtClean="0"/>
              <a:t>semicircular</a:t>
            </a:r>
            <a:r>
              <a:rPr lang="cs-CZ" sz="1400" dirty="0" smtClean="0"/>
              <a:t> </a:t>
            </a:r>
            <a:r>
              <a:rPr lang="cs-CZ" sz="1400" dirty="0" err="1" smtClean="0"/>
              <a:t>thickening</a:t>
            </a:r>
            <a:r>
              <a:rPr lang="cs-CZ" sz="1400" dirty="0" smtClean="0"/>
              <a:t> </a:t>
            </a:r>
            <a:r>
              <a:rPr lang="cs-CZ" sz="1400" dirty="0" err="1" smtClean="0"/>
              <a:t>of</a:t>
            </a:r>
            <a:r>
              <a:rPr lang="cs-CZ" sz="1400" dirty="0" smtClean="0"/>
              <a:t> </a:t>
            </a:r>
            <a:r>
              <a:rPr lang="cs-CZ" sz="1400" dirty="0" err="1" smtClean="0"/>
              <a:t>the</a:t>
            </a:r>
            <a:r>
              <a:rPr lang="cs-CZ" sz="1400" dirty="0" smtClean="0"/>
              <a:t> </a:t>
            </a:r>
            <a:r>
              <a:rPr lang="cs-CZ" sz="1400" dirty="0" err="1" smtClean="0"/>
              <a:t>wall</a:t>
            </a:r>
            <a:r>
              <a:rPr lang="cs-CZ" sz="1400" dirty="0" smtClean="0"/>
              <a:t> in </a:t>
            </a:r>
            <a:r>
              <a:rPr lang="cs-CZ" sz="1400" dirty="0" err="1" smtClean="0"/>
              <a:t>the</a:t>
            </a:r>
            <a:r>
              <a:rPr lang="cs-CZ" sz="1400" dirty="0" smtClean="0"/>
              <a:t> </a:t>
            </a:r>
            <a:r>
              <a:rPr lang="cs-CZ" sz="1400" dirty="0" err="1" smtClean="0"/>
              <a:t>length</a:t>
            </a:r>
            <a:r>
              <a:rPr lang="cs-CZ" sz="1400" dirty="0" smtClean="0"/>
              <a:t> </a:t>
            </a:r>
            <a:r>
              <a:rPr lang="cs-CZ" sz="1400" dirty="0" err="1" smtClean="0"/>
              <a:t>of</a:t>
            </a:r>
            <a:r>
              <a:rPr lang="cs-CZ" sz="1400" dirty="0" smtClean="0"/>
              <a:t> 5 cm, </a:t>
            </a:r>
            <a:r>
              <a:rPr lang="cs-CZ" sz="1400" dirty="0" err="1" smtClean="0"/>
              <a:t>wall</a:t>
            </a:r>
            <a:r>
              <a:rPr lang="cs-CZ" sz="1400" dirty="0" smtClean="0"/>
              <a:t> </a:t>
            </a:r>
            <a:r>
              <a:rPr lang="cs-CZ" sz="1400" dirty="0" err="1" smtClean="0"/>
              <a:t>thickening</a:t>
            </a:r>
            <a:r>
              <a:rPr lang="cs-CZ" sz="1400" dirty="0" smtClean="0"/>
              <a:t> </a:t>
            </a:r>
            <a:r>
              <a:rPr lang="cs-CZ" sz="1400" dirty="0" err="1" smtClean="0"/>
              <a:t>is</a:t>
            </a:r>
            <a:r>
              <a:rPr lang="cs-CZ" sz="1400" dirty="0" smtClean="0"/>
              <a:t> in </a:t>
            </a:r>
            <a:r>
              <a:rPr lang="cs-CZ" sz="1400" dirty="0" err="1" smtClean="0"/>
              <a:t>partial</a:t>
            </a:r>
            <a:r>
              <a:rPr lang="cs-CZ" sz="1400" dirty="0" smtClean="0"/>
              <a:t> </a:t>
            </a:r>
            <a:r>
              <a:rPr lang="cs-CZ" sz="1400" dirty="0" err="1" smtClean="0"/>
              <a:t>regression</a:t>
            </a:r>
            <a:r>
              <a:rPr lang="cs-CZ" sz="1400" dirty="0" smtClean="0"/>
              <a:t> (</a:t>
            </a:r>
            <a:r>
              <a:rPr lang="cs-CZ" sz="1400" dirty="0" err="1" smtClean="0"/>
              <a:t>today</a:t>
            </a:r>
            <a:r>
              <a:rPr lang="cs-CZ" sz="1400" dirty="0" smtClean="0"/>
              <a:t> up to 10 mm, on </a:t>
            </a:r>
            <a:r>
              <a:rPr lang="cs-CZ" sz="1400" dirty="0" err="1" smtClean="0"/>
              <a:t>the</a:t>
            </a:r>
            <a:r>
              <a:rPr lang="cs-CZ" sz="1400" dirty="0" smtClean="0"/>
              <a:t> </a:t>
            </a:r>
            <a:r>
              <a:rPr lang="cs-CZ" sz="1400" dirty="0" err="1" smtClean="0"/>
              <a:t>previous</a:t>
            </a:r>
            <a:r>
              <a:rPr lang="cs-CZ" sz="1400" dirty="0" smtClean="0"/>
              <a:t> </a:t>
            </a:r>
            <a:r>
              <a:rPr lang="cs-CZ" sz="1400" dirty="0" err="1" smtClean="0"/>
              <a:t>examination</a:t>
            </a:r>
            <a:r>
              <a:rPr lang="cs-CZ" sz="1400" dirty="0" smtClean="0"/>
              <a:t> up to 17 mm). Tumor </a:t>
            </a:r>
            <a:r>
              <a:rPr lang="cs-CZ" sz="1400" dirty="0" err="1" smtClean="0"/>
              <a:t>grows</a:t>
            </a:r>
            <a:r>
              <a:rPr lang="cs-CZ" sz="1400" dirty="0" smtClean="0"/>
              <a:t> 1-2 mm </a:t>
            </a:r>
            <a:r>
              <a:rPr lang="cs-CZ" sz="1400" dirty="0" err="1" smtClean="0"/>
              <a:t>into</a:t>
            </a:r>
            <a:r>
              <a:rPr lang="cs-CZ" sz="1400" dirty="0" smtClean="0"/>
              <a:t> </a:t>
            </a:r>
            <a:r>
              <a:rPr lang="cs-CZ" sz="1400" dirty="0" err="1" smtClean="0"/>
              <a:t>surrounding</a:t>
            </a:r>
            <a:r>
              <a:rPr lang="cs-CZ" sz="1400" dirty="0" smtClean="0"/>
              <a:t> fat on </a:t>
            </a:r>
            <a:r>
              <a:rPr lang="cs-CZ" sz="1400" dirty="0" err="1" smtClean="0"/>
              <a:t>the</a:t>
            </a:r>
            <a:r>
              <a:rPr lang="cs-CZ" sz="1400" dirty="0" smtClean="0"/>
              <a:t> </a:t>
            </a:r>
            <a:r>
              <a:rPr lang="cs-CZ" sz="1400" dirty="0" err="1" smtClean="0"/>
              <a:t>ventral</a:t>
            </a:r>
            <a:r>
              <a:rPr lang="cs-CZ" sz="1400" dirty="0" smtClean="0"/>
              <a:t> part </a:t>
            </a:r>
            <a:r>
              <a:rPr lang="cs-CZ" sz="1400" dirty="0" err="1" smtClean="0"/>
              <a:t>of</a:t>
            </a:r>
            <a:r>
              <a:rPr lang="cs-CZ" sz="1400" dirty="0" smtClean="0"/>
              <a:t> </a:t>
            </a:r>
            <a:r>
              <a:rPr lang="cs-CZ" sz="1400" dirty="0" err="1" smtClean="0"/>
              <a:t>the</a:t>
            </a:r>
            <a:r>
              <a:rPr lang="cs-CZ" sz="1400" dirty="0" smtClean="0"/>
              <a:t> </a:t>
            </a:r>
            <a:r>
              <a:rPr lang="cs-CZ" sz="1400" dirty="0" err="1" smtClean="0"/>
              <a:t>rectum</a:t>
            </a:r>
            <a:r>
              <a:rPr lang="cs-CZ" sz="1400" dirty="0" smtClean="0"/>
              <a:t>, </a:t>
            </a:r>
            <a:r>
              <a:rPr lang="cs-CZ" sz="1400" dirty="0" err="1" smtClean="0"/>
              <a:t>it</a:t>
            </a:r>
            <a:r>
              <a:rPr lang="cs-CZ" sz="1400" dirty="0" smtClean="0"/>
              <a:t> </a:t>
            </a:r>
            <a:r>
              <a:rPr lang="cs-CZ" sz="1400" dirty="0" err="1" smtClean="0"/>
              <a:t>is</a:t>
            </a:r>
            <a:r>
              <a:rPr lang="cs-CZ" sz="1400" dirty="0" smtClean="0"/>
              <a:t> not in </a:t>
            </a:r>
            <a:r>
              <a:rPr lang="cs-CZ" sz="1400" dirty="0" err="1" smtClean="0"/>
              <a:t>contact</a:t>
            </a:r>
            <a:r>
              <a:rPr lang="cs-CZ" sz="1400" dirty="0" smtClean="0"/>
              <a:t> </a:t>
            </a:r>
            <a:r>
              <a:rPr lang="cs-CZ" sz="1400" dirty="0" err="1" smtClean="0"/>
              <a:t>with</a:t>
            </a:r>
            <a:r>
              <a:rPr lang="cs-CZ" sz="1400" dirty="0" smtClean="0"/>
              <a:t> </a:t>
            </a:r>
            <a:r>
              <a:rPr lang="cs-CZ" sz="1400" dirty="0" err="1" smtClean="0"/>
              <a:t>mesorectal</a:t>
            </a:r>
            <a:r>
              <a:rPr lang="cs-CZ" sz="1400" dirty="0" smtClean="0"/>
              <a:t> </a:t>
            </a:r>
            <a:r>
              <a:rPr lang="cs-CZ" sz="1400" dirty="0" err="1" smtClean="0"/>
              <a:t>fascia</a:t>
            </a:r>
            <a:r>
              <a:rPr lang="cs-CZ" sz="1400" dirty="0" smtClean="0"/>
              <a:t> </a:t>
            </a:r>
            <a:r>
              <a:rPr lang="cs-CZ" sz="1400" dirty="0" err="1" smtClean="0"/>
              <a:t>or</a:t>
            </a:r>
            <a:r>
              <a:rPr lang="cs-CZ" sz="1400" dirty="0" smtClean="0"/>
              <a:t> </a:t>
            </a:r>
            <a:r>
              <a:rPr lang="cs-CZ" sz="1400" dirty="0" err="1" smtClean="0"/>
              <a:t>prostate</a:t>
            </a:r>
            <a:r>
              <a:rPr lang="cs-CZ" sz="1400" dirty="0" smtClean="0"/>
              <a:t>. </a:t>
            </a:r>
          </a:p>
          <a:p>
            <a:pPr marL="0" indent="0">
              <a:buNone/>
            </a:pPr>
            <a:r>
              <a:rPr lang="cs-CZ" sz="1400" dirty="0" err="1" smtClean="0"/>
              <a:t>Conclusion</a:t>
            </a:r>
            <a:r>
              <a:rPr lang="cs-CZ" sz="1400" dirty="0" smtClean="0"/>
              <a:t>: </a:t>
            </a:r>
            <a:r>
              <a:rPr lang="cs-CZ" sz="1400" dirty="0" err="1" smtClean="0"/>
              <a:t>Rectal</a:t>
            </a:r>
            <a:r>
              <a:rPr lang="cs-CZ" sz="1400" dirty="0" smtClean="0"/>
              <a:t> </a:t>
            </a:r>
            <a:r>
              <a:rPr lang="cs-CZ" sz="1400" dirty="0" err="1" smtClean="0"/>
              <a:t>cancer</a:t>
            </a:r>
            <a:r>
              <a:rPr lang="cs-CZ" sz="1400" dirty="0" smtClean="0"/>
              <a:t> </a:t>
            </a:r>
            <a:r>
              <a:rPr lang="pt-BR" sz="1400" dirty="0" smtClean="0"/>
              <a:t>ycT3a </a:t>
            </a:r>
            <a:r>
              <a:rPr lang="pt-BR" sz="1400" dirty="0"/>
              <a:t>N0 M0 </a:t>
            </a:r>
            <a:r>
              <a:rPr lang="pt-BR" sz="1400" dirty="0" smtClean="0"/>
              <a:t>– par</a:t>
            </a:r>
            <a:r>
              <a:rPr lang="cs-CZ" sz="1400" dirty="0" err="1" smtClean="0"/>
              <a:t>tial</a:t>
            </a:r>
            <a:r>
              <a:rPr lang="cs-CZ" sz="1400" dirty="0" smtClean="0"/>
              <a:t> </a:t>
            </a:r>
            <a:r>
              <a:rPr lang="cs-CZ" sz="1400" dirty="0" err="1" smtClean="0"/>
              <a:t>regression</a:t>
            </a:r>
            <a:r>
              <a:rPr lang="cs-CZ" sz="1400" dirty="0" smtClean="0"/>
              <a:t> </a:t>
            </a:r>
            <a:r>
              <a:rPr lang="cs-CZ" sz="1400" dirty="0" err="1" smtClean="0"/>
              <a:t>of</a:t>
            </a:r>
            <a:r>
              <a:rPr lang="cs-CZ" sz="1400" dirty="0" smtClean="0"/>
              <a:t> </a:t>
            </a:r>
            <a:r>
              <a:rPr lang="cs-CZ" sz="1400" dirty="0" err="1" smtClean="0"/>
              <a:t>the</a:t>
            </a:r>
            <a:r>
              <a:rPr lang="cs-CZ" sz="1400" dirty="0" smtClean="0"/>
              <a:t> tumor</a:t>
            </a:r>
            <a:r>
              <a:rPr lang="pt-BR" sz="1400" dirty="0" smtClean="0"/>
              <a:t>. </a:t>
            </a:r>
            <a:endParaRPr lang="cs-CZ" sz="1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572879" y="6099736"/>
            <a:ext cx="33232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/>
              <a:t>T2 axial plane – distance from anus, extent of the tumor</a:t>
            </a:r>
            <a:endParaRPr lang="en-US" sz="1300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4286250" y="6098300"/>
            <a:ext cx="351414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300" dirty="0" smtClean="0"/>
              <a:t>T2 </a:t>
            </a:r>
            <a:r>
              <a:rPr lang="cs-CZ" sz="1300" dirty="0" err="1" smtClean="0"/>
              <a:t>coronal</a:t>
            </a:r>
            <a:r>
              <a:rPr lang="cs-CZ" sz="1300" dirty="0" smtClean="0"/>
              <a:t> plane </a:t>
            </a:r>
            <a:r>
              <a:rPr lang="cs-CZ" sz="1300" dirty="0" smtClean="0"/>
              <a:t>– </a:t>
            </a:r>
            <a:r>
              <a:rPr lang="cs-CZ" sz="1300" dirty="0" err="1" smtClean="0"/>
              <a:t>less</a:t>
            </a:r>
            <a:r>
              <a:rPr lang="cs-CZ" sz="1300" dirty="0" smtClean="0"/>
              <a:t> </a:t>
            </a:r>
            <a:r>
              <a:rPr lang="cs-CZ" sz="1300" dirty="0" err="1" smtClean="0"/>
              <a:t>conspicuous</a:t>
            </a:r>
            <a:r>
              <a:rPr lang="cs-CZ" sz="1300" dirty="0" smtClean="0"/>
              <a:t> </a:t>
            </a:r>
            <a:r>
              <a:rPr lang="cs-CZ" sz="1300" dirty="0" err="1" smtClean="0"/>
              <a:t>circular</a:t>
            </a:r>
            <a:r>
              <a:rPr lang="cs-CZ" sz="1300" dirty="0" smtClean="0"/>
              <a:t> </a:t>
            </a:r>
            <a:r>
              <a:rPr lang="cs-CZ" sz="1300" dirty="0" err="1" smtClean="0"/>
              <a:t>thickening</a:t>
            </a:r>
            <a:r>
              <a:rPr lang="cs-CZ" sz="1300" dirty="0" smtClean="0"/>
              <a:t> </a:t>
            </a:r>
            <a:r>
              <a:rPr lang="cs-CZ" sz="1300" dirty="0" err="1" smtClean="0"/>
              <a:t>of</a:t>
            </a:r>
            <a:r>
              <a:rPr lang="cs-CZ" sz="1300" dirty="0" smtClean="0"/>
              <a:t> </a:t>
            </a:r>
            <a:r>
              <a:rPr lang="cs-CZ" sz="1300" dirty="0" err="1" smtClean="0"/>
              <a:t>the</a:t>
            </a:r>
            <a:r>
              <a:rPr lang="cs-CZ" sz="1300" dirty="0" smtClean="0"/>
              <a:t> </a:t>
            </a:r>
            <a:r>
              <a:rPr lang="cs-CZ" sz="1300" dirty="0" err="1" smtClean="0"/>
              <a:t>wall</a:t>
            </a:r>
            <a:r>
              <a:rPr lang="cs-CZ" sz="1300" dirty="0" smtClean="0"/>
              <a:t> </a:t>
            </a:r>
            <a:r>
              <a:rPr lang="cs-CZ" sz="1300" dirty="0" err="1" smtClean="0"/>
              <a:t>with</a:t>
            </a:r>
            <a:r>
              <a:rPr lang="cs-CZ" sz="1300" dirty="0" smtClean="0"/>
              <a:t>  </a:t>
            </a:r>
            <a:r>
              <a:rPr lang="cs-CZ" sz="1300" dirty="0" err="1" smtClean="0"/>
              <a:t>small</a:t>
            </a:r>
            <a:r>
              <a:rPr lang="cs-CZ" sz="1300" dirty="0" smtClean="0"/>
              <a:t> </a:t>
            </a:r>
            <a:r>
              <a:rPr lang="cs-CZ" sz="1300" dirty="0" err="1" smtClean="0"/>
              <a:t>spiculation</a:t>
            </a:r>
            <a:r>
              <a:rPr lang="cs-CZ" sz="1300" dirty="0" smtClean="0"/>
              <a:t> </a:t>
            </a:r>
            <a:r>
              <a:rPr lang="cs-CZ" sz="1300" dirty="0" err="1" smtClean="0"/>
              <a:t>into</a:t>
            </a:r>
            <a:r>
              <a:rPr lang="cs-CZ" sz="1300" dirty="0" smtClean="0"/>
              <a:t> </a:t>
            </a:r>
            <a:r>
              <a:rPr lang="cs-CZ" sz="1300" dirty="0" err="1" smtClean="0"/>
              <a:t>surrounding</a:t>
            </a:r>
            <a:r>
              <a:rPr lang="cs-CZ" sz="1300" dirty="0" smtClean="0"/>
              <a:t> fat, no </a:t>
            </a:r>
            <a:r>
              <a:rPr lang="cs-CZ" sz="1300" dirty="0" err="1" smtClean="0"/>
              <a:t>lymph</a:t>
            </a:r>
            <a:r>
              <a:rPr lang="cs-CZ" sz="1300" dirty="0" smtClean="0"/>
              <a:t> </a:t>
            </a:r>
            <a:r>
              <a:rPr lang="cs-CZ" sz="1300" dirty="0" err="1" smtClean="0"/>
              <a:t>nodes</a:t>
            </a:r>
            <a:r>
              <a:rPr lang="cs-CZ" sz="1300" dirty="0" smtClean="0"/>
              <a:t> in </a:t>
            </a:r>
            <a:r>
              <a:rPr lang="cs-CZ" sz="1300" dirty="0" err="1" smtClean="0"/>
              <a:t>perirectal</a:t>
            </a:r>
            <a:r>
              <a:rPr lang="cs-CZ" sz="1300" dirty="0" smtClean="0"/>
              <a:t> fat. </a:t>
            </a:r>
            <a:endParaRPr lang="cs-CZ" sz="13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8257036" y="6116340"/>
            <a:ext cx="303797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/>
              <a:t>PET/MRI fusion – radiopharmaceutical (18-FDG) is accumulated in rectal cancer and urinary bladder (excreted via urine). </a:t>
            </a:r>
            <a:endParaRPr lang="en-US" sz="13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521" y="2338527"/>
            <a:ext cx="3206799" cy="374410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2430" y="2337344"/>
            <a:ext cx="3057525" cy="374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29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2856" y="174974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No </a:t>
            </a:r>
            <a:r>
              <a:rPr lang="cs-CZ" dirty="0" err="1" smtClean="0"/>
              <a:t>distant</a:t>
            </a:r>
            <a:r>
              <a:rPr lang="cs-CZ" dirty="0" smtClean="0"/>
              <a:t> </a:t>
            </a:r>
            <a:r>
              <a:rPr lang="cs-CZ" dirty="0" err="1" smtClean="0"/>
              <a:t>metastases</a:t>
            </a:r>
            <a:r>
              <a:rPr lang="cs-CZ" dirty="0" smtClean="0"/>
              <a:t> on </a:t>
            </a:r>
            <a:r>
              <a:rPr lang="cs-CZ" dirty="0" err="1" smtClean="0"/>
              <a:t>abdominal</a:t>
            </a:r>
            <a:r>
              <a:rPr lang="cs-CZ" dirty="0" smtClean="0"/>
              <a:t> CT.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 smtClean="0"/>
              <a:t>Surgical</a:t>
            </a:r>
            <a:r>
              <a:rPr lang="cs-CZ" dirty="0" smtClean="0"/>
              <a:t> </a:t>
            </a:r>
            <a:r>
              <a:rPr lang="cs-CZ" dirty="0" err="1" smtClean="0"/>
              <a:t>resection</a:t>
            </a:r>
            <a:r>
              <a:rPr lang="cs-CZ" dirty="0" smtClean="0"/>
              <a:t> – </a:t>
            </a:r>
            <a:r>
              <a:rPr lang="cs-CZ" dirty="0" err="1" smtClean="0"/>
              <a:t>transanal</a:t>
            </a:r>
            <a:r>
              <a:rPr lang="cs-CZ" dirty="0" smtClean="0"/>
              <a:t> </a:t>
            </a:r>
            <a:r>
              <a:rPr lang="cs-CZ" dirty="0" err="1" smtClean="0"/>
              <a:t>total</a:t>
            </a:r>
            <a:r>
              <a:rPr lang="cs-CZ" dirty="0" smtClean="0"/>
              <a:t> </a:t>
            </a:r>
            <a:r>
              <a:rPr lang="cs-CZ" dirty="0" err="1" smtClean="0"/>
              <a:t>mesorectal</a:t>
            </a:r>
            <a:r>
              <a:rPr lang="cs-CZ" dirty="0" smtClean="0"/>
              <a:t> </a:t>
            </a:r>
            <a:r>
              <a:rPr lang="cs-CZ" dirty="0" err="1" smtClean="0"/>
              <a:t>excision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coloanal</a:t>
            </a:r>
            <a:r>
              <a:rPr lang="cs-CZ" dirty="0" smtClean="0"/>
              <a:t> </a:t>
            </a:r>
            <a:r>
              <a:rPr lang="cs-CZ" dirty="0" err="1" smtClean="0"/>
              <a:t>anastomosis</a:t>
            </a:r>
            <a:r>
              <a:rPr lang="cs-CZ" dirty="0" smtClean="0"/>
              <a:t>.</a:t>
            </a:r>
            <a:endParaRPr lang="cs-CZ" dirty="0" smtClean="0"/>
          </a:p>
          <a:p>
            <a:pPr marL="0" indent="0">
              <a:buNone/>
            </a:pPr>
            <a:r>
              <a:rPr lang="cs-CZ" sz="1700" dirty="0" smtClean="0"/>
              <a:t>(</a:t>
            </a:r>
            <a:r>
              <a:rPr lang="cs-CZ" sz="1700" dirty="0" err="1" smtClean="0"/>
              <a:t>Histologically</a:t>
            </a:r>
            <a:r>
              <a:rPr lang="cs-CZ" sz="1700" dirty="0" smtClean="0"/>
              <a:t> </a:t>
            </a:r>
            <a:r>
              <a:rPr lang="cs-CZ" sz="1700" dirty="0" err="1" smtClean="0"/>
              <a:t>moderately</a:t>
            </a:r>
            <a:r>
              <a:rPr lang="cs-CZ" sz="1700" dirty="0" smtClean="0"/>
              <a:t> </a:t>
            </a:r>
            <a:r>
              <a:rPr lang="cs-CZ" sz="1700" dirty="0" err="1" smtClean="0"/>
              <a:t>differentiated</a:t>
            </a:r>
            <a:r>
              <a:rPr lang="cs-CZ" sz="1700" dirty="0" smtClean="0"/>
              <a:t> </a:t>
            </a:r>
            <a:r>
              <a:rPr lang="cs-CZ" sz="1700" dirty="0" smtClean="0"/>
              <a:t>(</a:t>
            </a:r>
            <a:r>
              <a:rPr lang="cs-CZ" sz="1700" dirty="0"/>
              <a:t>G2) </a:t>
            </a:r>
            <a:r>
              <a:rPr lang="cs-CZ" sz="1700" dirty="0" err="1" smtClean="0"/>
              <a:t>intestinal</a:t>
            </a:r>
            <a:r>
              <a:rPr lang="cs-CZ" sz="1700" dirty="0" smtClean="0"/>
              <a:t> </a:t>
            </a:r>
            <a:r>
              <a:rPr lang="cs-CZ" sz="1700" dirty="0" err="1" smtClean="0"/>
              <a:t>typee</a:t>
            </a:r>
            <a:r>
              <a:rPr lang="cs-CZ" sz="1700" dirty="0" smtClean="0"/>
              <a:t> </a:t>
            </a:r>
            <a:r>
              <a:rPr lang="cs-CZ" sz="1700" dirty="0" err="1" smtClean="0"/>
              <a:t>adenocarcinoma</a:t>
            </a:r>
            <a:r>
              <a:rPr lang="cs-CZ" sz="1700" dirty="0" smtClean="0"/>
              <a:t> </a:t>
            </a:r>
            <a:r>
              <a:rPr lang="cs-CZ" sz="1700" dirty="0" err="1" smtClean="0"/>
              <a:t>infiltrating</a:t>
            </a:r>
            <a:r>
              <a:rPr lang="cs-CZ" sz="1700" dirty="0" smtClean="0"/>
              <a:t> </a:t>
            </a:r>
            <a:r>
              <a:rPr lang="cs-CZ" sz="1700" dirty="0" err="1" smtClean="0"/>
              <a:t>muscular</a:t>
            </a:r>
            <a:r>
              <a:rPr lang="cs-CZ" sz="1700" dirty="0" smtClean="0"/>
              <a:t> </a:t>
            </a:r>
            <a:r>
              <a:rPr lang="cs-CZ" sz="1700" dirty="0" err="1" smtClean="0"/>
              <a:t>layer</a:t>
            </a:r>
            <a:r>
              <a:rPr lang="cs-CZ" sz="1700" dirty="0" smtClean="0"/>
              <a:t> </a:t>
            </a:r>
            <a:r>
              <a:rPr lang="cs-CZ" sz="1700" dirty="0"/>
              <a:t>(ypT2). </a:t>
            </a:r>
            <a:r>
              <a:rPr lang="cs-CZ" sz="1700" dirty="0" smtClean="0"/>
              <a:t>No </a:t>
            </a:r>
            <a:r>
              <a:rPr lang="cs-CZ" sz="1700" dirty="0" err="1" smtClean="0"/>
              <a:t>signs</a:t>
            </a:r>
            <a:r>
              <a:rPr lang="cs-CZ" sz="1700" dirty="0" smtClean="0"/>
              <a:t> </a:t>
            </a:r>
            <a:r>
              <a:rPr lang="cs-CZ" sz="1700" dirty="0" err="1" smtClean="0"/>
              <a:t>of</a:t>
            </a:r>
            <a:r>
              <a:rPr lang="cs-CZ" sz="1700" dirty="0" smtClean="0"/>
              <a:t> </a:t>
            </a:r>
            <a:r>
              <a:rPr lang="cs-CZ" sz="1700" dirty="0" err="1" smtClean="0"/>
              <a:t>angioinvasion</a:t>
            </a:r>
            <a:r>
              <a:rPr lang="cs-CZ" sz="1700" dirty="0" smtClean="0"/>
              <a:t> no </a:t>
            </a:r>
            <a:r>
              <a:rPr lang="cs-CZ" sz="1700" dirty="0" err="1" smtClean="0"/>
              <a:t>metastasis</a:t>
            </a:r>
            <a:r>
              <a:rPr lang="cs-CZ" sz="1700" dirty="0" smtClean="0"/>
              <a:t> in </a:t>
            </a:r>
            <a:r>
              <a:rPr lang="cs-CZ" sz="1700" dirty="0" err="1" smtClean="0"/>
              <a:t>lymph</a:t>
            </a:r>
            <a:r>
              <a:rPr lang="cs-CZ" sz="1700" dirty="0" smtClean="0"/>
              <a:t> </a:t>
            </a:r>
            <a:r>
              <a:rPr lang="cs-CZ" sz="1700" dirty="0" err="1" smtClean="0"/>
              <a:t>nodes</a:t>
            </a:r>
            <a:r>
              <a:rPr lang="cs-CZ" sz="1700" dirty="0" smtClean="0"/>
              <a:t> - LN </a:t>
            </a:r>
            <a:r>
              <a:rPr lang="cs-CZ" sz="1700" dirty="0"/>
              <a:t>0/11 (ypN0). </a:t>
            </a:r>
            <a:r>
              <a:rPr lang="cs-CZ" sz="1700" dirty="0" err="1" smtClean="0"/>
              <a:t>Proximal</a:t>
            </a:r>
            <a:r>
              <a:rPr lang="cs-CZ" sz="1700" dirty="0" smtClean="0"/>
              <a:t>, </a:t>
            </a:r>
            <a:r>
              <a:rPr lang="cs-CZ" sz="1700" dirty="0" err="1" smtClean="0"/>
              <a:t>distal</a:t>
            </a:r>
            <a:r>
              <a:rPr lang="cs-CZ" sz="1700" dirty="0" smtClean="0"/>
              <a:t> and </a:t>
            </a:r>
            <a:r>
              <a:rPr lang="cs-CZ" sz="1700" dirty="0" err="1" smtClean="0"/>
              <a:t>circular</a:t>
            </a:r>
            <a:r>
              <a:rPr lang="cs-CZ" sz="1700" dirty="0" smtClean="0"/>
              <a:t> </a:t>
            </a:r>
            <a:r>
              <a:rPr lang="cs-CZ" sz="1700" dirty="0" err="1" smtClean="0"/>
              <a:t>resection</a:t>
            </a:r>
            <a:r>
              <a:rPr lang="cs-CZ" sz="1700" dirty="0" smtClean="0"/>
              <a:t> line </a:t>
            </a:r>
            <a:r>
              <a:rPr lang="cs-CZ" sz="1700" dirty="0" err="1" smtClean="0"/>
              <a:t>without</a:t>
            </a:r>
            <a:r>
              <a:rPr lang="cs-CZ" sz="1700" dirty="0" smtClean="0"/>
              <a:t> </a:t>
            </a:r>
            <a:r>
              <a:rPr lang="cs-CZ" sz="1700" dirty="0" err="1" smtClean="0"/>
              <a:t>signs</a:t>
            </a:r>
            <a:r>
              <a:rPr lang="cs-CZ" sz="1700" dirty="0" smtClean="0"/>
              <a:t> </a:t>
            </a:r>
            <a:r>
              <a:rPr lang="cs-CZ" sz="1700" dirty="0" err="1" smtClean="0"/>
              <a:t>of</a:t>
            </a:r>
            <a:r>
              <a:rPr lang="cs-CZ" sz="1700" dirty="0" smtClean="0"/>
              <a:t> </a:t>
            </a:r>
            <a:r>
              <a:rPr lang="cs-CZ" sz="1700" dirty="0" err="1" smtClean="0"/>
              <a:t>the</a:t>
            </a:r>
            <a:r>
              <a:rPr lang="cs-CZ" sz="1700" dirty="0" smtClean="0"/>
              <a:t> tumor. ypT2ypN0M0</a:t>
            </a:r>
            <a:r>
              <a:rPr lang="cs-CZ" sz="1700" dirty="0" smtClean="0"/>
              <a:t>)</a:t>
            </a:r>
          </a:p>
          <a:p>
            <a:pPr marL="0" indent="0">
              <a:buNone/>
            </a:pPr>
            <a:r>
              <a:rPr lang="cs-CZ" dirty="0" err="1" smtClean="0"/>
              <a:t>Resection</a:t>
            </a:r>
            <a:r>
              <a:rPr lang="cs-CZ" dirty="0" smtClean="0"/>
              <a:t> </a:t>
            </a:r>
            <a:r>
              <a:rPr lang="cs-CZ" dirty="0" err="1" smtClean="0"/>
              <a:t>was</a:t>
            </a:r>
            <a:r>
              <a:rPr lang="cs-CZ" dirty="0" smtClean="0"/>
              <a:t> </a:t>
            </a:r>
            <a:r>
              <a:rPr lang="cs-CZ" dirty="0" err="1" smtClean="0"/>
              <a:t>followed</a:t>
            </a:r>
            <a:r>
              <a:rPr lang="cs-CZ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adjuvant</a:t>
            </a:r>
            <a:r>
              <a:rPr lang="cs-CZ" dirty="0" smtClean="0"/>
              <a:t> </a:t>
            </a:r>
            <a:r>
              <a:rPr lang="cs-CZ" dirty="0" err="1" smtClean="0"/>
              <a:t>chemotherapy</a:t>
            </a:r>
            <a:r>
              <a:rPr lang="cs-CZ" dirty="0" smtClean="0"/>
              <a:t>.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err="1" smtClean="0"/>
              <a:t>Further</a:t>
            </a:r>
            <a:r>
              <a:rPr lang="cs-CZ" dirty="0" smtClean="0"/>
              <a:t> </a:t>
            </a:r>
            <a:r>
              <a:rPr lang="cs-CZ" dirty="0" err="1" smtClean="0"/>
              <a:t>follow</a:t>
            </a:r>
            <a:r>
              <a:rPr lang="cs-CZ" dirty="0" smtClean="0"/>
              <a:t>-up on PET/MRI.</a:t>
            </a:r>
            <a:endParaRPr lang="cs-CZ" dirty="0"/>
          </a:p>
        </p:txBody>
      </p:sp>
      <p:pic>
        <p:nvPicPr>
          <p:cNvPr id="6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007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73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Summary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 err="1" smtClean="0"/>
              <a:t>Locoregional</a:t>
            </a:r>
            <a:r>
              <a:rPr lang="cs-CZ" b="1" dirty="0" smtClean="0"/>
              <a:t> </a:t>
            </a:r>
            <a:r>
              <a:rPr lang="cs-CZ" b="1" dirty="0" err="1" smtClean="0"/>
              <a:t>staging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rectal</a:t>
            </a:r>
            <a:r>
              <a:rPr lang="cs-CZ" b="1" dirty="0" smtClean="0"/>
              <a:t> </a:t>
            </a:r>
            <a:r>
              <a:rPr lang="cs-CZ" b="1" dirty="0" err="1" smtClean="0"/>
              <a:t>cancer</a:t>
            </a:r>
            <a:r>
              <a:rPr lang="cs-CZ" b="1" dirty="0" smtClean="0"/>
              <a:t> </a:t>
            </a:r>
            <a:r>
              <a:rPr lang="cs-CZ" b="1" dirty="0" smtClean="0"/>
              <a:t>rekta </a:t>
            </a:r>
            <a:r>
              <a:rPr lang="cs-CZ" b="1" dirty="0" err="1" smtClean="0"/>
              <a:t>is</a:t>
            </a:r>
            <a:r>
              <a:rPr lang="cs-CZ" b="1" dirty="0" smtClean="0"/>
              <a:t> </a:t>
            </a:r>
            <a:r>
              <a:rPr lang="cs-CZ" b="1" dirty="0" err="1" smtClean="0"/>
              <a:t>performed</a:t>
            </a:r>
            <a:r>
              <a:rPr lang="cs-CZ" b="1" dirty="0" smtClean="0"/>
              <a:t> on MRI. </a:t>
            </a:r>
            <a:endParaRPr lang="cs-CZ" b="1" dirty="0" smtClean="0"/>
          </a:p>
          <a:p>
            <a:pPr marL="0" indent="0" algn="ctr">
              <a:buNone/>
            </a:pPr>
            <a:endParaRPr lang="cs-CZ" b="1" dirty="0"/>
          </a:p>
          <a:p>
            <a:pPr marL="0" indent="0">
              <a:buNone/>
            </a:pPr>
            <a:r>
              <a:rPr lang="en-US" b="1" dirty="0"/>
              <a:t>PET/MRI </a:t>
            </a:r>
            <a:r>
              <a:rPr lang="en-US" b="1" dirty="0" smtClean="0"/>
              <a:t>allows </a:t>
            </a:r>
            <a:r>
              <a:rPr lang="en-US" b="1" dirty="0"/>
              <a:t>to perform </a:t>
            </a:r>
            <a:r>
              <a:rPr lang="en-US" b="1" dirty="0" err="1"/>
              <a:t>locoregional</a:t>
            </a:r>
            <a:r>
              <a:rPr lang="en-US" b="1" dirty="0"/>
              <a:t> staging and detection of distant metastases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rectal</a:t>
            </a:r>
            <a:r>
              <a:rPr lang="cs-CZ" b="1" dirty="0" smtClean="0"/>
              <a:t> </a:t>
            </a:r>
            <a:r>
              <a:rPr lang="cs-CZ" b="1" dirty="0" err="1" smtClean="0"/>
              <a:t>cancer</a:t>
            </a:r>
            <a:r>
              <a:rPr lang="cs-CZ" b="1" dirty="0" smtClean="0"/>
              <a:t> </a:t>
            </a:r>
            <a:r>
              <a:rPr lang="en-US" b="1" dirty="0" smtClean="0"/>
              <a:t>during </a:t>
            </a:r>
            <a:r>
              <a:rPr lang="en-US" b="1" dirty="0"/>
              <a:t>one procedure.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MRI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rectum</a:t>
            </a:r>
            <a:r>
              <a:rPr lang="cs-CZ" b="1" dirty="0" smtClean="0"/>
              <a:t> </a:t>
            </a:r>
            <a:r>
              <a:rPr lang="cs-CZ" b="1" dirty="0" err="1" smtClean="0"/>
              <a:t>is</a:t>
            </a:r>
            <a:r>
              <a:rPr lang="cs-CZ" b="1" dirty="0" smtClean="0"/>
              <a:t> </a:t>
            </a:r>
            <a:r>
              <a:rPr lang="cs-CZ" b="1" dirty="0" err="1" smtClean="0"/>
              <a:t>suitable</a:t>
            </a:r>
            <a:r>
              <a:rPr lang="cs-CZ" b="1" dirty="0" smtClean="0"/>
              <a:t> </a:t>
            </a:r>
            <a:r>
              <a:rPr lang="cs-CZ" b="1" dirty="0" err="1" smtClean="0"/>
              <a:t>method</a:t>
            </a:r>
            <a:r>
              <a:rPr lang="cs-CZ" b="1" dirty="0" smtClean="0"/>
              <a:t> </a:t>
            </a:r>
            <a:r>
              <a:rPr lang="cs-CZ" b="1" dirty="0" err="1" smtClean="0"/>
              <a:t>for</a:t>
            </a:r>
            <a:r>
              <a:rPr lang="cs-CZ" b="1" dirty="0" smtClean="0"/>
              <a:t> </a:t>
            </a:r>
            <a:r>
              <a:rPr lang="cs-CZ" b="1" dirty="0" err="1" smtClean="0"/>
              <a:t>restaging</a:t>
            </a:r>
            <a:r>
              <a:rPr lang="cs-CZ" b="1" dirty="0" smtClean="0"/>
              <a:t> </a:t>
            </a:r>
            <a:r>
              <a:rPr lang="cs-CZ" b="1" dirty="0" err="1" smtClean="0"/>
              <a:t>after</a:t>
            </a:r>
            <a:r>
              <a:rPr lang="cs-CZ" b="1" dirty="0" smtClean="0"/>
              <a:t> </a:t>
            </a:r>
            <a:r>
              <a:rPr lang="cs-CZ" b="1" dirty="0" err="1" smtClean="0"/>
              <a:t>neoadjuvant</a:t>
            </a:r>
            <a:r>
              <a:rPr lang="cs-CZ" b="1" dirty="0" smtClean="0"/>
              <a:t> </a:t>
            </a:r>
            <a:r>
              <a:rPr lang="cs-CZ" b="1" dirty="0" err="1" smtClean="0"/>
              <a:t>therapy</a:t>
            </a:r>
            <a:r>
              <a:rPr lang="cs-CZ" b="1" dirty="0" smtClean="0"/>
              <a:t>. 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en-US" b="1" dirty="0"/>
              <a:t>PET (</a:t>
            </a:r>
            <a:r>
              <a:rPr lang="en-US" b="1" dirty="0" smtClean="0"/>
              <a:t>PET/MR) </a:t>
            </a:r>
            <a:r>
              <a:rPr lang="en-US" b="1" dirty="0"/>
              <a:t>should be performed at least 8 </a:t>
            </a:r>
            <a:r>
              <a:rPr lang="en-US" b="1" dirty="0" err="1"/>
              <a:t>weaks</a:t>
            </a:r>
            <a:r>
              <a:rPr lang="en-US" b="1" dirty="0"/>
              <a:t> since the last radiotherapy because of possible false positive </a:t>
            </a:r>
            <a:r>
              <a:rPr lang="en-US" b="1" dirty="0" smtClean="0"/>
              <a:t>finding</a:t>
            </a:r>
            <a:r>
              <a:rPr lang="cs-CZ" b="1" dirty="0" smtClean="0"/>
              <a:t>s</a:t>
            </a:r>
            <a:r>
              <a:rPr lang="en-US" b="1" dirty="0" smtClean="0"/>
              <a:t> </a:t>
            </a:r>
            <a:r>
              <a:rPr lang="en-US" b="1" dirty="0"/>
              <a:t>in irradiated area. </a:t>
            </a:r>
            <a:endParaRPr lang="cs-CZ" b="1" dirty="0"/>
          </a:p>
        </p:txBody>
      </p:sp>
      <p:pic>
        <p:nvPicPr>
          <p:cNvPr id="6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007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20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681</Words>
  <Application>Microsoft Office PowerPoint</Application>
  <PresentationFormat>Širokoúhlá obrazovka</PresentationFormat>
  <Paragraphs>54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Case report – rectal cancer</vt:lpstr>
      <vt:lpstr>Male, 72 years</vt:lpstr>
      <vt:lpstr>Rectal cancer staging</vt:lpstr>
      <vt:lpstr>MRI of the rectum - summary</vt:lpstr>
      <vt:lpstr>Follow-up</vt:lpstr>
      <vt:lpstr>MRI of the rectum - restaging</vt:lpstr>
      <vt:lpstr>Prezentace aplikace PowerPoint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Kazuistika žlučník</dc:title>
  <dc:creator>Rohan Tomáš</dc:creator>
  <cp:lastModifiedBy>Rohan Tomáš</cp:lastModifiedBy>
  <cp:revision>49</cp:revision>
  <dcterms:created xsi:type="dcterms:W3CDTF">2020-05-05T07:41:23Z</dcterms:created>
  <dcterms:modified xsi:type="dcterms:W3CDTF">2020-09-10T15:37:18Z</dcterms:modified>
</cp:coreProperties>
</file>