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i0VluFCYhUzu64SThtKDP8ypn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746969-C4BE-47A0-8BBA-2C95AB2E8C9F}">
  <a:tblStyle styleId="{8D746969-C4BE-47A0-8BBA-2C95AB2E8C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93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93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3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9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9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2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0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0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3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3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0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9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9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9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9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9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6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9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9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7"/>
          <p:cNvSpPr txBox="1"/>
          <p:nvPr>
            <p:ph idx="1" type="body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197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19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98"/>
          <p:cNvSpPr txBox="1"/>
          <p:nvPr>
            <p:ph idx="2" type="body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98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98"/>
          <p:cNvSpPr txBox="1"/>
          <p:nvPr>
            <p:ph idx="4" type="body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19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0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00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0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00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0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0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0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01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1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1C5D7"/>
          </a:solidFill>
          <a:ln>
            <a:noFill/>
          </a:ln>
        </p:spPr>
      </p:sp>
      <p:sp>
        <p:nvSpPr>
          <p:cNvPr id="79" name="Google Shape;79;p201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0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9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9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9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9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9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Relationship Id="rId4" Type="http://schemas.openxmlformats.org/officeDocument/2006/relationships/hyperlink" Target="https://www.sciencedirect.com/science/article/pii/S0091302210000361?via%3Dihub#tblfn3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7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Endocrine System</a:t>
            </a:r>
            <a:endParaRPr/>
          </a:p>
        </p:txBody>
      </p:sp>
      <p:sp>
        <p:nvSpPr>
          <p:cNvPr id="102" name="Google Shape;102;p177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AMIR SAMADIAN M.D.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DEPARTMENT OF PHYSIOLOGY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7083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103" name="Google Shape;103;p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20" y="177825"/>
            <a:ext cx="3504092" cy="2698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Negative vs positive feedback </a:t>
            </a:r>
            <a:endParaRPr/>
          </a:p>
        </p:txBody>
      </p:sp>
      <p:pic>
        <p:nvPicPr>
          <p:cNvPr id="162" name="Google Shape;16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5889" y="1862888"/>
            <a:ext cx="5832597" cy="432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Regulation of reception </a:t>
            </a:r>
            <a:endParaRPr/>
          </a:p>
        </p:txBody>
      </p:sp>
      <p:pic>
        <p:nvPicPr>
          <p:cNvPr id="168" name="Google Shape;16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963" y="1988536"/>
            <a:ext cx="10058400" cy="373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Cell response : receptors up/down regulation</a:t>
            </a:r>
            <a:endParaRPr/>
          </a:p>
        </p:txBody>
      </p:sp>
      <p:pic>
        <p:nvPicPr>
          <p:cNvPr descr="mage result for down and up regulation of receptors" id="174" name="Google Shape;17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752" y="1846263"/>
            <a:ext cx="4184822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Gs/i 🡪 c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MP 🡪 Protein kinase 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 </a:t>
            </a:r>
            <a:endParaRPr/>
          </a:p>
        </p:txBody>
      </p:sp>
      <p:pic>
        <p:nvPicPr>
          <p:cNvPr id="180" name="Google Shape;18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7666" y="1737360"/>
            <a:ext cx="3712173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gineering therapeutic antibodies targeting G-protein–coupled receptors |  Experimental &amp;amp; Molecular Medicine" id="181" name="Google Shape;1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883" y="1958213"/>
            <a:ext cx="652462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Gq 🡪 PL </a:t>
            </a:r>
            <a:r>
              <a:rPr lang="en-US">
                <a:solidFill>
                  <a:srgbClr val="FF0000"/>
                </a:solidFill>
              </a:rPr>
              <a:t>C </a:t>
            </a:r>
            <a:r>
              <a:rPr lang="en-US">
                <a:solidFill>
                  <a:schemeClr val="dk1"/>
                </a:solidFill>
              </a:rPr>
              <a:t>🡪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DAG &amp; IP3</a:t>
            </a:r>
            <a:r>
              <a:rPr lang="en-US">
                <a:solidFill>
                  <a:schemeClr val="dk1"/>
                </a:solidFill>
              </a:rPr>
              <a:t>🡪</a:t>
            </a:r>
            <a:r>
              <a:rPr lang="en-US"/>
              <a:t> PK </a:t>
            </a:r>
            <a:r>
              <a:rPr lang="en-US">
                <a:solidFill>
                  <a:srgbClr val="FF0000"/>
                </a:solidFill>
              </a:rPr>
              <a:t>C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87" name="Google Shape;18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82" y="1862889"/>
            <a:ext cx="5452078" cy="437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Steroid hormone cell response mechanism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586" y="1983179"/>
            <a:ext cx="11467243" cy="35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100"/>
              <a:t>Mechanism of signal transduction (summary)</a:t>
            </a:r>
            <a:endParaRPr sz="4100"/>
          </a:p>
        </p:txBody>
      </p:sp>
      <p:pic>
        <p:nvPicPr>
          <p:cNvPr id="199" name="Google Shape;199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8855" y="2009549"/>
            <a:ext cx="4081758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Hypothalamo-Hypophysial Axis</a:t>
            </a:r>
            <a:endParaRPr b="1"/>
          </a:p>
        </p:txBody>
      </p:sp>
      <p:pic>
        <p:nvPicPr>
          <p:cNvPr descr="Pituitary gland, adenohypophysis (anterior lobe) - Neuroanatomy Flashcards  | Draw it to Know it" id="205" name="Google Shape;205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491" y="1989509"/>
            <a:ext cx="7118714" cy="418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1" name="Google Shape;21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231" y="234979"/>
            <a:ext cx="4931021" cy="602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12" y="286603"/>
            <a:ext cx="6176781" cy="597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Hypothalamo pitutary hormons</a:t>
            </a:r>
            <a:endParaRPr b="1"/>
          </a:p>
        </p:txBody>
      </p:sp>
      <p:pic>
        <p:nvPicPr>
          <p:cNvPr id="218" name="Google Shape;21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7822" y="1846263"/>
            <a:ext cx="8916681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Forms of cell to cell communication</a:t>
            </a:r>
            <a:r>
              <a:rPr lang="en-US"/>
              <a:t>! </a:t>
            </a:r>
            <a:endParaRPr/>
          </a:p>
        </p:txBody>
      </p:sp>
      <p:pic>
        <p:nvPicPr>
          <p:cNvPr descr="https://lh5.googleusercontent.com/VKgatcTlzji5uzb0zhog_Vw0FzIihsaQuRt6znuqSrPEJkh7uqHoE8dYIATqPsZmPvTqu-LwhyKSEctzUWqbJ4Py1IET5Lkc0DWMdtVKzWyKp-1AZOR0JkHukoB8BCp8pYa--tM" id="109" name="Google Shape;109;p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0099" y="1846263"/>
            <a:ext cx="4605791" cy="443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Pitutary in a nutshell</a:t>
            </a:r>
            <a:endParaRPr b="1"/>
          </a:p>
        </p:txBody>
      </p:sp>
      <p:pic>
        <p:nvPicPr>
          <p:cNvPr id="224" name="Google Shape;22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280" y="1951332"/>
            <a:ext cx="10058400" cy="371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Vascular endothelial cell function </a:t>
            </a:r>
            <a:endParaRPr b="1"/>
          </a:p>
        </p:txBody>
      </p:sp>
      <p:pic>
        <p:nvPicPr>
          <p:cNvPr descr="Major functions of endothelial cells: regulation of vascular tone, control of VSMC proliferation, inflammation, permeability, angiogenesis, metabolism and hemostasis. Ang II, angiotensin II; CAMs, cell adhesion molecules; CCL; chemokine (C-C motif) ligand; EC, endothelial cell; EDHF, endothelium derived hyperbolizing factor; EGF, epidermal growth factor; ET1, endothelin-1; FGF, fibroblast growth factor; H 2 S; hydrogen sulfide; HSPG, heparan sulfate proteoglycans; ICAM, intercellular adhesion molecule; NO, nitric oxide; PAF, platelet-activating factor; PAI-1, Plasminogen activator inhibitor-1; PDGF, platelet-derived growth factor; PGH 2 , prostaglandin H 2 ; PGI 2 , prostacyclin; ROS, reactive oxygen species; TF, tissue factor; TFPI, tissue factor pathway inhibitor; TGF-β, transforming growth factor-β; t-PA, tissue plasminogen activator; TXA 2 ; thromboxane A 2 ; VCAM, vascular cell adhesion molecule; VEGF, vascular endothelial growth factor; VSMC, vascular smooth muscle cells; vWF, von Willebrand factor." id="230" name="Google Shape;230;p1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7901" y="1958558"/>
            <a:ext cx="7242434" cy="421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2"/>
          <p:cNvSpPr txBox="1"/>
          <p:nvPr>
            <p:ph idx="4294967295" type="title"/>
          </p:nvPr>
        </p:nvSpPr>
        <p:spPr>
          <a:xfrm>
            <a:off x="158128" y="334624"/>
            <a:ext cx="4285535" cy="1559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RAAS and AG II </a:t>
            </a:r>
            <a:endParaRPr b="1"/>
          </a:p>
        </p:txBody>
      </p:sp>
      <p:sp>
        <p:nvSpPr>
          <p:cNvPr id="236" name="Google Shape;236;p182"/>
          <p:cNvSpPr txBox="1"/>
          <p:nvPr>
            <p:ph idx="4294967295" type="body"/>
          </p:nvPr>
        </p:nvSpPr>
        <p:spPr>
          <a:xfrm>
            <a:off x="2133600" y="1846263"/>
            <a:ext cx="100584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      </a:t>
            </a:r>
            <a:endParaRPr/>
          </a:p>
        </p:txBody>
      </p:sp>
      <p:sp>
        <p:nvSpPr>
          <p:cNvPr id="237" name="Google Shape;237;p18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38" name="Google Shape;23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663" y="0"/>
            <a:ext cx="7748337" cy="633663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2"/>
          <p:cNvSpPr txBox="1"/>
          <p:nvPr/>
        </p:nvSpPr>
        <p:spPr>
          <a:xfrm>
            <a:off x="144378" y="2152653"/>
            <a:ext cx="473242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activated to preserve Volume and maintain the Blood pressure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done by 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Vasoconstictrion 🡪 increase TPR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Na+ resorbtion 🡪 increase Preload 🡪 increase in CO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of which increase MAP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Natriuretic peptides (opposing RAAS) </a:t>
            </a:r>
            <a:endParaRPr b="1"/>
          </a:p>
        </p:txBody>
      </p:sp>
      <p:pic>
        <p:nvPicPr>
          <p:cNvPr descr="Natriuretic peptides" id="245" name="Google Shape;245;p1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008" y="1870014"/>
            <a:ext cx="5584694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3"/>
          <p:cNvSpPr txBox="1"/>
          <p:nvPr/>
        </p:nvSpPr>
        <p:spPr>
          <a:xfrm>
            <a:off x="7045333" y="1881887"/>
            <a:ext cx="4922077" cy="401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Cardiovascular and Renal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of Natriuretic Peptides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Natriuresis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Diuresis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glomerular filtration rate &amp; filtration fraction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 renin release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circulating angiotensin II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circulating aldosterone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Systemic vasodilation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Arterial hypotension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venous pressure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pulmonary capillary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wedge pressure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f/f7/Energy_Balance.png" id="251" name="Google Shape;251;p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6463" y="1228293"/>
            <a:ext cx="8018865" cy="362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qph.fs.quoracdn.net/main-qimg-c8f81e0a9ecef2935183f4dc1e0b48d3" id="256" name="Google Shape;256;p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910" y="0"/>
            <a:ext cx="6180180" cy="630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Increase in white adipose tissue and changes in related  hormones  </a:t>
            </a:r>
            <a:endParaRPr b="1"/>
          </a:p>
        </p:txBody>
      </p:sp>
      <p:pic>
        <p:nvPicPr>
          <p:cNvPr descr="Adipose tissue as an endocrine organ: many functions and products. IL-6, interleukin-6; NEFA, non-esterified fatty acid; PAI-1, plasminogen-activator-inhibitor-1; TNF-α and-β, tumor necrosis factor-α and-β " id="262" name="Google Shape;262;p1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3892" y="1846263"/>
            <a:ext cx="6704541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Pathophysiology of Obesity (Increase in WAT mass ) </a:t>
            </a:r>
            <a:endParaRPr/>
          </a:p>
        </p:txBody>
      </p:sp>
      <p:sp>
        <p:nvSpPr>
          <p:cNvPr id="268" name="Google Shape;268;p18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Increase in </a:t>
            </a:r>
            <a:r>
              <a:rPr b="1" lang="en-US"/>
              <a:t>AGE</a:t>
            </a:r>
            <a:r>
              <a:rPr lang="en-US"/>
              <a:t> → </a:t>
            </a:r>
            <a:r>
              <a:rPr lang="en-US">
                <a:solidFill>
                  <a:srgbClr val="FF0000"/>
                </a:solidFill>
              </a:rPr>
              <a:t>increase in BP (HTN)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I</a:t>
            </a:r>
            <a:r>
              <a:rPr lang="en-US"/>
              <a:t>ncrease in </a:t>
            </a:r>
            <a:r>
              <a:rPr b="1" lang="en-US"/>
              <a:t>PAI-1</a:t>
            </a:r>
            <a:r>
              <a:rPr lang="en-US"/>
              <a:t>  → inhibiting fibrinolytic system 🡪</a:t>
            </a:r>
            <a:r>
              <a:rPr lang="en-US">
                <a:solidFill>
                  <a:srgbClr val="FF0000"/>
                </a:solidFill>
              </a:rPr>
              <a:t> Clotting  </a:t>
            </a:r>
            <a:r>
              <a:rPr lang="en-US"/>
              <a:t>🡪 Risk of CVD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en-US"/>
              <a:t> TNF-a &amp; IL-1 </a:t>
            </a:r>
            <a:r>
              <a:rPr lang="en-US"/>
              <a:t> → </a:t>
            </a:r>
            <a:r>
              <a:rPr lang="en-US"/>
              <a:t>disruption of insulin signaling 🡪</a:t>
            </a:r>
            <a:r>
              <a:rPr lang="en-US">
                <a:solidFill>
                  <a:srgbClr val="FF0000"/>
                </a:solidFill>
              </a:rPr>
              <a:t> insulin resistance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Excess </a:t>
            </a:r>
            <a:r>
              <a:rPr b="1" lang="en-US"/>
              <a:t>leptin</a:t>
            </a:r>
            <a:r>
              <a:rPr lang="en-US"/>
              <a:t> → </a:t>
            </a:r>
            <a:r>
              <a:rPr lang="en-US"/>
              <a:t> leptin resistance 🡪  obesity and insulin resistance 🡪 </a:t>
            </a:r>
            <a:r>
              <a:rPr lang="en-US">
                <a:solidFill>
                  <a:srgbClr val="FF0000"/>
                </a:solidFill>
              </a:rPr>
              <a:t>type 2 DM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Decrease in </a:t>
            </a:r>
            <a:r>
              <a:rPr b="1" lang="en-US"/>
              <a:t>adiponectin</a:t>
            </a:r>
            <a:r>
              <a:rPr lang="en-US"/>
              <a:t> </a:t>
            </a:r>
            <a:r>
              <a:rPr lang="en-US"/>
              <a:t> → </a:t>
            </a:r>
            <a:r>
              <a:rPr lang="en-US"/>
              <a:t>decrease Gluc uptake &amp; Pro-inflammatory condition in endothelial cells </a:t>
            </a:r>
            <a:r>
              <a:rPr lang="en-US"/>
              <a:t> → </a:t>
            </a:r>
            <a:r>
              <a:rPr lang="en-US">
                <a:solidFill>
                  <a:srgbClr val="FF0000"/>
                </a:solidFill>
              </a:rPr>
              <a:t> risk of type 2 diabetes &amp; CVD respectively</a:t>
            </a:r>
            <a:r>
              <a:rPr lang="en-US"/>
              <a:t>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excess </a:t>
            </a:r>
            <a:r>
              <a:rPr b="1" lang="en-US"/>
              <a:t>resistin</a:t>
            </a:r>
            <a:r>
              <a:rPr lang="en-US"/>
              <a:t> → </a:t>
            </a:r>
            <a:r>
              <a:rPr lang="en-US"/>
              <a:t> decrease insulin mediated Glu uptake 🡪 </a:t>
            </a:r>
            <a:r>
              <a:rPr lang="en-US">
                <a:solidFill>
                  <a:srgbClr val="FF0000"/>
                </a:solidFill>
              </a:rPr>
              <a:t>type 2 DM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Lep</a:t>
            </a:r>
            <a:r>
              <a:rPr b="1" lang="en-US">
                <a:solidFill>
                  <a:srgbClr val="FF0000"/>
                </a:solidFill>
              </a:rPr>
              <a:t>tin</a:t>
            </a:r>
            <a:r>
              <a:rPr lang="en-US"/>
              <a:t> </a:t>
            </a:r>
            <a:r>
              <a:rPr lang="en-US" sz="3600"/>
              <a:t>as a marker of long-term energy storage and acute changes in energy intake (keeps you </a:t>
            </a:r>
            <a:r>
              <a:rPr lang="en-US" sz="3600">
                <a:solidFill>
                  <a:srgbClr val="FF0000"/>
                </a:solidFill>
              </a:rPr>
              <a:t>thin)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IVD Antibody Development Services for Leptin Marker - Creative Biolabs" id="274" name="Google Shape;274;p1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6659" y="1861590"/>
            <a:ext cx="6285342" cy="43787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5" name="Google Shape;275;p188"/>
          <p:cNvGraphicFramePr/>
          <p:nvPr/>
        </p:nvGraphicFramePr>
        <p:xfrm>
          <a:off x="705044" y="177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{8D746969-C4BE-47A0-8BBA-2C95AB2E8C9F}</a:tableStyleId>
              </a:tblPr>
              <a:tblGrid>
                <a:gridCol w="4861575"/>
              </a:tblGrid>
              <a:tr h="24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/>
                        <a:t>Factors promoting leptin secretion</a:t>
                      </a:r>
                      <a:endParaRPr b="1" i="0" sz="14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Excess energy stored as fat (obesity)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Overfeeding</a:t>
                      </a:r>
                      <a:endParaRPr i="0" sz="12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Glucose</a:t>
                      </a:r>
                      <a:endParaRPr i="0" sz="12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Insulin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Glucocorticoids</a:t>
                      </a:r>
                      <a:endParaRPr i="0" sz="12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Estrogens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Inflammatory cytokines, including Tumor Necrosis Factor-α and Interleukin-6 (acute effect)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i="0" lang="en-US" sz="1200" u="none" cap="none" strike="noStrike"/>
                      </a:br>
                      <a:endParaRPr i="0" sz="12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/>
                        <a:t>Factors inhibiting leptin secretion</a:t>
                      </a:r>
                      <a:endParaRPr b="1" i="0" sz="14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Low energy states with decreased fat stores (leanness)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Fasting</a:t>
                      </a:r>
                      <a:endParaRPr i="0" sz="12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Catecholamines and adrenergic agonists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Thyroid hormones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Androgens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Peroxisome Proliferator-activated Receptor-γ (PPARγ) agonists</a:t>
                      </a:r>
                      <a:r>
                        <a:rPr baseline="30000" i="0" lang="en-US" sz="1200" u="sng" cap="none" strike="noStrike">
                          <a:solidFill>
                            <a:srgbClr val="0C7DBB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</a:t>
                      </a:r>
                      <a:endParaRPr i="0" sz="1200" u="none" cap="none" strike="noStrike"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/>
                        <a:t>Inflammatory cytokines, including Tumor Necrosis Factor-α (prolonged effect)</a:t>
                      </a:r>
                      <a:endParaRPr/>
                    </a:p>
                  </a:txBody>
                  <a:tcPr marT="25950" marB="25950" marR="25950" marL="25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BEB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posed salutary effects of adiponectin. " id="280" name="Google Shape;280;p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6888" y="749775"/>
            <a:ext cx="6506688" cy="5358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9"/>
          <p:cNvSpPr txBox="1"/>
          <p:nvPr/>
        </p:nvSpPr>
        <p:spPr>
          <a:xfrm>
            <a:off x="657726" y="545432"/>
            <a:ext cx="514951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Adiponectin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adiponectin concentration has inverse correlation with body fat mass ie, the less WAT you have 🡪 higher is your adiponectin plasma level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levels of Adiponectin is beneficial and protective against Type 2 DM and CVD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Endocrine system</a:t>
            </a:r>
            <a:endParaRPr b="1"/>
          </a:p>
        </p:txBody>
      </p:sp>
      <p:sp>
        <p:nvSpPr>
          <p:cNvPr id="115" name="Google Shape;115;p179"/>
          <p:cNvSpPr txBox="1"/>
          <p:nvPr>
            <p:ph idx="1" type="body"/>
          </p:nvPr>
        </p:nvSpPr>
        <p:spPr>
          <a:xfrm>
            <a:off x="1286097" y="1924703"/>
            <a:ext cx="5423462" cy="396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Works with Nervous system to</a:t>
            </a:r>
            <a:r>
              <a:rPr lang="en-US" u="sng"/>
              <a:t> maintain homeostasis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en-US"/>
              <a:t> Glands </a:t>
            </a:r>
            <a:r>
              <a:rPr lang="en-US"/>
              <a:t>🡪 produce specific signaling molecules </a:t>
            </a:r>
            <a:r>
              <a:rPr lang="en-US">
                <a:solidFill>
                  <a:srgbClr val="FF0000"/>
                </a:solidFill>
              </a:rPr>
              <a:t>(</a:t>
            </a:r>
            <a:r>
              <a:rPr b="1" lang="en-US">
                <a:solidFill>
                  <a:srgbClr val="FF0000"/>
                </a:solidFill>
              </a:rPr>
              <a:t>Hormones</a:t>
            </a:r>
            <a:r>
              <a:rPr lang="en-US"/>
              <a:t>)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Hormones will be released into the blood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 Bind to their specific receptor on target tissue 🡪 Physiological response !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https://lh4.googleusercontent.com/VZ3yIQ5snQuK7ihh3S4bSDIIgmolU9SMtggskB-ulxMp-5VEgIjbSioav7uyMSUn8jb5131HR9FydU_Ywcz5hGepqK6OnU8_XSruJqJ9TOB_97ellWLObPKBrsVA1Ml_IdJ0Pyg" id="116" name="Google Shape;116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7316" y="2054430"/>
            <a:ext cx="5484684" cy="1662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RQ1ge9Tknzf_lIFryclMMxN5wbXW2SmfoX5kwjLJ8SWTllDXCiVb4GF-wqsaDJQ0X_RXVPlKNNFlu7KEmLwnhBQv_tJQoslswdRKf-U9T2noK5Mhy8mU9w9I2rbdf2RGKScV_lo" id="117" name="Google Shape;117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4335" y="3909632"/>
            <a:ext cx="4132613" cy="232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mmary overview of physiological and cellular changes in response to either recombinant adiponectin protein or endogenously overproduced adiponectin." id="286" name="Google Shape;286;p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424" y="190931"/>
            <a:ext cx="9105151" cy="596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MC: The Physiological Power of Hormone Processing | Physiological Reviews" id="291" name="Google Shape;291;p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7548" y="570016"/>
            <a:ext cx="8067759" cy="5469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Hormones overview</a:t>
            </a:r>
            <a:endParaRPr b="1"/>
          </a:p>
        </p:txBody>
      </p:sp>
      <p:pic>
        <p:nvPicPr>
          <p:cNvPr id="123" name="Google Shape;12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480" y="1862889"/>
            <a:ext cx="5998751" cy="4364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docrine System" id="124" name="Google Shape;1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578" y="1862888"/>
            <a:ext cx="5420722" cy="436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</a:rPr>
              <a:t>Hormones can</a:t>
            </a:r>
            <a:r>
              <a:rPr b="1" lang="en-US" sz="4400">
                <a:solidFill>
                  <a:srgbClr val="FF0000"/>
                </a:solidFill>
              </a:rPr>
              <a:t> </a:t>
            </a:r>
            <a:r>
              <a:rPr b="1" lang="en-US" sz="4400">
                <a:solidFill>
                  <a:schemeClr val="dk1"/>
                </a:solidFill>
              </a:rPr>
              <a:t>be</a:t>
            </a:r>
            <a:r>
              <a:rPr b="1" lang="en-US" sz="4400">
                <a:solidFill>
                  <a:srgbClr val="FF0000"/>
                </a:solidFill>
              </a:rPr>
              <a:t> Hydrophilic</a:t>
            </a:r>
            <a:r>
              <a:rPr b="1" lang="en-US" sz="4400"/>
              <a:t> or </a:t>
            </a:r>
            <a:r>
              <a:rPr b="1" lang="en-US" sz="4400">
                <a:solidFill>
                  <a:srgbClr val="FF0000"/>
                </a:solidFill>
              </a:rPr>
              <a:t>lipophilic</a:t>
            </a:r>
            <a:r>
              <a:rPr b="1" lang="en-US" sz="4400"/>
              <a:t> </a:t>
            </a:r>
            <a:endParaRPr b="1" sz="4400"/>
          </a:p>
        </p:txBody>
      </p:sp>
      <p:sp>
        <p:nvSpPr>
          <p:cNvPr id="130" name="Google Shape;130;p4"/>
          <p:cNvSpPr txBox="1"/>
          <p:nvPr/>
        </p:nvSpPr>
        <p:spPr>
          <a:xfrm>
            <a:off x="1364395" y="1951672"/>
            <a:ext cx="885899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soluble hormones (Peptides and protein)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not pass membrane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 to peripheral receptors on the surface of the cell , eg : G-protein-coupled receptors or Tyrosin kinases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Lipid soluble hormones ( Steroids, Thyroid-hormones 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pass cell membrane 🡪 act on cytoplasmic or nuclear receptor to alter gene expression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PWYJySACkAoyE7_Xg7ebiknYHFRyfeGzp2Tl7qLzBSp_hi7uW-lAkOoopSSjjK3cwIegGBKVQWifIhYFXDJw0_IveDvZ-uwzrtTK5sq18vLwk0OMQHx3wKUK9bJV9sUJNHAJenk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8785" y="3447991"/>
            <a:ext cx="6510213" cy="276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0282" y="95001"/>
            <a:ext cx="4604946" cy="622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400"/>
              <a:t>Protein bound and free circulating hormone</a:t>
            </a:r>
            <a:endParaRPr b="1" sz="4400"/>
          </a:p>
        </p:txBody>
      </p:sp>
      <p:pic>
        <p:nvPicPr>
          <p:cNvPr id="142" name="Google Shape;14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777" y="1972823"/>
            <a:ext cx="6063540" cy="299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8317" y="2173185"/>
            <a:ext cx="5014356" cy="271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149" y="4885177"/>
            <a:ext cx="6324797" cy="145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4400"/>
              <a:t>Factors determining the magnitude of response in target cell</a:t>
            </a:r>
            <a:endParaRPr b="1" sz="4400"/>
          </a:p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1097280" y="2000113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b="1" lang="en-US"/>
              <a:t> Concentration of circulation hormone </a:t>
            </a:r>
            <a:endParaRPr b="1" sz="1600"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1600"/>
              <a:t>( Dose – response relation )  : higher the dose 🡪 higher the response</a:t>
            </a:r>
            <a:endParaRPr sz="1200"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b="1" lang="en-US"/>
              <a:t> Number of  receptors  and their affinity for the hormone</a:t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Regulation of hormone secretion</a:t>
            </a:r>
            <a:endParaRPr b="1"/>
          </a:p>
        </p:txBody>
      </p:sp>
      <p:pic>
        <p:nvPicPr>
          <p:cNvPr id="156" name="Google Shape;15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329" y="1929390"/>
            <a:ext cx="7862740" cy="433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2019-06-21T10:55:17Z</dcterms:created>
  <dc:creator>Amir Samadian</dc:creator>
</cp:coreProperties>
</file>