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handoutMasterIdLst>
    <p:handoutMasterId r:id="rId55"/>
  </p:handoutMasterIdLst>
  <p:sldIdLst>
    <p:sldId id="419" r:id="rId2"/>
    <p:sldId id="420" r:id="rId3"/>
    <p:sldId id="362" r:id="rId4"/>
    <p:sldId id="292" r:id="rId5"/>
    <p:sldId id="289" r:id="rId6"/>
    <p:sldId id="259" r:id="rId7"/>
    <p:sldId id="260" r:id="rId8"/>
    <p:sldId id="407" r:id="rId9"/>
    <p:sldId id="286" r:id="rId10"/>
    <p:sldId id="421" r:id="rId11"/>
    <p:sldId id="422" r:id="rId12"/>
    <p:sldId id="263" r:id="rId13"/>
    <p:sldId id="269" r:id="rId14"/>
    <p:sldId id="423" r:id="rId15"/>
    <p:sldId id="424" r:id="rId16"/>
    <p:sldId id="425" r:id="rId17"/>
    <p:sldId id="426" r:id="rId18"/>
    <p:sldId id="427" r:id="rId19"/>
    <p:sldId id="428" r:id="rId20"/>
    <p:sldId id="429" r:id="rId21"/>
    <p:sldId id="430" r:id="rId22"/>
    <p:sldId id="431" r:id="rId23"/>
    <p:sldId id="432" r:id="rId24"/>
    <p:sldId id="434" r:id="rId25"/>
    <p:sldId id="433" r:id="rId26"/>
    <p:sldId id="436" r:id="rId27"/>
    <p:sldId id="343" r:id="rId28"/>
    <p:sldId id="408" r:id="rId29"/>
    <p:sldId id="294" r:id="rId30"/>
    <p:sldId id="357" r:id="rId31"/>
    <p:sldId id="299" r:id="rId32"/>
    <p:sldId id="295" r:id="rId33"/>
    <p:sldId id="412" r:id="rId34"/>
    <p:sldId id="296" r:id="rId35"/>
    <p:sldId id="303" r:id="rId36"/>
    <p:sldId id="349" r:id="rId37"/>
    <p:sldId id="350" r:id="rId38"/>
    <p:sldId id="301" r:id="rId39"/>
    <p:sldId id="359" r:id="rId40"/>
    <p:sldId id="414" r:id="rId41"/>
    <p:sldId id="310" r:id="rId42"/>
    <p:sldId id="361" r:id="rId43"/>
    <p:sldId id="360" r:id="rId44"/>
    <p:sldId id="418" r:id="rId45"/>
    <p:sldId id="305" r:id="rId46"/>
    <p:sldId id="416" r:id="rId47"/>
    <p:sldId id="417" r:id="rId48"/>
    <p:sldId id="308" r:id="rId49"/>
    <p:sldId id="313" r:id="rId50"/>
    <p:sldId id="309" r:id="rId51"/>
    <p:sldId id="405" r:id="rId52"/>
    <p:sldId id="435" r:id="rId53"/>
  </p:sldIdLst>
  <p:sldSz cx="12192000" cy="6858000"/>
  <p:notesSz cx="10234613" cy="7102475"/>
  <p:custDataLst>
    <p:tags r:id="rId56"/>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8863" autoAdjust="0"/>
  </p:normalViewPr>
  <p:slideViewPr>
    <p:cSldViewPr>
      <p:cViewPr varScale="1">
        <p:scale>
          <a:sx n="102" d="100"/>
          <a:sy n="102" d="100"/>
        </p:scale>
        <p:origin x="924" y="114"/>
      </p:cViewPr>
      <p:guideLst>
        <p:guide orient="horz" pos="2160"/>
        <p:guide pos="3840"/>
      </p:guideLst>
    </p:cSldViewPr>
  </p:slideViewPr>
  <p:outlineViewPr>
    <p:cViewPr>
      <p:scale>
        <a:sx n="33" d="100"/>
        <a:sy n="33" d="100"/>
      </p:scale>
      <p:origin x="0" y="-651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435610" cy="35473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796717" y="0"/>
            <a:ext cx="4435610" cy="354738"/>
          </a:xfrm>
          <a:prstGeom prst="rect">
            <a:avLst/>
          </a:prstGeom>
        </p:spPr>
        <p:txBody>
          <a:bodyPr vert="horz" lIns="91440" tIns="45720" rIns="91440" bIns="45720" rtlCol="0"/>
          <a:lstStyle>
            <a:lvl1pPr algn="r">
              <a:defRPr sz="1200"/>
            </a:lvl1pPr>
          </a:lstStyle>
          <a:p>
            <a:fld id="{6BF3D00A-0AAD-4577-9B34-ABD02F656E05}" type="datetimeFigureOut">
              <a:rPr lang="cs-CZ" smtClean="0"/>
              <a:t>30.09.2021</a:t>
            </a:fld>
            <a:endParaRPr lang="cs-CZ"/>
          </a:p>
        </p:txBody>
      </p:sp>
      <p:sp>
        <p:nvSpPr>
          <p:cNvPr id="4" name="Zástupný symbol pro zápatí 3"/>
          <p:cNvSpPr>
            <a:spLocks noGrp="1"/>
          </p:cNvSpPr>
          <p:nvPr>
            <p:ph type="ftr" sz="quarter" idx="2"/>
          </p:nvPr>
        </p:nvSpPr>
        <p:spPr>
          <a:xfrm>
            <a:off x="1" y="6746635"/>
            <a:ext cx="4435610" cy="354738"/>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796717" y="6746635"/>
            <a:ext cx="4435610" cy="354738"/>
          </a:xfrm>
          <a:prstGeom prst="rect">
            <a:avLst/>
          </a:prstGeom>
        </p:spPr>
        <p:txBody>
          <a:bodyPr vert="horz" lIns="91440" tIns="45720" rIns="91440" bIns="45720" rtlCol="0" anchor="b"/>
          <a:lstStyle>
            <a:lvl1pPr algn="r">
              <a:defRPr sz="1200"/>
            </a:lvl1pPr>
          </a:lstStyle>
          <a:p>
            <a:fld id="{D4E9352B-E4BE-4045-87E6-966881584D4C}" type="slidenum">
              <a:rPr lang="cs-CZ" smtClean="0"/>
              <a:t>‹#›</a:t>
            </a:fld>
            <a:endParaRPr lang="cs-CZ"/>
          </a:p>
        </p:txBody>
      </p:sp>
    </p:spTree>
    <p:extLst>
      <p:ext uri="{BB962C8B-B14F-4D97-AF65-F5344CB8AC3E}">
        <p14:creationId xmlns:p14="http://schemas.microsoft.com/office/powerpoint/2010/main" val="3173848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434999" cy="355124"/>
          </a:xfrm>
          <a:prstGeom prst="rect">
            <a:avLst/>
          </a:prstGeom>
        </p:spPr>
        <p:txBody>
          <a:bodyPr vert="horz" lIns="99066" tIns="49533" rIns="99066" bIns="49533" rtlCol="0"/>
          <a:lstStyle>
            <a:lvl1pPr algn="l">
              <a:defRPr sz="1300"/>
            </a:lvl1pPr>
          </a:lstStyle>
          <a:p>
            <a:endParaRPr lang="cs-CZ"/>
          </a:p>
        </p:txBody>
      </p:sp>
      <p:sp>
        <p:nvSpPr>
          <p:cNvPr id="3" name="Zástupný symbol pro datum 2"/>
          <p:cNvSpPr>
            <a:spLocks noGrp="1"/>
          </p:cNvSpPr>
          <p:nvPr>
            <p:ph type="dt" idx="1"/>
          </p:nvPr>
        </p:nvSpPr>
        <p:spPr>
          <a:xfrm>
            <a:off x="5797246" y="0"/>
            <a:ext cx="4434999" cy="355124"/>
          </a:xfrm>
          <a:prstGeom prst="rect">
            <a:avLst/>
          </a:prstGeom>
        </p:spPr>
        <p:txBody>
          <a:bodyPr vert="horz" lIns="99066" tIns="49533" rIns="99066" bIns="49533" rtlCol="0"/>
          <a:lstStyle>
            <a:lvl1pPr algn="r">
              <a:defRPr sz="1300"/>
            </a:lvl1pPr>
          </a:lstStyle>
          <a:p>
            <a:fld id="{002DE908-A227-465C-896F-1C545CED9B66}" type="datetimeFigureOut">
              <a:rPr lang="cs-CZ" smtClean="0"/>
              <a:t>30.09.2021</a:t>
            </a:fld>
            <a:endParaRPr lang="cs-CZ"/>
          </a:p>
        </p:txBody>
      </p:sp>
      <p:sp>
        <p:nvSpPr>
          <p:cNvPr id="4" name="Zástupný symbol pro obrázek snímku 3"/>
          <p:cNvSpPr>
            <a:spLocks noGrp="1" noRot="1" noChangeAspect="1"/>
          </p:cNvSpPr>
          <p:nvPr>
            <p:ph type="sldImg" idx="2"/>
          </p:nvPr>
        </p:nvSpPr>
        <p:spPr>
          <a:xfrm>
            <a:off x="2751138" y="533400"/>
            <a:ext cx="4732337" cy="2662238"/>
          </a:xfrm>
          <a:prstGeom prst="rect">
            <a:avLst/>
          </a:prstGeom>
          <a:noFill/>
          <a:ln w="12700">
            <a:solidFill>
              <a:prstClr val="black"/>
            </a:solidFill>
          </a:ln>
        </p:spPr>
        <p:txBody>
          <a:bodyPr vert="horz" lIns="99066" tIns="49533" rIns="99066" bIns="49533" rtlCol="0" anchor="ctr"/>
          <a:lstStyle/>
          <a:p>
            <a:endParaRPr lang="cs-CZ"/>
          </a:p>
        </p:txBody>
      </p:sp>
      <p:sp>
        <p:nvSpPr>
          <p:cNvPr id="5" name="Zástupný symbol pro poznámky 4"/>
          <p:cNvSpPr>
            <a:spLocks noGrp="1"/>
          </p:cNvSpPr>
          <p:nvPr>
            <p:ph type="body" sz="quarter" idx="3"/>
          </p:nvPr>
        </p:nvSpPr>
        <p:spPr>
          <a:xfrm>
            <a:off x="1023462" y="3373675"/>
            <a:ext cx="8187690" cy="3196114"/>
          </a:xfrm>
          <a:prstGeom prst="rect">
            <a:avLst/>
          </a:prstGeom>
        </p:spPr>
        <p:txBody>
          <a:bodyPr vert="horz" lIns="99066" tIns="49533" rIns="99066" bIns="49533"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6746119"/>
            <a:ext cx="4434999" cy="355124"/>
          </a:xfrm>
          <a:prstGeom prst="rect">
            <a:avLst/>
          </a:prstGeom>
        </p:spPr>
        <p:txBody>
          <a:bodyPr vert="horz" lIns="99066" tIns="49533" rIns="99066" bIns="49533"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5797246" y="6746119"/>
            <a:ext cx="4434999" cy="355124"/>
          </a:xfrm>
          <a:prstGeom prst="rect">
            <a:avLst/>
          </a:prstGeom>
        </p:spPr>
        <p:txBody>
          <a:bodyPr vert="horz" lIns="99066" tIns="49533" rIns="99066" bIns="49533" rtlCol="0" anchor="b"/>
          <a:lstStyle>
            <a:lvl1pPr algn="r">
              <a:defRPr sz="1300"/>
            </a:lvl1pPr>
          </a:lstStyle>
          <a:p>
            <a:fld id="{B48FE22F-1321-4DF6-99A9-59E7E3288E3B}" type="slidenum">
              <a:rPr lang="cs-CZ" smtClean="0"/>
              <a:t>‹#›</a:t>
            </a:fld>
            <a:endParaRPr lang="cs-CZ"/>
          </a:p>
        </p:txBody>
      </p:sp>
    </p:spTree>
    <p:extLst>
      <p:ext uri="{BB962C8B-B14F-4D97-AF65-F5344CB8AC3E}">
        <p14:creationId xmlns:p14="http://schemas.microsoft.com/office/powerpoint/2010/main" val="25314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2</a:t>
            </a:fld>
            <a:endParaRPr lang="cs-CZ"/>
          </a:p>
        </p:txBody>
      </p:sp>
    </p:spTree>
    <p:extLst>
      <p:ext uri="{BB962C8B-B14F-4D97-AF65-F5344CB8AC3E}">
        <p14:creationId xmlns:p14="http://schemas.microsoft.com/office/powerpoint/2010/main" val="36238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39</a:t>
            </a:fld>
            <a:endParaRPr lang="cs-CZ"/>
          </a:p>
        </p:txBody>
      </p:sp>
    </p:spTree>
    <p:extLst>
      <p:ext uri="{BB962C8B-B14F-4D97-AF65-F5344CB8AC3E}">
        <p14:creationId xmlns:p14="http://schemas.microsoft.com/office/powerpoint/2010/main" val="57942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42</a:t>
            </a:fld>
            <a:endParaRPr lang="cs-CZ"/>
          </a:p>
        </p:txBody>
      </p:sp>
    </p:spTree>
    <p:extLst>
      <p:ext uri="{BB962C8B-B14F-4D97-AF65-F5344CB8AC3E}">
        <p14:creationId xmlns:p14="http://schemas.microsoft.com/office/powerpoint/2010/main" val="185177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11</a:t>
            </a:fld>
            <a:endParaRPr lang="cs-CZ"/>
          </a:p>
        </p:txBody>
      </p:sp>
    </p:spTree>
    <p:extLst>
      <p:ext uri="{BB962C8B-B14F-4D97-AF65-F5344CB8AC3E}">
        <p14:creationId xmlns:p14="http://schemas.microsoft.com/office/powerpoint/2010/main" val="156755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12</a:t>
            </a:fld>
            <a:endParaRPr lang="cs-CZ"/>
          </a:p>
        </p:txBody>
      </p:sp>
    </p:spTree>
    <p:extLst>
      <p:ext uri="{BB962C8B-B14F-4D97-AF65-F5344CB8AC3E}">
        <p14:creationId xmlns:p14="http://schemas.microsoft.com/office/powerpoint/2010/main" val="331524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14</a:t>
            </a:fld>
            <a:endParaRPr lang="cs-CZ"/>
          </a:p>
        </p:txBody>
      </p:sp>
    </p:spTree>
    <p:extLst>
      <p:ext uri="{BB962C8B-B14F-4D97-AF65-F5344CB8AC3E}">
        <p14:creationId xmlns:p14="http://schemas.microsoft.com/office/powerpoint/2010/main" val="420652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17</a:t>
            </a:fld>
            <a:endParaRPr lang="cs-CZ"/>
          </a:p>
        </p:txBody>
      </p:sp>
    </p:spTree>
    <p:extLst>
      <p:ext uri="{BB962C8B-B14F-4D97-AF65-F5344CB8AC3E}">
        <p14:creationId xmlns:p14="http://schemas.microsoft.com/office/powerpoint/2010/main" val="285457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23</a:t>
            </a:fld>
            <a:endParaRPr lang="cs-CZ"/>
          </a:p>
        </p:txBody>
      </p:sp>
    </p:spTree>
    <p:extLst>
      <p:ext uri="{BB962C8B-B14F-4D97-AF65-F5344CB8AC3E}">
        <p14:creationId xmlns:p14="http://schemas.microsoft.com/office/powerpoint/2010/main" val="48015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b</a:t>
            </a:r>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30</a:t>
            </a:fld>
            <a:endParaRPr lang="cs-CZ"/>
          </a:p>
        </p:txBody>
      </p:sp>
    </p:spTree>
    <p:extLst>
      <p:ext uri="{BB962C8B-B14F-4D97-AF65-F5344CB8AC3E}">
        <p14:creationId xmlns:p14="http://schemas.microsoft.com/office/powerpoint/2010/main" val="241017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35</a:t>
            </a:fld>
            <a:endParaRPr lang="cs-CZ"/>
          </a:p>
        </p:txBody>
      </p:sp>
    </p:spTree>
    <p:extLst>
      <p:ext uri="{BB962C8B-B14F-4D97-AF65-F5344CB8AC3E}">
        <p14:creationId xmlns:p14="http://schemas.microsoft.com/office/powerpoint/2010/main" val="224822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090404" y="710696"/>
            <a:ext cx="6051717" cy="24347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p:cNvSpPr txBox="1">
            <a:spLocks noGrp="1" noChangeArrowheads="1"/>
          </p:cNvSpPr>
          <p:nvPr>
            <p:ph type="body"/>
          </p:nvPr>
        </p:nvSpPr>
        <p:spPr bwMode="auto">
          <a:xfrm>
            <a:off x="1561532" y="3380850"/>
            <a:ext cx="7119913" cy="27015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r>
              <a:rPr lang="en-GB" dirty="0">
                <a:latin typeface="Arial" charset="0"/>
                <a:ea typeface="msgothic" charset="0"/>
                <a:cs typeface="msgothic" charset="0"/>
              </a:rPr>
              <a:t>Pulmonary surfactant adsorption to the interface and surface film formation Processes that may contribute to transport of surface active surfactant species to the interface include 1) direct cooperative transfer of surfactant from secreted lamellar body-like particles touching the interface, 2) </a:t>
            </a:r>
            <a:r>
              <a:rPr lang="en-GB" dirty="0" err="1">
                <a:latin typeface="Arial" charset="0"/>
                <a:ea typeface="msgothic" charset="0"/>
                <a:cs typeface="msgothic" charset="0"/>
              </a:rPr>
              <a:t>unraveling</a:t>
            </a:r>
            <a:r>
              <a:rPr lang="en-GB" dirty="0">
                <a:latin typeface="Arial" charset="0"/>
                <a:ea typeface="msgothic" charset="0"/>
                <a:cs typeface="msgothic" charset="0"/>
              </a:rPr>
              <a:t> of secreted lamellar bodies to form intermediate structures such as tubular myelin (TM) or large surfactant layers that have the potential to move and transfer large amounts of material to the interface, and 3) rapid movement of surface active species through a continuous network of surfactant membranes, a so-called surface phase, connecting secreting cells with the interface.</a:t>
            </a:r>
          </a:p>
        </p:txBody>
      </p:sp>
    </p:spTree>
    <p:extLst>
      <p:ext uri="{BB962C8B-B14F-4D97-AF65-F5344CB8AC3E}">
        <p14:creationId xmlns:p14="http://schemas.microsoft.com/office/powerpoint/2010/main" val="1562667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Tree>
    <p:extLst>
      <p:ext uri="{BB962C8B-B14F-4D97-AF65-F5344CB8AC3E}">
        <p14:creationId xmlns:p14="http://schemas.microsoft.com/office/powerpoint/2010/main" val="1371265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421F5230-3669-489C-9EDF-EF2BC8E191DE}"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4022952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D3A3DD65-ACD7-42A0-A905-9D994CA7132D}"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129655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3934" y="115888"/>
            <a:ext cx="11904133" cy="6481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57228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43934" y="115888"/>
            <a:ext cx="11904133" cy="762000"/>
          </a:xfrm>
        </p:spPr>
        <p:txBody>
          <a:bodyPr/>
          <a:lstStyle/>
          <a:p>
            <a:r>
              <a:rPr lang="cs-CZ"/>
              <a:t>Kliknutím lze upravit styl.</a:t>
            </a:r>
          </a:p>
        </p:txBody>
      </p:sp>
      <p:sp>
        <p:nvSpPr>
          <p:cNvPr id="3" name="Zástupný symbol pro text 2"/>
          <p:cNvSpPr>
            <a:spLocks noGrp="1"/>
          </p:cNvSpPr>
          <p:nvPr>
            <p:ph type="body" sz="half" idx="1"/>
          </p:nvPr>
        </p:nvSpPr>
        <p:spPr>
          <a:xfrm>
            <a:off x="239184" y="1268414"/>
            <a:ext cx="5755216" cy="53292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1" y="1268414"/>
            <a:ext cx="5755217" cy="25876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1" y="4008438"/>
            <a:ext cx="5755217" cy="258921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6881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143934" y="115889"/>
            <a:ext cx="11904133" cy="1431925"/>
          </a:xfrm>
        </p:spPr>
        <p:txBody>
          <a:bodyPr/>
          <a:lstStyle/>
          <a:p>
            <a:r>
              <a:rPr lang="cs-CZ"/>
              <a:t>Kliknutím lze upravit styl.</a:t>
            </a:r>
          </a:p>
        </p:txBody>
      </p:sp>
      <p:sp>
        <p:nvSpPr>
          <p:cNvPr id="3" name="Zástupný symbol pro text 2"/>
          <p:cNvSpPr>
            <a:spLocks noGrp="1"/>
          </p:cNvSpPr>
          <p:nvPr>
            <p:ph type="body" sz="half" idx="1"/>
          </p:nvPr>
        </p:nvSpPr>
        <p:spPr>
          <a:xfrm>
            <a:off x="239185" y="981075"/>
            <a:ext cx="11713633" cy="27320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239185" y="3865564"/>
            <a:ext cx="11713633" cy="27320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3241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3934" y="115889"/>
            <a:ext cx="11904133" cy="777875"/>
          </a:xfrm>
        </p:spPr>
        <p:txBody>
          <a:bodyPr/>
          <a:lstStyle/>
          <a:p>
            <a:r>
              <a:rPr lang="en-US"/>
              <a:t>Click to edit Master title style</a:t>
            </a:r>
            <a:endParaRPr lang="cs-CZ"/>
          </a:p>
        </p:txBody>
      </p:sp>
      <p:sp>
        <p:nvSpPr>
          <p:cNvPr id="3" name="Content Placeholder 2"/>
          <p:cNvSpPr>
            <a:spLocks noGrp="1"/>
          </p:cNvSpPr>
          <p:nvPr>
            <p:ph sz="half" idx="1"/>
          </p:nvPr>
        </p:nvSpPr>
        <p:spPr>
          <a:xfrm>
            <a:off x="239184" y="1268414"/>
            <a:ext cx="5755216" cy="532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6197601" y="1268414"/>
            <a:ext cx="5755217" cy="532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324178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239349" y="116632"/>
            <a:ext cx="11809312" cy="922114"/>
          </a:xfrm>
        </p:spPr>
        <p:txBody>
          <a:bodyPr/>
          <a:lstStyle/>
          <a:p>
            <a:r>
              <a:rPr lang="cs-CZ"/>
              <a:t>Kliknutím lze upravit styl.</a:t>
            </a:r>
          </a:p>
        </p:txBody>
      </p:sp>
      <p:sp>
        <p:nvSpPr>
          <p:cNvPr id="3" name="Zástupný symbol pro obsah 2"/>
          <p:cNvSpPr>
            <a:spLocks noGrp="1"/>
          </p:cNvSpPr>
          <p:nvPr>
            <p:ph idx="1"/>
          </p:nvPr>
        </p:nvSpPr>
        <p:spPr>
          <a:xfrm>
            <a:off x="239349" y="1124744"/>
            <a:ext cx="11809312" cy="5328592"/>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0D5CE48F-E43A-4645-803A-BEAC1E839359}"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Tree>
    <p:extLst>
      <p:ext uri="{BB962C8B-B14F-4D97-AF65-F5344CB8AC3E}">
        <p14:creationId xmlns:p14="http://schemas.microsoft.com/office/powerpoint/2010/main" val="351775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6BB17270-C4E0-47C2-AF01-E785EBCA0948}"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Tree>
    <p:extLst>
      <p:ext uri="{BB962C8B-B14F-4D97-AF65-F5344CB8AC3E}">
        <p14:creationId xmlns:p14="http://schemas.microsoft.com/office/powerpoint/2010/main" val="74659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43339" y="125760"/>
            <a:ext cx="11809312" cy="854968"/>
          </a:xfrm>
        </p:spPr>
        <p:txBody>
          <a:bodyPr/>
          <a:lstStyle/>
          <a:p>
            <a:r>
              <a:rPr lang="cs-CZ"/>
              <a:t>Kliknutím lze upravit styl.</a:t>
            </a:r>
          </a:p>
        </p:txBody>
      </p:sp>
      <p:sp>
        <p:nvSpPr>
          <p:cNvPr id="3" name="Zástupný symbol pro obsah 2"/>
          <p:cNvSpPr>
            <a:spLocks noGrp="1"/>
          </p:cNvSpPr>
          <p:nvPr>
            <p:ph sz="half" idx="1"/>
          </p:nvPr>
        </p:nvSpPr>
        <p:spPr>
          <a:xfrm>
            <a:off x="143339" y="1207293"/>
            <a:ext cx="5856651" cy="52460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obsah 3"/>
          <p:cNvSpPr>
            <a:spLocks noGrp="1"/>
          </p:cNvSpPr>
          <p:nvPr>
            <p:ph sz="half" idx="2"/>
          </p:nvPr>
        </p:nvSpPr>
        <p:spPr>
          <a:xfrm>
            <a:off x="6096000" y="1196752"/>
            <a:ext cx="5856651" cy="52565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datum 4"/>
          <p:cNvSpPr>
            <a:spLocks noGrp="1"/>
          </p:cNvSpPr>
          <p:nvPr>
            <p:ph type="dt" sz="half" idx="10"/>
          </p:nvPr>
        </p:nvSpPr>
        <p:spPr>
          <a:xfrm>
            <a:off x="609600" y="6356351"/>
            <a:ext cx="2844800" cy="365125"/>
          </a:xfrm>
          <a:prstGeom prst="rect">
            <a:avLst/>
          </a:prstGeom>
        </p:spPr>
        <p:txBody>
          <a:bodyPr/>
          <a:lstStyle/>
          <a:p>
            <a:fld id="{95220E09-A5BC-43AF-95AD-16574C3A3298}" type="datetime1">
              <a:rPr lang="cs-CZ" smtClean="0"/>
              <a:t>30.09.2021</a:t>
            </a:fld>
            <a:endParaRPr lang="cs-CZ"/>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endParaRPr lang="cs-CZ"/>
          </a:p>
        </p:txBody>
      </p:sp>
    </p:spTree>
    <p:extLst>
      <p:ext uri="{BB962C8B-B14F-4D97-AF65-F5344CB8AC3E}">
        <p14:creationId xmlns:p14="http://schemas.microsoft.com/office/powerpoint/2010/main" val="380369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609600" y="6356351"/>
            <a:ext cx="2844800" cy="365125"/>
          </a:xfrm>
          <a:prstGeom prst="rect">
            <a:avLst/>
          </a:prstGeom>
        </p:spPr>
        <p:txBody>
          <a:bodyPr/>
          <a:lstStyle/>
          <a:p>
            <a:fld id="{ECD51EC4-9BCA-4970-BD5E-E830DE6F6DE6}" type="datetime1">
              <a:rPr lang="cs-CZ" smtClean="0"/>
              <a:t>30.09.2021</a:t>
            </a:fld>
            <a:endParaRPr lang="cs-CZ"/>
          </a:p>
        </p:txBody>
      </p:sp>
      <p:sp>
        <p:nvSpPr>
          <p:cNvPr id="8" name="Zástupný symbol pro zápatí 7"/>
          <p:cNvSpPr>
            <a:spLocks noGrp="1"/>
          </p:cNvSpPr>
          <p:nvPr>
            <p:ph type="ftr" sz="quarter" idx="11"/>
          </p:nvPr>
        </p:nvSpPr>
        <p:spPr>
          <a:xfrm>
            <a:off x="4165600" y="6356351"/>
            <a:ext cx="3860800" cy="365125"/>
          </a:xfrm>
          <a:prstGeom prst="rect">
            <a:avLst/>
          </a:prstGeom>
        </p:spPr>
        <p:txBody>
          <a:bodyPr/>
          <a:lstStyle/>
          <a:p>
            <a:endParaRPr lang="cs-CZ"/>
          </a:p>
        </p:txBody>
      </p:sp>
      <p:sp>
        <p:nvSpPr>
          <p:cNvPr id="9" name="Zástupný symbol pro číslo snímku 8"/>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133610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a:xfrm>
            <a:off x="609600" y="6356351"/>
            <a:ext cx="2844800" cy="365125"/>
          </a:xfrm>
          <a:prstGeom prst="rect">
            <a:avLst/>
          </a:prstGeom>
        </p:spPr>
        <p:txBody>
          <a:bodyPr/>
          <a:lstStyle/>
          <a:p>
            <a:fld id="{2DC8FD7F-8BC8-4EB7-A628-F0120D89C1CD}" type="datetime1">
              <a:rPr lang="cs-CZ" smtClean="0"/>
              <a:t>30.09.2021</a:t>
            </a:fld>
            <a:endParaRPr lang="cs-CZ"/>
          </a:p>
        </p:txBody>
      </p:sp>
      <p:sp>
        <p:nvSpPr>
          <p:cNvPr id="4" name="Zástupný symbol pro zápatí 3"/>
          <p:cNvSpPr>
            <a:spLocks noGrp="1"/>
          </p:cNvSpPr>
          <p:nvPr>
            <p:ph type="ftr" sz="quarter" idx="11"/>
          </p:nvPr>
        </p:nvSpPr>
        <p:spPr>
          <a:xfrm>
            <a:off x="4165600" y="6356351"/>
            <a:ext cx="3860800" cy="365125"/>
          </a:xfrm>
          <a:prstGeom prst="rect">
            <a:avLst/>
          </a:prstGeom>
        </p:spPr>
        <p:txBody>
          <a:bodyPr/>
          <a:lstStyle/>
          <a:p>
            <a:endParaRPr lang="cs-CZ"/>
          </a:p>
        </p:txBody>
      </p:sp>
      <p:sp>
        <p:nvSpPr>
          <p:cNvPr id="5" name="Zástupný symbol pro číslo snímku 4"/>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133467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609600" y="6356351"/>
            <a:ext cx="2844800" cy="365125"/>
          </a:xfrm>
          <a:prstGeom prst="rect">
            <a:avLst/>
          </a:prstGeom>
        </p:spPr>
        <p:txBody>
          <a:bodyPr/>
          <a:lstStyle/>
          <a:p>
            <a:fld id="{D4DF2B68-B2DA-4772-A6DC-B740A23A2970}" type="datetime1">
              <a:rPr lang="cs-CZ" smtClean="0"/>
              <a:t>30.09.2021</a:t>
            </a:fld>
            <a:endParaRPr lang="cs-CZ"/>
          </a:p>
        </p:txBody>
      </p:sp>
      <p:sp>
        <p:nvSpPr>
          <p:cNvPr id="3" name="Zástupný symbol pro zápatí 2"/>
          <p:cNvSpPr>
            <a:spLocks noGrp="1"/>
          </p:cNvSpPr>
          <p:nvPr>
            <p:ph type="ftr" sz="quarter" idx="11"/>
          </p:nvPr>
        </p:nvSpPr>
        <p:spPr>
          <a:xfrm>
            <a:off x="4165600" y="6356351"/>
            <a:ext cx="3860800" cy="365125"/>
          </a:xfrm>
          <a:prstGeom prst="rect">
            <a:avLst/>
          </a:prstGeom>
        </p:spPr>
        <p:txBody>
          <a:bodyPr/>
          <a:lstStyle/>
          <a:p>
            <a:endParaRPr lang="cs-CZ"/>
          </a:p>
        </p:txBody>
      </p:sp>
      <p:sp>
        <p:nvSpPr>
          <p:cNvPr id="4" name="Zástupný symbol pro číslo snímku 3"/>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346541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609600" y="6356351"/>
            <a:ext cx="2844800" cy="365125"/>
          </a:xfrm>
          <a:prstGeom prst="rect">
            <a:avLst/>
          </a:prstGeom>
        </p:spPr>
        <p:txBody>
          <a:bodyPr/>
          <a:lstStyle/>
          <a:p>
            <a:fld id="{DABBF0B5-2414-4A09-A86B-F697071DD1C7}" type="datetime1">
              <a:rPr lang="cs-CZ" smtClean="0"/>
              <a:t>30.09.2021</a:t>
            </a:fld>
            <a:endParaRPr lang="cs-CZ"/>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endParaRPr lang="cs-CZ"/>
          </a:p>
        </p:txBody>
      </p:sp>
      <p:sp>
        <p:nvSpPr>
          <p:cNvPr id="7" name="Zástupný symbol pro číslo snímku 6"/>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319813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609600" y="6356351"/>
            <a:ext cx="2844800" cy="365125"/>
          </a:xfrm>
          <a:prstGeom prst="rect">
            <a:avLst/>
          </a:prstGeom>
        </p:spPr>
        <p:txBody>
          <a:bodyPr/>
          <a:lstStyle/>
          <a:p>
            <a:fld id="{F49D0CCC-C7BE-4230-8B17-DFCE67845D3D}" type="datetime1">
              <a:rPr lang="cs-CZ" smtClean="0"/>
              <a:t>30.09.2021</a:t>
            </a:fld>
            <a:endParaRPr lang="cs-CZ"/>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endParaRPr lang="cs-CZ"/>
          </a:p>
        </p:txBody>
      </p:sp>
      <p:sp>
        <p:nvSpPr>
          <p:cNvPr id="7" name="Zástupný symbol pro číslo snímku 6"/>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56413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43339" y="116632"/>
            <a:ext cx="11905323" cy="720080"/>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143339" y="980728"/>
            <a:ext cx="11905323" cy="5544616"/>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4" name="Obrázek 3"/>
          <p:cNvPicPr>
            <a:picLocks noChangeAspect="1"/>
          </p:cNvPicPr>
          <p:nvPr userDrawn="1"/>
        </p:nvPicPr>
        <p:blipFill>
          <a:blip r:embed="rId17"/>
          <a:stretch>
            <a:fillRect/>
          </a:stretch>
        </p:blipFill>
        <p:spPr>
          <a:xfrm>
            <a:off x="11396333" y="6237312"/>
            <a:ext cx="652329" cy="451143"/>
          </a:xfrm>
          <a:prstGeom prst="rect">
            <a:avLst/>
          </a:prstGeom>
        </p:spPr>
      </p:pic>
    </p:spTree>
    <p:extLst>
      <p:ext uri="{BB962C8B-B14F-4D97-AF65-F5344CB8AC3E}">
        <p14:creationId xmlns:p14="http://schemas.microsoft.com/office/powerpoint/2010/main" val="4103619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rgbClr val="0033C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02432" y="188640"/>
            <a:ext cx="11161240" cy="1470025"/>
          </a:xfrm>
        </p:spPr>
        <p:txBody>
          <a:bodyPr>
            <a:normAutofit fontScale="90000"/>
          </a:bodyPr>
          <a:lstStyle/>
          <a:p>
            <a:pPr algn="l"/>
            <a:r>
              <a:rPr lang="en-GB" sz="5400" noProof="0" dirty="0" smtClean="0"/>
              <a:t>Introduction to the respiratory system pathophysiology</a:t>
            </a:r>
            <a:endParaRPr lang="en-GB" sz="5400" noProof="0" dirty="0"/>
          </a:p>
        </p:txBody>
      </p:sp>
      <p:sp>
        <p:nvSpPr>
          <p:cNvPr id="4" name="TextovéPole 3"/>
          <p:cNvSpPr txBox="1"/>
          <p:nvPr/>
        </p:nvSpPr>
        <p:spPr>
          <a:xfrm>
            <a:off x="623392" y="1916832"/>
            <a:ext cx="8928992" cy="4392489"/>
          </a:xfrm>
          <a:prstGeom prst="rect">
            <a:avLst/>
          </a:prstGeom>
          <a:noFill/>
        </p:spPr>
        <p:txBody>
          <a:bodyPr wrap="square" rtlCol="0">
            <a:normAutofit lnSpcReduction="10000"/>
          </a:bodyPr>
          <a:lstStyle/>
          <a:p>
            <a:r>
              <a:rPr lang="en-GB" sz="2400" dirty="0" smtClean="0"/>
              <a:t>Structural and functional properties of airways and lungs</a:t>
            </a:r>
          </a:p>
          <a:p>
            <a:pPr marL="342900" indent="-342900">
              <a:buFontTx/>
              <a:buChar char="-"/>
            </a:pPr>
            <a:r>
              <a:rPr lang="en-GB" sz="2400" dirty="0" smtClean="0"/>
              <a:t>defence mechanisms of airways and lungs</a:t>
            </a:r>
            <a:endParaRPr lang="en-GB" sz="2400" dirty="0" smtClean="0"/>
          </a:p>
          <a:p>
            <a:r>
              <a:rPr lang="en-GB" sz="2400" dirty="0" smtClean="0"/>
              <a:t>Respiration as a process ensuring a gas exchange</a:t>
            </a:r>
          </a:p>
          <a:p>
            <a:pPr marL="342900" indent="-342900">
              <a:buFontTx/>
              <a:buChar char="-"/>
            </a:pPr>
            <a:r>
              <a:rPr lang="en-GB" sz="2400" dirty="0" smtClean="0"/>
              <a:t>ventilation &amp; diffusion &amp; perfusion</a:t>
            </a:r>
          </a:p>
          <a:p>
            <a:r>
              <a:rPr lang="en-GB" sz="2400" dirty="0" smtClean="0"/>
              <a:t>Diffusion – principles and determinants</a:t>
            </a:r>
          </a:p>
          <a:p>
            <a:pPr marL="342900" indent="-342900">
              <a:buFontTx/>
              <a:buChar char="-"/>
            </a:pPr>
            <a:r>
              <a:rPr lang="en-GB" sz="2400" dirty="0" smtClean="0"/>
              <a:t>alveolar-capillary membrane</a:t>
            </a:r>
          </a:p>
          <a:p>
            <a:pPr marL="342900" indent="-342900">
              <a:buFontTx/>
              <a:buChar char="-"/>
            </a:pPr>
            <a:r>
              <a:rPr lang="en-GB" sz="2400" dirty="0" smtClean="0"/>
              <a:t>„oxygen cascade“</a:t>
            </a:r>
          </a:p>
          <a:p>
            <a:r>
              <a:rPr lang="cs-CZ" sz="2400" dirty="0" err="1" smtClean="0"/>
              <a:t>Lung</a:t>
            </a:r>
            <a:r>
              <a:rPr lang="en-GB" sz="2400" dirty="0" smtClean="0"/>
              <a:t> circulation – principles and determinants</a:t>
            </a:r>
          </a:p>
          <a:p>
            <a:r>
              <a:rPr lang="en-GB" sz="2400" dirty="0" smtClean="0"/>
              <a:t>Ventilation </a:t>
            </a:r>
            <a:r>
              <a:rPr lang="en-GB" sz="2400" dirty="0" smtClean="0"/>
              <a:t>– pulmonary mechanics</a:t>
            </a:r>
          </a:p>
          <a:p>
            <a:pPr marL="342900" indent="-342900">
              <a:buFontTx/>
              <a:buChar char="-"/>
            </a:pPr>
            <a:r>
              <a:rPr lang="en-GB" sz="2400" dirty="0" smtClean="0"/>
              <a:t>volumes and capacities</a:t>
            </a:r>
          </a:p>
          <a:p>
            <a:pPr marL="342900" indent="-342900">
              <a:buFontTx/>
              <a:buChar char="-"/>
            </a:pPr>
            <a:r>
              <a:rPr lang="en-GB" sz="2400" dirty="0" smtClean="0"/>
              <a:t>static and dynamic airflow resistance </a:t>
            </a:r>
          </a:p>
          <a:p>
            <a:pPr marL="342900" indent="-342900">
              <a:buFontTx/>
              <a:buChar char="-"/>
            </a:pPr>
            <a:r>
              <a:rPr lang="en-GB" sz="2400" dirty="0" smtClean="0"/>
              <a:t>dynamic collapse</a:t>
            </a:r>
          </a:p>
          <a:p>
            <a:pPr marL="342900" indent="-342900">
              <a:buFontTx/>
              <a:buChar char="-"/>
            </a:pPr>
            <a:r>
              <a:rPr lang="en-GB" sz="2400" dirty="0" smtClean="0"/>
              <a:t>obstruction vs. restriction</a:t>
            </a:r>
          </a:p>
        </p:txBody>
      </p:sp>
      <p:pic>
        <p:nvPicPr>
          <p:cNvPr id="5" name="Obrázek 4"/>
          <p:cNvPicPr>
            <a:picLocks noChangeAspect="1"/>
          </p:cNvPicPr>
          <p:nvPr/>
        </p:nvPicPr>
        <p:blipFill>
          <a:blip r:embed="rId2"/>
          <a:stretch>
            <a:fillRect/>
          </a:stretch>
        </p:blipFill>
        <p:spPr>
          <a:xfrm>
            <a:off x="6600056" y="3284984"/>
            <a:ext cx="5331127" cy="2038067"/>
          </a:xfrm>
          <a:prstGeom prst="rect">
            <a:avLst/>
          </a:prstGeom>
        </p:spPr>
      </p:pic>
    </p:spTree>
    <p:extLst>
      <p:ext uri="{BB962C8B-B14F-4D97-AF65-F5344CB8AC3E}">
        <p14:creationId xmlns:p14="http://schemas.microsoft.com/office/powerpoint/2010/main" val="3238797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smtClean="0"/>
              <a:t>Mucocilliary</a:t>
            </a:r>
            <a:r>
              <a:rPr lang="en-GB" dirty="0" smtClean="0"/>
              <a:t> escalator</a:t>
            </a:r>
            <a:endParaRPr lang="en-GB" dirty="0"/>
          </a:p>
        </p:txBody>
      </p:sp>
      <p:pic>
        <p:nvPicPr>
          <p:cNvPr id="6" name="Zástupný symbol pro obsah 5"/>
          <p:cNvPicPr>
            <a:picLocks noGrp="1" noChangeAspect="1"/>
          </p:cNvPicPr>
          <p:nvPr>
            <p:ph sz="half" idx="1"/>
          </p:nvPr>
        </p:nvPicPr>
        <p:blipFill>
          <a:blip r:embed="rId2"/>
          <a:stretch>
            <a:fillRect/>
          </a:stretch>
        </p:blipFill>
        <p:spPr>
          <a:xfrm>
            <a:off x="407368" y="1268760"/>
            <a:ext cx="4850706" cy="4664981"/>
          </a:xfrm>
          <a:prstGeom prst="rect">
            <a:avLst/>
          </a:prstGeom>
        </p:spPr>
      </p:pic>
      <p:pic>
        <p:nvPicPr>
          <p:cNvPr id="7" name="Zástupný symbol pro obsah 6"/>
          <p:cNvPicPr>
            <a:picLocks noGrp="1" noChangeAspect="1"/>
          </p:cNvPicPr>
          <p:nvPr>
            <p:ph sz="half" idx="2"/>
          </p:nvPr>
        </p:nvPicPr>
        <p:blipFill>
          <a:blip r:embed="rId3"/>
          <a:stretch>
            <a:fillRect/>
          </a:stretch>
        </p:blipFill>
        <p:spPr>
          <a:xfrm>
            <a:off x="5807968" y="1556792"/>
            <a:ext cx="5812799" cy="3935164"/>
          </a:xfrm>
          <a:prstGeom prst="rect">
            <a:avLst/>
          </a:prstGeom>
        </p:spPr>
      </p:pic>
    </p:spTree>
    <p:extLst>
      <p:ext uri="{BB962C8B-B14F-4D97-AF65-F5344CB8AC3E}">
        <p14:creationId xmlns:p14="http://schemas.microsoft.com/office/powerpoint/2010/main" val="2071187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Functional classification of airways</a:t>
            </a:r>
            <a:endParaRPr lang="en-GB" noProof="0" dirty="0"/>
          </a:p>
        </p:txBody>
      </p:sp>
      <p:sp>
        <p:nvSpPr>
          <p:cNvPr id="3" name="Zástupný symbol pro obsah 2"/>
          <p:cNvSpPr>
            <a:spLocks noGrp="1"/>
          </p:cNvSpPr>
          <p:nvPr>
            <p:ph sz="half" idx="1"/>
          </p:nvPr>
        </p:nvSpPr>
        <p:spPr>
          <a:xfrm>
            <a:off x="143339" y="1207294"/>
            <a:ext cx="6960773" cy="5534075"/>
          </a:xfrm>
        </p:spPr>
        <p:txBody>
          <a:bodyPr>
            <a:normAutofit fontScale="92500" lnSpcReduction="10000"/>
          </a:bodyPr>
          <a:lstStyle/>
          <a:p>
            <a:r>
              <a:rPr lang="en-GB" noProof="0" dirty="0" smtClean="0"/>
              <a:t>Conducting airways (= </a:t>
            </a:r>
            <a:r>
              <a:rPr lang="en-GB" b="1" noProof="0" dirty="0" smtClean="0">
                <a:solidFill>
                  <a:srgbClr val="FF0000"/>
                </a:solidFill>
              </a:rPr>
              <a:t>anatomical dead space</a:t>
            </a:r>
            <a:r>
              <a:rPr lang="en-GB" noProof="0" dirty="0" smtClean="0"/>
              <a:t>) </a:t>
            </a:r>
          </a:p>
          <a:p>
            <a:pPr lvl="2"/>
            <a:r>
              <a:rPr lang="en-GB" noProof="0" dirty="0" smtClean="0"/>
              <a:t>nose (mouth)</a:t>
            </a:r>
          </a:p>
          <a:p>
            <a:pPr lvl="2"/>
            <a:r>
              <a:rPr lang="en-GB" noProof="0" dirty="0" smtClean="0"/>
              <a:t>larynx</a:t>
            </a:r>
          </a:p>
          <a:p>
            <a:pPr lvl="2"/>
            <a:r>
              <a:rPr lang="en-GB" noProof="0" dirty="0" smtClean="0"/>
              <a:t>trachea</a:t>
            </a:r>
          </a:p>
          <a:p>
            <a:pPr lvl="2"/>
            <a:r>
              <a:rPr lang="en-GB" noProof="0" dirty="0" smtClean="0"/>
              <a:t>main bronchi &amp; bronchioles</a:t>
            </a:r>
          </a:p>
          <a:p>
            <a:pPr lvl="1"/>
            <a:r>
              <a:rPr lang="en-GB" noProof="0" dirty="0" smtClean="0"/>
              <a:t>gas conduction, humidification &amp; warming, </a:t>
            </a:r>
            <a:r>
              <a:rPr lang="en-GB" noProof="0" dirty="0" err="1" smtClean="0"/>
              <a:t>defense</a:t>
            </a:r>
            <a:r>
              <a:rPr lang="en-GB" noProof="0" dirty="0" smtClean="0"/>
              <a:t> </a:t>
            </a:r>
          </a:p>
          <a:p>
            <a:r>
              <a:rPr lang="en-GB" noProof="0" dirty="0" smtClean="0"/>
              <a:t> Acinar airways (= </a:t>
            </a:r>
            <a:r>
              <a:rPr lang="en-GB" b="1" noProof="0" dirty="0" smtClean="0">
                <a:solidFill>
                  <a:srgbClr val="FF0000"/>
                </a:solidFill>
              </a:rPr>
              <a:t>respiratory space</a:t>
            </a:r>
            <a:r>
              <a:rPr lang="en-GB" noProof="0" dirty="0" smtClean="0"/>
              <a:t>)</a:t>
            </a:r>
          </a:p>
          <a:p>
            <a:pPr lvl="2"/>
            <a:r>
              <a:rPr lang="en-GB" noProof="0" dirty="0" smtClean="0"/>
              <a:t>respiratory bronchioles</a:t>
            </a:r>
          </a:p>
          <a:p>
            <a:pPr lvl="2"/>
            <a:r>
              <a:rPr lang="en-GB" noProof="0" dirty="0" smtClean="0"/>
              <a:t>alveolar ducts &amp; sacs</a:t>
            </a:r>
          </a:p>
          <a:p>
            <a:pPr lvl="2"/>
            <a:r>
              <a:rPr lang="en-GB" noProof="0" dirty="0" smtClean="0"/>
              <a:t>alveoli</a:t>
            </a:r>
          </a:p>
          <a:p>
            <a:pPr lvl="1"/>
            <a:r>
              <a:rPr lang="en-GB" noProof="0" dirty="0" smtClean="0"/>
              <a:t>gas exchange</a:t>
            </a:r>
          </a:p>
          <a:p>
            <a:r>
              <a:rPr lang="en-GB" noProof="0" dirty="0" smtClean="0"/>
              <a:t>The concept of acinus </a:t>
            </a:r>
          </a:p>
          <a:p>
            <a:pPr lvl="1"/>
            <a:r>
              <a:rPr lang="en-GB" noProof="0" dirty="0" smtClean="0"/>
              <a:t>the functional 3-D unit - part of parenchyma - in which all airways have alveoli attached to their wall and thus participating in gas exchange</a:t>
            </a:r>
            <a:endParaRPr lang="en-GB" noProof="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21995" y="1556792"/>
            <a:ext cx="502644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427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en-GB" noProof="0" dirty="0" smtClean="0"/>
              <a:t>Alveoli</a:t>
            </a:r>
            <a:endParaRPr lang="en-GB" noProof="0" dirty="0"/>
          </a:p>
        </p:txBody>
      </p:sp>
      <p:sp>
        <p:nvSpPr>
          <p:cNvPr id="13" name="Zástupný symbol pro text 12"/>
          <p:cNvSpPr>
            <a:spLocks noGrp="1"/>
          </p:cNvSpPr>
          <p:nvPr>
            <p:ph type="body" sz="half" idx="1"/>
          </p:nvPr>
        </p:nvSpPr>
        <p:spPr>
          <a:xfrm>
            <a:off x="263352" y="908720"/>
            <a:ext cx="6624736" cy="5760640"/>
          </a:xfrm>
        </p:spPr>
        <p:txBody>
          <a:bodyPr>
            <a:normAutofit fontScale="85000" lnSpcReduction="10000"/>
          </a:bodyPr>
          <a:lstStyle/>
          <a:p>
            <a:r>
              <a:rPr lang="en-GB" noProof="0" dirty="0" smtClean="0"/>
              <a:t>There are approximately 300-400 million alveoli in each lung with the total surface area is 40-80m</a:t>
            </a:r>
            <a:r>
              <a:rPr lang="en-GB" baseline="30000" noProof="0" dirty="0" smtClean="0"/>
              <a:t>2</a:t>
            </a:r>
            <a:endParaRPr lang="en-GB" noProof="0" dirty="0" smtClean="0"/>
          </a:p>
          <a:p>
            <a:r>
              <a:rPr lang="en-GB" noProof="0" dirty="0" smtClean="0"/>
              <a:t>Cell types of the epithelial lining</a:t>
            </a:r>
          </a:p>
          <a:p>
            <a:pPr lvl="1"/>
            <a:r>
              <a:rPr lang="en-GB" b="1" noProof="0" dirty="0" smtClean="0">
                <a:solidFill>
                  <a:srgbClr val="0033CC"/>
                </a:solidFill>
              </a:rPr>
              <a:t>type I </a:t>
            </a:r>
            <a:r>
              <a:rPr lang="en-GB" b="1" noProof="0" dirty="0" err="1" smtClean="0">
                <a:solidFill>
                  <a:srgbClr val="0033CC"/>
                </a:solidFill>
              </a:rPr>
              <a:t>pneumocytes</a:t>
            </a:r>
            <a:endParaRPr lang="en-GB" b="1" noProof="0" dirty="0" smtClean="0">
              <a:solidFill>
                <a:srgbClr val="0033CC"/>
              </a:solidFill>
            </a:endParaRPr>
          </a:p>
          <a:p>
            <a:pPr lvl="2"/>
            <a:r>
              <a:rPr lang="en-GB" noProof="0" dirty="0" smtClean="0"/>
              <a:t>an extremely thin cytoplasm, and thus provide only a thin barrier to gas exchange, derived from type II </a:t>
            </a:r>
            <a:r>
              <a:rPr lang="en-GB" noProof="0" dirty="0" err="1" smtClean="0"/>
              <a:t>pneumocytes</a:t>
            </a:r>
            <a:endParaRPr lang="en-GB" noProof="0" dirty="0" smtClean="0"/>
          </a:p>
          <a:p>
            <a:pPr lvl="2"/>
            <a:r>
              <a:rPr lang="en-GB" noProof="0" dirty="0" smtClean="0"/>
              <a:t>connected to each other by tight junctions that limit the fluid movements in and out of the alveoli</a:t>
            </a:r>
          </a:p>
          <a:p>
            <a:pPr lvl="2"/>
            <a:r>
              <a:rPr lang="en-GB" noProof="0" dirty="0" smtClean="0"/>
              <a:t>easily damageable, but cannot divide!</a:t>
            </a:r>
          </a:p>
          <a:p>
            <a:pPr lvl="1"/>
            <a:r>
              <a:rPr lang="en-GB" b="1" noProof="0" dirty="0" smtClean="0">
                <a:solidFill>
                  <a:srgbClr val="0033CC"/>
                </a:solidFill>
              </a:rPr>
              <a:t>type II </a:t>
            </a:r>
            <a:r>
              <a:rPr lang="en-GB" b="1" noProof="0" dirty="0" err="1" smtClean="0">
                <a:solidFill>
                  <a:srgbClr val="0033CC"/>
                </a:solidFill>
              </a:rPr>
              <a:t>pneumocytes</a:t>
            </a:r>
            <a:r>
              <a:rPr lang="en-GB" b="1" noProof="0" dirty="0" smtClean="0">
                <a:solidFill>
                  <a:srgbClr val="0033CC"/>
                </a:solidFill>
              </a:rPr>
              <a:t> </a:t>
            </a:r>
          </a:p>
          <a:p>
            <a:pPr lvl="2"/>
            <a:r>
              <a:rPr lang="en-GB" noProof="0" dirty="0" smtClean="0"/>
              <a:t>slightly more numerous than type I cells  but cover less of the epithelial lining</a:t>
            </a:r>
          </a:p>
          <a:p>
            <a:pPr lvl="2"/>
            <a:r>
              <a:rPr lang="en-GB" noProof="0" dirty="0" smtClean="0"/>
              <a:t>the source of type I cells and surfactant</a:t>
            </a:r>
          </a:p>
          <a:p>
            <a:pPr lvl="1"/>
            <a:r>
              <a:rPr lang="en-GB" b="1" noProof="0" dirty="0" smtClean="0">
                <a:solidFill>
                  <a:srgbClr val="0033CC"/>
                </a:solidFill>
              </a:rPr>
              <a:t>macrophages</a:t>
            </a:r>
            <a:endParaRPr lang="en-GB" b="1" noProof="0" dirty="0">
              <a:solidFill>
                <a:srgbClr val="0033CC"/>
              </a:solidFill>
            </a:endParaRPr>
          </a:p>
        </p:txBody>
      </p:sp>
      <p:pic>
        <p:nvPicPr>
          <p:cNvPr id="6152" name="Picture 8"/>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355576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ástupný symbol pro obsah 2"/>
          <p:cNvPicPr>
            <a:picLocks noGrp="1" noChangeAspect="1"/>
          </p:cNvPicPr>
          <p:nvPr>
            <p:ph sz="quarter" idx="2"/>
          </p:nvPr>
        </p:nvPicPr>
        <p:blipFill>
          <a:blip r:embed="rId4"/>
          <a:stretch>
            <a:fillRect/>
          </a:stretch>
        </p:blipFill>
        <p:spPr>
          <a:xfrm>
            <a:off x="7104112" y="4126238"/>
            <a:ext cx="3211116" cy="2587625"/>
          </a:xfrm>
          <a:prstGeom prst="rect">
            <a:avLst/>
          </a:prstGeom>
        </p:spPr>
      </p:pic>
    </p:spTree>
    <p:extLst>
      <p:ext uri="{BB962C8B-B14F-4D97-AF65-F5344CB8AC3E}">
        <p14:creationId xmlns:p14="http://schemas.microsoft.com/office/powerpoint/2010/main" val="379657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smtClean="0"/>
              <a:t>Alveolo</a:t>
            </a:r>
            <a:r>
              <a:rPr lang="en-GB" noProof="0" dirty="0" smtClean="0"/>
              <a:t> - capillary barrier</a:t>
            </a:r>
            <a:endParaRPr lang="en-GB" noProof="0" dirty="0"/>
          </a:p>
        </p:txBody>
      </p:sp>
      <p:sp>
        <p:nvSpPr>
          <p:cNvPr id="4" name="Zástupný symbol pro obsah 3"/>
          <p:cNvSpPr>
            <a:spLocks noGrp="1"/>
          </p:cNvSpPr>
          <p:nvPr>
            <p:ph sz="half" idx="2"/>
          </p:nvPr>
        </p:nvSpPr>
        <p:spPr>
          <a:xfrm>
            <a:off x="6096001" y="1196752"/>
            <a:ext cx="5952660" cy="5256584"/>
          </a:xfrm>
        </p:spPr>
        <p:txBody>
          <a:bodyPr>
            <a:normAutofit lnSpcReduction="10000"/>
          </a:bodyPr>
          <a:lstStyle/>
          <a:p>
            <a:r>
              <a:rPr lang="en-GB" noProof="0" dirty="0" smtClean="0"/>
              <a:t>Alveolar epithelia </a:t>
            </a:r>
          </a:p>
          <a:p>
            <a:pPr lvl="1"/>
            <a:r>
              <a:rPr lang="en-GB" noProof="0" dirty="0" smtClean="0"/>
              <a:t>type I </a:t>
            </a:r>
          </a:p>
          <a:p>
            <a:pPr lvl="1"/>
            <a:r>
              <a:rPr lang="en-GB" noProof="0" dirty="0" smtClean="0"/>
              <a:t>type II </a:t>
            </a:r>
          </a:p>
          <a:p>
            <a:r>
              <a:rPr lang="en-GB" noProof="0" dirty="0" smtClean="0"/>
              <a:t>Capillary endothelium </a:t>
            </a:r>
          </a:p>
          <a:p>
            <a:pPr lvl="1"/>
            <a:r>
              <a:rPr lang="en-GB" noProof="0" dirty="0" smtClean="0"/>
              <a:t>non-fenestrated</a:t>
            </a:r>
          </a:p>
          <a:p>
            <a:r>
              <a:rPr lang="en-GB" noProof="0" dirty="0" err="1" smtClean="0"/>
              <a:t>Intersticium</a:t>
            </a:r>
            <a:endParaRPr lang="en-GB" noProof="0" dirty="0" smtClean="0"/>
          </a:p>
          <a:p>
            <a:pPr lvl="1"/>
            <a:r>
              <a:rPr lang="en-GB" noProof="0" dirty="0" smtClean="0"/>
              <a:t>cells (very few!)</a:t>
            </a:r>
          </a:p>
          <a:p>
            <a:pPr lvl="2"/>
            <a:r>
              <a:rPr lang="en-GB" noProof="0" dirty="0" smtClean="0"/>
              <a:t>fibroblasts</a:t>
            </a:r>
          </a:p>
          <a:p>
            <a:pPr lvl="2"/>
            <a:r>
              <a:rPr lang="en-GB" noProof="0" dirty="0" smtClean="0"/>
              <a:t>contractile cells</a:t>
            </a:r>
          </a:p>
          <a:p>
            <a:pPr lvl="2"/>
            <a:r>
              <a:rPr lang="en-GB" noProof="0" dirty="0" smtClean="0"/>
              <a:t>immune cells (</a:t>
            </a:r>
            <a:r>
              <a:rPr lang="en-GB" noProof="0" dirty="0" err="1" smtClean="0"/>
              <a:t>intersticial</a:t>
            </a:r>
            <a:r>
              <a:rPr lang="en-GB" noProof="0" dirty="0" smtClean="0"/>
              <a:t> macrophages, mast cells, …)</a:t>
            </a:r>
          </a:p>
          <a:p>
            <a:pPr lvl="1"/>
            <a:r>
              <a:rPr lang="en-GB" noProof="0" dirty="0" smtClean="0"/>
              <a:t>ECM</a:t>
            </a:r>
          </a:p>
          <a:p>
            <a:pPr lvl="2"/>
            <a:r>
              <a:rPr lang="en-GB" noProof="0" dirty="0" smtClean="0"/>
              <a:t>elastin and collagen fibrils </a:t>
            </a:r>
            <a:endParaRPr lang="en-GB" noProof="0" dirty="0"/>
          </a:p>
        </p:txBody>
      </p:sp>
      <p:pic>
        <p:nvPicPr>
          <p:cNvPr id="1024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3352" y="1048386"/>
            <a:ext cx="5544616" cy="557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Přímá spojnice se šipkou 6"/>
          <p:cNvCxnSpPr/>
          <p:nvPr/>
        </p:nvCxnSpPr>
        <p:spPr>
          <a:xfrm flipH="1">
            <a:off x="3791744" y="2276872"/>
            <a:ext cx="2724302" cy="36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H="1">
            <a:off x="4943872" y="1916832"/>
            <a:ext cx="1656184"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5015880" y="2927141"/>
            <a:ext cx="1584176" cy="1798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4943872" y="3825044"/>
            <a:ext cx="1656184" cy="1476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67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8040216" y="4869160"/>
            <a:ext cx="3222894" cy="1865560"/>
          </a:xfrm>
          <a:prstGeom prst="rect">
            <a:avLst/>
          </a:prstGeom>
        </p:spPr>
      </p:pic>
      <p:sp>
        <p:nvSpPr>
          <p:cNvPr id="15362" name="Rectangle 2"/>
          <p:cNvSpPr>
            <a:spLocks noGrp="1" noChangeArrowheads="1"/>
          </p:cNvSpPr>
          <p:nvPr>
            <p:ph type="title"/>
          </p:nvPr>
        </p:nvSpPr>
        <p:spPr/>
        <p:txBody>
          <a:bodyPr/>
          <a:lstStyle/>
          <a:p>
            <a:r>
              <a:rPr lang="en-GB" noProof="0" dirty="0" smtClean="0"/>
              <a:t>Gas exchange in lungs</a:t>
            </a:r>
            <a:endParaRPr lang="en-GB" noProof="0" dirty="0"/>
          </a:p>
        </p:txBody>
      </p:sp>
      <p:sp>
        <p:nvSpPr>
          <p:cNvPr id="15363" name="Rectangle 3"/>
          <p:cNvSpPr>
            <a:spLocks noGrp="1" noChangeArrowheads="1"/>
          </p:cNvSpPr>
          <p:nvPr>
            <p:ph type="body" sz="half" idx="2"/>
          </p:nvPr>
        </p:nvSpPr>
        <p:spPr>
          <a:xfrm>
            <a:off x="4295800" y="1052737"/>
            <a:ext cx="7468041" cy="4896543"/>
          </a:xfrm>
        </p:spPr>
        <p:txBody>
          <a:bodyPr>
            <a:normAutofit fontScale="55000" lnSpcReduction="20000"/>
          </a:bodyPr>
          <a:lstStyle/>
          <a:p>
            <a:r>
              <a:rPr lang="en-GB" noProof="0" dirty="0" smtClean="0"/>
              <a:t>main function of respiratory system – </a:t>
            </a:r>
            <a:r>
              <a:rPr lang="en-GB" b="1" noProof="0" dirty="0" smtClean="0">
                <a:solidFill>
                  <a:srgbClr val="FF0000"/>
                </a:solidFill>
              </a:rPr>
              <a:t>gas exchange between blood and outside environment </a:t>
            </a:r>
            <a:r>
              <a:rPr lang="en-GB" noProof="0" dirty="0" smtClean="0"/>
              <a:t>– is governed by temporally changing requirements of organism for O</a:t>
            </a:r>
            <a:r>
              <a:rPr lang="en-GB" baseline="-25000" noProof="0" dirty="0" smtClean="0"/>
              <a:t>2</a:t>
            </a:r>
            <a:r>
              <a:rPr lang="en-GB" noProof="0" dirty="0" smtClean="0"/>
              <a:t> </a:t>
            </a:r>
          </a:p>
          <a:p>
            <a:pPr lvl="1"/>
            <a:r>
              <a:rPr lang="en-GB" noProof="0" dirty="0" smtClean="0"/>
              <a:t>maintained in optimum by regulation of intensity of ventilation (see control of ventilation further)</a:t>
            </a:r>
          </a:p>
          <a:p>
            <a:r>
              <a:rPr lang="en-GB" noProof="0" dirty="0" smtClean="0"/>
              <a:t>requirements defined mainly by consumption of </a:t>
            </a:r>
            <a:r>
              <a:rPr lang="en-GB" b="1" noProof="0" dirty="0" smtClean="0">
                <a:solidFill>
                  <a:srgbClr val="FF0000"/>
                </a:solidFill>
              </a:rPr>
              <a:t>ATP</a:t>
            </a:r>
            <a:r>
              <a:rPr lang="en-GB" noProof="0" dirty="0" smtClean="0"/>
              <a:t> and its replenishing by </a:t>
            </a:r>
            <a:r>
              <a:rPr lang="en-GB" b="1" noProof="0" dirty="0" smtClean="0">
                <a:solidFill>
                  <a:srgbClr val="FF0000"/>
                </a:solidFill>
              </a:rPr>
              <a:t>mitochondria </a:t>
            </a:r>
            <a:endParaRPr lang="en-GB" noProof="0" dirty="0" smtClean="0"/>
          </a:p>
          <a:p>
            <a:pPr lvl="1"/>
            <a:r>
              <a:rPr lang="en-GB" noProof="0" dirty="0" smtClean="0"/>
              <a:t>oxidative phosphorylation </a:t>
            </a:r>
          </a:p>
          <a:p>
            <a:pPr lvl="1"/>
            <a:r>
              <a:rPr lang="en-GB" noProof="0" dirty="0" smtClean="0"/>
              <a:t>other O</a:t>
            </a:r>
            <a:r>
              <a:rPr lang="en-GB" baseline="-25000" noProof="0" dirty="0" smtClean="0"/>
              <a:t>2</a:t>
            </a:r>
            <a:r>
              <a:rPr lang="en-GB" noProof="0" dirty="0" smtClean="0"/>
              <a:t> consuming processes</a:t>
            </a:r>
          </a:p>
          <a:p>
            <a:r>
              <a:rPr lang="en-GB" noProof="0" dirty="0" smtClean="0"/>
              <a:t>driving force for O</a:t>
            </a:r>
            <a:r>
              <a:rPr lang="en-GB" baseline="-25000" noProof="0" dirty="0" smtClean="0"/>
              <a:t>2</a:t>
            </a:r>
            <a:r>
              <a:rPr lang="en-GB" noProof="0" dirty="0" smtClean="0"/>
              <a:t> exchange (and reciprocally for CO</a:t>
            </a:r>
            <a:r>
              <a:rPr lang="en-GB" baseline="-25000" noProof="0" dirty="0" smtClean="0"/>
              <a:t>2</a:t>
            </a:r>
            <a:r>
              <a:rPr lang="en-GB" noProof="0" dirty="0" smtClean="0"/>
              <a:t>) is the gradual decrease of its partial pressure, i.e. </a:t>
            </a:r>
            <a:r>
              <a:rPr lang="en-GB" b="1" noProof="0" dirty="0" smtClean="0">
                <a:solidFill>
                  <a:srgbClr val="FF0000"/>
                </a:solidFill>
              </a:rPr>
              <a:t>concentration gradient</a:t>
            </a:r>
            <a:r>
              <a:rPr lang="en-GB" noProof="0" dirty="0" smtClean="0"/>
              <a:t> between inhaled air, blood and tissues:</a:t>
            </a:r>
          </a:p>
          <a:p>
            <a:pPr lvl="1"/>
            <a:r>
              <a:rPr lang="en-GB" noProof="0" dirty="0" smtClean="0"/>
              <a:t>partial pressure = the pressure that the gas would have if it alone occupied the same volume at the same temperature</a:t>
            </a:r>
          </a:p>
          <a:p>
            <a:r>
              <a:rPr lang="en-GB" noProof="0" dirty="0" smtClean="0"/>
              <a:t>solubility of the gas matters </a:t>
            </a:r>
          </a:p>
          <a:p>
            <a:pPr lvl="1"/>
            <a:r>
              <a:rPr lang="en-GB" noProof="0" dirty="0" smtClean="0"/>
              <a:t>very high for CO</a:t>
            </a:r>
            <a:r>
              <a:rPr lang="en-GB" baseline="-25000" noProof="0" dirty="0" smtClean="0"/>
              <a:t>2</a:t>
            </a:r>
            <a:r>
              <a:rPr lang="en-GB" noProof="0" dirty="0" smtClean="0"/>
              <a:t> = there are no biological barriers in the body to block CO</a:t>
            </a:r>
            <a:r>
              <a:rPr lang="en-GB" baseline="-25000" noProof="0" dirty="0" smtClean="0"/>
              <a:t>2</a:t>
            </a:r>
            <a:r>
              <a:rPr lang="en-GB" noProof="0" dirty="0" smtClean="0"/>
              <a:t> diffusion  </a:t>
            </a:r>
          </a:p>
          <a:p>
            <a:r>
              <a:rPr lang="en-GB" noProof="0" dirty="0" smtClean="0"/>
              <a:t>tidal volume exchange by each                                                                                                                                   resting breathing cycle ads only                                                                                0.5L to FRC = meaning a composition                                                                   of the alveolar air is more or less                                                                  constant </a:t>
            </a:r>
          </a:p>
          <a:p>
            <a:pPr lvl="1"/>
            <a:endParaRPr lang="en-GB" noProof="0" dirty="0"/>
          </a:p>
        </p:txBody>
      </p:sp>
      <p:pic>
        <p:nvPicPr>
          <p:cNvPr id="6" name="Zástupný symbol pro obsah 5"/>
          <p:cNvPicPr>
            <a:picLocks noGrp="1" noChangeAspect="1"/>
          </p:cNvPicPr>
          <p:nvPr>
            <p:ph sz="half" idx="1"/>
          </p:nvPr>
        </p:nvPicPr>
        <p:blipFill>
          <a:blip r:embed="rId4"/>
          <a:stretch>
            <a:fillRect/>
          </a:stretch>
        </p:blipFill>
        <p:spPr>
          <a:xfrm>
            <a:off x="293841" y="1268761"/>
            <a:ext cx="4001959" cy="4407444"/>
          </a:xfrm>
          <a:prstGeom prst="rect">
            <a:avLst/>
          </a:prstGeom>
        </p:spPr>
      </p:pic>
    </p:spTree>
    <p:extLst>
      <p:ext uri="{BB962C8B-B14F-4D97-AF65-F5344CB8AC3E}">
        <p14:creationId xmlns:p14="http://schemas.microsoft.com/office/powerpoint/2010/main" val="343417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Oxygen cascade in the body</a:t>
            </a:r>
            <a:endParaRPr lang="en-GB" noProof="0" dirty="0"/>
          </a:p>
        </p:txBody>
      </p:sp>
      <p:pic>
        <p:nvPicPr>
          <p:cNvPr id="3" name="Obrázek 2"/>
          <p:cNvPicPr>
            <a:picLocks noChangeAspect="1"/>
          </p:cNvPicPr>
          <p:nvPr/>
        </p:nvPicPr>
        <p:blipFill>
          <a:blip r:embed="rId2"/>
          <a:stretch>
            <a:fillRect/>
          </a:stretch>
        </p:blipFill>
        <p:spPr>
          <a:xfrm>
            <a:off x="7153558" y="1700808"/>
            <a:ext cx="4173700" cy="2609954"/>
          </a:xfrm>
          <a:prstGeom prst="rect">
            <a:avLst/>
          </a:prstGeom>
        </p:spPr>
      </p:pic>
    </p:spTree>
    <p:extLst>
      <p:ext uri="{BB962C8B-B14F-4D97-AF65-F5344CB8AC3E}">
        <p14:creationId xmlns:p14="http://schemas.microsoft.com/office/powerpoint/2010/main" val="2451092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What are we breathing</a:t>
            </a:r>
            <a:r>
              <a:rPr lang="cs-CZ" dirty="0" smtClean="0"/>
              <a:t>?</a:t>
            </a:r>
            <a:endParaRPr lang="en-GB" dirty="0"/>
          </a:p>
        </p:txBody>
      </p:sp>
      <p:pic>
        <p:nvPicPr>
          <p:cNvPr id="7" name="Zástupný symbol pro obsah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51384" y="1124744"/>
            <a:ext cx="4791898" cy="2587625"/>
          </a:xfrm>
        </p:spPr>
      </p:pic>
      <p:pic>
        <p:nvPicPr>
          <p:cNvPr id="8" name="Zástupný symbol pro obsah 7"/>
          <p:cNvPicPr>
            <a:picLocks noGrp="1" noChangeAspect="1"/>
          </p:cNvPicPr>
          <p:nvPr>
            <p:ph sz="quarter" idx="3"/>
          </p:nvPr>
        </p:nvPicPr>
        <p:blipFill rotWithShape="1">
          <a:blip r:embed="rId3"/>
          <a:srcRect l="8027" b="5573"/>
          <a:stretch/>
        </p:blipFill>
        <p:spPr>
          <a:xfrm>
            <a:off x="8472265" y="908720"/>
            <a:ext cx="3384376" cy="3568833"/>
          </a:xfrm>
          <a:prstGeom prst="rect">
            <a:avLst/>
          </a:prstGeom>
        </p:spPr>
      </p:pic>
      <p:pic>
        <p:nvPicPr>
          <p:cNvPr id="9" name="Obrázek 8"/>
          <p:cNvPicPr>
            <a:picLocks noChangeAspect="1"/>
          </p:cNvPicPr>
          <p:nvPr/>
        </p:nvPicPr>
        <p:blipFill>
          <a:blip r:embed="rId4"/>
          <a:stretch>
            <a:fillRect/>
          </a:stretch>
        </p:blipFill>
        <p:spPr>
          <a:xfrm>
            <a:off x="5303912" y="2836015"/>
            <a:ext cx="3744416" cy="3833345"/>
          </a:xfrm>
          <a:prstGeom prst="rect">
            <a:avLst/>
          </a:prstGeom>
        </p:spPr>
      </p:pic>
    </p:spTree>
    <p:extLst>
      <p:ext uri="{BB962C8B-B14F-4D97-AF65-F5344CB8AC3E}">
        <p14:creationId xmlns:p14="http://schemas.microsoft.com/office/powerpoint/2010/main" val="142329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noProof="0" dirty="0" smtClean="0"/>
              <a:t>Oxygen in the body</a:t>
            </a:r>
            <a:endParaRPr lang="en-GB" noProof="0" dirty="0"/>
          </a:p>
        </p:txBody>
      </p:sp>
      <p:pic>
        <p:nvPicPr>
          <p:cNvPr id="13316" name="Picture 4" descr="mitochondri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51384" y="1844824"/>
            <a:ext cx="3960440" cy="3288218"/>
          </a:xfrm>
        </p:spPr>
      </p:pic>
      <p:sp>
        <p:nvSpPr>
          <p:cNvPr id="13315" name="Rectangle 3"/>
          <p:cNvSpPr>
            <a:spLocks noGrp="1" noChangeArrowheads="1"/>
          </p:cNvSpPr>
          <p:nvPr>
            <p:ph type="body" sz="half" idx="2"/>
          </p:nvPr>
        </p:nvSpPr>
        <p:spPr>
          <a:xfrm>
            <a:off x="4871864" y="1196752"/>
            <a:ext cx="7056784" cy="5589240"/>
          </a:xfrm>
        </p:spPr>
        <p:txBody>
          <a:bodyPr>
            <a:normAutofit fontScale="70000" lnSpcReduction="20000"/>
          </a:bodyPr>
          <a:lstStyle/>
          <a:p>
            <a:r>
              <a:rPr lang="en-GB" dirty="0" smtClean="0"/>
              <a:t>there are no significant O</a:t>
            </a:r>
            <a:r>
              <a:rPr lang="en-GB" baseline="-25000" dirty="0" smtClean="0"/>
              <a:t>2</a:t>
            </a:r>
            <a:r>
              <a:rPr lang="en-GB" dirty="0" smtClean="0"/>
              <a:t> stores in the body</a:t>
            </a:r>
          </a:p>
          <a:p>
            <a:pPr lvl="2"/>
            <a:r>
              <a:rPr lang="en-GB" dirty="0" smtClean="0"/>
              <a:t>available oxygen lasts for </a:t>
            </a:r>
            <a:r>
              <a:rPr lang="en-GB" dirty="0" smtClean="0">
                <a:sym typeface="Symbol"/>
              </a:rPr>
              <a:t></a:t>
            </a:r>
            <a:r>
              <a:rPr lang="en-GB" dirty="0" smtClean="0"/>
              <a:t> 5min</a:t>
            </a:r>
          </a:p>
          <a:p>
            <a:pPr lvl="1"/>
            <a:r>
              <a:rPr lang="en-GB" dirty="0" smtClean="0"/>
              <a:t>therefore breathing has to be continuous process</a:t>
            </a:r>
          </a:p>
          <a:p>
            <a:pPr lvl="1"/>
            <a:r>
              <a:rPr lang="en-GB" dirty="0" smtClean="0"/>
              <a:t>disruption means  </a:t>
            </a:r>
          </a:p>
          <a:p>
            <a:pPr lvl="2"/>
            <a:r>
              <a:rPr lang="en-GB" dirty="0" smtClean="0"/>
              <a:t>life-threatening emergency (&lt;5min)</a:t>
            </a:r>
          </a:p>
          <a:p>
            <a:pPr lvl="3"/>
            <a:r>
              <a:rPr lang="en-GB" dirty="0" smtClean="0"/>
              <a:t>reversible vision loss in </a:t>
            </a:r>
            <a:r>
              <a:rPr lang="en-GB" dirty="0" smtClean="0">
                <a:sym typeface="Symbol"/>
              </a:rPr>
              <a:t></a:t>
            </a:r>
            <a:r>
              <a:rPr lang="en-GB" dirty="0" smtClean="0"/>
              <a:t>7s, unconsciousness in </a:t>
            </a:r>
            <a:r>
              <a:rPr lang="en-GB" dirty="0" smtClean="0">
                <a:sym typeface="Symbol"/>
              </a:rPr>
              <a:t></a:t>
            </a:r>
            <a:r>
              <a:rPr lang="en-GB" dirty="0" smtClean="0"/>
              <a:t>10s </a:t>
            </a:r>
          </a:p>
          <a:p>
            <a:pPr lvl="2"/>
            <a:r>
              <a:rPr lang="en-GB" dirty="0" smtClean="0"/>
              <a:t>clinical death (</a:t>
            </a:r>
            <a:r>
              <a:rPr lang="en-GB" dirty="0" smtClean="0">
                <a:sym typeface="Symbol"/>
              </a:rPr>
              <a:t></a:t>
            </a:r>
            <a:r>
              <a:rPr lang="en-GB" dirty="0" smtClean="0"/>
              <a:t>5-7min), event. brain death </a:t>
            </a:r>
          </a:p>
          <a:p>
            <a:pPr lvl="2"/>
            <a:r>
              <a:rPr lang="en-GB" dirty="0" smtClean="0"/>
              <a:t>death of the whole organism (&gt;10min)</a:t>
            </a:r>
          </a:p>
          <a:p>
            <a:r>
              <a:rPr lang="en-GB" dirty="0" smtClean="0"/>
              <a:t>85-90% used in aerobic metabolism coupled with ATP production</a:t>
            </a:r>
          </a:p>
          <a:p>
            <a:pPr lvl="1"/>
            <a:r>
              <a:rPr lang="en-GB" dirty="0" smtClean="0"/>
              <a:t>maintenance of ion gradients</a:t>
            </a:r>
          </a:p>
          <a:p>
            <a:pPr lvl="1"/>
            <a:r>
              <a:rPr lang="en-GB" dirty="0" smtClean="0"/>
              <a:t>muscle contraction</a:t>
            </a:r>
          </a:p>
          <a:p>
            <a:pPr lvl="1"/>
            <a:r>
              <a:rPr lang="en-GB" dirty="0" smtClean="0"/>
              <a:t>chemical synthetic reactions</a:t>
            </a:r>
          </a:p>
          <a:p>
            <a:r>
              <a:rPr lang="en-GB" dirty="0" smtClean="0"/>
              <a:t>remaining processes are less sensitive to </a:t>
            </a:r>
            <a:r>
              <a:rPr lang="en-GB" dirty="0" smtClean="0">
                <a:sym typeface="Symbol"/>
              </a:rPr>
              <a:t>P</a:t>
            </a:r>
            <a:r>
              <a:rPr lang="en-GB" dirty="0" smtClean="0"/>
              <a:t>aO</a:t>
            </a:r>
            <a:r>
              <a:rPr lang="en-GB" baseline="-25000" dirty="0" smtClean="0"/>
              <a:t>2</a:t>
            </a:r>
            <a:r>
              <a:rPr lang="en-GB" dirty="0" smtClean="0"/>
              <a:t> </a:t>
            </a:r>
          </a:p>
          <a:p>
            <a:pPr lvl="1"/>
            <a:r>
              <a:rPr lang="en-GB" dirty="0" smtClean="0"/>
              <a:t>hydroxylation of steroids</a:t>
            </a:r>
          </a:p>
          <a:p>
            <a:pPr lvl="1"/>
            <a:r>
              <a:rPr lang="en-GB" dirty="0" smtClean="0"/>
              <a:t>detoxification of </a:t>
            </a:r>
            <a:r>
              <a:rPr lang="en-GB" dirty="0" err="1" smtClean="0"/>
              <a:t>xenobiotics</a:t>
            </a:r>
            <a:r>
              <a:rPr lang="en-GB" dirty="0" smtClean="0"/>
              <a:t> in liver</a:t>
            </a:r>
          </a:p>
          <a:p>
            <a:pPr lvl="1"/>
            <a:r>
              <a:rPr lang="en-GB" dirty="0" smtClean="0"/>
              <a:t>synthesis of NO (</a:t>
            </a:r>
            <a:r>
              <a:rPr lang="en-GB" dirty="0" smtClean="0">
                <a:sym typeface="Symbol" pitchFamily="18" charset="2"/>
              </a:rPr>
              <a:t>  </a:t>
            </a:r>
            <a:r>
              <a:rPr lang="en-GB" dirty="0" smtClean="0"/>
              <a:t>vasodilation) </a:t>
            </a:r>
          </a:p>
          <a:p>
            <a:pPr lvl="1"/>
            <a:r>
              <a:rPr lang="en-GB" dirty="0" smtClean="0"/>
              <a:t>degradation of haem by </a:t>
            </a:r>
            <a:r>
              <a:rPr lang="en-GB" dirty="0" err="1" smtClean="0"/>
              <a:t>hemoxygenase</a:t>
            </a:r>
            <a:endParaRPr lang="en-GB" dirty="0"/>
          </a:p>
        </p:txBody>
      </p:sp>
    </p:spTree>
    <p:extLst>
      <p:ext uri="{BB962C8B-B14F-4D97-AF65-F5344CB8AC3E}">
        <p14:creationId xmlns:p14="http://schemas.microsoft.com/office/powerpoint/2010/main" val="376958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GB" noProof="0" dirty="0" smtClean="0"/>
              <a:t>Transport of oxygen in the blood</a:t>
            </a:r>
            <a:endParaRPr lang="en-GB" noProof="0" dirty="0"/>
          </a:p>
        </p:txBody>
      </p:sp>
      <p:sp>
        <p:nvSpPr>
          <p:cNvPr id="7" name="Zástupný symbol pro obsah 6"/>
          <p:cNvSpPr>
            <a:spLocks noGrp="1"/>
          </p:cNvSpPr>
          <p:nvPr>
            <p:ph sz="half" idx="1"/>
          </p:nvPr>
        </p:nvSpPr>
        <p:spPr>
          <a:xfrm>
            <a:off x="143339" y="1207293"/>
            <a:ext cx="6456717" cy="5246043"/>
          </a:xfrm>
        </p:spPr>
        <p:txBody>
          <a:bodyPr>
            <a:normAutofit fontScale="62500" lnSpcReduction="20000"/>
          </a:bodyPr>
          <a:lstStyle/>
          <a:p>
            <a:r>
              <a:rPr lang="en-GB" noProof="0" dirty="0" smtClean="0"/>
              <a:t>CO</a:t>
            </a:r>
            <a:r>
              <a:rPr lang="en-GB" baseline="-25000" noProof="0" dirty="0" smtClean="0"/>
              <a:t>2</a:t>
            </a:r>
            <a:r>
              <a:rPr lang="en-GB" noProof="0" dirty="0" smtClean="0"/>
              <a:t> can be considered to be in simple solution in the plasma, the volume carried being proportional to its partial pressure (physically dissolved)</a:t>
            </a:r>
          </a:p>
          <a:p>
            <a:r>
              <a:rPr lang="en-GB" noProof="0" dirty="0" smtClean="0"/>
              <a:t>O</a:t>
            </a:r>
            <a:r>
              <a:rPr lang="en-GB" baseline="-25000" noProof="0" dirty="0" smtClean="0"/>
              <a:t>2</a:t>
            </a:r>
            <a:r>
              <a:rPr lang="en-GB" noProof="0" dirty="0" smtClean="0"/>
              <a:t> is carried in chemical combination with </a:t>
            </a:r>
            <a:r>
              <a:rPr lang="en-GB" noProof="0" dirty="0" err="1" smtClean="0"/>
              <a:t>hemoglobin</a:t>
            </a:r>
            <a:r>
              <a:rPr lang="en-GB" noProof="0" dirty="0" smtClean="0"/>
              <a:t> in the red blood cells, and the relationship between the volume carried and the partial pressure (physically dissolved fraction) is not linear</a:t>
            </a:r>
          </a:p>
          <a:p>
            <a:pPr lvl="1"/>
            <a:r>
              <a:rPr lang="en-GB" noProof="0" dirty="0" smtClean="0"/>
              <a:t>in physiological PaO</a:t>
            </a:r>
            <a:r>
              <a:rPr lang="en-GB" baseline="-25000" noProof="0" dirty="0" smtClean="0"/>
              <a:t>2</a:t>
            </a:r>
            <a:r>
              <a:rPr lang="en-GB" noProof="0" dirty="0" smtClean="0"/>
              <a:t> (90mmHg/12kPa) and normal </a:t>
            </a:r>
            <a:r>
              <a:rPr lang="en-GB" noProof="0" dirty="0" err="1" smtClean="0"/>
              <a:t>hemoglobin</a:t>
            </a:r>
            <a:r>
              <a:rPr lang="en-GB" noProof="0" dirty="0" smtClean="0"/>
              <a:t> there is nearly 100% </a:t>
            </a:r>
            <a:r>
              <a:rPr lang="en-GB" noProof="0" dirty="0" err="1" smtClean="0"/>
              <a:t>Hb</a:t>
            </a:r>
            <a:r>
              <a:rPr lang="en-GB" noProof="0" dirty="0" smtClean="0"/>
              <a:t> saturation</a:t>
            </a:r>
          </a:p>
          <a:p>
            <a:pPr lvl="2"/>
            <a:r>
              <a:rPr lang="en-GB" b="1" noProof="0" dirty="0" smtClean="0">
                <a:solidFill>
                  <a:srgbClr val="FF0000"/>
                </a:solidFill>
              </a:rPr>
              <a:t>if PaO2  </a:t>
            </a:r>
            <a:r>
              <a:rPr lang="en-GB" b="1" noProof="0" dirty="0" smtClean="0">
                <a:solidFill>
                  <a:srgbClr val="FF0000"/>
                </a:solidFill>
                <a:sym typeface="Symbol"/>
              </a:rPr>
              <a:t></a:t>
            </a:r>
            <a:r>
              <a:rPr lang="en-GB" b="1" noProof="0" dirty="0" smtClean="0">
                <a:solidFill>
                  <a:srgbClr val="FF0000"/>
                </a:solidFill>
              </a:rPr>
              <a:t> 10kPa/60 mmHg, saturation do not significantly decreases </a:t>
            </a:r>
          </a:p>
          <a:p>
            <a:pPr lvl="3"/>
            <a:r>
              <a:rPr lang="en-GB" noProof="0" dirty="0" smtClean="0"/>
              <a:t>advantage when being in high altitude</a:t>
            </a:r>
          </a:p>
          <a:p>
            <a:pPr lvl="3"/>
            <a:r>
              <a:rPr lang="en-GB" noProof="0" dirty="0" smtClean="0"/>
              <a:t>saturation measured by </a:t>
            </a:r>
            <a:r>
              <a:rPr lang="en-GB" noProof="0" dirty="0" err="1" smtClean="0"/>
              <a:t>pulsion</a:t>
            </a:r>
            <a:r>
              <a:rPr lang="en-GB" noProof="0" dirty="0" smtClean="0"/>
              <a:t> </a:t>
            </a:r>
            <a:r>
              <a:rPr lang="en-GB" noProof="0" dirty="0" err="1" smtClean="0"/>
              <a:t>oxymetry</a:t>
            </a:r>
            <a:endParaRPr lang="en-GB" noProof="0" dirty="0" smtClean="0"/>
          </a:p>
          <a:p>
            <a:r>
              <a:rPr lang="en-GB" noProof="0" dirty="0" smtClean="0"/>
              <a:t>O</a:t>
            </a:r>
            <a:r>
              <a:rPr lang="en-GB" baseline="-25000" noProof="0" dirty="0" smtClean="0"/>
              <a:t>2</a:t>
            </a:r>
            <a:r>
              <a:rPr lang="en-GB" noProof="0" dirty="0" smtClean="0"/>
              <a:t> diffuses to tissues according to demands of mitochondria</a:t>
            </a:r>
          </a:p>
          <a:p>
            <a:pPr lvl="1"/>
            <a:r>
              <a:rPr lang="en-GB" noProof="0" dirty="0" smtClean="0"/>
              <a:t>for adequate production of ATP in mitochondria O</a:t>
            </a:r>
            <a:r>
              <a:rPr lang="en-GB" baseline="-25000" noProof="0" dirty="0" smtClean="0"/>
              <a:t>2</a:t>
            </a:r>
            <a:r>
              <a:rPr lang="en-GB" noProof="0" dirty="0" smtClean="0"/>
              <a:t> in tissues have to be &gt; 0.13kPa/</a:t>
            </a:r>
            <a:r>
              <a:rPr lang="en-GB" b="1" noProof="0" dirty="0" smtClean="0">
                <a:solidFill>
                  <a:srgbClr val="FF0000"/>
                </a:solidFill>
              </a:rPr>
              <a:t>1mmHg = critical oxygen tension</a:t>
            </a:r>
          </a:p>
          <a:p>
            <a:r>
              <a:rPr lang="en-GB" noProof="0" dirty="0" smtClean="0"/>
              <a:t>organism needs oxygen: </a:t>
            </a:r>
          </a:p>
          <a:p>
            <a:pPr lvl="1"/>
            <a:r>
              <a:rPr lang="en-GB" noProof="0" dirty="0" smtClean="0">
                <a:sym typeface="Symbol"/>
              </a:rPr>
              <a:t></a:t>
            </a:r>
            <a:r>
              <a:rPr lang="en-GB" noProof="0" dirty="0" smtClean="0"/>
              <a:t> 250 mL/min </a:t>
            </a:r>
            <a:r>
              <a:rPr lang="en-GB" noProof="0" dirty="0" smtClean="0">
                <a:sym typeface="Symbol" pitchFamily="18" charset="2"/>
              </a:rPr>
              <a:t>  </a:t>
            </a:r>
            <a:r>
              <a:rPr lang="en-GB" noProof="0" dirty="0" smtClean="0"/>
              <a:t>350 L/day in rest</a:t>
            </a:r>
          </a:p>
          <a:p>
            <a:pPr lvl="1"/>
            <a:r>
              <a:rPr lang="en-GB" noProof="0" dirty="0" smtClean="0"/>
              <a:t>much more (10x) during exercise</a:t>
            </a:r>
            <a:endParaRPr lang="cs-CZ" noProof="0" dirty="0" smtClean="0"/>
          </a:p>
          <a:p>
            <a:r>
              <a:rPr lang="cs-CZ" dirty="0" err="1" smtClean="0"/>
              <a:t>total</a:t>
            </a:r>
            <a:r>
              <a:rPr lang="cs-CZ" dirty="0" smtClean="0"/>
              <a:t> O</a:t>
            </a:r>
            <a:r>
              <a:rPr lang="cs-CZ" baseline="-25000" dirty="0" smtClean="0"/>
              <a:t>2</a:t>
            </a:r>
            <a:r>
              <a:rPr lang="cs-CZ" dirty="0" smtClean="0"/>
              <a:t> in </a:t>
            </a:r>
            <a:r>
              <a:rPr lang="cs-CZ" dirty="0" err="1" smtClean="0"/>
              <a:t>the</a:t>
            </a:r>
            <a:r>
              <a:rPr lang="cs-CZ" dirty="0" smtClean="0"/>
              <a:t> </a:t>
            </a:r>
            <a:r>
              <a:rPr lang="cs-CZ" dirty="0" err="1" smtClean="0"/>
              <a:t>blood</a:t>
            </a:r>
            <a:r>
              <a:rPr lang="cs-CZ" dirty="0" smtClean="0"/>
              <a:t> </a:t>
            </a:r>
          </a:p>
          <a:p>
            <a:pPr lvl="1"/>
            <a:r>
              <a:rPr lang="cs-CZ" noProof="0" dirty="0" err="1" smtClean="0"/>
              <a:t>total</a:t>
            </a:r>
            <a:r>
              <a:rPr lang="cs-CZ" noProof="0" dirty="0" smtClean="0"/>
              <a:t> </a:t>
            </a:r>
            <a:r>
              <a:rPr lang="en-GB" dirty="0" smtClean="0"/>
              <a:t>[O</a:t>
            </a:r>
            <a:r>
              <a:rPr lang="en-GB" baseline="-25000" dirty="0" smtClean="0"/>
              <a:t>2</a:t>
            </a:r>
            <a:r>
              <a:rPr lang="en-GB" dirty="0" smtClean="0"/>
              <a:t>] = 1.39 </a:t>
            </a:r>
            <a:r>
              <a:rPr lang="en-GB" dirty="0" smtClean="0">
                <a:sym typeface="Symbol" panose="05050102010706020507" pitchFamily="18" charset="2"/>
              </a:rPr>
              <a:t> [</a:t>
            </a:r>
            <a:r>
              <a:rPr lang="en-GB" dirty="0" err="1" smtClean="0">
                <a:sym typeface="Symbol" panose="05050102010706020507" pitchFamily="18" charset="2"/>
              </a:rPr>
              <a:t>Hb</a:t>
            </a:r>
            <a:r>
              <a:rPr lang="en-GB" dirty="0" smtClean="0">
                <a:sym typeface="Symbol" panose="05050102010706020507" pitchFamily="18" charset="2"/>
              </a:rPr>
              <a:t>]  % saturation / 100 + 0.003  PO</a:t>
            </a:r>
            <a:r>
              <a:rPr lang="en-GB" baseline="-25000" dirty="0" smtClean="0">
                <a:sym typeface="Symbol" panose="05050102010706020507" pitchFamily="18" charset="2"/>
              </a:rPr>
              <a:t>2 </a:t>
            </a:r>
            <a:r>
              <a:rPr lang="en-GB" dirty="0" smtClean="0">
                <a:sym typeface="Symbol" panose="05050102010706020507" pitchFamily="18" charset="2"/>
              </a:rPr>
              <a:t>= 20.5 ml/dl</a:t>
            </a:r>
            <a:endParaRPr lang="en-GB" noProof="0" dirty="0"/>
          </a:p>
        </p:txBody>
      </p:sp>
      <p:pic>
        <p:nvPicPr>
          <p:cNvPr id="8" name="Zástupný symbol pro obsah 7"/>
          <p:cNvPicPr>
            <a:picLocks noGrp="1" noChangeAspect="1"/>
          </p:cNvPicPr>
          <p:nvPr>
            <p:ph sz="half" idx="2"/>
          </p:nvPr>
        </p:nvPicPr>
        <p:blipFill rotWithShape="1">
          <a:blip r:embed="rId2"/>
          <a:srcRect b="4107"/>
          <a:stretch/>
        </p:blipFill>
        <p:spPr>
          <a:xfrm>
            <a:off x="6826772" y="1124744"/>
            <a:ext cx="5029868" cy="5040337"/>
          </a:xfrm>
          <a:prstGeom prst="rect">
            <a:avLst/>
          </a:prstGeom>
        </p:spPr>
      </p:pic>
    </p:spTree>
    <p:extLst>
      <p:ext uri="{BB962C8B-B14F-4D97-AF65-F5344CB8AC3E}">
        <p14:creationId xmlns:p14="http://schemas.microsoft.com/office/powerpoint/2010/main" val="1814184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smtClean="0"/>
              <a:t>Shifting of </a:t>
            </a:r>
            <a:r>
              <a:rPr lang="en-GB" dirty="0" err="1" smtClean="0"/>
              <a:t>Hb</a:t>
            </a:r>
            <a:r>
              <a:rPr lang="en-GB" dirty="0" smtClean="0"/>
              <a:t> dissociation curve and the effect of [</a:t>
            </a:r>
            <a:r>
              <a:rPr lang="en-GB" dirty="0" err="1" smtClean="0"/>
              <a:t>Hb</a:t>
            </a:r>
            <a:r>
              <a:rPr lang="en-GB" dirty="0" smtClean="0"/>
              <a:t>]</a:t>
            </a:r>
            <a:endParaRPr lang="en-GB" dirty="0"/>
          </a:p>
        </p:txBody>
      </p:sp>
      <p:pic>
        <p:nvPicPr>
          <p:cNvPr id="8" name="Zástupný symbol pro obsah 7"/>
          <p:cNvPicPr>
            <a:picLocks noGrp="1" noChangeAspect="1"/>
          </p:cNvPicPr>
          <p:nvPr>
            <p:ph sz="half" idx="1"/>
          </p:nvPr>
        </p:nvPicPr>
        <p:blipFill rotWithShape="1">
          <a:blip r:embed="rId2"/>
          <a:srcRect l="6104" t="6677" r="15419" b="13721"/>
          <a:stretch/>
        </p:blipFill>
        <p:spPr>
          <a:xfrm>
            <a:off x="1208146" y="2060848"/>
            <a:ext cx="3735725" cy="3672408"/>
          </a:xfrm>
          <a:prstGeom prst="rect">
            <a:avLst/>
          </a:prstGeom>
        </p:spPr>
      </p:pic>
      <p:pic>
        <p:nvPicPr>
          <p:cNvPr id="7" name="Zástupný symbol pro obsah 6"/>
          <p:cNvPicPr>
            <a:picLocks noGrp="1" noChangeAspect="1"/>
          </p:cNvPicPr>
          <p:nvPr>
            <p:ph sz="half" idx="2"/>
          </p:nvPr>
        </p:nvPicPr>
        <p:blipFill>
          <a:blip r:embed="rId3"/>
          <a:stretch>
            <a:fillRect/>
          </a:stretch>
        </p:blipFill>
        <p:spPr>
          <a:xfrm>
            <a:off x="6240016" y="1556792"/>
            <a:ext cx="5316306" cy="4408265"/>
          </a:xfrm>
          <a:prstGeom prst="rect">
            <a:avLst/>
          </a:prstGeom>
        </p:spPr>
      </p:pic>
    </p:spTree>
    <p:extLst>
      <p:ext uri="{BB962C8B-B14F-4D97-AF65-F5344CB8AC3E}">
        <p14:creationId xmlns:p14="http://schemas.microsoft.com/office/powerpoint/2010/main" val="370471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Warming up questions</a:t>
            </a:r>
            <a:endParaRPr lang="en-GB" noProof="0" dirty="0"/>
          </a:p>
        </p:txBody>
      </p:sp>
      <p:sp>
        <p:nvSpPr>
          <p:cNvPr id="3" name="Zástupný symbol pro obsah 2"/>
          <p:cNvSpPr>
            <a:spLocks noGrp="1"/>
          </p:cNvSpPr>
          <p:nvPr>
            <p:ph idx="1"/>
          </p:nvPr>
        </p:nvSpPr>
        <p:spPr/>
        <p:txBody>
          <a:bodyPr/>
          <a:lstStyle/>
          <a:p>
            <a:endParaRPr lang="en-GB" dirty="0" smtClean="0"/>
          </a:p>
          <a:p>
            <a:r>
              <a:rPr lang="en-GB" dirty="0" smtClean="0"/>
              <a:t>(1) </a:t>
            </a:r>
            <a:r>
              <a:rPr lang="en-GB" b="1" dirty="0" smtClean="0">
                <a:solidFill>
                  <a:srgbClr val="0033CC"/>
                </a:solidFill>
              </a:rPr>
              <a:t>WHY </a:t>
            </a:r>
            <a:r>
              <a:rPr lang="en-GB" dirty="0" smtClean="0"/>
              <a:t>do we breathe???</a:t>
            </a:r>
          </a:p>
          <a:p>
            <a:endParaRPr lang="en-GB" dirty="0" smtClean="0"/>
          </a:p>
          <a:p>
            <a:r>
              <a:rPr lang="en-GB" dirty="0" smtClean="0"/>
              <a:t>(2) </a:t>
            </a:r>
            <a:r>
              <a:rPr lang="en-GB" b="1" dirty="0" smtClean="0">
                <a:solidFill>
                  <a:srgbClr val="0033CC"/>
                </a:solidFill>
              </a:rPr>
              <a:t>HOW</a:t>
            </a:r>
            <a:r>
              <a:rPr lang="en-GB" dirty="0" smtClean="0"/>
              <a:t> do we breathe???</a:t>
            </a:r>
          </a:p>
          <a:p>
            <a:pPr lvl="1"/>
            <a:r>
              <a:rPr lang="en-GB" dirty="0" smtClean="0"/>
              <a:t>principles of the quiet breathing</a:t>
            </a:r>
          </a:p>
          <a:p>
            <a:endParaRPr lang="en-GB" dirty="0" smtClean="0"/>
          </a:p>
          <a:p>
            <a:r>
              <a:rPr lang="en-GB" dirty="0" smtClean="0"/>
              <a:t>(3) </a:t>
            </a:r>
            <a:r>
              <a:rPr lang="en-GB" b="1" dirty="0" smtClean="0">
                <a:solidFill>
                  <a:srgbClr val="0033CC"/>
                </a:solidFill>
              </a:rPr>
              <a:t>WHEN </a:t>
            </a:r>
            <a:r>
              <a:rPr lang="en-GB" dirty="0" smtClean="0"/>
              <a:t>do we breathe???</a:t>
            </a:r>
          </a:p>
          <a:p>
            <a:pPr lvl="1"/>
            <a:r>
              <a:rPr lang="en-GB" dirty="0" smtClean="0"/>
              <a:t>all the time/non-stop, the death = „until the last breath“</a:t>
            </a:r>
          </a:p>
        </p:txBody>
      </p:sp>
      <p:pic>
        <p:nvPicPr>
          <p:cNvPr id="5" name="Obrázek 4"/>
          <p:cNvPicPr>
            <a:picLocks noChangeAspect="1"/>
          </p:cNvPicPr>
          <p:nvPr/>
        </p:nvPicPr>
        <p:blipFill>
          <a:blip r:embed="rId3"/>
          <a:stretch>
            <a:fillRect/>
          </a:stretch>
        </p:blipFill>
        <p:spPr>
          <a:xfrm>
            <a:off x="5303912" y="908720"/>
            <a:ext cx="6152953" cy="2035881"/>
          </a:xfrm>
          <a:prstGeom prst="rect">
            <a:avLst/>
          </a:prstGeom>
        </p:spPr>
      </p:pic>
    </p:spTree>
    <p:extLst>
      <p:ext uri="{BB962C8B-B14F-4D97-AF65-F5344CB8AC3E}">
        <p14:creationId xmlns:p14="http://schemas.microsoft.com/office/powerpoint/2010/main" val="23801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GB" noProof="0" dirty="0" smtClean="0"/>
              <a:t>Transport of CO</a:t>
            </a:r>
            <a:r>
              <a:rPr lang="en-GB" baseline="-25000" noProof="0" dirty="0" smtClean="0"/>
              <a:t>2</a:t>
            </a:r>
            <a:r>
              <a:rPr lang="en-GB" noProof="0" dirty="0" smtClean="0"/>
              <a:t> in the blood</a:t>
            </a:r>
            <a:endParaRPr lang="en-GB" noProof="0" dirty="0"/>
          </a:p>
        </p:txBody>
      </p:sp>
      <p:sp>
        <p:nvSpPr>
          <p:cNvPr id="7" name="Zástupný symbol pro obsah 6"/>
          <p:cNvSpPr>
            <a:spLocks noGrp="1"/>
          </p:cNvSpPr>
          <p:nvPr>
            <p:ph sz="half" idx="1"/>
          </p:nvPr>
        </p:nvSpPr>
        <p:spPr>
          <a:xfrm>
            <a:off x="143339" y="1207293"/>
            <a:ext cx="5856651" cy="2725763"/>
          </a:xfrm>
        </p:spPr>
        <p:txBody>
          <a:bodyPr>
            <a:normAutofit fontScale="92500" lnSpcReduction="20000"/>
          </a:bodyPr>
          <a:lstStyle/>
          <a:p>
            <a:r>
              <a:rPr lang="en-GB" noProof="0" dirty="0" smtClean="0"/>
              <a:t>CO</a:t>
            </a:r>
            <a:r>
              <a:rPr lang="en-GB" baseline="-25000" noProof="0" dirty="0" smtClean="0"/>
              <a:t>2</a:t>
            </a:r>
            <a:r>
              <a:rPr lang="en-GB" noProof="0" dirty="0" smtClean="0"/>
              <a:t> can be considered to be in simple solution in the plasma, the volume carried being proportional to its partial pressure (physically dissolved)</a:t>
            </a:r>
          </a:p>
          <a:p>
            <a:r>
              <a:rPr lang="en-GB" dirty="0" smtClean="0"/>
              <a:t>solubility of carbon dioxide is much higher (20</a:t>
            </a:r>
            <a:r>
              <a:rPr lang="en-GB" dirty="0" smtClean="0">
                <a:sym typeface="Symbol" panose="05050102010706020507" pitchFamily="18" charset="2"/>
              </a:rPr>
              <a:t></a:t>
            </a:r>
            <a:r>
              <a:rPr lang="en-GB" dirty="0" smtClean="0"/>
              <a:t>) than that of oxygen, therefore physically dissolved CO</a:t>
            </a:r>
            <a:r>
              <a:rPr lang="en-GB" baseline="-25000" dirty="0" smtClean="0"/>
              <a:t>2</a:t>
            </a:r>
            <a:r>
              <a:rPr lang="en-GB" dirty="0" smtClean="0"/>
              <a:t> is much more important than for O2</a:t>
            </a:r>
          </a:p>
          <a:p>
            <a:endParaRPr lang="en-GB" noProof="0" dirty="0" smtClean="0"/>
          </a:p>
        </p:txBody>
      </p:sp>
      <p:pic>
        <p:nvPicPr>
          <p:cNvPr id="8" name="Zástupný symbol pro obsah 7"/>
          <p:cNvPicPr>
            <a:picLocks noGrp="1" noChangeAspect="1"/>
          </p:cNvPicPr>
          <p:nvPr>
            <p:ph sz="half" idx="2"/>
          </p:nvPr>
        </p:nvPicPr>
        <p:blipFill>
          <a:blip r:embed="rId2"/>
          <a:stretch>
            <a:fillRect/>
          </a:stretch>
        </p:blipFill>
        <p:spPr>
          <a:xfrm>
            <a:off x="1127448" y="4021301"/>
            <a:ext cx="4072481" cy="2371550"/>
          </a:xfrm>
          <a:prstGeom prst="rect">
            <a:avLst/>
          </a:prstGeom>
        </p:spPr>
      </p:pic>
      <p:pic>
        <p:nvPicPr>
          <p:cNvPr id="9" name="Obrázek 8"/>
          <p:cNvPicPr>
            <a:picLocks noChangeAspect="1"/>
          </p:cNvPicPr>
          <p:nvPr/>
        </p:nvPicPr>
        <p:blipFill>
          <a:blip r:embed="rId3"/>
          <a:stretch>
            <a:fillRect/>
          </a:stretch>
        </p:blipFill>
        <p:spPr>
          <a:xfrm>
            <a:off x="5735960" y="1916832"/>
            <a:ext cx="6149592" cy="3639743"/>
          </a:xfrm>
          <a:prstGeom prst="rect">
            <a:avLst/>
          </a:prstGeom>
        </p:spPr>
      </p:pic>
    </p:spTree>
    <p:extLst>
      <p:ext uri="{BB962C8B-B14F-4D97-AF65-F5344CB8AC3E}">
        <p14:creationId xmlns:p14="http://schemas.microsoft.com/office/powerpoint/2010/main" val="2795312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en-GB" noProof="0" dirty="0" smtClean="0"/>
              <a:t>Oxygen cascade – progressive drop of oxygen content</a:t>
            </a:r>
            <a:endParaRPr lang="en-GB" noProof="0" dirty="0"/>
          </a:p>
        </p:txBody>
      </p:sp>
      <p:pic>
        <p:nvPicPr>
          <p:cNvPr id="5" name="Zástupný symbol pro obsah 4"/>
          <p:cNvPicPr>
            <a:picLocks noGrp="1" noChangeAspect="1"/>
          </p:cNvPicPr>
          <p:nvPr>
            <p:ph sz="half" idx="1"/>
          </p:nvPr>
        </p:nvPicPr>
        <p:blipFill>
          <a:blip r:embed="rId2"/>
          <a:stretch>
            <a:fillRect/>
          </a:stretch>
        </p:blipFill>
        <p:spPr>
          <a:xfrm>
            <a:off x="0" y="1340768"/>
            <a:ext cx="5857875" cy="4671279"/>
          </a:xfrm>
          <a:prstGeom prst="rect">
            <a:avLst/>
          </a:prstGeom>
        </p:spPr>
      </p:pic>
      <p:sp>
        <p:nvSpPr>
          <p:cNvPr id="6" name="Zástupný symbol pro obsah 5"/>
          <p:cNvSpPr>
            <a:spLocks noGrp="1"/>
          </p:cNvSpPr>
          <p:nvPr>
            <p:ph sz="half" idx="2"/>
          </p:nvPr>
        </p:nvSpPr>
        <p:spPr>
          <a:xfrm>
            <a:off x="5375920" y="1052736"/>
            <a:ext cx="6576731" cy="5688632"/>
          </a:xfrm>
        </p:spPr>
        <p:txBody>
          <a:bodyPr>
            <a:normAutofit fontScale="62500" lnSpcReduction="20000"/>
          </a:bodyPr>
          <a:lstStyle/>
          <a:p>
            <a:r>
              <a:rPr lang="en-GB" noProof="0" dirty="0" smtClean="0"/>
              <a:t>reasons for normal gradual decrease of PO</a:t>
            </a:r>
            <a:r>
              <a:rPr lang="en-GB" baseline="-25000" noProof="0" dirty="0" smtClean="0"/>
              <a:t>2 </a:t>
            </a:r>
            <a:r>
              <a:rPr lang="en-GB" noProof="0" dirty="0" smtClean="0"/>
              <a:t>between air and blood:</a:t>
            </a:r>
          </a:p>
          <a:p>
            <a:pPr lvl="1"/>
            <a:r>
              <a:rPr lang="en-GB" noProof="0" dirty="0" smtClean="0"/>
              <a:t>„competition“ with CO</a:t>
            </a:r>
            <a:r>
              <a:rPr lang="en-GB" baseline="-25000" noProof="0" dirty="0" smtClean="0"/>
              <a:t>2</a:t>
            </a:r>
            <a:r>
              <a:rPr lang="en-GB" noProof="0" dirty="0" smtClean="0"/>
              <a:t> in alveoli </a:t>
            </a:r>
          </a:p>
          <a:p>
            <a:pPr lvl="2"/>
            <a:r>
              <a:rPr lang="en-GB" noProof="0" dirty="0" smtClean="0"/>
              <a:t>up to the atmospheric pressure</a:t>
            </a:r>
          </a:p>
          <a:p>
            <a:pPr lvl="3"/>
            <a:r>
              <a:rPr lang="en-GB" noProof="0" dirty="0" smtClean="0"/>
              <a:t>see alveolar gas equation </a:t>
            </a:r>
          </a:p>
          <a:p>
            <a:pPr lvl="1"/>
            <a:r>
              <a:rPr lang="en-GB" noProof="0" dirty="0" smtClean="0"/>
              <a:t>less that 100% diffusion across </a:t>
            </a:r>
            <a:r>
              <a:rPr lang="en-GB" noProof="0" dirty="0" err="1" smtClean="0"/>
              <a:t>alveolo</a:t>
            </a:r>
            <a:r>
              <a:rPr lang="en-GB" noProof="0" dirty="0" smtClean="0"/>
              <a:t>-capillary membrane</a:t>
            </a:r>
          </a:p>
          <a:p>
            <a:pPr lvl="2"/>
            <a:r>
              <a:rPr lang="en-GB" noProof="0" dirty="0" smtClean="0"/>
              <a:t>irregularity of its thickness and change in the rate of lung perfusion</a:t>
            </a:r>
          </a:p>
          <a:p>
            <a:pPr lvl="3"/>
            <a:r>
              <a:rPr lang="en-GB" dirty="0" smtClean="0"/>
              <a:t>diffusion &amp; perfusion limitation</a:t>
            </a:r>
            <a:endParaRPr lang="en-GB" noProof="0" dirty="0" smtClean="0"/>
          </a:p>
          <a:p>
            <a:pPr lvl="2"/>
            <a:r>
              <a:rPr lang="en-GB" noProof="0" dirty="0" smtClean="0"/>
              <a:t>lower solubility of O</a:t>
            </a:r>
            <a:r>
              <a:rPr lang="en-GB" baseline="-25000" noProof="0" dirty="0" smtClean="0"/>
              <a:t>2</a:t>
            </a:r>
            <a:r>
              <a:rPr lang="en-GB" noProof="0" dirty="0" smtClean="0"/>
              <a:t> compared to CO</a:t>
            </a:r>
            <a:r>
              <a:rPr lang="en-GB" baseline="-25000" noProof="0" dirty="0" smtClean="0"/>
              <a:t>2</a:t>
            </a:r>
          </a:p>
          <a:p>
            <a:pPr lvl="1"/>
            <a:r>
              <a:rPr lang="en-GB" noProof="0" dirty="0" smtClean="0"/>
              <a:t>physiological right-left shunt </a:t>
            </a:r>
          </a:p>
          <a:p>
            <a:pPr lvl="2"/>
            <a:r>
              <a:rPr lang="en-GB" noProof="0" dirty="0" smtClean="0"/>
              <a:t>mixing of oxygenated and deoxygenated blood </a:t>
            </a:r>
          </a:p>
          <a:p>
            <a:pPr lvl="3"/>
            <a:r>
              <a:rPr lang="en-GB" noProof="0" dirty="0" smtClean="0"/>
              <a:t>nutritional supply of large airways by aa. </a:t>
            </a:r>
            <a:r>
              <a:rPr lang="en-GB" noProof="0" dirty="0" err="1" smtClean="0"/>
              <a:t>bronchiales</a:t>
            </a:r>
            <a:r>
              <a:rPr lang="en-GB" noProof="0" dirty="0" smtClean="0"/>
              <a:t> and their drainage to v. </a:t>
            </a:r>
            <a:r>
              <a:rPr lang="en-GB" noProof="0" dirty="0" err="1" smtClean="0"/>
              <a:t>pulmonalis</a:t>
            </a:r>
            <a:endParaRPr lang="en-GB" noProof="0" dirty="0" smtClean="0"/>
          </a:p>
          <a:p>
            <a:pPr lvl="3"/>
            <a:r>
              <a:rPr lang="en-GB" noProof="0" dirty="0" smtClean="0"/>
              <a:t>drainage of vv. </a:t>
            </a:r>
            <a:r>
              <a:rPr lang="en-GB" noProof="0" dirty="0" err="1" smtClean="0"/>
              <a:t>coronarie</a:t>
            </a:r>
            <a:r>
              <a:rPr lang="en-GB" noProof="0" dirty="0" smtClean="0"/>
              <a:t> and </a:t>
            </a:r>
            <a:r>
              <a:rPr lang="en-GB" noProof="0" dirty="0" err="1" smtClean="0"/>
              <a:t>thebesian</a:t>
            </a:r>
            <a:r>
              <a:rPr lang="en-GB" noProof="0" dirty="0" smtClean="0"/>
              <a:t> veins into left atrium and other chambers</a:t>
            </a:r>
          </a:p>
          <a:p>
            <a:pPr lvl="1"/>
            <a:r>
              <a:rPr lang="en-GB" noProof="0" dirty="0" err="1" smtClean="0"/>
              <a:t>phyiological</a:t>
            </a:r>
            <a:r>
              <a:rPr lang="en-GB" noProof="0" dirty="0" smtClean="0"/>
              <a:t> ventilation-perfusion inequality</a:t>
            </a:r>
          </a:p>
          <a:p>
            <a:pPr lvl="1"/>
            <a:r>
              <a:rPr lang="en-GB" noProof="0" dirty="0" smtClean="0"/>
              <a:t>physiologically a small fraction of abnormal </a:t>
            </a:r>
            <a:r>
              <a:rPr lang="en-GB" noProof="0" dirty="0" err="1" smtClean="0"/>
              <a:t>Hb</a:t>
            </a:r>
            <a:r>
              <a:rPr lang="en-GB" noProof="0" dirty="0" smtClean="0"/>
              <a:t> </a:t>
            </a:r>
          </a:p>
          <a:p>
            <a:pPr lvl="2"/>
            <a:r>
              <a:rPr lang="en-GB" noProof="0" dirty="0" smtClean="0"/>
              <a:t>Met-</a:t>
            </a:r>
            <a:r>
              <a:rPr lang="en-GB" noProof="0" dirty="0" err="1" smtClean="0"/>
              <a:t>Hb</a:t>
            </a:r>
            <a:r>
              <a:rPr lang="en-GB" noProof="0" dirty="0" smtClean="0"/>
              <a:t> </a:t>
            </a:r>
          </a:p>
          <a:p>
            <a:pPr lvl="2"/>
            <a:r>
              <a:rPr lang="en-GB" noProof="0" dirty="0" err="1" smtClean="0"/>
              <a:t>COHb</a:t>
            </a:r>
            <a:endParaRPr lang="en-GB" noProof="0" dirty="0" smtClean="0"/>
          </a:p>
          <a:p>
            <a:pPr lvl="1"/>
            <a:r>
              <a:rPr lang="en-GB" noProof="0" dirty="0" smtClean="0"/>
              <a:t>various oxygen extraction by tissues</a:t>
            </a:r>
          </a:p>
          <a:p>
            <a:r>
              <a:rPr lang="en-GB" noProof="0" dirty="0" smtClean="0"/>
              <a:t>pathological aggravation in any if these steps contributing to drop of oxygen tension can </a:t>
            </a:r>
            <a:r>
              <a:rPr lang="en-GB" b="1" noProof="0" dirty="0" smtClean="0">
                <a:solidFill>
                  <a:srgbClr val="FF0000"/>
                </a:solidFill>
              </a:rPr>
              <a:t>cause hypoxia</a:t>
            </a:r>
          </a:p>
          <a:p>
            <a:pPr lvl="1"/>
            <a:r>
              <a:rPr lang="en-GB" noProof="0" dirty="0" smtClean="0"/>
              <a:t>hypoxic (= hypoxemia)</a:t>
            </a:r>
          </a:p>
          <a:p>
            <a:pPr lvl="1"/>
            <a:r>
              <a:rPr lang="en-GB" noProof="0" dirty="0" smtClean="0"/>
              <a:t>anaemic</a:t>
            </a:r>
          </a:p>
          <a:p>
            <a:pPr lvl="1"/>
            <a:r>
              <a:rPr lang="en-GB" noProof="0" dirty="0" smtClean="0"/>
              <a:t>circulatory</a:t>
            </a:r>
          </a:p>
          <a:p>
            <a:pPr lvl="1"/>
            <a:r>
              <a:rPr lang="en-GB" noProof="0" dirty="0" err="1" smtClean="0"/>
              <a:t>histotoxic</a:t>
            </a:r>
            <a:endParaRPr lang="en-GB" noProof="0" dirty="0"/>
          </a:p>
        </p:txBody>
      </p:sp>
    </p:spTree>
    <p:extLst>
      <p:ext uri="{BB962C8B-B14F-4D97-AF65-F5344CB8AC3E}">
        <p14:creationId xmlns:p14="http://schemas.microsoft.com/office/powerpoint/2010/main" val="111136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950" y="115890"/>
            <a:ext cx="8928100" cy="792831"/>
          </a:xfrm>
        </p:spPr>
        <p:txBody>
          <a:bodyPr/>
          <a:lstStyle/>
          <a:p>
            <a:r>
              <a:rPr lang="en-GB" noProof="0" dirty="0" smtClean="0"/>
              <a:t>Quantitatively</a:t>
            </a:r>
            <a:endParaRPr lang="en-GB" noProof="0" dirty="0"/>
          </a:p>
        </p:txBody>
      </p:sp>
      <p:sp>
        <p:nvSpPr>
          <p:cNvPr id="10" name="Zástupný symbol pro text 9"/>
          <p:cNvSpPr>
            <a:spLocks noGrp="1"/>
          </p:cNvSpPr>
          <p:nvPr>
            <p:ph type="body" sz="half" idx="1"/>
          </p:nvPr>
        </p:nvSpPr>
        <p:spPr>
          <a:xfrm>
            <a:off x="191344" y="1053085"/>
            <a:ext cx="6840760" cy="4320132"/>
          </a:xfrm>
        </p:spPr>
        <p:txBody>
          <a:bodyPr>
            <a:normAutofit fontScale="62500" lnSpcReduction="20000"/>
          </a:bodyPr>
          <a:lstStyle/>
          <a:p>
            <a:r>
              <a:rPr lang="en-GB" noProof="0" dirty="0" smtClean="0"/>
              <a:t>(1) inhaled </a:t>
            </a:r>
            <a:r>
              <a:rPr lang="en-GB" b="1" noProof="0" dirty="0" smtClean="0">
                <a:solidFill>
                  <a:srgbClr val="FF0000"/>
                </a:solidFill>
              </a:rPr>
              <a:t>atmospheric</a:t>
            </a:r>
            <a:r>
              <a:rPr lang="en-GB" noProof="0" dirty="0" smtClean="0"/>
              <a:t> air</a:t>
            </a:r>
          </a:p>
          <a:p>
            <a:pPr lvl="1"/>
            <a:r>
              <a:rPr lang="en-GB" noProof="0" dirty="0" smtClean="0"/>
              <a:t>21% O</a:t>
            </a:r>
            <a:r>
              <a:rPr lang="en-GB" baseline="-25000" noProof="0" dirty="0" smtClean="0"/>
              <a:t>2</a:t>
            </a:r>
            <a:r>
              <a:rPr lang="en-GB" noProof="0" dirty="0" smtClean="0"/>
              <a:t>, 0.03% CO</a:t>
            </a:r>
            <a:r>
              <a:rPr lang="en-GB" baseline="-25000" noProof="0" dirty="0" smtClean="0"/>
              <a:t>2</a:t>
            </a:r>
            <a:r>
              <a:rPr lang="en-GB" noProof="0" dirty="0" smtClean="0"/>
              <a:t>, 78% N</a:t>
            </a:r>
            <a:r>
              <a:rPr lang="en-GB" baseline="-25000" noProof="0" dirty="0" smtClean="0"/>
              <a:t>2</a:t>
            </a:r>
            <a:r>
              <a:rPr lang="en-GB" noProof="0" dirty="0" smtClean="0"/>
              <a:t>, water gases 0.6% and the rest other gases (argon, helium, ..)</a:t>
            </a:r>
          </a:p>
          <a:p>
            <a:pPr lvl="2"/>
            <a:r>
              <a:rPr lang="en-GB" noProof="0" dirty="0" smtClean="0"/>
              <a:t>atm. pressure 760 mmHg (101 </a:t>
            </a:r>
            <a:r>
              <a:rPr lang="en-GB" noProof="0" dirty="0" err="1" smtClean="0"/>
              <a:t>kPa</a:t>
            </a:r>
            <a:r>
              <a:rPr lang="en-GB" noProof="0" dirty="0" smtClean="0"/>
              <a:t>)</a:t>
            </a:r>
          </a:p>
          <a:p>
            <a:pPr lvl="2"/>
            <a:r>
              <a:rPr lang="en-GB" noProof="0" dirty="0" smtClean="0"/>
              <a:t>PO</a:t>
            </a:r>
            <a:r>
              <a:rPr lang="en-GB" baseline="-25000" noProof="0" dirty="0" smtClean="0"/>
              <a:t>2</a:t>
            </a:r>
            <a:r>
              <a:rPr lang="en-GB" noProof="0" dirty="0" smtClean="0"/>
              <a:t>: 0.21 x 760 = 160 mmHg</a:t>
            </a:r>
          </a:p>
          <a:p>
            <a:pPr lvl="2"/>
            <a:r>
              <a:rPr lang="en-GB" noProof="0" dirty="0" smtClean="0"/>
              <a:t>analogically PCO</a:t>
            </a:r>
            <a:r>
              <a:rPr lang="en-GB" baseline="-25000" noProof="0" dirty="0" smtClean="0"/>
              <a:t>2</a:t>
            </a:r>
            <a:r>
              <a:rPr lang="en-GB" noProof="0" dirty="0" smtClean="0"/>
              <a:t> = 0.3mmHg</a:t>
            </a:r>
          </a:p>
          <a:p>
            <a:r>
              <a:rPr lang="en-GB" noProof="0" dirty="0" smtClean="0"/>
              <a:t>(2) </a:t>
            </a:r>
            <a:r>
              <a:rPr lang="en-GB" b="1" noProof="0" dirty="0" smtClean="0">
                <a:solidFill>
                  <a:srgbClr val="FF0000"/>
                </a:solidFill>
              </a:rPr>
              <a:t>alveolar</a:t>
            </a:r>
            <a:r>
              <a:rPr lang="en-GB" noProof="0" dirty="0" smtClean="0"/>
              <a:t> air (mixture of inhaled and exhaled air)</a:t>
            </a:r>
          </a:p>
          <a:p>
            <a:pPr lvl="1"/>
            <a:r>
              <a:rPr lang="en-GB" noProof="0" dirty="0" smtClean="0"/>
              <a:t>P</a:t>
            </a:r>
            <a:r>
              <a:rPr lang="en-GB" baseline="-25000" noProof="0" dirty="0" smtClean="0"/>
              <a:t>A</a:t>
            </a:r>
            <a:r>
              <a:rPr lang="en-GB" noProof="0" dirty="0" smtClean="0"/>
              <a:t>O</a:t>
            </a:r>
            <a:r>
              <a:rPr lang="en-GB" baseline="-25000" noProof="0" dirty="0" smtClean="0"/>
              <a:t>2</a:t>
            </a:r>
            <a:r>
              <a:rPr lang="en-GB" noProof="0" dirty="0" smtClean="0"/>
              <a:t> = 100mmHg (13.3kPa), P</a:t>
            </a:r>
            <a:r>
              <a:rPr lang="en-GB" baseline="-25000" noProof="0" dirty="0" smtClean="0"/>
              <a:t>A</a:t>
            </a:r>
            <a:r>
              <a:rPr lang="en-GB" noProof="0" dirty="0" smtClean="0"/>
              <a:t>CO</a:t>
            </a:r>
            <a:r>
              <a:rPr lang="en-GB" baseline="-25000" noProof="0" dirty="0" smtClean="0"/>
              <a:t>2</a:t>
            </a:r>
            <a:r>
              <a:rPr lang="en-GB" noProof="0" dirty="0" smtClean="0"/>
              <a:t> = 40 mmHg (5.3kPa), P</a:t>
            </a:r>
            <a:r>
              <a:rPr lang="en-GB" baseline="-25000" dirty="0" err="1"/>
              <a:t>w</a:t>
            </a:r>
            <a:r>
              <a:rPr lang="en-GB" baseline="-25000" noProof="0" dirty="0" err="1" smtClean="0"/>
              <a:t>ater</a:t>
            </a:r>
            <a:r>
              <a:rPr lang="en-GB" baseline="-25000" noProof="0" dirty="0" smtClean="0"/>
              <a:t> vapour</a:t>
            </a:r>
            <a:r>
              <a:rPr lang="en-GB" noProof="0" dirty="0" smtClean="0"/>
              <a:t> </a:t>
            </a:r>
            <a:r>
              <a:rPr lang="en-GB" dirty="0"/>
              <a:t>= 47 mmHg</a:t>
            </a:r>
            <a:endParaRPr lang="en-GB" noProof="0" dirty="0" smtClean="0"/>
          </a:p>
          <a:p>
            <a:pPr lvl="2"/>
            <a:r>
              <a:rPr lang="en-GB" noProof="0" dirty="0" smtClean="0"/>
              <a:t>P</a:t>
            </a:r>
            <a:r>
              <a:rPr lang="en-GB" baseline="-25000" noProof="0" dirty="0" smtClean="0"/>
              <a:t>A</a:t>
            </a:r>
            <a:r>
              <a:rPr lang="en-GB" noProof="0" dirty="0" smtClean="0"/>
              <a:t>O</a:t>
            </a:r>
            <a:r>
              <a:rPr lang="en-GB" baseline="-25000" noProof="0" dirty="0" smtClean="0"/>
              <a:t>2</a:t>
            </a:r>
            <a:r>
              <a:rPr lang="en-GB" noProof="0" dirty="0" smtClean="0"/>
              <a:t> in alveolus slightly lower than atmospheric due to higher CO</a:t>
            </a:r>
            <a:r>
              <a:rPr lang="en-GB" baseline="-25000" noProof="0" dirty="0" smtClean="0"/>
              <a:t>2</a:t>
            </a:r>
            <a:r>
              <a:rPr lang="en-GB" noProof="0" dirty="0" smtClean="0"/>
              <a:t> content in alveolus (diffusion from blood)</a:t>
            </a:r>
          </a:p>
          <a:p>
            <a:r>
              <a:rPr lang="en-GB" noProof="0" dirty="0" smtClean="0"/>
              <a:t>(3) </a:t>
            </a:r>
            <a:r>
              <a:rPr lang="en-GB" b="1" noProof="0" dirty="0" smtClean="0">
                <a:solidFill>
                  <a:srgbClr val="FF0000"/>
                </a:solidFill>
              </a:rPr>
              <a:t>arterial </a:t>
            </a:r>
            <a:r>
              <a:rPr lang="en-GB" noProof="0" dirty="0" smtClean="0"/>
              <a:t>blood</a:t>
            </a:r>
          </a:p>
          <a:p>
            <a:pPr lvl="1"/>
            <a:r>
              <a:rPr lang="en-GB" noProof="0" dirty="0" smtClean="0"/>
              <a:t>PaO</a:t>
            </a:r>
            <a:r>
              <a:rPr lang="en-GB" baseline="-25000" noProof="0" dirty="0" smtClean="0"/>
              <a:t>2</a:t>
            </a:r>
            <a:r>
              <a:rPr lang="en-GB" noProof="0" dirty="0" smtClean="0"/>
              <a:t> = 90mmHg (12kPa), PaCO</a:t>
            </a:r>
            <a:r>
              <a:rPr lang="en-GB" baseline="-25000" noProof="0" dirty="0" smtClean="0"/>
              <a:t>2</a:t>
            </a:r>
            <a:r>
              <a:rPr lang="en-GB" noProof="0" dirty="0" smtClean="0"/>
              <a:t> = 45 mmHg</a:t>
            </a:r>
          </a:p>
          <a:p>
            <a:pPr lvl="2"/>
            <a:r>
              <a:rPr lang="en-GB" noProof="0" dirty="0" smtClean="0"/>
              <a:t>diffusion of oxygen not 100% and there is also physiological shunt</a:t>
            </a:r>
          </a:p>
          <a:p>
            <a:r>
              <a:rPr lang="en-GB" noProof="0" dirty="0" smtClean="0"/>
              <a:t>(4) </a:t>
            </a:r>
            <a:r>
              <a:rPr lang="en-GB" b="1" noProof="0" dirty="0" smtClean="0">
                <a:solidFill>
                  <a:srgbClr val="FF0000"/>
                </a:solidFill>
              </a:rPr>
              <a:t>venous</a:t>
            </a:r>
            <a:r>
              <a:rPr lang="en-GB" noProof="0" dirty="0" smtClean="0"/>
              <a:t> blood</a:t>
            </a:r>
          </a:p>
          <a:p>
            <a:pPr lvl="1"/>
            <a:r>
              <a:rPr lang="en-GB" noProof="0" dirty="0" smtClean="0"/>
              <a:t>PvO</a:t>
            </a:r>
            <a:r>
              <a:rPr lang="en-GB" baseline="-25000" noProof="0" dirty="0" smtClean="0"/>
              <a:t>2</a:t>
            </a:r>
            <a:r>
              <a:rPr lang="en-GB" noProof="0" dirty="0" smtClean="0"/>
              <a:t> = 30 - 50mmHg</a:t>
            </a:r>
            <a:endParaRPr lang="en-GB" noProof="0" dirty="0"/>
          </a:p>
        </p:txBody>
      </p:sp>
      <p:graphicFrame>
        <p:nvGraphicFramePr>
          <p:cNvPr id="12" name="Zástupný symbol pro obsah 11"/>
          <p:cNvGraphicFramePr>
            <a:graphicFrameLocks noGrp="1"/>
          </p:cNvGraphicFramePr>
          <p:nvPr>
            <p:ph sz="half" idx="2"/>
            <p:extLst/>
          </p:nvPr>
        </p:nvGraphicFramePr>
        <p:xfrm>
          <a:off x="407368" y="5383790"/>
          <a:ext cx="8785225" cy="1112520"/>
        </p:xfrm>
        <a:graphic>
          <a:graphicData uri="http://schemas.openxmlformats.org/drawingml/2006/table">
            <a:tbl>
              <a:tblPr firstRow="1" bandRow="1">
                <a:tableStyleId>{5C22544A-7EE6-4342-B048-85BDC9FD1C3A}</a:tableStyleId>
              </a:tblPr>
              <a:tblGrid>
                <a:gridCol w="1080244">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915488">
                  <a:extLst>
                    <a:ext uri="{9D8B030D-6E8A-4147-A177-3AD203B41FA5}">
                      <a16:colId xmlns:a16="http://schemas.microsoft.com/office/drawing/2014/main" val="20003"/>
                    </a:ext>
                  </a:extLst>
                </a:gridCol>
                <a:gridCol w="1757045">
                  <a:extLst>
                    <a:ext uri="{9D8B030D-6E8A-4147-A177-3AD203B41FA5}">
                      <a16:colId xmlns:a16="http://schemas.microsoft.com/office/drawing/2014/main" val="20004"/>
                    </a:ext>
                  </a:extLst>
                </a:gridCol>
              </a:tblGrid>
              <a:tr h="370840">
                <a:tc>
                  <a:txBody>
                    <a:bodyPr/>
                    <a:lstStyle/>
                    <a:p>
                      <a:endParaRPr lang="cs-CZ" dirty="0"/>
                    </a:p>
                  </a:txBody>
                  <a:tcPr/>
                </a:tc>
                <a:tc>
                  <a:txBody>
                    <a:bodyPr/>
                    <a:lstStyle/>
                    <a:p>
                      <a:r>
                        <a:rPr lang="en-US" dirty="0"/>
                        <a:t>air</a:t>
                      </a:r>
                      <a:r>
                        <a:rPr lang="cs-CZ" dirty="0"/>
                        <a:t> (P)</a:t>
                      </a:r>
                    </a:p>
                  </a:txBody>
                  <a:tcPr/>
                </a:tc>
                <a:tc>
                  <a:txBody>
                    <a:bodyPr/>
                    <a:lstStyle/>
                    <a:p>
                      <a:r>
                        <a:rPr lang="cs-CZ" dirty="0"/>
                        <a:t>alveol</a:t>
                      </a:r>
                      <a:r>
                        <a:rPr lang="en-US" dirty="0"/>
                        <a:t>a</a:t>
                      </a:r>
                      <a:r>
                        <a:rPr lang="cs-CZ" dirty="0"/>
                        <a:t>r (P</a:t>
                      </a:r>
                      <a:r>
                        <a:rPr lang="cs-CZ" baseline="-25000" dirty="0"/>
                        <a:t>A</a:t>
                      </a:r>
                      <a:r>
                        <a:rPr lang="cs-CZ"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err="1"/>
                        <a:t>arteri</a:t>
                      </a:r>
                      <a:r>
                        <a:rPr lang="en-US" dirty="0"/>
                        <a:t>a</a:t>
                      </a:r>
                      <a:r>
                        <a:rPr lang="cs-CZ" dirty="0"/>
                        <a:t>l (Pa)</a:t>
                      </a:r>
                    </a:p>
                  </a:txBody>
                  <a:tcPr/>
                </a:tc>
                <a:tc>
                  <a:txBody>
                    <a:bodyPr/>
                    <a:lstStyle/>
                    <a:p>
                      <a:r>
                        <a:rPr lang="cs-CZ" dirty="0"/>
                        <a:t>ven</a:t>
                      </a:r>
                      <a:r>
                        <a:rPr lang="en-US" dirty="0" err="1"/>
                        <a:t>ous</a:t>
                      </a:r>
                      <a:r>
                        <a:rPr lang="cs-CZ" dirty="0"/>
                        <a:t> (</a:t>
                      </a:r>
                      <a:r>
                        <a:rPr lang="cs-CZ" dirty="0" err="1"/>
                        <a:t>Pv</a:t>
                      </a:r>
                      <a:r>
                        <a:rPr lang="cs-CZ" dirty="0"/>
                        <a:t>)</a:t>
                      </a:r>
                    </a:p>
                  </a:txBody>
                  <a:tcPr/>
                </a:tc>
                <a:extLst>
                  <a:ext uri="{0D108BD9-81ED-4DB2-BD59-A6C34878D82A}">
                    <a16:rowId xmlns:a16="http://schemas.microsoft.com/office/drawing/2014/main" val="10000"/>
                  </a:ext>
                </a:extLst>
              </a:tr>
              <a:tr h="370840">
                <a:tc>
                  <a:txBody>
                    <a:bodyPr/>
                    <a:lstStyle/>
                    <a:p>
                      <a:r>
                        <a:rPr lang="cs-CZ" dirty="0"/>
                        <a:t>O</a:t>
                      </a:r>
                      <a:r>
                        <a:rPr lang="cs-CZ" baseline="-25000" dirty="0"/>
                        <a:t>2</a:t>
                      </a:r>
                    </a:p>
                  </a:txBody>
                  <a:tcPr/>
                </a:tc>
                <a:tc>
                  <a:txBody>
                    <a:bodyPr/>
                    <a:lstStyle/>
                    <a:p>
                      <a:r>
                        <a:rPr lang="cs-CZ" dirty="0"/>
                        <a:t>21kPa/150mmHg</a:t>
                      </a:r>
                    </a:p>
                  </a:txBody>
                  <a:tcPr/>
                </a:tc>
                <a:tc>
                  <a:txBody>
                    <a:bodyPr/>
                    <a:lstStyle/>
                    <a:p>
                      <a:r>
                        <a:rPr lang="cs-CZ" dirty="0"/>
                        <a:t>13.3</a:t>
                      </a:r>
                      <a:r>
                        <a:rPr lang="cs-CZ" baseline="0" dirty="0"/>
                        <a:t> </a:t>
                      </a:r>
                      <a:r>
                        <a:rPr lang="cs-CZ" baseline="0" dirty="0" err="1"/>
                        <a:t>kPa</a:t>
                      </a:r>
                      <a:r>
                        <a:rPr lang="cs-CZ" dirty="0"/>
                        <a:t>/100mmHg</a:t>
                      </a:r>
                    </a:p>
                  </a:txBody>
                  <a:tcPr/>
                </a:tc>
                <a:tc>
                  <a:txBody>
                    <a:bodyPr/>
                    <a:lstStyle/>
                    <a:p>
                      <a:r>
                        <a:rPr lang="cs-CZ" dirty="0"/>
                        <a:t>12</a:t>
                      </a:r>
                      <a:r>
                        <a:rPr lang="cs-CZ" baseline="0" dirty="0"/>
                        <a:t>kPa</a:t>
                      </a:r>
                      <a:r>
                        <a:rPr lang="cs-CZ" dirty="0"/>
                        <a:t>/90mmHg</a:t>
                      </a:r>
                    </a:p>
                  </a:txBody>
                  <a:tcPr/>
                </a:tc>
                <a:tc>
                  <a:txBody>
                    <a:bodyPr/>
                    <a:lstStyle/>
                    <a:p>
                      <a:r>
                        <a:rPr lang="cs-CZ" dirty="0"/>
                        <a:t>5.3kPa/40mmHg</a:t>
                      </a:r>
                    </a:p>
                  </a:txBody>
                  <a:tcPr/>
                </a:tc>
                <a:extLst>
                  <a:ext uri="{0D108BD9-81ED-4DB2-BD59-A6C34878D82A}">
                    <a16:rowId xmlns:a16="http://schemas.microsoft.com/office/drawing/2014/main" val="10001"/>
                  </a:ext>
                </a:extLst>
              </a:tr>
              <a:tr h="370840">
                <a:tc>
                  <a:txBody>
                    <a:bodyPr/>
                    <a:lstStyle/>
                    <a:p>
                      <a:r>
                        <a:rPr lang="cs-CZ" dirty="0"/>
                        <a:t>CO</a:t>
                      </a:r>
                      <a:r>
                        <a:rPr lang="cs-CZ" baseline="-25000" dirty="0"/>
                        <a:t>2</a:t>
                      </a:r>
                    </a:p>
                  </a:txBody>
                  <a:tcPr/>
                </a:tc>
                <a:tc>
                  <a:txBody>
                    <a:bodyPr/>
                    <a:lstStyle/>
                    <a:p>
                      <a:r>
                        <a:rPr lang="cs-CZ" dirty="0"/>
                        <a:t>0.03kPa/0.3mmHg</a:t>
                      </a:r>
                    </a:p>
                  </a:txBody>
                  <a:tcPr/>
                </a:tc>
                <a:tc>
                  <a:txBody>
                    <a:bodyPr/>
                    <a:lstStyle/>
                    <a:p>
                      <a:r>
                        <a:rPr lang="cs-CZ" dirty="0"/>
                        <a:t>5.3kPa/40mmHg</a:t>
                      </a:r>
                    </a:p>
                  </a:txBody>
                  <a:tcPr/>
                </a:tc>
                <a:tc>
                  <a:txBody>
                    <a:bodyPr/>
                    <a:lstStyle/>
                    <a:p>
                      <a:r>
                        <a:rPr lang="cs-CZ" dirty="0"/>
                        <a:t>5.3kPa/40mmHg</a:t>
                      </a:r>
                    </a:p>
                  </a:txBody>
                  <a:tcPr/>
                </a:tc>
                <a:tc>
                  <a:txBody>
                    <a:bodyPr/>
                    <a:lstStyle/>
                    <a:p>
                      <a:r>
                        <a:rPr lang="cs-CZ" dirty="0"/>
                        <a:t>6.0kPa/45mmHg</a:t>
                      </a:r>
                    </a:p>
                  </a:txBody>
                  <a:tcPr/>
                </a:tc>
                <a:extLst>
                  <a:ext uri="{0D108BD9-81ED-4DB2-BD59-A6C34878D82A}">
                    <a16:rowId xmlns:a16="http://schemas.microsoft.com/office/drawing/2014/main" val="10002"/>
                  </a:ext>
                </a:extLst>
              </a:tr>
            </a:tbl>
          </a:graphicData>
        </a:graphic>
      </p:graphicFrame>
      <p:pic>
        <p:nvPicPr>
          <p:cNvPr id="3" name="Obrázek 2"/>
          <p:cNvPicPr>
            <a:picLocks noChangeAspect="1"/>
          </p:cNvPicPr>
          <p:nvPr/>
        </p:nvPicPr>
        <p:blipFill>
          <a:blip r:embed="rId2"/>
          <a:stretch>
            <a:fillRect/>
          </a:stretch>
        </p:blipFill>
        <p:spPr>
          <a:xfrm>
            <a:off x="7032104" y="1124744"/>
            <a:ext cx="4908282" cy="3816582"/>
          </a:xfrm>
          <a:prstGeom prst="rect">
            <a:avLst/>
          </a:prstGeom>
        </p:spPr>
      </p:pic>
    </p:spTree>
    <p:extLst>
      <p:ext uri="{BB962C8B-B14F-4D97-AF65-F5344CB8AC3E}">
        <p14:creationId xmlns:p14="http://schemas.microsoft.com/office/powerpoint/2010/main" val="1898754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GB" dirty="0" smtClean="0"/>
              <a:t>Hypoxia and its consequences </a:t>
            </a:r>
            <a:endParaRPr lang="en-GB" dirty="0"/>
          </a:p>
        </p:txBody>
      </p:sp>
      <p:pic>
        <p:nvPicPr>
          <p:cNvPr id="9" name="Zástupný symbol pro obsah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4300" y="1196752"/>
            <a:ext cx="5585513" cy="5329237"/>
          </a:xfrm>
        </p:spPr>
      </p:pic>
      <p:sp>
        <p:nvSpPr>
          <p:cNvPr id="7" name="Zástupný symbol pro text 6"/>
          <p:cNvSpPr>
            <a:spLocks noGrp="1"/>
          </p:cNvSpPr>
          <p:nvPr>
            <p:ph type="body" sz="half" idx="2"/>
          </p:nvPr>
        </p:nvSpPr>
        <p:spPr>
          <a:xfrm>
            <a:off x="6197601" y="1124744"/>
            <a:ext cx="5755217" cy="5616624"/>
          </a:xfrm>
        </p:spPr>
        <p:txBody>
          <a:bodyPr>
            <a:normAutofit fontScale="62500" lnSpcReduction="20000"/>
          </a:bodyPr>
          <a:lstStyle/>
          <a:p>
            <a:r>
              <a:rPr lang="en-GB" dirty="0"/>
              <a:t>HIF-1</a:t>
            </a:r>
            <a:r>
              <a:rPr lang="el-GR" dirty="0"/>
              <a:t>α </a:t>
            </a:r>
            <a:r>
              <a:rPr lang="en-GB" dirty="0" smtClean="0"/>
              <a:t>regulation </a:t>
            </a:r>
            <a:r>
              <a:rPr lang="en-GB" dirty="0"/>
              <a:t>by </a:t>
            </a:r>
            <a:r>
              <a:rPr lang="en-GB" dirty="0" err="1"/>
              <a:t>proline</a:t>
            </a:r>
            <a:r>
              <a:rPr lang="en-GB" dirty="0"/>
              <a:t> </a:t>
            </a:r>
            <a:r>
              <a:rPr lang="en-GB" dirty="0" smtClean="0"/>
              <a:t>hydroxylation</a:t>
            </a:r>
            <a:endParaRPr lang="cs-CZ" dirty="0" smtClean="0"/>
          </a:p>
          <a:p>
            <a:pPr lvl="1"/>
            <a:r>
              <a:rPr lang="en-GB" dirty="0" smtClean="0"/>
              <a:t>(</a:t>
            </a:r>
            <a:r>
              <a:rPr lang="en-GB" dirty="0"/>
              <a:t>a) In </a:t>
            </a:r>
            <a:r>
              <a:rPr lang="en-GB" dirty="0" err="1"/>
              <a:t>normoxia</a:t>
            </a:r>
            <a:r>
              <a:rPr lang="en-GB" dirty="0"/>
              <a:t>, hypoxia-inducible factor (HIF)-1</a:t>
            </a:r>
            <a:r>
              <a:rPr lang="el-GR" dirty="0"/>
              <a:t>α </a:t>
            </a:r>
            <a:r>
              <a:rPr lang="en-GB" dirty="0"/>
              <a:t>is </a:t>
            </a:r>
            <a:r>
              <a:rPr lang="en-GB" dirty="0" err="1"/>
              <a:t>hydroxylated</a:t>
            </a:r>
            <a:r>
              <a:rPr lang="en-GB" dirty="0"/>
              <a:t> by </a:t>
            </a:r>
            <a:r>
              <a:rPr lang="en-GB" dirty="0" err="1"/>
              <a:t>proline</a:t>
            </a:r>
            <a:r>
              <a:rPr lang="en-GB" dirty="0"/>
              <a:t> hydroxylases (PHD1, 2 and 3) in the presence of </a:t>
            </a:r>
            <a:r>
              <a:rPr lang="en-GB" dirty="0" smtClean="0"/>
              <a:t>O</a:t>
            </a:r>
            <a:r>
              <a:rPr lang="en-GB" baseline="-25000" dirty="0" smtClean="0"/>
              <a:t>2</a:t>
            </a:r>
            <a:r>
              <a:rPr lang="en-GB" dirty="0" smtClean="0"/>
              <a:t>, Fe</a:t>
            </a:r>
            <a:r>
              <a:rPr lang="en-GB" baseline="30000" dirty="0" smtClean="0"/>
              <a:t>2+</a:t>
            </a:r>
            <a:r>
              <a:rPr lang="en-GB" dirty="0" smtClean="0"/>
              <a:t>, </a:t>
            </a:r>
            <a:r>
              <a:rPr lang="en-GB" dirty="0"/>
              <a:t>2-oxoglutarate (2-OG) and ascorbate. </a:t>
            </a:r>
            <a:endParaRPr lang="cs-CZ" dirty="0" smtClean="0"/>
          </a:p>
          <a:p>
            <a:pPr lvl="2"/>
            <a:r>
              <a:rPr lang="en-GB" dirty="0" err="1" smtClean="0"/>
              <a:t>Hydroxylated</a:t>
            </a:r>
            <a:r>
              <a:rPr lang="en-GB" dirty="0" smtClean="0"/>
              <a:t> </a:t>
            </a:r>
            <a:r>
              <a:rPr lang="en-GB" dirty="0"/>
              <a:t>HIF-1</a:t>
            </a:r>
            <a:r>
              <a:rPr lang="el-GR" dirty="0"/>
              <a:t>α (</a:t>
            </a:r>
            <a:r>
              <a:rPr lang="en-GB" dirty="0"/>
              <a:t>OH) is recognised by </a:t>
            </a:r>
            <a:r>
              <a:rPr lang="en-GB" dirty="0" err="1"/>
              <a:t>pVHL</a:t>
            </a:r>
            <a:r>
              <a:rPr lang="en-GB" dirty="0"/>
              <a:t> (the product of the von Hippel-Lindau tumour suppressor gene), which, together with a </a:t>
            </a:r>
            <a:r>
              <a:rPr lang="en-GB" dirty="0" err="1"/>
              <a:t>multisubunit</a:t>
            </a:r>
            <a:r>
              <a:rPr lang="en-GB" dirty="0"/>
              <a:t> ubiquitin ligase complex, tags HIF-1</a:t>
            </a:r>
            <a:r>
              <a:rPr lang="el-GR" dirty="0"/>
              <a:t>α </a:t>
            </a:r>
            <a:r>
              <a:rPr lang="en-GB" dirty="0"/>
              <a:t>with </a:t>
            </a:r>
            <a:r>
              <a:rPr lang="en-GB" dirty="0" err="1"/>
              <a:t>polyubiquitin</a:t>
            </a:r>
            <a:r>
              <a:rPr lang="en-GB" dirty="0"/>
              <a:t>; this allows recognition by the proteasome and subsequent degradation. </a:t>
            </a:r>
            <a:endParaRPr lang="cs-CZ" dirty="0" smtClean="0"/>
          </a:p>
          <a:p>
            <a:pPr lvl="2"/>
            <a:r>
              <a:rPr lang="en-GB" dirty="0" smtClean="0"/>
              <a:t>Acetylation </a:t>
            </a:r>
            <a:r>
              <a:rPr lang="en-GB" dirty="0"/>
              <a:t>of HIF-1</a:t>
            </a:r>
            <a:r>
              <a:rPr lang="el-GR" dirty="0"/>
              <a:t>α (</a:t>
            </a:r>
            <a:r>
              <a:rPr lang="en-GB" dirty="0" err="1"/>
              <a:t>OAc</a:t>
            </a:r>
            <a:r>
              <a:rPr lang="en-GB" dirty="0"/>
              <a:t>) also promotes </a:t>
            </a:r>
            <a:r>
              <a:rPr lang="en-GB" dirty="0" err="1"/>
              <a:t>pVHL</a:t>
            </a:r>
            <a:r>
              <a:rPr lang="en-GB" dirty="0"/>
              <a:t> binding. </a:t>
            </a:r>
            <a:endParaRPr lang="cs-CZ" dirty="0" smtClean="0"/>
          </a:p>
          <a:p>
            <a:pPr lvl="1"/>
            <a:r>
              <a:rPr lang="en-GB" dirty="0" smtClean="0"/>
              <a:t>(</a:t>
            </a:r>
            <a:r>
              <a:rPr lang="en-GB" dirty="0"/>
              <a:t>b) In response to hypoxia, </a:t>
            </a:r>
            <a:r>
              <a:rPr lang="en-GB" dirty="0" err="1"/>
              <a:t>proline</a:t>
            </a:r>
            <a:r>
              <a:rPr lang="en-GB" dirty="0"/>
              <a:t> hydroxylation is </a:t>
            </a:r>
            <a:r>
              <a:rPr lang="en-GB" dirty="0" smtClean="0"/>
              <a:t>inhibited</a:t>
            </a:r>
            <a:r>
              <a:rPr lang="cs-CZ" dirty="0" smtClean="0"/>
              <a:t> and</a:t>
            </a:r>
            <a:r>
              <a:rPr lang="en-GB" dirty="0" smtClean="0"/>
              <a:t> </a:t>
            </a:r>
            <a:r>
              <a:rPr lang="en-GB" dirty="0"/>
              <a:t>VHL is no longer able to bind and target HIF-1</a:t>
            </a:r>
            <a:r>
              <a:rPr lang="el-GR" dirty="0"/>
              <a:t>α </a:t>
            </a:r>
            <a:r>
              <a:rPr lang="en-GB" dirty="0"/>
              <a:t>for </a:t>
            </a:r>
            <a:r>
              <a:rPr lang="en-GB" dirty="0" err="1"/>
              <a:t>proteasomal</a:t>
            </a:r>
            <a:r>
              <a:rPr lang="en-GB" dirty="0"/>
              <a:t> degradation, which leads to HIF-1</a:t>
            </a:r>
            <a:r>
              <a:rPr lang="el-GR" dirty="0"/>
              <a:t>α </a:t>
            </a:r>
            <a:r>
              <a:rPr lang="en-GB" dirty="0"/>
              <a:t>accumulation and translocation to the nucleus. </a:t>
            </a:r>
            <a:endParaRPr lang="cs-CZ" dirty="0" smtClean="0"/>
          </a:p>
          <a:p>
            <a:pPr lvl="2"/>
            <a:r>
              <a:rPr lang="en-GB" dirty="0" smtClean="0"/>
              <a:t>There</a:t>
            </a:r>
            <a:r>
              <a:rPr lang="en-GB" dirty="0"/>
              <a:t>, HIF-1</a:t>
            </a:r>
            <a:r>
              <a:rPr lang="el-GR" dirty="0"/>
              <a:t>α </a:t>
            </a:r>
            <a:r>
              <a:rPr lang="en-GB" dirty="0" err="1"/>
              <a:t>dimerises</a:t>
            </a:r>
            <a:r>
              <a:rPr lang="en-GB" dirty="0"/>
              <a:t> with HIF-1</a:t>
            </a:r>
            <a:r>
              <a:rPr lang="el-GR" dirty="0"/>
              <a:t>β, </a:t>
            </a:r>
            <a:r>
              <a:rPr lang="en-GB" dirty="0"/>
              <a:t>binds to hypoxia-response elements (HREs) within the promoters of target genes and recruits transcriptional co-activators such as p300/CBP for full transcriptional activity. </a:t>
            </a:r>
            <a:endParaRPr lang="cs-CZ" dirty="0" smtClean="0"/>
          </a:p>
          <a:p>
            <a:pPr lvl="2"/>
            <a:r>
              <a:rPr lang="en-GB" dirty="0" smtClean="0"/>
              <a:t>A </a:t>
            </a:r>
            <a:r>
              <a:rPr lang="en-GB" dirty="0"/>
              <a:t>range of cell functions are regulated by the target genes, as indicated. </a:t>
            </a:r>
            <a:endParaRPr lang="cs-CZ" dirty="0" smtClean="0"/>
          </a:p>
          <a:p>
            <a:pPr lvl="1"/>
            <a:r>
              <a:rPr lang="en-GB" dirty="0" smtClean="0"/>
              <a:t>Abbreviation</a:t>
            </a:r>
            <a:r>
              <a:rPr lang="en-GB" dirty="0"/>
              <a:t>: CBP, </a:t>
            </a:r>
            <a:r>
              <a:rPr lang="en-GB" dirty="0" err="1"/>
              <a:t>CREBbinding</a:t>
            </a:r>
            <a:r>
              <a:rPr lang="en-GB" dirty="0"/>
              <a:t> protein; </a:t>
            </a:r>
            <a:r>
              <a:rPr lang="en-GB" dirty="0" err="1"/>
              <a:t>Ub</a:t>
            </a:r>
            <a:r>
              <a:rPr lang="en-GB" dirty="0"/>
              <a:t>, ubiquitin. </a:t>
            </a:r>
          </a:p>
        </p:txBody>
      </p:sp>
    </p:spTree>
    <p:extLst>
      <p:ext uri="{BB962C8B-B14F-4D97-AF65-F5344CB8AC3E}">
        <p14:creationId xmlns:p14="http://schemas.microsoft.com/office/powerpoint/2010/main" val="4172724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7428089" y="5078115"/>
            <a:ext cx="3924495" cy="1646844"/>
          </a:xfrm>
          <a:prstGeom prst="rect">
            <a:avLst/>
          </a:prstGeom>
        </p:spPr>
      </p:pic>
      <p:sp>
        <p:nvSpPr>
          <p:cNvPr id="4" name="Nadpis 3"/>
          <p:cNvSpPr>
            <a:spLocks noGrp="1"/>
          </p:cNvSpPr>
          <p:nvPr>
            <p:ph type="title"/>
          </p:nvPr>
        </p:nvSpPr>
        <p:spPr/>
        <p:txBody>
          <a:bodyPr/>
          <a:lstStyle/>
          <a:p>
            <a:r>
              <a:rPr lang="en-GB" dirty="0" smtClean="0"/>
              <a:t>Pulmonary vs. systemic circulation</a:t>
            </a:r>
            <a:endParaRPr lang="en-GB" dirty="0"/>
          </a:p>
        </p:txBody>
      </p:sp>
      <p:pic>
        <p:nvPicPr>
          <p:cNvPr id="7" name="Zástupný symbol pro obsah 6"/>
          <p:cNvPicPr>
            <a:picLocks noGrp="1" noChangeAspect="1"/>
          </p:cNvPicPr>
          <p:nvPr>
            <p:ph sz="half" idx="1"/>
          </p:nvPr>
        </p:nvPicPr>
        <p:blipFill>
          <a:blip r:embed="rId3"/>
          <a:stretch>
            <a:fillRect/>
          </a:stretch>
        </p:blipFill>
        <p:spPr>
          <a:xfrm>
            <a:off x="263352" y="908720"/>
            <a:ext cx="3960440" cy="5754402"/>
          </a:xfrm>
        </p:spPr>
      </p:pic>
      <p:sp>
        <p:nvSpPr>
          <p:cNvPr id="6" name="Zástupný symbol pro obsah 5"/>
          <p:cNvSpPr>
            <a:spLocks noGrp="1"/>
          </p:cNvSpPr>
          <p:nvPr>
            <p:ph sz="half" idx="2"/>
          </p:nvPr>
        </p:nvSpPr>
        <p:spPr>
          <a:xfrm>
            <a:off x="4343805" y="980728"/>
            <a:ext cx="7608847" cy="4392488"/>
          </a:xfrm>
        </p:spPr>
        <p:txBody>
          <a:bodyPr>
            <a:normAutofit fontScale="62500" lnSpcReduction="20000"/>
          </a:bodyPr>
          <a:lstStyle/>
          <a:p>
            <a:r>
              <a:rPr lang="cs-CZ" dirty="0" smtClean="0"/>
              <a:t>Plíce jsou jediným orgánem, kterým prochází </a:t>
            </a:r>
            <a:r>
              <a:rPr lang="cs-CZ" b="1" dirty="0" smtClean="0">
                <a:solidFill>
                  <a:srgbClr val="FF0000"/>
                </a:solidFill>
              </a:rPr>
              <a:t>veškerá krev</a:t>
            </a:r>
            <a:r>
              <a:rPr lang="cs-CZ" dirty="0" smtClean="0"/>
              <a:t>!!!</a:t>
            </a:r>
          </a:p>
          <a:p>
            <a:pPr lvl="1"/>
            <a:r>
              <a:rPr lang="cs-CZ" dirty="0" smtClean="0"/>
              <a:t>v </a:t>
            </a:r>
            <a:r>
              <a:rPr lang="cs-CZ" dirty="0"/>
              <a:t>objemu, který se rovná srdečnímu </a:t>
            </a:r>
            <a:r>
              <a:rPr lang="cs-CZ" dirty="0" smtClean="0"/>
              <a:t>výdeji (</a:t>
            </a:r>
            <a:r>
              <a:rPr lang="cs-CZ" dirty="0" err="1" smtClean="0"/>
              <a:t>cardiac</a:t>
            </a:r>
            <a:r>
              <a:rPr lang="cs-CZ" dirty="0" smtClean="0"/>
              <a:t> output, </a:t>
            </a:r>
            <a:r>
              <a:rPr lang="cs-CZ" dirty="0"/>
              <a:t>CO</a:t>
            </a:r>
            <a:r>
              <a:rPr lang="cs-CZ" dirty="0" smtClean="0"/>
              <a:t>)</a:t>
            </a:r>
          </a:p>
          <a:p>
            <a:r>
              <a:rPr lang="cs-CZ" dirty="0" smtClean="0"/>
              <a:t>Tlak </a:t>
            </a:r>
            <a:r>
              <a:rPr lang="cs-CZ" dirty="0"/>
              <a:t>je generován pravou komorou (</a:t>
            </a:r>
            <a:r>
              <a:rPr lang="cs-CZ" dirty="0" err="1"/>
              <a:t>right</a:t>
            </a:r>
            <a:r>
              <a:rPr lang="cs-CZ" dirty="0"/>
              <a:t> </a:t>
            </a:r>
            <a:r>
              <a:rPr lang="cs-CZ" dirty="0" err="1"/>
              <a:t>ventricle</a:t>
            </a:r>
            <a:r>
              <a:rPr lang="cs-CZ" dirty="0"/>
              <a:t>, RV)</a:t>
            </a:r>
          </a:p>
          <a:p>
            <a:pPr lvl="1"/>
            <a:r>
              <a:rPr lang="cs-CZ" dirty="0" smtClean="0"/>
              <a:t>pří zvýšení CO (např. fyzická aktivita) musí být plicní cirkulace schopna pojmout objem bez významného zvýšení práce RV</a:t>
            </a:r>
          </a:p>
          <a:p>
            <a:pPr lvl="2"/>
            <a:r>
              <a:rPr lang="cs-CZ" dirty="0" smtClean="0"/>
              <a:t>distenze a „</a:t>
            </a:r>
            <a:r>
              <a:rPr lang="cs-CZ" dirty="0" err="1" smtClean="0"/>
              <a:t>recruitment</a:t>
            </a:r>
            <a:r>
              <a:rPr lang="cs-CZ" dirty="0" smtClean="0"/>
              <a:t>“ v klidu uzavřených kapilár</a:t>
            </a:r>
          </a:p>
          <a:p>
            <a:pPr lvl="1"/>
            <a:r>
              <a:rPr lang="cs-CZ" dirty="0" smtClean="0"/>
              <a:t>tj. vzhledem k jiným tlak a objemovým poměrům a délce je i </a:t>
            </a:r>
            <a:r>
              <a:rPr lang="cs-CZ" b="1" dirty="0" smtClean="0">
                <a:solidFill>
                  <a:srgbClr val="FF0000"/>
                </a:solidFill>
              </a:rPr>
              <a:t>morfologie plicní cév jiná</a:t>
            </a:r>
          </a:p>
          <a:p>
            <a:pPr lvl="2"/>
            <a:r>
              <a:rPr lang="cs-CZ" dirty="0" smtClean="0"/>
              <a:t>méně hladké svaloviny, větší roztažnost tlakem a zvýšeným průtokem</a:t>
            </a:r>
          </a:p>
          <a:p>
            <a:pPr lvl="2"/>
            <a:r>
              <a:rPr lang="cs-CZ" dirty="0" smtClean="0"/>
              <a:t>ale svalovina malých plicních arterií je důležitá – viz hypoxická vazokonstrikce </a:t>
            </a:r>
          </a:p>
          <a:p>
            <a:r>
              <a:rPr lang="cs-CZ" dirty="0" smtClean="0"/>
              <a:t>Plicní vaskulární rezistence (PVR) kolísá mezi nádechem a nádechem, tedy s objemem plic (viz dále) </a:t>
            </a:r>
          </a:p>
          <a:p>
            <a:r>
              <a:rPr lang="cs-CZ" dirty="0"/>
              <a:t>P</a:t>
            </a:r>
            <a:r>
              <a:rPr lang="cs-CZ" dirty="0" smtClean="0"/>
              <a:t>líce mají </a:t>
            </a:r>
            <a:r>
              <a:rPr lang="cs-CZ" b="1" dirty="0" smtClean="0">
                <a:solidFill>
                  <a:srgbClr val="FF0000"/>
                </a:solidFill>
              </a:rPr>
              <a:t>dvojí krevní zásobení</a:t>
            </a:r>
          </a:p>
          <a:p>
            <a:pPr lvl="1"/>
            <a:r>
              <a:rPr lang="cs-CZ" dirty="0" err="1" smtClean="0"/>
              <a:t>deoxygenovaná</a:t>
            </a:r>
            <a:r>
              <a:rPr lang="cs-CZ" dirty="0" smtClean="0"/>
              <a:t> krev z RV cestou plicní arterie (PA)</a:t>
            </a:r>
          </a:p>
          <a:p>
            <a:pPr lvl="1"/>
            <a:r>
              <a:rPr lang="cs-CZ" dirty="0" smtClean="0"/>
              <a:t>systémové (nutriční) zásobení dýchacích cest (po úroveň resp. bronchiolů) bronchiální cirkulací</a:t>
            </a:r>
          </a:p>
          <a:p>
            <a:pPr lvl="2"/>
            <a:r>
              <a:rPr lang="cs-CZ" dirty="0" smtClean="0"/>
              <a:t>odstup z descendentní aorty                                           </a:t>
            </a:r>
          </a:p>
          <a:p>
            <a:pPr lvl="2"/>
            <a:r>
              <a:rPr lang="cs-CZ" dirty="0" smtClean="0"/>
              <a:t>bronchiální vény z malé části drénují do pulmonální vény a podílí se tak na fyziologickém zkratu</a:t>
            </a:r>
          </a:p>
          <a:p>
            <a:r>
              <a:rPr lang="cs-CZ" dirty="0" smtClean="0"/>
              <a:t>4 hlavní plicní vény ústí do levé síně (LA)</a:t>
            </a:r>
          </a:p>
          <a:p>
            <a:endParaRPr lang="en-GB" dirty="0"/>
          </a:p>
        </p:txBody>
      </p:sp>
    </p:spTree>
    <p:extLst>
      <p:ext uri="{BB962C8B-B14F-4D97-AF65-F5344CB8AC3E}">
        <p14:creationId xmlns:p14="http://schemas.microsoft.com/office/powerpoint/2010/main" val="2212729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dirty="0" smtClean="0"/>
              <a:t>Summary</a:t>
            </a:r>
            <a:endParaRPr lang="en-GB" dirty="0"/>
          </a:p>
        </p:txBody>
      </p:sp>
      <p:sp>
        <p:nvSpPr>
          <p:cNvPr id="4" name="Zástupný symbol pro obsah 3"/>
          <p:cNvSpPr>
            <a:spLocks noGrp="1"/>
          </p:cNvSpPr>
          <p:nvPr>
            <p:ph sz="half" idx="1"/>
          </p:nvPr>
        </p:nvSpPr>
        <p:spPr/>
        <p:txBody>
          <a:bodyPr>
            <a:normAutofit fontScale="85000" lnSpcReduction="20000"/>
          </a:bodyPr>
          <a:lstStyle/>
          <a:p>
            <a:r>
              <a:rPr lang="en-GB" dirty="0" smtClean="0"/>
              <a:t>The physiological structure of the lungs and airways ensures that </a:t>
            </a:r>
          </a:p>
          <a:p>
            <a:pPr lvl="1"/>
            <a:r>
              <a:rPr lang="en-GB" dirty="0" smtClean="0"/>
              <a:t>the work consumed for mechanical breathing is minimal </a:t>
            </a:r>
          </a:p>
          <a:p>
            <a:pPr lvl="1"/>
            <a:r>
              <a:rPr lang="en-GB" dirty="0" smtClean="0"/>
              <a:t>the airways and the lungs are able to effectively defend themselves against  inhaled pathogens and particles</a:t>
            </a:r>
          </a:p>
          <a:p>
            <a:pPr lvl="1"/>
            <a:r>
              <a:rPr lang="en-GB" dirty="0" smtClean="0"/>
              <a:t>the area available to a gas exchange is huge, and the diffusion barrier minimal </a:t>
            </a:r>
          </a:p>
          <a:p>
            <a:pPr lvl="1"/>
            <a:r>
              <a:rPr lang="en-GB" dirty="0" smtClean="0"/>
              <a:t>in order to get enough O</a:t>
            </a:r>
            <a:r>
              <a:rPr lang="en-GB" baseline="-25000" dirty="0" smtClean="0"/>
              <a:t>2</a:t>
            </a:r>
            <a:r>
              <a:rPr lang="en-GB" dirty="0" smtClean="0"/>
              <a:t> into peripheral tissues, the exchange of gases in the lungs has to be as effective as possible </a:t>
            </a:r>
          </a:p>
          <a:p>
            <a:pPr lvl="1"/>
            <a:r>
              <a:rPr lang="en-GB" dirty="0" smtClean="0"/>
              <a:t>maintaining the concentration gradients necessary to keep the passive diffusion going is the principal driving force of ventilation</a:t>
            </a:r>
          </a:p>
          <a:p>
            <a:pPr lvl="1"/>
            <a:r>
              <a:rPr lang="en-GB" dirty="0" smtClean="0"/>
              <a:t>pulmonary circulation is adapted to maximize gas diffusion through the alveolar-capillary membrane</a:t>
            </a:r>
            <a:endParaRPr lang="en-GB" dirty="0"/>
          </a:p>
        </p:txBody>
      </p:sp>
      <p:pic>
        <p:nvPicPr>
          <p:cNvPr id="6" name="Zástupný symbol pro obsah 5"/>
          <p:cNvPicPr>
            <a:picLocks noGrp="1" noChangeAspect="1"/>
          </p:cNvPicPr>
          <p:nvPr>
            <p:ph sz="half" idx="2"/>
          </p:nvPr>
        </p:nvPicPr>
        <p:blipFill>
          <a:blip r:embed="rId2"/>
          <a:stretch>
            <a:fillRect/>
          </a:stretch>
        </p:blipFill>
        <p:spPr>
          <a:xfrm>
            <a:off x="6096000" y="1749971"/>
            <a:ext cx="5856288" cy="4150220"/>
          </a:xfrm>
          <a:prstGeom prst="rect">
            <a:avLst/>
          </a:prstGeom>
        </p:spPr>
      </p:pic>
    </p:spTree>
    <p:extLst>
      <p:ext uri="{BB962C8B-B14F-4D97-AF65-F5344CB8AC3E}">
        <p14:creationId xmlns:p14="http://schemas.microsoft.com/office/powerpoint/2010/main" val="1214432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(1) Principles of Ventilation and its abnormalities </a:t>
            </a:r>
            <a:endParaRPr lang="en-GB" dirty="0"/>
          </a:p>
        </p:txBody>
      </p:sp>
      <p:pic>
        <p:nvPicPr>
          <p:cNvPr id="5" name="Obrázek 4"/>
          <p:cNvPicPr>
            <a:picLocks noChangeAspect="1"/>
          </p:cNvPicPr>
          <p:nvPr/>
        </p:nvPicPr>
        <p:blipFill>
          <a:blip r:embed="rId2"/>
          <a:stretch>
            <a:fillRect/>
          </a:stretch>
        </p:blipFill>
        <p:spPr>
          <a:xfrm>
            <a:off x="6517472" y="980728"/>
            <a:ext cx="4808812" cy="3205874"/>
          </a:xfrm>
          <a:prstGeom prst="rect">
            <a:avLst/>
          </a:prstGeom>
        </p:spPr>
      </p:pic>
    </p:spTree>
    <p:extLst>
      <p:ext uri="{BB962C8B-B14F-4D97-AF65-F5344CB8AC3E}">
        <p14:creationId xmlns:p14="http://schemas.microsoft.com/office/powerpoint/2010/main" val="2222422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Mechanics of ventilation – breathing cycle</a:t>
            </a:r>
            <a:endParaRPr lang="en-GB" noProof="0" dirty="0"/>
          </a:p>
        </p:txBody>
      </p:sp>
      <p:sp>
        <p:nvSpPr>
          <p:cNvPr id="4" name="Zástupný symbol pro obsah 3"/>
          <p:cNvSpPr>
            <a:spLocks noGrp="1"/>
          </p:cNvSpPr>
          <p:nvPr>
            <p:ph sz="half" idx="2"/>
          </p:nvPr>
        </p:nvSpPr>
        <p:spPr>
          <a:xfrm>
            <a:off x="4799856" y="1196752"/>
            <a:ext cx="7272808" cy="5256584"/>
          </a:xfrm>
        </p:spPr>
        <p:txBody>
          <a:bodyPr>
            <a:normAutofit fontScale="92500" lnSpcReduction="10000"/>
          </a:bodyPr>
          <a:lstStyle/>
          <a:p>
            <a:r>
              <a:rPr lang="en-GB" noProof="0" dirty="0" smtClean="0"/>
              <a:t>pressures and pressure gradients</a:t>
            </a:r>
          </a:p>
          <a:p>
            <a:pPr lvl="1"/>
            <a:r>
              <a:rPr lang="en-GB" noProof="0" dirty="0" smtClean="0"/>
              <a:t>pressure on the body surface(</a:t>
            </a:r>
            <a:r>
              <a:rPr lang="en-GB" noProof="0" dirty="0" err="1" smtClean="0"/>
              <a:t>P</a:t>
            </a:r>
            <a:r>
              <a:rPr lang="en-GB" baseline="-25000" noProof="0" dirty="0" err="1" smtClean="0"/>
              <a:t>bs</a:t>
            </a:r>
            <a:r>
              <a:rPr lang="en-GB" noProof="0" dirty="0" smtClean="0"/>
              <a:t>), </a:t>
            </a:r>
          </a:p>
          <a:p>
            <a:pPr lvl="2"/>
            <a:r>
              <a:rPr lang="en-GB" noProof="0" dirty="0" smtClean="0"/>
              <a:t>usually equal to atmospheric (</a:t>
            </a:r>
            <a:r>
              <a:rPr lang="en-GB" noProof="0" dirty="0" err="1" smtClean="0"/>
              <a:t>P</a:t>
            </a:r>
            <a:r>
              <a:rPr lang="en-GB" baseline="-25000" noProof="0" dirty="0" err="1" smtClean="0"/>
              <a:t>ao</a:t>
            </a:r>
            <a:r>
              <a:rPr lang="en-GB" noProof="0" dirty="0" smtClean="0"/>
              <a:t>)</a:t>
            </a:r>
          </a:p>
          <a:p>
            <a:pPr lvl="1"/>
            <a:r>
              <a:rPr lang="en-GB" noProof="0" dirty="0" smtClean="0"/>
              <a:t>alveolar pressure (</a:t>
            </a:r>
            <a:r>
              <a:rPr lang="en-GB" noProof="0" dirty="0" err="1" smtClean="0"/>
              <a:t>P</a:t>
            </a:r>
            <a:r>
              <a:rPr lang="en-GB" baseline="-25000" noProof="0" dirty="0" err="1" smtClean="0"/>
              <a:t>alv</a:t>
            </a:r>
            <a:r>
              <a:rPr lang="en-GB" noProof="0" dirty="0" smtClean="0"/>
              <a:t>)</a:t>
            </a:r>
          </a:p>
          <a:p>
            <a:pPr lvl="1"/>
            <a:r>
              <a:rPr lang="en-GB" noProof="0" dirty="0" smtClean="0"/>
              <a:t>„elastic“ pressure (</a:t>
            </a:r>
            <a:r>
              <a:rPr lang="en-GB" noProof="0" dirty="0" err="1" smtClean="0"/>
              <a:t>P</a:t>
            </a:r>
            <a:r>
              <a:rPr lang="en-GB" baseline="-25000" noProof="0" dirty="0" err="1" smtClean="0"/>
              <a:t>e</a:t>
            </a:r>
            <a:r>
              <a:rPr lang="en-GB" noProof="0" dirty="0" err="1" smtClean="0"/>
              <a:t>l</a:t>
            </a:r>
            <a:r>
              <a:rPr lang="en-GB" noProof="0" dirty="0" smtClean="0"/>
              <a:t>) </a:t>
            </a:r>
          </a:p>
          <a:p>
            <a:pPr lvl="2"/>
            <a:r>
              <a:rPr lang="en-GB" noProof="0" dirty="0" smtClean="0"/>
              <a:t>generated by lung parenchyma and surface tension</a:t>
            </a:r>
          </a:p>
          <a:p>
            <a:pPr lvl="1"/>
            <a:r>
              <a:rPr lang="en-GB" noProof="0" dirty="0" smtClean="0"/>
              <a:t>pressure in pleural cavity (</a:t>
            </a:r>
            <a:r>
              <a:rPr lang="en-GB" noProof="0" dirty="0" err="1" smtClean="0"/>
              <a:t>P</a:t>
            </a:r>
            <a:r>
              <a:rPr lang="en-GB" baseline="-25000" noProof="0" dirty="0" err="1" smtClean="0"/>
              <a:t>pl</a:t>
            </a:r>
            <a:r>
              <a:rPr lang="en-GB" noProof="0" dirty="0" smtClean="0"/>
              <a:t>)</a:t>
            </a:r>
          </a:p>
          <a:p>
            <a:pPr lvl="1"/>
            <a:r>
              <a:rPr lang="en-GB" noProof="0" dirty="0" smtClean="0"/>
              <a:t>trans-pulmonary pressure (P</a:t>
            </a:r>
            <a:r>
              <a:rPr lang="en-GB" baseline="-25000" noProof="0" dirty="0" smtClean="0"/>
              <a:t>L</a:t>
            </a:r>
            <a:r>
              <a:rPr lang="en-GB" noProof="0" dirty="0" smtClean="0"/>
              <a:t>) </a:t>
            </a:r>
          </a:p>
          <a:p>
            <a:pPr lvl="2"/>
            <a:r>
              <a:rPr lang="en-GB" noProof="0" dirty="0" smtClean="0"/>
              <a:t>pressure difference between alveolus and pleural cavity</a:t>
            </a:r>
          </a:p>
          <a:p>
            <a:pPr lvl="2"/>
            <a:r>
              <a:rPr lang="en-GB" noProof="0" dirty="0" smtClean="0"/>
              <a:t>P</a:t>
            </a:r>
            <a:r>
              <a:rPr lang="en-GB" baseline="-25000" noProof="0" dirty="0" smtClean="0"/>
              <a:t>L  </a:t>
            </a:r>
            <a:r>
              <a:rPr lang="en-GB" noProof="0" dirty="0" smtClean="0"/>
              <a:t>= </a:t>
            </a:r>
            <a:r>
              <a:rPr lang="en-GB" noProof="0" dirty="0" err="1" smtClean="0"/>
              <a:t>P</a:t>
            </a:r>
            <a:r>
              <a:rPr lang="en-GB" baseline="-25000" noProof="0" dirty="0" err="1" smtClean="0"/>
              <a:t>alv</a:t>
            </a:r>
            <a:r>
              <a:rPr lang="en-GB" baseline="-25000" noProof="0" dirty="0" smtClean="0"/>
              <a:t>  </a:t>
            </a:r>
            <a:r>
              <a:rPr lang="en-GB" noProof="0" dirty="0" smtClean="0"/>
              <a:t>- </a:t>
            </a:r>
            <a:r>
              <a:rPr lang="en-GB" noProof="0" dirty="0" err="1" smtClean="0"/>
              <a:t>P</a:t>
            </a:r>
            <a:r>
              <a:rPr lang="en-GB" baseline="-25000" noProof="0" dirty="0" err="1" smtClean="0"/>
              <a:t>pl</a:t>
            </a:r>
            <a:endParaRPr lang="en-GB" noProof="0" dirty="0" smtClean="0"/>
          </a:p>
          <a:p>
            <a:pPr lvl="1"/>
            <a:r>
              <a:rPr lang="en-GB" noProof="0" dirty="0" smtClean="0"/>
              <a:t>trans-thoracic pressure (</a:t>
            </a:r>
            <a:r>
              <a:rPr lang="en-GB" noProof="0" dirty="0" err="1" smtClean="0"/>
              <a:t>P</a:t>
            </a:r>
            <a:r>
              <a:rPr lang="en-GB" baseline="-25000" noProof="0" dirty="0" err="1" smtClean="0"/>
              <a:t>rs</a:t>
            </a:r>
            <a:r>
              <a:rPr lang="en-GB" noProof="0" dirty="0" smtClean="0"/>
              <a:t>) </a:t>
            </a:r>
          </a:p>
          <a:p>
            <a:pPr lvl="2"/>
            <a:r>
              <a:rPr lang="en-GB" noProof="0" dirty="0" smtClean="0"/>
              <a:t>pressure difference between alveolus and body surface</a:t>
            </a:r>
          </a:p>
          <a:p>
            <a:pPr lvl="2"/>
            <a:r>
              <a:rPr lang="en-GB" noProof="0" dirty="0" smtClean="0"/>
              <a:t>determines actual phase of ventilation, i.e. </a:t>
            </a:r>
            <a:r>
              <a:rPr lang="en-GB" noProof="0" dirty="0" err="1" smtClean="0"/>
              <a:t>inspirium</a:t>
            </a:r>
            <a:r>
              <a:rPr lang="en-GB" noProof="0" dirty="0" smtClean="0"/>
              <a:t> or </a:t>
            </a:r>
            <a:r>
              <a:rPr lang="en-GB" noProof="0" dirty="0" err="1" smtClean="0"/>
              <a:t>expirium</a:t>
            </a:r>
            <a:endParaRPr lang="en-GB" noProof="0" dirty="0" smtClean="0"/>
          </a:p>
          <a:p>
            <a:pPr lvl="2"/>
            <a:r>
              <a:rPr lang="en-GB" noProof="0" dirty="0" err="1" smtClean="0"/>
              <a:t>P</a:t>
            </a:r>
            <a:r>
              <a:rPr lang="en-GB" baseline="-25000" noProof="0" dirty="0" err="1" smtClean="0"/>
              <a:t>rs</a:t>
            </a:r>
            <a:r>
              <a:rPr lang="en-GB" baseline="-25000" noProof="0" dirty="0" smtClean="0"/>
              <a:t>  </a:t>
            </a:r>
            <a:r>
              <a:rPr lang="en-GB" noProof="0" dirty="0" smtClean="0"/>
              <a:t>= </a:t>
            </a:r>
            <a:r>
              <a:rPr lang="en-GB" noProof="0" dirty="0" err="1" smtClean="0"/>
              <a:t>P</a:t>
            </a:r>
            <a:r>
              <a:rPr lang="en-GB" baseline="-25000" noProof="0" dirty="0" err="1" smtClean="0"/>
              <a:t>alv</a:t>
            </a:r>
            <a:r>
              <a:rPr lang="en-GB" baseline="-25000" noProof="0" dirty="0" smtClean="0"/>
              <a:t> </a:t>
            </a:r>
            <a:r>
              <a:rPr lang="en-GB" noProof="0" dirty="0" smtClean="0"/>
              <a:t>- </a:t>
            </a:r>
            <a:r>
              <a:rPr lang="en-GB" noProof="0" dirty="0" err="1" smtClean="0"/>
              <a:t>P</a:t>
            </a:r>
            <a:r>
              <a:rPr lang="en-GB" baseline="-25000" noProof="0" dirty="0" err="1" smtClean="0"/>
              <a:t>bs</a:t>
            </a:r>
            <a:endParaRPr lang="en-GB" noProof="0"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1384" y="980728"/>
            <a:ext cx="4068250" cy="569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115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noProof="0" dirty="0" smtClean="0"/>
              <a:t>Lung volumes and capacities (</a:t>
            </a:r>
            <a:r>
              <a:rPr lang="en-GB" noProof="0" dirty="0" err="1" smtClean="0"/>
              <a:t>tj</a:t>
            </a:r>
            <a:r>
              <a:rPr lang="en-GB" noProof="0" dirty="0" smtClean="0"/>
              <a:t>. ≥ 2 volumes)</a:t>
            </a:r>
            <a:endParaRPr lang="en-GB" noProof="0" dirty="0"/>
          </a:p>
        </p:txBody>
      </p:sp>
      <p:pic>
        <p:nvPicPr>
          <p:cNvPr id="7" name="Zástupný symbol pro obsah 6"/>
          <p:cNvPicPr>
            <a:picLocks noGrp="1" noChangeAspect="1"/>
          </p:cNvPicPr>
          <p:nvPr>
            <p:ph sz="half" idx="1"/>
          </p:nvPr>
        </p:nvPicPr>
        <p:blipFill rotWithShape="1">
          <a:blip r:embed="rId2"/>
          <a:srcRect l="2056" t="15766" r="2062" b="5502"/>
          <a:stretch/>
        </p:blipFill>
        <p:spPr>
          <a:xfrm>
            <a:off x="191344" y="1576179"/>
            <a:ext cx="7704856" cy="4445109"/>
          </a:xfrm>
          <a:prstGeom prst="rect">
            <a:avLst/>
          </a:prstGeom>
        </p:spPr>
      </p:pic>
      <p:sp>
        <p:nvSpPr>
          <p:cNvPr id="5" name="Zástupný symbol pro obsah 4"/>
          <p:cNvSpPr>
            <a:spLocks noGrp="1"/>
          </p:cNvSpPr>
          <p:nvPr>
            <p:ph sz="half" idx="2"/>
          </p:nvPr>
        </p:nvSpPr>
        <p:spPr>
          <a:xfrm>
            <a:off x="8616280" y="1196752"/>
            <a:ext cx="3336371" cy="5256584"/>
          </a:xfrm>
        </p:spPr>
        <p:txBody>
          <a:bodyPr>
            <a:normAutofit fontScale="92500" lnSpcReduction="10000"/>
          </a:bodyPr>
          <a:lstStyle/>
          <a:p>
            <a:r>
              <a:rPr lang="en-GB" noProof="0" dirty="0" smtClean="0"/>
              <a:t>The ratio of RV to TLC </a:t>
            </a:r>
            <a:r>
              <a:rPr lang="en-GB" b="1" noProof="0" dirty="0" smtClean="0"/>
              <a:t>(</a:t>
            </a:r>
            <a:r>
              <a:rPr lang="en-GB" b="1" noProof="0" dirty="0" smtClean="0">
                <a:solidFill>
                  <a:srgbClr val="FF0000"/>
                </a:solidFill>
              </a:rPr>
              <a:t>RV/TLC ratio</a:t>
            </a:r>
            <a:r>
              <a:rPr lang="en-GB" b="1" noProof="0" dirty="0" smtClean="0"/>
              <a:t>)</a:t>
            </a:r>
            <a:r>
              <a:rPr lang="en-GB" noProof="0" dirty="0" smtClean="0"/>
              <a:t> in normal individuals is usually less than </a:t>
            </a:r>
            <a:r>
              <a:rPr lang="en-GB" b="1" noProof="0" dirty="0" smtClean="0">
                <a:solidFill>
                  <a:srgbClr val="FF0000"/>
                </a:solidFill>
              </a:rPr>
              <a:t>0.25</a:t>
            </a:r>
          </a:p>
          <a:p>
            <a:r>
              <a:rPr lang="en-GB" noProof="0" dirty="0" smtClean="0"/>
              <a:t>abnormal = increased RV/TLC ratio in different types of pulmonary disease</a:t>
            </a:r>
          </a:p>
          <a:p>
            <a:pPr lvl="1"/>
            <a:r>
              <a:rPr lang="en-GB" noProof="0" dirty="0" smtClean="0"/>
              <a:t>obstructive diseases</a:t>
            </a:r>
          </a:p>
          <a:p>
            <a:pPr lvl="2"/>
            <a:r>
              <a:rPr lang="en-GB" noProof="0" dirty="0" smtClean="0">
                <a:sym typeface="Symbol" panose="05050102010706020507" pitchFamily="18" charset="2"/>
              </a:rPr>
              <a:t> RV</a:t>
            </a:r>
            <a:endParaRPr lang="en-GB" noProof="0" dirty="0" smtClean="0"/>
          </a:p>
          <a:p>
            <a:pPr lvl="1"/>
            <a:r>
              <a:rPr lang="en-GB" noProof="0" dirty="0" smtClean="0"/>
              <a:t>restrictive diseases</a:t>
            </a:r>
          </a:p>
          <a:p>
            <a:pPr lvl="2"/>
            <a:r>
              <a:rPr lang="en-GB" noProof="0" dirty="0" smtClean="0">
                <a:sym typeface="Symbol" panose="05050102010706020507" pitchFamily="18" charset="2"/>
              </a:rPr>
              <a:t> TLC</a:t>
            </a:r>
            <a:endParaRPr lang="en-GB" noProof="0" dirty="0" smtClean="0"/>
          </a:p>
        </p:txBody>
      </p:sp>
    </p:spTree>
    <p:extLst>
      <p:ext uri="{BB962C8B-B14F-4D97-AF65-F5344CB8AC3E}">
        <p14:creationId xmlns:p14="http://schemas.microsoft.com/office/powerpoint/2010/main" val="3003203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344" y="197768"/>
            <a:ext cx="11737304" cy="854968"/>
          </a:xfrm>
        </p:spPr>
        <p:txBody>
          <a:bodyPr>
            <a:noAutofit/>
          </a:bodyPr>
          <a:lstStyle/>
          <a:p>
            <a:r>
              <a:rPr lang="en-GB" noProof="0" dirty="0" smtClean="0"/>
              <a:t>Ventilation (breathing) as a mechanical process </a:t>
            </a:r>
            <a:endParaRPr lang="en-GB" noProof="0" dirty="0"/>
          </a:p>
        </p:txBody>
      </p:sp>
      <p:pic>
        <p:nvPicPr>
          <p:cNvPr id="717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5671" y="1268760"/>
            <a:ext cx="562368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ástupný symbol pro text 13"/>
          <p:cNvSpPr>
            <a:spLocks noGrp="1"/>
          </p:cNvSpPr>
          <p:nvPr>
            <p:ph sz="half" idx="2"/>
          </p:nvPr>
        </p:nvSpPr>
        <p:spPr>
          <a:xfrm>
            <a:off x="5819354" y="1052736"/>
            <a:ext cx="6109293" cy="5688632"/>
          </a:xfrm>
        </p:spPr>
        <p:txBody>
          <a:bodyPr>
            <a:noAutofit/>
          </a:bodyPr>
          <a:lstStyle/>
          <a:p>
            <a:r>
              <a:rPr lang="en-GB" sz="1800" b="1" noProof="0" dirty="0" smtClean="0">
                <a:solidFill>
                  <a:srgbClr val="0033CC"/>
                </a:solidFill>
              </a:rPr>
              <a:t>Inspiration </a:t>
            </a:r>
          </a:p>
          <a:p>
            <a:pPr lvl="1"/>
            <a:r>
              <a:rPr lang="en-GB" sz="1600" noProof="0" dirty="0" smtClean="0"/>
              <a:t>an active process that results from the descent of the </a:t>
            </a:r>
            <a:r>
              <a:rPr lang="en-GB" sz="1600" b="1" noProof="0" dirty="0" smtClean="0">
                <a:solidFill>
                  <a:srgbClr val="FF0000"/>
                </a:solidFill>
              </a:rPr>
              <a:t>diaphragm</a:t>
            </a:r>
            <a:r>
              <a:rPr lang="en-GB" sz="1600" noProof="0" dirty="0" smtClean="0"/>
              <a:t> and movement of the ribs upwards and outwards under the influence of the </a:t>
            </a:r>
            <a:r>
              <a:rPr lang="en-GB" sz="1600" b="1" noProof="0" dirty="0" smtClean="0">
                <a:solidFill>
                  <a:srgbClr val="FF0000"/>
                </a:solidFill>
              </a:rPr>
              <a:t>intercostal muscles</a:t>
            </a:r>
            <a:endParaRPr lang="en-GB" sz="1600" noProof="0" dirty="0" smtClean="0"/>
          </a:p>
          <a:p>
            <a:pPr lvl="2"/>
            <a:r>
              <a:rPr lang="en-GB" sz="1400" noProof="0" dirty="0" smtClean="0"/>
              <a:t>in resting healthy individuals, contraction of the diaphragm is responsible for most inspiration</a:t>
            </a:r>
          </a:p>
          <a:p>
            <a:pPr lvl="1"/>
            <a:r>
              <a:rPr lang="en-GB" sz="1600" noProof="0" dirty="0" smtClean="0"/>
              <a:t>respiratory muscles are similar to other skeletal muscles but are less prone to fatigue</a:t>
            </a:r>
          </a:p>
          <a:p>
            <a:pPr lvl="2"/>
            <a:r>
              <a:rPr lang="en-GB" sz="1400" noProof="0" dirty="0" smtClean="0"/>
              <a:t>weakness may play a part in respiratory failure resulting from neurological and muscle disorders and possibly with severe chronic airflow limitation </a:t>
            </a:r>
          </a:p>
          <a:p>
            <a:pPr lvl="1"/>
            <a:r>
              <a:rPr lang="en-GB" sz="1600" noProof="0" dirty="0" smtClean="0"/>
              <a:t>inspiration against increased resistance may require the use of the accessory muscles of ventilation</a:t>
            </a:r>
          </a:p>
          <a:p>
            <a:pPr lvl="2"/>
            <a:r>
              <a:rPr lang="en-GB" sz="1400" noProof="0" dirty="0" smtClean="0"/>
              <a:t>sternocleidomastoid and scalene muscles</a:t>
            </a:r>
          </a:p>
          <a:p>
            <a:r>
              <a:rPr lang="en-GB" sz="1800" b="1" noProof="0" dirty="0" smtClean="0">
                <a:solidFill>
                  <a:srgbClr val="0033CC"/>
                </a:solidFill>
              </a:rPr>
              <a:t>Expiration </a:t>
            </a:r>
          </a:p>
          <a:p>
            <a:pPr lvl="1"/>
            <a:r>
              <a:rPr lang="en-GB" sz="1600" noProof="0" dirty="0" smtClean="0"/>
              <a:t>follows passively as a result of gradual lessening of contraction of the intercostal muscles, allowing the lungs to collapse under the influence of their own elastic forces (</a:t>
            </a:r>
            <a:r>
              <a:rPr lang="en-GB" sz="1600" b="1" noProof="0" dirty="0" smtClean="0">
                <a:solidFill>
                  <a:srgbClr val="FF0000"/>
                </a:solidFill>
              </a:rPr>
              <a:t>elastic recoil</a:t>
            </a:r>
            <a:r>
              <a:rPr lang="en-GB" sz="1600" noProof="0" dirty="0" smtClean="0"/>
              <a:t>) </a:t>
            </a:r>
          </a:p>
          <a:p>
            <a:pPr lvl="1"/>
            <a:r>
              <a:rPr lang="en-GB" sz="1600" noProof="0" dirty="0" smtClean="0"/>
              <a:t>forced expiration is also accomplished with the aid of accessory muscles</a:t>
            </a:r>
          </a:p>
          <a:p>
            <a:pPr lvl="2"/>
            <a:r>
              <a:rPr lang="en-GB" sz="1400" noProof="0" dirty="0" smtClean="0"/>
              <a:t>abdominal wall</a:t>
            </a:r>
            <a:endParaRPr lang="en-GB" sz="1400" noProof="0" dirty="0"/>
          </a:p>
        </p:txBody>
      </p:sp>
    </p:spTree>
    <p:extLst>
      <p:ext uri="{BB962C8B-B14F-4D97-AF65-F5344CB8AC3E}">
        <p14:creationId xmlns:p14="http://schemas.microsoft.com/office/powerpoint/2010/main" val="309154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Autofit/>
          </a:bodyPr>
          <a:lstStyle/>
          <a:p>
            <a:r>
              <a:rPr lang="en-GB" sz="3200" noProof="0" dirty="0" smtClean="0"/>
              <a:t>structural-functional Considerations important for PP of respiration &amp; particular disorders</a:t>
            </a:r>
            <a:endParaRPr lang="en-GB" sz="3200" noProof="0" dirty="0"/>
          </a:p>
        </p:txBody>
      </p:sp>
      <p:pic>
        <p:nvPicPr>
          <p:cNvPr id="2" name="Obrázek 1"/>
          <p:cNvPicPr>
            <a:picLocks noChangeAspect="1"/>
          </p:cNvPicPr>
          <p:nvPr/>
        </p:nvPicPr>
        <p:blipFill>
          <a:blip r:embed="rId2"/>
          <a:stretch>
            <a:fillRect/>
          </a:stretch>
        </p:blipFill>
        <p:spPr>
          <a:xfrm>
            <a:off x="7320136" y="1700808"/>
            <a:ext cx="3488904" cy="2616678"/>
          </a:xfrm>
          <a:prstGeom prst="rect">
            <a:avLst/>
          </a:prstGeom>
        </p:spPr>
      </p:pic>
    </p:spTree>
    <p:extLst>
      <p:ext uri="{BB962C8B-B14F-4D97-AF65-F5344CB8AC3E}">
        <p14:creationId xmlns:p14="http://schemas.microsoft.com/office/powerpoint/2010/main" val="205942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Muscles performing inspiration</a:t>
            </a:r>
            <a:endParaRPr lang="en-GB" noProof="0" dirty="0"/>
          </a:p>
        </p:txBody>
      </p:sp>
      <p:pic>
        <p:nvPicPr>
          <p:cNvPr id="5" name="Zástupný symbol pro obsah 4"/>
          <p:cNvPicPr>
            <a:picLocks noGrp="1" noChangeAspect="1"/>
          </p:cNvPicPr>
          <p:nvPr>
            <p:ph sz="half" idx="1"/>
          </p:nvPr>
        </p:nvPicPr>
        <p:blipFill>
          <a:blip r:embed="rId3"/>
          <a:stretch>
            <a:fillRect/>
          </a:stretch>
        </p:blipFill>
        <p:spPr>
          <a:xfrm>
            <a:off x="551384" y="1484784"/>
            <a:ext cx="5854152" cy="4542822"/>
          </a:xfrm>
          <a:prstGeom prst="rect">
            <a:avLst/>
          </a:prstGeom>
        </p:spPr>
      </p:pic>
      <p:pic>
        <p:nvPicPr>
          <p:cNvPr id="6" name="Zástupný symbol pro obsah 5"/>
          <p:cNvPicPr>
            <a:picLocks noGrp="1" noChangeAspect="1"/>
          </p:cNvPicPr>
          <p:nvPr>
            <p:ph sz="half" idx="2"/>
          </p:nvPr>
        </p:nvPicPr>
        <p:blipFill>
          <a:blip r:embed="rId4"/>
          <a:stretch>
            <a:fillRect/>
          </a:stretch>
        </p:blipFill>
        <p:spPr>
          <a:xfrm>
            <a:off x="6816080" y="1484784"/>
            <a:ext cx="4382616" cy="4998921"/>
          </a:xfrm>
          <a:prstGeom prst="rect">
            <a:avLst/>
          </a:prstGeom>
        </p:spPr>
      </p:pic>
    </p:spTree>
    <p:extLst>
      <p:ext uri="{BB962C8B-B14F-4D97-AF65-F5344CB8AC3E}">
        <p14:creationId xmlns:p14="http://schemas.microsoft.com/office/powerpoint/2010/main" val="3843133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noProof="0" dirty="0" smtClean="0"/>
              <a:t>Ventilation</a:t>
            </a:r>
            <a:endParaRPr lang="en-GB" noProof="0" dirty="0"/>
          </a:p>
        </p:txBody>
      </p:sp>
      <p:pic>
        <p:nvPicPr>
          <p:cNvPr id="1741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35360" y="1628800"/>
            <a:ext cx="547906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text 2"/>
          <p:cNvSpPr>
            <a:spLocks noGrp="1"/>
          </p:cNvSpPr>
          <p:nvPr>
            <p:ph sz="half" idx="2"/>
          </p:nvPr>
        </p:nvSpPr>
        <p:spPr>
          <a:xfrm>
            <a:off x="5951984" y="1196752"/>
            <a:ext cx="6000666" cy="5400600"/>
          </a:xfrm>
        </p:spPr>
        <p:txBody>
          <a:bodyPr>
            <a:normAutofit fontScale="92500"/>
          </a:bodyPr>
          <a:lstStyle/>
          <a:p>
            <a:r>
              <a:rPr lang="en-GB" noProof="0" dirty="0" smtClean="0"/>
              <a:t>pressure necessary to distend lungs has to overcome two kinds of resistances</a:t>
            </a:r>
          </a:p>
          <a:p>
            <a:pPr lvl="1"/>
            <a:r>
              <a:rPr lang="en-GB" b="1" noProof="0" dirty="0" smtClean="0">
                <a:solidFill>
                  <a:srgbClr val="FF0000"/>
                </a:solidFill>
              </a:rPr>
              <a:t>(1) STATIC = elastic recoil </a:t>
            </a:r>
            <a:endParaRPr lang="en-GB" noProof="0" dirty="0" smtClean="0"/>
          </a:p>
          <a:p>
            <a:pPr lvl="2"/>
            <a:r>
              <a:rPr lang="en-GB" noProof="0" dirty="0" smtClean="0"/>
              <a:t>in the respiratory part of airways and lung parenchyma</a:t>
            </a:r>
          </a:p>
          <a:p>
            <a:pPr lvl="1"/>
            <a:r>
              <a:rPr lang="en-GB" b="1" noProof="0" dirty="0" smtClean="0">
                <a:solidFill>
                  <a:srgbClr val="FF0000"/>
                </a:solidFill>
              </a:rPr>
              <a:t>(2) DYNAMIC = airway resistance </a:t>
            </a:r>
          </a:p>
          <a:p>
            <a:pPr lvl="2"/>
            <a:r>
              <a:rPr lang="en-GB" noProof="0" dirty="0" smtClean="0"/>
              <a:t>in the convection part of airways</a:t>
            </a:r>
          </a:p>
          <a:p>
            <a:r>
              <a:rPr lang="en-GB" noProof="0" dirty="0" smtClean="0"/>
              <a:t>energy requirements for respiratory muscles to overcome these resistances are normally quite low </a:t>
            </a:r>
          </a:p>
          <a:p>
            <a:pPr lvl="1"/>
            <a:r>
              <a:rPr lang="en-GB" noProof="0" dirty="0" smtClean="0"/>
              <a:t>2-5 % of a total O</a:t>
            </a:r>
            <a:r>
              <a:rPr lang="en-GB" baseline="-25000" noProof="0" dirty="0" smtClean="0"/>
              <a:t>2</a:t>
            </a:r>
            <a:r>
              <a:rPr lang="en-GB" noProof="0" dirty="0" smtClean="0"/>
              <a:t> consumption</a:t>
            </a:r>
          </a:p>
          <a:p>
            <a:r>
              <a:rPr lang="en-GB" noProof="0" dirty="0" smtClean="0"/>
              <a:t>but increases dramatically when resistance increases (up to 30%)</a:t>
            </a:r>
            <a:endParaRPr lang="en-GB" noProof="0" dirty="0"/>
          </a:p>
        </p:txBody>
      </p:sp>
    </p:spTree>
    <p:extLst>
      <p:ext uri="{BB962C8B-B14F-4D97-AF65-F5344CB8AC3E}">
        <p14:creationId xmlns:p14="http://schemas.microsoft.com/office/powerpoint/2010/main" val="1646473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en-GB" noProof="0" dirty="0" smtClean="0"/>
              <a:t>(ad 1) Elastic properties of the lung</a:t>
            </a:r>
            <a:endParaRPr lang="en-GB" noProof="0" dirty="0"/>
          </a:p>
        </p:txBody>
      </p:sp>
      <p:sp>
        <p:nvSpPr>
          <p:cNvPr id="5" name="Zástupný symbol pro číslo snímku 4"/>
          <p:cNvSpPr>
            <a:spLocks noGrp="1"/>
          </p:cNvSpPr>
          <p:nvPr>
            <p:ph type="sldNum" sz="quarter" idx="4294967295"/>
          </p:nvPr>
        </p:nvSpPr>
        <p:spPr>
          <a:xfrm>
            <a:off x="9203862" y="6309321"/>
            <a:ext cx="2844800" cy="365125"/>
          </a:xfrm>
          <a:prstGeom prst="rect">
            <a:avLst/>
          </a:prstGeom>
        </p:spPr>
        <p:txBody>
          <a:bodyPr/>
          <a:lstStyle/>
          <a:p>
            <a:fld id="{7372D274-9BD5-4908-B08E-24844E298F93}" type="slidenum">
              <a:rPr lang="cs-CZ" smtClean="0"/>
              <a:pPr/>
              <a:t>32</a:t>
            </a:fld>
            <a:endParaRPr lang="cs-CZ"/>
          </a:p>
        </p:txBody>
      </p:sp>
      <p:pic>
        <p:nvPicPr>
          <p:cNvPr id="9220" name="Picture 4"/>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bwMode="auto">
          <a:xfrm>
            <a:off x="5136511" y="2996952"/>
            <a:ext cx="5279969" cy="374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ástupný symbol pro text 11"/>
          <p:cNvSpPr>
            <a:spLocks noGrp="1"/>
          </p:cNvSpPr>
          <p:nvPr>
            <p:ph type="body" sz="half" idx="1"/>
          </p:nvPr>
        </p:nvSpPr>
        <p:spPr>
          <a:xfrm>
            <a:off x="143934" y="908721"/>
            <a:ext cx="5303994" cy="5949279"/>
          </a:xfrm>
        </p:spPr>
        <p:txBody>
          <a:bodyPr>
            <a:normAutofit fontScale="85000" lnSpcReduction="20000"/>
          </a:bodyPr>
          <a:lstStyle/>
          <a:p>
            <a:r>
              <a:rPr lang="en-GB" noProof="0" dirty="0" smtClean="0"/>
              <a:t>lungs have an inherent elastic property that causes them to tend to collapse generating a negative pressure within the pleural space</a:t>
            </a:r>
          </a:p>
          <a:p>
            <a:pPr lvl="1"/>
            <a:r>
              <a:rPr lang="en-GB" noProof="0" dirty="0" smtClean="0"/>
              <a:t>the strength of this </a:t>
            </a:r>
            <a:r>
              <a:rPr lang="en-GB" noProof="0" dirty="0" err="1" smtClean="0"/>
              <a:t>retractive</a:t>
            </a:r>
            <a:r>
              <a:rPr lang="en-GB" noProof="0" dirty="0" smtClean="0"/>
              <a:t> force relates to the volume of the lung</a:t>
            </a:r>
          </a:p>
          <a:p>
            <a:pPr lvl="2"/>
            <a:r>
              <a:rPr lang="en-GB" noProof="0" dirty="0" smtClean="0"/>
              <a:t>for example, at higher lung volumes the lung is stretched more, and a greater negative </a:t>
            </a:r>
            <a:r>
              <a:rPr lang="en-GB" noProof="0" dirty="0" err="1" smtClean="0"/>
              <a:t>intrapleural</a:t>
            </a:r>
            <a:r>
              <a:rPr lang="en-GB" noProof="0" dirty="0" smtClean="0"/>
              <a:t> pressure is generated</a:t>
            </a:r>
          </a:p>
          <a:p>
            <a:pPr lvl="1"/>
            <a:r>
              <a:rPr lang="en-GB" noProof="0" dirty="0" smtClean="0"/>
              <a:t>at the end of a quiet expiration, the </a:t>
            </a:r>
            <a:r>
              <a:rPr lang="en-GB" noProof="0" dirty="0" err="1" smtClean="0"/>
              <a:t>retractive</a:t>
            </a:r>
            <a:r>
              <a:rPr lang="en-GB" noProof="0" dirty="0" smtClean="0"/>
              <a:t> force exerted by the lungs is balanced by the tendency of the thoracic wall to spring outwards</a:t>
            </a:r>
          </a:p>
          <a:p>
            <a:pPr lvl="2"/>
            <a:r>
              <a:rPr lang="en-GB" noProof="0" dirty="0" smtClean="0"/>
              <a:t>at this point, respiratory muscles are resting and the volume of the lung is known as the </a:t>
            </a:r>
            <a:r>
              <a:rPr lang="en-GB" b="1" noProof="0" dirty="0" smtClean="0">
                <a:solidFill>
                  <a:srgbClr val="FF0000"/>
                </a:solidFill>
              </a:rPr>
              <a:t>functional residual capacity </a:t>
            </a:r>
            <a:r>
              <a:rPr lang="en-GB" noProof="0" dirty="0" smtClean="0"/>
              <a:t>(FRC)</a:t>
            </a:r>
            <a:endParaRPr lang="en-GB" noProof="0" dirty="0"/>
          </a:p>
        </p:txBody>
      </p:sp>
      <p:pic>
        <p:nvPicPr>
          <p:cNvPr id="921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9526069" y="836712"/>
            <a:ext cx="2546595" cy="2212293"/>
          </a:xfrm>
        </p:spPr>
      </p:pic>
      <p:sp>
        <p:nvSpPr>
          <p:cNvPr id="18" name="TextovéPole 17"/>
          <p:cNvSpPr txBox="1"/>
          <p:nvPr/>
        </p:nvSpPr>
        <p:spPr>
          <a:xfrm>
            <a:off x="10535899" y="707214"/>
            <a:ext cx="1512168" cy="461665"/>
          </a:xfrm>
          <a:prstGeom prst="rect">
            <a:avLst/>
          </a:prstGeom>
          <a:noFill/>
        </p:spPr>
        <p:txBody>
          <a:bodyPr wrap="square" rtlCol="0">
            <a:spAutoFit/>
          </a:bodyPr>
          <a:lstStyle/>
          <a:p>
            <a:pPr algn="r"/>
            <a:r>
              <a:rPr lang="en-US" sz="1200" i="1" dirty="0"/>
              <a:t>the system of airway elastic </a:t>
            </a:r>
            <a:r>
              <a:rPr lang="en-US" sz="1200" i="1" dirty="0" err="1"/>
              <a:t>fibres</a:t>
            </a:r>
            <a:endParaRPr lang="cs-CZ" sz="1200" i="1" dirty="0"/>
          </a:p>
        </p:txBody>
      </p:sp>
    </p:spTree>
    <p:extLst>
      <p:ext uri="{BB962C8B-B14F-4D97-AF65-F5344CB8AC3E}">
        <p14:creationId xmlns:p14="http://schemas.microsoft.com/office/powerpoint/2010/main" val="1413415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p:cNvPicPr>
            <a:picLocks noGrp="1" noChangeAspect="1"/>
          </p:cNvPicPr>
          <p:nvPr>
            <p:ph sz="half" idx="1"/>
          </p:nvPr>
        </p:nvPicPr>
        <p:blipFill>
          <a:blip r:embed="rId2"/>
          <a:stretch>
            <a:fillRect/>
          </a:stretch>
        </p:blipFill>
        <p:spPr>
          <a:xfrm>
            <a:off x="395090" y="312012"/>
            <a:ext cx="8653238" cy="6429356"/>
          </a:xfrm>
          <a:prstGeom prst="rect">
            <a:avLst/>
          </a:prstGeom>
        </p:spPr>
      </p:pic>
      <p:sp>
        <p:nvSpPr>
          <p:cNvPr id="10" name="Zástupný symbol pro obsah 9"/>
          <p:cNvSpPr>
            <a:spLocks noGrp="1"/>
          </p:cNvSpPr>
          <p:nvPr>
            <p:ph sz="half" idx="2"/>
          </p:nvPr>
        </p:nvSpPr>
        <p:spPr>
          <a:xfrm>
            <a:off x="9192344" y="188640"/>
            <a:ext cx="2760307" cy="6264696"/>
          </a:xfrm>
        </p:spPr>
        <p:txBody>
          <a:bodyPr>
            <a:normAutofit fontScale="70000" lnSpcReduction="20000"/>
          </a:bodyPr>
          <a:lstStyle/>
          <a:p>
            <a:pPr marL="0" indent="0">
              <a:buNone/>
            </a:pPr>
            <a:r>
              <a:rPr lang="en-GB" noProof="0" dirty="0" smtClean="0"/>
              <a:t>The transmural pressure across the respiratory system at FRC is zero. At TLC, both lung pressure and chest wall pressure are positive, and they both require positive transmural distending pressure. The resting volume of the chest wall is the volume at which the transmural pressure for the chest wall is zero, and it is approximately 60% of TLC. At volumes greater than 60% of TLC, the chest wall is recoiling inward and positive transmural pressure is needed, whereas at volumes below 60% of TLC, the chest wall tends to recoil outward</a:t>
            </a:r>
            <a:endParaRPr lang="en-GB" noProof="0" dirty="0"/>
          </a:p>
        </p:txBody>
      </p:sp>
    </p:spTree>
    <p:extLst>
      <p:ext uri="{BB962C8B-B14F-4D97-AF65-F5344CB8AC3E}">
        <p14:creationId xmlns:p14="http://schemas.microsoft.com/office/powerpoint/2010/main" val="3847892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bwMode="auto">
          <a:xfrm>
            <a:off x="2899442" y="115888"/>
            <a:ext cx="6393116" cy="648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631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343" y="115888"/>
            <a:ext cx="11812933" cy="762000"/>
          </a:xfrm>
        </p:spPr>
        <p:txBody>
          <a:bodyPr>
            <a:noAutofit/>
          </a:bodyPr>
          <a:lstStyle/>
          <a:p>
            <a:r>
              <a:rPr lang="en-GB" noProof="0" dirty="0" smtClean="0"/>
              <a:t>Elastic recoil is determined by two kinds of forces</a:t>
            </a:r>
            <a:endParaRPr lang="en-GB" noProof="0" dirty="0"/>
          </a:p>
        </p:txBody>
      </p:sp>
      <p:sp>
        <p:nvSpPr>
          <p:cNvPr id="5" name="Zástupný symbol pro text 4"/>
          <p:cNvSpPr>
            <a:spLocks noGrp="1"/>
          </p:cNvSpPr>
          <p:nvPr>
            <p:ph type="body" sz="half" idx="1"/>
          </p:nvPr>
        </p:nvSpPr>
        <p:spPr>
          <a:xfrm>
            <a:off x="119336" y="1052737"/>
            <a:ext cx="6840760" cy="5832647"/>
          </a:xfrm>
          <a:ln>
            <a:noFill/>
          </a:ln>
        </p:spPr>
        <p:txBody>
          <a:bodyPr>
            <a:normAutofit fontScale="70000" lnSpcReduction="20000"/>
          </a:bodyPr>
          <a:lstStyle/>
          <a:p>
            <a:r>
              <a:rPr lang="en-GB" b="1" noProof="0" dirty="0" smtClean="0">
                <a:solidFill>
                  <a:srgbClr val="FF0000"/>
                </a:solidFill>
              </a:rPr>
              <a:t>lung compliance </a:t>
            </a:r>
            <a:r>
              <a:rPr lang="en-GB" noProof="0" dirty="0" smtClean="0"/>
              <a:t>(“</a:t>
            </a:r>
            <a:r>
              <a:rPr lang="en-GB" noProof="0" dirty="0" err="1" smtClean="0"/>
              <a:t>distensibility</a:t>
            </a:r>
            <a:r>
              <a:rPr lang="en-GB" noProof="0" dirty="0" smtClean="0"/>
              <a:t>”) </a:t>
            </a:r>
          </a:p>
          <a:p>
            <a:pPr lvl="1"/>
            <a:r>
              <a:rPr lang="en-GB" noProof="0" dirty="0" smtClean="0"/>
              <a:t>a measure of the relationship between this </a:t>
            </a:r>
            <a:r>
              <a:rPr lang="en-GB" noProof="0" dirty="0" err="1" smtClean="0"/>
              <a:t>retractive</a:t>
            </a:r>
            <a:r>
              <a:rPr lang="en-GB" noProof="0" dirty="0" smtClean="0"/>
              <a:t> force and lung volume (pressure-volume relationship)</a:t>
            </a:r>
          </a:p>
          <a:p>
            <a:pPr lvl="1"/>
            <a:r>
              <a:rPr lang="en-GB" noProof="0" dirty="0" smtClean="0"/>
              <a:t>defined as the change in lung volume brought about by unit change in </a:t>
            </a:r>
            <a:r>
              <a:rPr lang="en-GB" noProof="0" dirty="0" err="1" smtClean="0"/>
              <a:t>transpulmonary</a:t>
            </a:r>
            <a:r>
              <a:rPr lang="en-GB" noProof="0" dirty="0" smtClean="0"/>
              <a:t> (</a:t>
            </a:r>
            <a:r>
              <a:rPr lang="en-GB" noProof="0" dirty="0" err="1" smtClean="0"/>
              <a:t>intrapleural</a:t>
            </a:r>
            <a:r>
              <a:rPr lang="en-GB" noProof="0" dirty="0" smtClean="0"/>
              <a:t>) pressure (L/</a:t>
            </a:r>
            <a:r>
              <a:rPr lang="en-GB" noProof="0" dirty="0" err="1" smtClean="0"/>
              <a:t>kPa</a:t>
            </a:r>
            <a:r>
              <a:rPr lang="en-GB" noProof="0" dirty="0" smtClean="0"/>
              <a:t>)</a:t>
            </a:r>
          </a:p>
          <a:p>
            <a:r>
              <a:rPr lang="en-GB" b="1" noProof="0" dirty="0" smtClean="0">
                <a:solidFill>
                  <a:srgbClr val="FF0000"/>
                </a:solidFill>
              </a:rPr>
              <a:t>surface tension </a:t>
            </a:r>
            <a:r>
              <a:rPr lang="en-GB" noProof="0" dirty="0" smtClean="0"/>
              <a:t>produced by the layer of fluid that lines the alveoli </a:t>
            </a:r>
          </a:p>
          <a:p>
            <a:pPr lvl="1"/>
            <a:r>
              <a:rPr lang="en-GB" noProof="0" dirty="0" smtClean="0"/>
              <a:t>determined by the cohesive (binding together)              forces between molecules of the same type</a:t>
            </a:r>
          </a:p>
          <a:p>
            <a:pPr lvl="2"/>
            <a:r>
              <a:rPr lang="en-GB" noProof="0" dirty="0" smtClean="0"/>
              <a:t>on the inner surface of the alveoli there is a fluid that can resist lung expansion</a:t>
            </a:r>
          </a:p>
          <a:p>
            <a:pPr lvl="2"/>
            <a:r>
              <a:rPr lang="en-GB" noProof="0" dirty="0" smtClean="0"/>
              <a:t>there would be a lot of surface tension because there is an air-water interface in every alveolus</a:t>
            </a:r>
          </a:p>
          <a:p>
            <a:pPr lvl="2"/>
            <a:r>
              <a:rPr lang="en-GB" noProof="0" dirty="0" smtClean="0"/>
              <a:t>if surface tension remained constant, decreasing </a:t>
            </a:r>
            <a:r>
              <a:rPr lang="en-GB" u="sng" noProof="0" dirty="0" smtClean="0"/>
              <a:t>r</a:t>
            </a:r>
            <a:r>
              <a:rPr lang="en-GB" noProof="0" dirty="0" smtClean="0"/>
              <a:t> during                                                 expiration would increase </a:t>
            </a:r>
            <a:r>
              <a:rPr lang="en-GB" u="sng" noProof="0" dirty="0" smtClean="0"/>
              <a:t>P</a:t>
            </a:r>
            <a:r>
              <a:rPr lang="en-GB" noProof="0" dirty="0" smtClean="0"/>
              <a:t> and smaller alveolus would empty into large one</a:t>
            </a:r>
          </a:p>
          <a:p>
            <a:pPr lvl="1"/>
            <a:r>
              <a:rPr lang="en-GB" noProof="0" dirty="0" smtClean="0"/>
              <a:t>this collapsing tendency is offset by </a:t>
            </a:r>
            <a:r>
              <a:rPr lang="en-GB" b="1" noProof="0" dirty="0" smtClean="0">
                <a:solidFill>
                  <a:srgbClr val="0033CC"/>
                </a:solidFill>
              </a:rPr>
              <a:t>pulmonary surfactant</a:t>
            </a:r>
            <a:r>
              <a:rPr lang="en-GB" noProof="0" dirty="0" smtClean="0"/>
              <a:t> which significantly lowers surface tension </a:t>
            </a:r>
            <a:endParaRPr lang="en-GB" noProof="0" dirty="0"/>
          </a:p>
        </p:txBody>
      </p:sp>
      <p:pic>
        <p:nvPicPr>
          <p:cNvPr id="1843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9048328" y="1233378"/>
            <a:ext cx="2637151" cy="169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Zástupný symbol pro obsah 9"/>
          <p:cNvPicPr>
            <a:picLocks noGrp="1" noChangeAspect="1"/>
          </p:cNvPicPr>
          <p:nvPr>
            <p:ph sz="quarter" idx="3"/>
          </p:nvPr>
        </p:nvPicPr>
        <p:blipFill>
          <a:blip r:embed="rId4"/>
          <a:stretch>
            <a:fillRect/>
          </a:stretch>
        </p:blipFill>
        <p:spPr>
          <a:xfrm>
            <a:off x="7248128" y="3284984"/>
            <a:ext cx="4756149" cy="2589212"/>
          </a:xfrm>
          <a:prstGeom prst="rect">
            <a:avLst/>
          </a:prstGeom>
        </p:spPr>
      </p:pic>
    </p:spTree>
    <p:extLst>
      <p:ext uri="{BB962C8B-B14F-4D97-AF65-F5344CB8AC3E}">
        <p14:creationId xmlns:p14="http://schemas.microsoft.com/office/powerpoint/2010/main" val="4039418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Pulmonary surfactant</a:t>
            </a:r>
            <a:endParaRPr lang="en-GB" noProof="0" dirty="0"/>
          </a:p>
        </p:txBody>
      </p:sp>
      <p:sp>
        <p:nvSpPr>
          <p:cNvPr id="3" name="Zástupný symbol pro obsah 2"/>
          <p:cNvSpPr>
            <a:spLocks noGrp="1"/>
          </p:cNvSpPr>
          <p:nvPr>
            <p:ph sz="half" idx="1"/>
          </p:nvPr>
        </p:nvSpPr>
        <p:spPr>
          <a:xfrm>
            <a:off x="143339" y="1207293"/>
            <a:ext cx="5952661" cy="5246043"/>
          </a:xfrm>
        </p:spPr>
        <p:txBody>
          <a:bodyPr>
            <a:normAutofit fontScale="92500"/>
          </a:bodyPr>
          <a:lstStyle/>
          <a:p>
            <a:r>
              <a:rPr lang="en-GB" noProof="0" dirty="0" smtClean="0"/>
              <a:t>Complex mixture of </a:t>
            </a:r>
            <a:r>
              <a:rPr lang="en-GB" b="1" noProof="0" dirty="0" smtClean="0">
                <a:solidFill>
                  <a:srgbClr val="FF0000"/>
                </a:solidFill>
              </a:rPr>
              <a:t>lipids and proteins </a:t>
            </a:r>
            <a:r>
              <a:rPr lang="en-GB" noProof="0" dirty="0" smtClean="0"/>
              <a:t>at the alveolar cell surface (liquid – gas interface) reducing surface tension</a:t>
            </a:r>
          </a:p>
          <a:p>
            <a:pPr lvl="1"/>
            <a:r>
              <a:rPr lang="en-GB" noProof="0" dirty="0" smtClean="0"/>
              <a:t>superficial layer made of phospholipids (</a:t>
            </a:r>
            <a:r>
              <a:rPr lang="en-GB" noProof="0" dirty="0" err="1" smtClean="0"/>
              <a:t>dipalmitoyl</a:t>
            </a:r>
            <a:r>
              <a:rPr lang="en-GB" noProof="0" dirty="0" smtClean="0"/>
              <a:t> lecithin) </a:t>
            </a:r>
          </a:p>
          <a:p>
            <a:pPr lvl="1"/>
            <a:r>
              <a:rPr lang="en-GB" noProof="0" dirty="0" smtClean="0"/>
              <a:t>deeper layer (</a:t>
            </a:r>
            <a:r>
              <a:rPr lang="en-GB" noProof="0" dirty="0" err="1" smtClean="0"/>
              <a:t>hypophase</a:t>
            </a:r>
            <a:r>
              <a:rPr lang="en-GB" noProof="0" dirty="0" smtClean="0"/>
              <a:t>) made of proteins (SP-A, -B, -C, -D)</a:t>
            </a:r>
          </a:p>
          <a:p>
            <a:r>
              <a:rPr lang="en-GB" noProof="0" dirty="0" smtClean="0"/>
              <a:t>Surfactant maintains lung volume at the end of expiration</a:t>
            </a:r>
          </a:p>
          <a:p>
            <a:r>
              <a:rPr lang="en-GB" noProof="0" dirty="0" smtClean="0"/>
              <a:t>Continually and very rapidly recycles</a:t>
            </a:r>
          </a:p>
          <a:p>
            <a:pPr lvl="1"/>
            <a:r>
              <a:rPr lang="en-GB" noProof="0" dirty="0" smtClean="0"/>
              <a:t>influenced by many hormones incl. glucocorticoids </a:t>
            </a:r>
          </a:p>
          <a:p>
            <a:pPr lvl="2"/>
            <a:r>
              <a:rPr lang="en-GB" noProof="0" dirty="0" smtClean="0"/>
              <a:t>lung maturation in pre-term </a:t>
            </a:r>
            <a:r>
              <a:rPr lang="en-GB" noProof="0" dirty="0" err="1" smtClean="0"/>
              <a:t>newborns</a:t>
            </a:r>
            <a:endParaRPr lang="en-GB" noProof="0" dirty="0"/>
          </a:p>
        </p:txBody>
      </p:sp>
      <p:pic>
        <p:nvPicPr>
          <p:cNvPr id="6" name="Zástupný symbol pro obsah 5"/>
          <p:cNvPicPr>
            <a:picLocks noGrp="1" noChangeAspect="1"/>
          </p:cNvPicPr>
          <p:nvPr>
            <p:ph sz="half" idx="2"/>
          </p:nvPr>
        </p:nvPicPr>
        <p:blipFill rotWithShape="1">
          <a:blip r:embed="rId2"/>
          <a:srcRect t="2913" b="3871"/>
          <a:stretch/>
        </p:blipFill>
        <p:spPr>
          <a:xfrm>
            <a:off x="6144368" y="1340769"/>
            <a:ext cx="5856288" cy="4608512"/>
          </a:xfrm>
          <a:prstGeom prst="rect">
            <a:avLst/>
          </a:prstGeom>
        </p:spPr>
      </p:pic>
    </p:spTree>
    <p:extLst>
      <p:ext uri="{BB962C8B-B14F-4D97-AF65-F5344CB8AC3E}">
        <p14:creationId xmlns:p14="http://schemas.microsoft.com/office/powerpoint/2010/main" val="3246477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63352" y="381641"/>
            <a:ext cx="11809312" cy="1319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lnSpcReduction="10000"/>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a:r>
              <a:rPr lang="en-GB" sz="1600" dirty="0">
                <a:latin typeface="Arial" charset="0"/>
              </a:rPr>
              <a:t>Pulmonary surfactant adsorption to the interface and surface film </a:t>
            </a:r>
            <a:r>
              <a:rPr lang="en-GB" sz="1600" dirty="0" smtClean="0">
                <a:latin typeface="Arial" charset="0"/>
              </a:rPr>
              <a:t>formation. </a:t>
            </a:r>
            <a:r>
              <a:rPr lang="en-GB" sz="1600" dirty="0">
                <a:latin typeface="Arial" charset="0"/>
              </a:rPr>
              <a:t>Processes that may contribute to transport of surface active surfactant species to the interface include 1) direct cooperative transfer of surfactant from secreted lamellar body-like particles touching the interface, 2) unravelling of secreted lamellar bodies to form intermediate structures such as tubular myelin (TM) or large surfactant layers that have the potential to move and transfer large amounts of material to the interface, and 3) rapid movement of surface active species through a continuous network of surfactant membranes, a so-called surface phase, connecting secreting cells with the interface.</a:t>
            </a:r>
            <a:endParaRPr lang="en-GB" sz="1500"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859714"/>
            <a:ext cx="8005416" cy="4521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411066" y="6497243"/>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1100" b="1">
                <a:latin typeface="Arial" charset="0"/>
              </a:rPr>
              <a:t>Perez-Gil J , Weaver T E Physiology 2010;25:132-141</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r>
              <a:rPr lang="en-GB" sz="900">
                <a:latin typeface="Arial" charset="0"/>
              </a:rPr>
              <a:t>©2010 by American Physiological Society</a:t>
            </a:r>
          </a:p>
        </p:txBody>
      </p:sp>
    </p:spTree>
    <p:extLst>
      <p:ext uri="{BB962C8B-B14F-4D97-AF65-F5344CB8AC3E}">
        <p14:creationId xmlns:p14="http://schemas.microsoft.com/office/powerpoint/2010/main" val="36585215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noProof="0" dirty="0" smtClean="0"/>
              <a:t>Abnormalities of elastic properties</a:t>
            </a:r>
            <a:endParaRPr lang="en-GB" noProof="0" dirty="0"/>
          </a:p>
        </p:txBody>
      </p:sp>
      <p:pic>
        <p:nvPicPr>
          <p:cNvPr id="1946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8328248" y="788152"/>
            <a:ext cx="3419316" cy="314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ástupný symbol pro text 8"/>
          <p:cNvSpPr>
            <a:spLocks noGrp="1"/>
          </p:cNvSpPr>
          <p:nvPr>
            <p:ph type="body" sz="half" idx="1"/>
          </p:nvPr>
        </p:nvSpPr>
        <p:spPr>
          <a:xfrm>
            <a:off x="228495" y="1268414"/>
            <a:ext cx="7955737" cy="5329237"/>
          </a:xfrm>
        </p:spPr>
        <p:txBody>
          <a:bodyPr>
            <a:normAutofit fontScale="70000" lnSpcReduction="20000"/>
          </a:bodyPr>
          <a:lstStyle/>
          <a:p>
            <a:r>
              <a:rPr lang="en-GB" noProof="0" dirty="0" smtClean="0"/>
              <a:t>change of lung compliance (TLC, FRC, RV)</a:t>
            </a:r>
          </a:p>
          <a:p>
            <a:pPr lvl="1"/>
            <a:r>
              <a:rPr lang="en-GB" noProof="0" dirty="0" smtClean="0">
                <a:sym typeface="Symbol"/>
              </a:rPr>
              <a:t> </a:t>
            </a:r>
            <a:r>
              <a:rPr lang="en-GB" noProof="0" dirty="0" smtClean="0"/>
              <a:t>pulmonary </a:t>
            </a:r>
            <a:r>
              <a:rPr lang="en-GB" b="1" noProof="0" dirty="0" smtClean="0">
                <a:solidFill>
                  <a:srgbClr val="FF0000"/>
                </a:solidFill>
              </a:rPr>
              <a:t>emphysema</a:t>
            </a:r>
            <a:r>
              <a:rPr lang="en-GB" noProof="0" dirty="0" smtClean="0"/>
              <a:t>, aging (</a:t>
            </a:r>
            <a:r>
              <a:rPr lang="en-GB" noProof="0" dirty="0" smtClean="0">
                <a:sym typeface="Symbol"/>
              </a:rPr>
              <a:t></a:t>
            </a:r>
            <a:r>
              <a:rPr lang="en-GB" noProof="0" dirty="0" smtClean="0"/>
              <a:t>TLC, </a:t>
            </a:r>
            <a:r>
              <a:rPr lang="en-GB" noProof="0" dirty="0" smtClean="0">
                <a:sym typeface="Symbol"/>
              </a:rPr>
              <a:t></a:t>
            </a:r>
            <a:r>
              <a:rPr lang="en-GB" noProof="0" dirty="0" smtClean="0"/>
              <a:t>FRC, </a:t>
            </a:r>
            <a:r>
              <a:rPr lang="en-GB" noProof="0" dirty="0" smtClean="0">
                <a:sym typeface="Symbol"/>
              </a:rPr>
              <a:t></a:t>
            </a:r>
            <a:r>
              <a:rPr lang="en-GB" noProof="0" dirty="0" smtClean="0"/>
              <a:t>RV)</a:t>
            </a:r>
          </a:p>
          <a:p>
            <a:pPr lvl="1"/>
            <a:r>
              <a:rPr lang="en-GB" noProof="0" dirty="0" smtClean="0">
                <a:sym typeface="Symbol"/>
              </a:rPr>
              <a:t> </a:t>
            </a:r>
            <a:r>
              <a:rPr lang="en-GB" b="1" noProof="0" dirty="0" err="1" smtClean="0">
                <a:solidFill>
                  <a:srgbClr val="FF0000"/>
                </a:solidFill>
              </a:rPr>
              <a:t>interstital</a:t>
            </a:r>
            <a:r>
              <a:rPr lang="en-GB" b="1" noProof="0" dirty="0" smtClean="0">
                <a:solidFill>
                  <a:srgbClr val="FF0000"/>
                </a:solidFill>
              </a:rPr>
              <a:t> disease </a:t>
            </a:r>
            <a:r>
              <a:rPr lang="en-GB" noProof="0" dirty="0" smtClean="0"/>
              <a:t>(</a:t>
            </a:r>
            <a:r>
              <a:rPr lang="en-GB" noProof="0" dirty="0" smtClean="0">
                <a:sym typeface="Symbol"/>
              </a:rPr>
              <a:t></a:t>
            </a:r>
            <a:r>
              <a:rPr lang="en-GB" noProof="0" dirty="0" smtClean="0"/>
              <a:t>TLC, </a:t>
            </a:r>
            <a:r>
              <a:rPr lang="en-GB" noProof="0" dirty="0" smtClean="0">
                <a:sym typeface="Symbol"/>
              </a:rPr>
              <a:t></a:t>
            </a:r>
            <a:r>
              <a:rPr lang="en-GB" noProof="0" dirty="0" smtClean="0"/>
              <a:t>FRC, </a:t>
            </a:r>
            <a:r>
              <a:rPr lang="en-GB" noProof="0" dirty="0" smtClean="0">
                <a:sym typeface="Symbol"/>
              </a:rPr>
              <a:t></a:t>
            </a:r>
            <a:r>
              <a:rPr lang="en-GB" noProof="0" dirty="0" smtClean="0"/>
              <a:t>RV)</a:t>
            </a:r>
          </a:p>
          <a:p>
            <a:pPr lvl="2"/>
            <a:r>
              <a:rPr lang="en-GB" noProof="0" dirty="0" smtClean="0"/>
              <a:t>e.g. pulmonary fibrosis or bronchopneumonia</a:t>
            </a:r>
          </a:p>
          <a:p>
            <a:r>
              <a:rPr lang="en-GB" noProof="0" dirty="0" smtClean="0"/>
              <a:t>lack of surfactant (</a:t>
            </a:r>
            <a:r>
              <a:rPr lang="en-GB" noProof="0" dirty="0" smtClean="0">
                <a:sym typeface="Symbol"/>
              </a:rPr>
              <a:t></a:t>
            </a:r>
            <a:r>
              <a:rPr lang="en-GB" noProof="0" dirty="0" smtClean="0"/>
              <a:t>TLC, </a:t>
            </a:r>
            <a:r>
              <a:rPr lang="en-GB" noProof="0" dirty="0" smtClean="0">
                <a:sym typeface="Symbol"/>
              </a:rPr>
              <a:t></a:t>
            </a:r>
            <a:r>
              <a:rPr lang="en-GB" noProof="0" dirty="0" smtClean="0"/>
              <a:t>FRC, </a:t>
            </a:r>
            <a:r>
              <a:rPr lang="en-GB" noProof="0" dirty="0" smtClean="0">
                <a:sym typeface="Symbol"/>
              </a:rPr>
              <a:t></a:t>
            </a:r>
            <a:r>
              <a:rPr lang="en-GB" noProof="0" dirty="0" smtClean="0"/>
              <a:t>RV)</a:t>
            </a:r>
          </a:p>
          <a:p>
            <a:pPr lvl="1"/>
            <a:r>
              <a:rPr lang="en-GB" noProof="0" dirty="0" smtClean="0"/>
              <a:t>infant or adult </a:t>
            </a:r>
            <a:r>
              <a:rPr lang="en-GB" b="1" noProof="0" dirty="0" smtClean="0">
                <a:solidFill>
                  <a:srgbClr val="FF0000"/>
                </a:solidFill>
              </a:rPr>
              <a:t>respiratory distress syndromes </a:t>
            </a:r>
            <a:r>
              <a:rPr lang="en-GB" noProof="0" dirty="0" smtClean="0"/>
              <a:t>(IRDS or ARDS, resp.), i.e. tendency of lung to collapse</a:t>
            </a:r>
          </a:p>
          <a:p>
            <a:pPr lvl="1"/>
            <a:r>
              <a:rPr lang="en-GB" noProof="0" dirty="0" smtClean="0"/>
              <a:t>alveolar lung </a:t>
            </a:r>
            <a:r>
              <a:rPr lang="en-GB" b="1" noProof="0" dirty="0" err="1" smtClean="0">
                <a:solidFill>
                  <a:srgbClr val="FF0000"/>
                </a:solidFill>
              </a:rPr>
              <a:t>edema</a:t>
            </a:r>
            <a:r>
              <a:rPr lang="en-GB" noProof="0" dirty="0" smtClean="0"/>
              <a:t> (damages/dilutes surfactant) </a:t>
            </a:r>
          </a:p>
          <a:p>
            <a:r>
              <a:rPr lang="en-GB" noProof="0" dirty="0" smtClean="0"/>
              <a:t>diseases that affect the movement of the thoracic cage and diaphragm </a:t>
            </a:r>
          </a:p>
          <a:p>
            <a:pPr lvl="1"/>
            <a:r>
              <a:rPr lang="en-GB" noProof="0" dirty="0" smtClean="0"/>
              <a:t>marked obesity </a:t>
            </a:r>
          </a:p>
          <a:p>
            <a:pPr lvl="1"/>
            <a:r>
              <a:rPr lang="en-GB" noProof="0" dirty="0" smtClean="0"/>
              <a:t>diseases of the thoracic spine </a:t>
            </a:r>
          </a:p>
          <a:p>
            <a:pPr lvl="2"/>
            <a:r>
              <a:rPr lang="en-GB" noProof="0" dirty="0" smtClean="0"/>
              <a:t>ankylosing spondylitis and </a:t>
            </a:r>
            <a:r>
              <a:rPr lang="en-GB" noProof="0" dirty="0" err="1" smtClean="0"/>
              <a:t>kyphoscoliosis</a:t>
            </a:r>
            <a:endParaRPr lang="en-GB" noProof="0" dirty="0" smtClean="0"/>
          </a:p>
          <a:p>
            <a:pPr lvl="1"/>
            <a:r>
              <a:rPr lang="en-GB" noProof="0" dirty="0" smtClean="0"/>
              <a:t>neuropathies</a:t>
            </a:r>
          </a:p>
          <a:p>
            <a:pPr lvl="2"/>
            <a:r>
              <a:rPr lang="en-GB" noProof="0" dirty="0" smtClean="0"/>
              <a:t>e.g. the </a:t>
            </a:r>
            <a:r>
              <a:rPr lang="en-GB" noProof="0" dirty="0" err="1" smtClean="0"/>
              <a:t>Guillain-Barré</a:t>
            </a:r>
            <a:r>
              <a:rPr lang="en-GB" noProof="0" dirty="0" smtClean="0"/>
              <a:t> syndrome) </a:t>
            </a:r>
          </a:p>
          <a:p>
            <a:pPr lvl="1"/>
            <a:r>
              <a:rPr lang="en-GB" noProof="0" dirty="0" smtClean="0"/>
              <a:t>injury to the phrenic nerves (spine C3-C5)</a:t>
            </a:r>
          </a:p>
          <a:p>
            <a:pPr lvl="1"/>
            <a:r>
              <a:rPr lang="en-GB" noProof="0" dirty="0" smtClean="0"/>
              <a:t>myasthenia gravis </a:t>
            </a:r>
            <a:endParaRPr lang="en-GB" noProof="0" dirty="0"/>
          </a:p>
        </p:txBody>
      </p:sp>
      <p:pic>
        <p:nvPicPr>
          <p:cNvPr id="4" name="Zástupný symbol pro obsah 3"/>
          <p:cNvPicPr>
            <a:picLocks noGrp="1" noChangeAspect="1"/>
          </p:cNvPicPr>
          <p:nvPr>
            <p:ph sz="quarter" idx="3"/>
          </p:nvPr>
        </p:nvPicPr>
        <p:blipFill>
          <a:blip r:embed="rId3"/>
          <a:stretch>
            <a:fillRect/>
          </a:stretch>
        </p:blipFill>
        <p:spPr>
          <a:xfrm>
            <a:off x="7864161" y="4008438"/>
            <a:ext cx="2421565" cy="2589212"/>
          </a:xfrm>
          <a:prstGeom prst="rect">
            <a:avLst/>
          </a:prstGeom>
        </p:spPr>
      </p:pic>
    </p:spTree>
    <p:extLst>
      <p:ext uri="{BB962C8B-B14F-4D97-AF65-F5344CB8AC3E}">
        <p14:creationId xmlns:p14="http://schemas.microsoft.com/office/powerpoint/2010/main" val="1955627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noProof="0" dirty="0" smtClean="0"/>
              <a:t>(ad 2) Airway (dynamic) resistance </a:t>
            </a:r>
            <a:endParaRPr lang="en-GB" noProof="0" dirty="0"/>
          </a:p>
        </p:txBody>
      </p:sp>
      <p:sp>
        <p:nvSpPr>
          <p:cNvPr id="7" name="Zástupný symbol pro obsah 6"/>
          <p:cNvSpPr>
            <a:spLocks noGrp="1"/>
          </p:cNvSpPr>
          <p:nvPr>
            <p:ph sz="half" idx="1"/>
          </p:nvPr>
        </p:nvSpPr>
        <p:spPr>
          <a:xfrm>
            <a:off x="143339" y="1124744"/>
            <a:ext cx="7608845" cy="5534075"/>
          </a:xfrm>
        </p:spPr>
        <p:txBody>
          <a:bodyPr/>
          <a:lstStyle/>
          <a:p>
            <a:r>
              <a:rPr lang="en-GB" noProof="0" dirty="0" err="1" smtClean="0"/>
              <a:t>Poiseuille’s</a:t>
            </a:r>
            <a:r>
              <a:rPr lang="en-GB" noProof="0" dirty="0" smtClean="0"/>
              <a:t> law for pressure states that pressure is </a:t>
            </a:r>
          </a:p>
          <a:p>
            <a:pPr lvl="1"/>
            <a:r>
              <a:rPr lang="en-GB" noProof="0" dirty="0" smtClean="0"/>
              <a:t>directly proportional to flow, tube length, and viscosity</a:t>
            </a:r>
          </a:p>
          <a:p>
            <a:pPr lvl="1"/>
            <a:r>
              <a:rPr lang="en-GB" noProof="0" dirty="0" smtClean="0"/>
              <a:t>and it is inversely proportional to tube radius</a:t>
            </a:r>
          </a:p>
          <a:p>
            <a:r>
              <a:rPr lang="en-GB" noProof="0" dirty="0" smtClean="0"/>
              <a:t>Overcoming increased resistance requires </a:t>
            </a:r>
            <a:r>
              <a:rPr lang="en-GB" b="1" noProof="0" dirty="0" smtClean="0">
                <a:solidFill>
                  <a:srgbClr val="FF0000"/>
                </a:solidFill>
              </a:rPr>
              <a:t>forced expiration</a:t>
            </a:r>
            <a:endParaRPr lang="en-GB" b="1" noProof="0" dirty="0">
              <a:solidFill>
                <a:srgbClr val="FF0000"/>
              </a:solidFill>
            </a:endParaRPr>
          </a:p>
        </p:txBody>
      </p:sp>
      <p:pic>
        <p:nvPicPr>
          <p:cNvPr id="22533"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23792" y="4005064"/>
            <a:ext cx="312666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p:cNvPicPr>
            <a:picLocks noChangeAspect="1"/>
          </p:cNvPicPr>
          <p:nvPr/>
        </p:nvPicPr>
        <p:blipFill rotWithShape="1">
          <a:blip r:embed="rId4"/>
          <a:srcRect b="1340"/>
          <a:stretch/>
        </p:blipFill>
        <p:spPr>
          <a:xfrm>
            <a:off x="8040216" y="977106"/>
            <a:ext cx="3121210" cy="5548238"/>
          </a:xfrm>
          <a:prstGeom prst="rect">
            <a:avLst/>
          </a:prstGeom>
        </p:spPr>
      </p:pic>
    </p:spTree>
    <p:extLst>
      <p:ext uri="{BB962C8B-B14F-4D97-AF65-F5344CB8AC3E}">
        <p14:creationId xmlns:p14="http://schemas.microsoft.com/office/powerpoint/2010/main" val="2878511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9376" y="115889"/>
            <a:ext cx="11089232" cy="1008856"/>
          </a:xfrm>
        </p:spPr>
        <p:txBody>
          <a:bodyPr>
            <a:noAutofit/>
          </a:bodyPr>
          <a:lstStyle/>
          <a:p>
            <a:r>
              <a:rPr lang="en-GB" noProof="0" dirty="0" smtClean="0"/>
              <a:t>Respiration and gas exchange in the lungs</a:t>
            </a:r>
            <a:endParaRPr lang="en-GB" noProof="0" dirty="0"/>
          </a:p>
        </p:txBody>
      </p:sp>
      <p:sp>
        <p:nvSpPr>
          <p:cNvPr id="7" name="Zástupný symbol pro text 6"/>
          <p:cNvSpPr>
            <a:spLocks noGrp="1"/>
          </p:cNvSpPr>
          <p:nvPr>
            <p:ph type="body" sz="half" idx="1"/>
          </p:nvPr>
        </p:nvSpPr>
        <p:spPr>
          <a:xfrm>
            <a:off x="1703389" y="1128614"/>
            <a:ext cx="8785225" cy="2084363"/>
          </a:xfrm>
        </p:spPr>
        <p:txBody>
          <a:bodyPr>
            <a:normAutofit fontScale="70000" lnSpcReduction="20000"/>
          </a:bodyPr>
          <a:lstStyle/>
          <a:p>
            <a:r>
              <a:rPr lang="en-GB" b="1" noProof="0" dirty="0" smtClean="0">
                <a:solidFill>
                  <a:srgbClr val="FF0000"/>
                </a:solidFill>
              </a:rPr>
              <a:t>ventilation</a:t>
            </a:r>
            <a:r>
              <a:rPr lang="en-GB" noProof="0" dirty="0" smtClean="0"/>
              <a:t> = mechanical process</a:t>
            </a:r>
          </a:p>
          <a:p>
            <a:pPr lvl="1"/>
            <a:r>
              <a:rPr lang="en-GB" noProof="0" dirty="0" smtClean="0"/>
              <a:t>breathing in narrower meaning </a:t>
            </a:r>
          </a:p>
          <a:p>
            <a:r>
              <a:rPr lang="en-GB" b="1" noProof="0" dirty="0" smtClean="0">
                <a:solidFill>
                  <a:srgbClr val="FF0000"/>
                </a:solidFill>
              </a:rPr>
              <a:t>diffusion </a:t>
            </a:r>
            <a:r>
              <a:rPr lang="en-GB" noProof="0" dirty="0" smtClean="0"/>
              <a:t>= chemical process</a:t>
            </a:r>
          </a:p>
          <a:p>
            <a:pPr lvl="1"/>
            <a:r>
              <a:rPr lang="en-GB" noProof="0" dirty="0" smtClean="0"/>
              <a:t>through </a:t>
            </a:r>
            <a:r>
              <a:rPr lang="en-GB" noProof="0" dirty="0" err="1" smtClean="0"/>
              <a:t>alveolo-cappilary</a:t>
            </a:r>
            <a:r>
              <a:rPr lang="en-GB" noProof="0" dirty="0" smtClean="0"/>
              <a:t> barrier</a:t>
            </a:r>
          </a:p>
          <a:p>
            <a:r>
              <a:rPr lang="en-GB" b="1" noProof="0" dirty="0" smtClean="0">
                <a:solidFill>
                  <a:srgbClr val="FF0000"/>
                </a:solidFill>
              </a:rPr>
              <a:t>perfusion</a:t>
            </a:r>
            <a:r>
              <a:rPr lang="en-GB" noProof="0" dirty="0" smtClean="0"/>
              <a:t> = circulatory process</a:t>
            </a:r>
          </a:p>
          <a:p>
            <a:pPr lvl="1"/>
            <a:r>
              <a:rPr lang="en-GB" noProof="0" dirty="0" smtClean="0"/>
              <a:t>circulation of blood in lungs</a:t>
            </a:r>
            <a:endParaRPr lang="en-GB" noProof="0" dirty="0"/>
          </a:p>
        </p:txBody>
      </p:sp>
      <p:sp>
        <p:nvSpPr>
          <p:cNvPr id="5" name="Zástupný symbol pro číslo snímku 4"/>
          <p:cNvSpPr>
            <a:spLocks noGrp="1"/>
          </p:cNvSpPr>
          <p:nvPr>
            <p:ph type="sldNum" sz="quarter" idx="4294967295"/>
          </p:nvPr>
        </p:nvSpPr>
        <p:spPr>
          <a:xfrm>
            <a:off x="8534400" y="6448426"/>
            <a:ext cx="2133600" cy="365125"/>
          </a:xfrm>
          <a:prstGeom prst="rect">
            <a:avLst/>
          </a:prstGeom>
        </p:spPr>
        <p:txBody>
          <a:bodyPr/>
          <a:lstStyle/>
          <a:p>
            <a:fld id="{7372D274-9BD5-4908-B08E-24844E298F93}" type="slidenum">
              <a:rPr lang="cs-CZ" smtClean="0"/>
              <a:t>4</a:t>
            </a:fld>
            <a:endParaRPr lang="cs-CZ"/>
          </a:p>
        </p:txBody>
      </p:sp>
      <p:pic>
        <p:nvPicPr>
          <p:cNvPr id="14341"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976717" y="3192600"/>
            <a:ext cx="6480721" cy="34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Šipka doleva 7"/>
          <p:cNvSpPr/>
          <p:nvPr/>
        </p:nvSpPr>
        <p:spPr>
          <a:xfrm>
            <a:off x="6600056" y="1073040"/>
            <a:ext cx="4509865" cy="18258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death from lung disease is almost always due to an inability to overcome the </a:t>
            </a:r>
            <a:r>
              <a:rPr lang="en-GB" sz="1400" b="1" u="sng" dirty="0">
                <a:solidFill>
                  <a:schemeClr val="bg1"/>
                </a:solidFill>
              </a:rPr>
              <a:t>altered mechanical properties</a:t>
            </a:r>
            <a:r>
              <a:rPr lang="en-GB" sz="1400" dirty="0">
                <a:solidFill>
                  <a:schemeClr val="bg1"/>
                </a:solidFill>
              </a:rPr>
              <a:t> of the lung or chest wall, or both</a:t>
            </a:r>
            <a:endParaRPr lang="en-GB" sz="1400" dirty="0">
              <a:solidFill>
                <a:schemeClr val="bg1"/>
              </a:solidFill>
            </a:endParaRPr>
          </a:p>
        </p:txBody>
      </p:sp>
    </p:spTree>
    <p:extLst>
      <p:ext uri="{BB962C8B-B14F-4D97-AF65-F5344CB8AC3E}">
        <p14:creationId xmlns:p14="http://schemas.microsoft.com/office/powerpoint/2010/main" val="4049347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sz="half" idx="2"/>
          </p:nvPr>
        </p:nvPicPr>
        <p:blipFill>
          <a:blip r:embed="rId2"/>
          <a:stretch>
            <a:fillRect/>
          </a:stretch>
        </p:blipFill>
        <p:spPr>
          <a:xfrm>
            <a:off x="6288021" y="188640"/>
            <a:ext cx="5712635" cy="3528392"/>
          </a:xfrm>
          <a:prstGeom prst="rect">
            <a:avLst/>
          </a:prstGeom>
        </p:spPr>
      </p:pic>
      <p:sp>
        <p:nvSpPr>
          <p:cNvPr id="5" name="Nadpis 4"/>
          <p:cNvSpPr>
            <a:spLocks noGrp="1"/>
          </p:cNvSpPr>
          <p:nvPr>
            <p:ph type="title"/>
          </p:nvPr>
        </p:nvSpPr>
        <p:spPr>
          <a:xfrm>
            <a:off x="142875" y="332656"/>
            <a:ext cx="7536837" cy="854968"/>
          </a:xfrm>
        </p:spPr>
        <p:txBody>
          <a:bodyPr>
            <a:normAutofit/>
          </a:bodyPr>
          <a:lstStyle/>
          <a:p>
            <a:pPr algn="l"/>
            <a:r>
              <a:rPr lang="en-GB" noProof="0" dirty="0" smtClean="0"/>
              <a:t>Airflow velocity and pattern</a:t>
            </a:r>
            <a:endParaRPr lang="en-GB" noProof="0" dirty="0"/>
          </a:p>
        </p:txBody>
      </p:sp>
      <p:pic>
        <p:nvPicPr>
          <p:cNvPr id="4" name="Zástupný symbol pro obsah 3"/>
          <p:cNvPicPr>
            <a:picLocks noGrp="1" noChangeAspect="1"/>
          </p:cNvPicPr>
          <p:nvPr>
            <p:ph sz="half" idx="1"/>
          </p:nvPr>
        </p:nvPicPr>
        <p:blipFill>
          <a:blip r:embed="rId3"/>
          <a:stretch>
            <a:fillRect/>
          </a:stretch>
        </p:blipFill>
        <p:spPr>
          <a:xfrm>
            <a:off x="407368" y="2780928"/>
            <a:ext cx="5541187" cy="3490948"/>
          </a:xfrm>
          <a:prstGeom prst="rect">
            <a:avLst/>
          </a:prstGeom>
        </p:spPr>
      </p:pic>
    </p:spTree>
    <p:extLst>
      <p:ext uri="{BB962C8B-B14F-4D97-AF65-F5344CB8AC3E}">
        <p14:creationId xmlns:p14="http://schemas.microsoft.com/office/powerpoint/2010/main" val="2216913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en-GB" noProof="0" dirty="0" smtClean="0"/>
              <a:t>Airflow – where is the highest resistance?</a:t>
            </a:r>
            <a:endParaRPr lang="en-GB" noProof="0" dirty="0"/>
          </a:p>
        </p:txBody>
      </p:sp>
      <p:pic>
        <p:nvPicPr>
          <p:cNvPr id="7" name="Zástupný symbol pro obsah 6"/>
          <p:cNvPicPr>
            <a:picLocks noGrp="1" noChangeAspect="1"/>
          </p:cNvPicPr>
          <p:nvPr>
            <p:ph sz="half" idx="2"/>
          </p:nvPr>
        </p:nvPicPr>
        <p:blipFill>
          <a:blip r:embed="rId2"/>
          <a:stretch>
            <a:fillRect/>
          </a:stretch>
        </p:blipFill>
        <p:spPr>
          <a:xfrm>
            <a:off x="8688288" y="1039622"/>
            <a:ext cx="3149486" cy="1881874"/>
          </a:xfrm>
          <a:prstGeom prst="rect">
            <a:avLst/>
          </a:prstGeom>
        </p:spPr>
      </p:pic>
      <p:pic>
        <p:nvPicPr>
          <p:cNvPr id="11" name="Obrázek 10"/>
          <p:cNvPicPr>
            <a:picLocks noChangeAspect="1"/>
          </p:cNvPicPr>
          <p:nvPr/>
        </p:nvPicPr>
        <p:blipFill>
          <a:blip r:embed="rId3"/>
          <a:stretch>
            <a:fillRect/>
          </a:stretch>
        </p:blipFill>
        <p:spPr>
          <a:xfrm>
            <a:off x="6312023" y="1274253"/>
            <a:ext cx="1442999" cy="999831"/>
          </a:xfrm>
          <a:prstGeom prst="rect">
            <a:avLst/>
          </a:prstGeom>
        </p:spPr>
      </p:pic>
      <p:pic>
        <p:nvPicPr>
          <p:cNvPr id="12" name="Obrázek 11"/>
          <p:cNvPicPr>
            <a:picLocks noChangeAspect="1"/>
          </p:cNvPicPr>
          <p:nvPr/>
        </p:nvPicPr>
        <p:blipFill>
          <a:blip r:embed="rId4"/>
          <a:stretch>
            <a:fillRect/>
          </a:stretch>
        </p:blipFill>
        <p:spPr>
          <a:xfrm>
            <a:off x="-9653588" y="-5672138"/>
            <a:ext cx="2491932" cy="1440000"/>
          </a:xfrm>
          <a:prstGeom prst="rect">
            <a:avLst/>
          </a:prstGeom>
        </p:spPr>
      </p:pic>
      <p:pic>
        <p:nvPicPr>
          <p:cNvPr id="13" name="Obrázek 12"/>
          <p:cNvPicPr>
            <a:picLocks noChangeAspect="1"/>
          </p:cNvPicPr>
          <p:nvPr/>
        </p:nvPicPr>
        <p:blipFill>
          <a:blip r:embed="rId4"/>
          <a:stretch>
            <a:fillRect/>
          </a:stretch>
        </p:blipFill>
        <p:spPr>
          <a:xfrm>
            <a:off x="2855640" y="2567609"/>
            <a:ext cx="7195355" cy="4157945"/>
          </a:xfrm>
          <a:prstGeom prst="rect">
            <a:avLst/>
          </a:prstGeom>
        </p:spPr>
      </p:pic>
      <p:pic>
        <p:nvPicPr>
          <p:cNvPr id="3" name="Zástupný symbol pro obsah 2"/>
          <p:cNvPicPr>
            <a:picLocks noGrp="1" noChangeAspect="1"/>
          </p:cNvPicPr>
          <p:nvPr>
            <p:ph sz="half" idx="1"/>
          </p:nvPr>
        </p:nvPicPr>
        <p:blipFill>
          <a:blip r:embed="rId5"/>
          <a:stretch>
            <a:fillRect/>
          </a:stretch>
        </p:blipFill>
        <p:spPr>
          <a:xfrm>
            <a:off x="348958" y="1016806"/>
            <a:ext cx="2870724" cy="3564322"/>
          </a:xfrm>
          <a:prstGeom prst="rect">
            <a:avLst/>
          </a:prstGeom>
        </p:spPr>
      </p:pic>
    </p:spTree>
    <p:extLst>
      <p:ext uri="{BB962C8B-B14F-4D97-AF65-F5344CB8AC3E}">
        <p14:creationId xmlns:p14="http://schemas.microsoft.com/office/powerpoint/2010/main" val="25696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3219588" y="1662897"/>
            <a:ext cx="2990850" cy="2647950"/>
          </a:xfrm>
          <a:prstGeom prst="rect">
            <a:avLst/>
          </a:prstGeom>
        </p:spPr>
      </p:pic>
      <p:sp>
        <p:nvSpPr>
          <p:cNvPr id="10" name="Nadpis 9"/>
          <p:cNvSpPr>
            <a:spLocks noGrp="1"/>
          </p:cNvSpPr>
          <p:nvPr>
            <p:ph type="title"/>
          </p:nvPr>
        </p:nvSpPr>
        <p:spPr/>
        <p:txBody>
          <a:bodyPr/>
          <a:lstStyle/>
          <a:p>
            <a:r>
              <a:rPr lang="en-GB" noProof="0" dirty="0" smtClean="0"/>
              <a:t>Airflow resistance</a:t>
            </a:r>
            <a:endParaRPr lang="en-GB" noProof="0" dirty="0"/>
          </a:p>
        </p:txBody>
      </p:sp>
      <p:sp>
        <p:nvSpPr>
          <p:cNvPr id="6" name="Zástupný symbol pro obsah 5"/>
          <p:cNvSpPr>
            <a:spLocks noGrp="1"/>
          </p:cNvSpPr>
          <p:nvPr>
            <p:ph sz="half" idx="2"/>
          </p:nvPr>
        </p:nvSpPr>
        <p:spPr>
          <a:xfrm>
            <a:off x="6096000" y="980728"/>
            <a:ext cx="5904656" cy="5688632"/>
          </a:xfrm>
        </p:spPr>
        <p:txBody>
          <a:bodyPr>
            <a:normAutofit fontScale="62500" lnSpcReduction="20000"/>
          </a:bodyPr>
          <a:lstStyle/>
          <a:p>
            <a:r>
              <a:rPr lang="en-GB" noProof="0" dirty="0" smtClean="0"/>
              <a:t>From the trachea to the periphery, the airways become smaller in size (although greater in number)</a:t>
            </a:r>
          </a:p>
          <a:p>
            <a:pPr lvl="1"/>
            <a:r>
              <a:rPr lang="en-GB" b="1" noProof="0" dirty="0" smtClean="0">
                <a:solidFill>
                  <a:srgbClr val="0033CC"/>
                </a:solidFill>
              </a:rPr>
              <a:t>the cross-sectional area available for airflow increases as the total number of airways increases </a:t>
            </a:r>
          </a:p>
          <a:p>
            <a:pPr lvl="1"/>
            <a:r>
              <a:rPr lang="en-GB" noProof="0" dirty="0" smtClean="0"/>
              <a:t>the flow of air is greatest in the trachea and slows progressively towards the periphery (as the velocity of airflow depends on the ratio of flow to cross-sectional area)</a:t>
            </a:r>
          </a:p>
          <a:p>
            <a:pPr lvl="2"/>
            <a:r>
              <a:rPr lang="en-GB" noProof="0" dirty="0" smtClean="0"/>
              <a:t>in the terminal airways, gas flow occurs solely by diffusion</a:t>
            </a:r>
          </a:p>
          <a:p>
            <a:r>
              <a:rPr lang="en-GB" noProof="0" dirty="0" smtClean="0"/>
              <a:t>The </a:t>
            </a:r>
            <a:r>
              <a:rPr lang="en-GB" b="1" noProof="0" dirty="0" smtClean="0">
                <a:solidFill>
                  <a:srgbClr val="FF0000"/>
                </a:solidFill>
              </a:rPr>
              <a:t>resistance to airflow </a:t>
            </a:r>
            <a:r>
              <a:rPr lang="en-GB" noProof="0" dirty="0" smtClean="0"/>
              <a:t>is very low (0.1-0.2 </a:t>
            </a:r>
            <a:r>
              <a:rPr lang="en-GB" noProof="0" dirty="0" err="1" smtClean="0"/>
              <a:t>kPa</a:t>
            </a:r>
            <a:r>
              <a:rPr lang="en-GB" noProof="0" dirty="0" smtClean="0"/>
              <a:t>/L in a normal tracheobronchial tree), </a:t>
            </a:r>
            <a:r>
              <a:rPr lang="en-GB" b="1" noProof="0" dirty="0" smtClean="0">
                <a:solidFill>
                  <a:srgbClr val="FF0000"/>
                </a:solidFill>
              </a:rPr>
              <a:t>steadily increasing from the small to the large airways</a:t>
            </a:r>
          </a:p>
          <a:p>
            <a:r>
              <a:rPr lang="en-GB" noProof="0" dirty="0" smtClean="0"/>
              <a:t>Airway tone is under the control of the autonomic nervous system</a:t>
            </a:r>
          </a:p>
          <a:p>
            <a:pPr lvl="1"/>
            <a:r>
              <a:rPr lang="en-GB" noProof="0" dirty="0" err="1" smtClean="0"/>
              <a:t>bronchomotor</a:t>
            </a:r>
            <a:r>
              <a:rPr lang="en-GB" noProof="0" dirty="0" smtClean="0"/>
              <a:t> tone is maintained by </a:t>
            </a:r>
            <a:r>
              <a:rPr lang="en-GB" b="1" noProof="0" dirty="0" smtClean="0">
                <a:solidFill>
                  <a:srgbClr val="FF0000"/>
                </a:solidFill>
              </a:rPr>
              <a:t>vagal efferent nerves</a:t>
            </a:r>
          </a:p>
          <a:p>
            <a:pPr lvl="1"/>
            <a:r>
              <a:rPr lang="en-GB" noProof="0" dirty="0" smtClean="0"/>
              <a:t>many </a:t>
            </a:r>
            <a:r>
              <a:rPr lang="en-GB" b="1" noProof="0" dirty="0" err="1" smtClean="0">
                <a:solidFill>
                  <a:srgbClr val="FF0000"/>
                </a:solidFill>
              </a:rPr>
              <a:t>adrenoceptors</a:t>
            </a:r>
            <a:r>
              <a:rPr lang="en-GB" noProof="0" dirty="0" smtClean="0"/>
              <a:t> on the surface of bronchial muscles respond </a:t>
            </a:r>
            <a:r>
              <a:rPr lang="en-GB" b="1" noProof="0" dirty="0" smtClean="0">
                <a:solidFill>
                  <a:srgbClr val="FF0000"/>
                </a:solidFill>
              </a:rPr>
              <a:t>to circulating </a:t>
            </a:r>
            <a:r>
              <a:rPr lang="en-GB" b="1" noProof="0" dirty="0" err="1" smtClean="0">
                <a:solidFill>
                  <a:srgbClr val="FF0000"/>
                </a:solidFill>
              </a:rPr>
              <a:t>catecholamines</a:t>
            </a:r>
            <a:endParaRPr lang="en-GB" b="1" noProof="0" dirty="0" smtClean="0">
              <a:solidFill>
                <a:srgbClr val="FF0000"/>
              </a:solidFill>
            </a:endParaRPr>
          </a:p>
          <a:p>
            <a:pPr lvl="2"/>
            <a:r>
              <a:rPr lang="en-GB" noProof="0" dirty="0" smtClean="0"/>
              <a:t>sympathetic nerves do not directly innervate them!</a:t>
            </a:r>
          </a:p>
          <a:p>
            <a:r>
              <a:rPr lang="en-GB" noProof="0" dirty="0" smtClean="0"/>
              <a:t>Airway resistance is also </a:t>
            </a:r>
            <a:r>
              <a:rPr lang="en-GB" b="1" noProof="0" dirty="0" smtClean="0">
                <a:solidFill>
                  <a:srgbClr val="FF0000"/>
                </a:solidFill>
              </a:rPr>
              <a:t>related to lung volumes</a:t>
            </a:r>
          </a:p>
          <a:p>
            <a:pPr lvl="1"/>
            <a:r>
              <a:rPr lang="en-GB" noProof="0" dirty="0" smtClean="0"/>
              <a:t>because airways are ‘tethered’ by alveoli (i.e. pulled open by radial traction)</a:t>
            </a:r>
          </a:p>
          <a:p>
            <a:pPr lvl="1"/>
            <a:r>
              <a:rPr lang="en-GB" noProof="0" dirty="0" smtClean="0"/>
              <a:t>visible on bronchoscopy</a:t>
            </a:r>
          </a:p>
          <a:p>
            <a:pPr lvl="1"/>
            <a:r>
              <a:rPr lang="en-GB" noProof="0" dirty="0" smtClean="0"/>
              <a:t>patients with obstruction benefit from breathing in high lung volumes</a:t>
            </a:r>
            <a:endParaRPr lang="en-GB" noProof="0" dirty="0"/>
          </a:p>
        </p:txBody>
      </p:sp>
      <p:pic>
        <p:nvPicPr>
          <p:cNvPr id="5" name="Zástupný symbol pro obsah 4"/>
          <p:cNvPicPr>
            <a:picLocks noGrp="1" noChangeAspect="1"/>
          </p:cNvPicPr>
          <p:nvPr>
            <p:ph sz="half" idx="1"/>
          </p:nvPr>
        </p:nvPicPr>
        <p:blipFill>
          <a:blip r:embed="rId4"/>
          <a:stretch>
            <a:fillRect/>
          </a:stretch>
        </p:blipFill>
        <p:spPr>
          <a:xfrm>
            <a:off x="4063" y="125760"/>
            <a:ext cx="3215525" cy="4815408"/>
          </a:xfrm>
          <a:prstGeom prst="rect">
            <a:avLst/>
          </a:prstGeom>
        </p:spPr>
      </p:pic>
      <p:pic>
        <p:nvPicPr>
          <p:cNvPr id="2" name="Obrázek 1"/>
          <p:cNvPicPr>
            <a:picLocks noChangeAspect="1"/>
          </p:cNvPicPr>
          <p:nvPr/>
        </p:nvPicPr>
        <p:blipFill>
          <a:blip r:embed="rId5"/>
          <a:stretch>
            <a:fillRect/>
          </a:stretch>
        </p:blipFill>
        <p:spPr>
          <a:xfrm>
            <a:off x="3719736" y="4437112"/>
            <a:ext cx="2173010" cy="2193318"/>
          </a:xfrm>
          <a:prstGeom prst="rect">
            <a:avLst/>
          </a:prstGeom>
        </p:spPr>
      </p:pic>
    </p:spTree>
    <p:extLst>
      <p:ext uri="{BB962C8B-B14F-4D97-AF65-F5344CB8AC3E}">
        <p14:creationId xmlns:p14="http://schemas.microsoft.com/office/powerpoint/2010/main" val="166886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noProof="0" dirty="0" smtClean="0"/>
              <a:t>Airflow resistance – effect of changed airway diameter</a:t>
            </a:r>
            <a:endParaRPr lang="en-GB" noProof="0" dirty="0"/>
          </a:p>
        </p:txBody>
      </p:sp>
      <p:sp>
        <p:nvSpPr>
          <p:cNvPr id="4" name="Zástupný symbol pro obsah 3"/>
          <p:cNvSpPr>
            <a:spLocks noGrp="1"/>
          </p:cNvSpPr>
          <p:nvPr>
            <p:ph sz="half" idx="2"/>
          </p:nvPr>
        </p:nvSpPr>
        <p:spPr>
          <a:xfrm>
            <a:off x="6384031" y="2060848"/>
            <a:ext cx="5568619" cy="4680520"/>
          </a:xfrm>
        </p:spPr>
        <p:txBody>
          <a:bodyPr>
            <a:normAutofit fontScale="77500" lnSpcReduction="20000"/>
          </a:bodyPr>
          <a:lstStyle/>
          <a:p>
            <a:r>
              <a:rPr lang="en-GB" noProof="0" dirty="0" smtClean="0"/>
              <a:t>theoretical amplifying effect of luminal mucus on airflow resistance in asthma </a:t>
            </a:r>
          </a:p>
          <a:p>
            <a:pPr lvl="1"/>
            <a:r>
              <a:rPr lang="en-GB" b="1" noProof="0" dirty="0" smtClean="0"/>
              <a:t>(a)</a:t>
            </a:r>
            <a:r>
              <a:rPr lang="en-GB" noProof="0" dirty="0" smtClean="0"/>
              <a:t> According to </a:t>
            </a:r>
            <a:r>
              <a:rPr lang="en-GB" noProof="0" dirty="0" err="1" smtClean="0"/>
              <a:t>Poiseuille’s</a:t>
            </a:r>
            <a:r>
              <a:rPr lang="en-GB" noProof="0" dirty="0" smtClean="0"/>
              <a:t> law, resistance to flow (R) is proportional to the reciprocal of the radius (r) raised to the fourth power. </a:t>
            </a:r>
          </a:p>
          <a:p>
            <a:pPr lvl="1"/>
            <a:r>
              <a:rPr lang="en-GB" b="1" noProof="0" dirty="0" smtClean="0"/>
              <a:t>(b)</a:t>
            </a:r>
            <a:r>
              <a:rPr lang="en-GB" noProof="0" dirty="0" smtClean="0"/>
              <a:t> Without luminal mucus, bronchoconstriction to reduce the airway radius by half increases airflow resistance 16-fold.</a:t>
            </a:r>
          </a:p>
          <a:p>
            <a:pPr lvl="1"/>
            <a:r>
              <a:rPr lang="en-GB" b="1" noProof="0" dirty="0" smtClean="0"/>
              <a:t>(c)</a:t>
            </a:r>
            <a:r>
              <a:rPr lang="en-GB" noProof="0" dirty="0" smtClean="0"/>
              <a:t> A small increase in mucus thickness (</a:t>
            </a:r>
            <a:r>
              <a:rPr lang="en-GB" noProof="0" dirty="0" err="1" smtClean="0"/>
              <a:t>t</a:t>
            </a:r>
            <a:r>
              <a:rPr lang="en-GB" baseline="-25000" noProof="0" dirty="0" err="1" smtClean="0"/>
              <a:t>M</a:t>
            </a:r>
            <a:r>
              <a:rPr lang="en-GB" noProof="0" dirty="0" smtClean="0"/>
              <a:t>), which reduces the radius of the airway by only one-tenth, has a negligible effect on airflow in the </a:t>
            </a:r>
            <a:r>
              <a:rPr lang="en-GB" noProof="0" dirty="0" err="1" smtClean="0"/>
              <a:t>unconstricted</a:t>
            </a:r>
            <a:r>
              <a:rPr lang="en-GB" noProof="0" dirty="0" smtClean="0"/>
              <a:t> airway (compare with panel </a:t>
            </a:r>
            <a:r>
              <a:rPr lang="en-GB" b="1" noProof="0" dirty="0" smtClean="0"/>
              <a:t>a</a:t>
            </a:r>
            <a:r>
              <a:rPr lang="en-GB" noProof="0" dirty="0" smtClean="0"/>
              <a:t>). </a:t>
            </a:r>
          </a:p>
          <a:p>
            <a:pPr lvl="1"/>
            <a:r>
              <a:rPr lang="en-GB" b="1" noProof="0" dirty="0" smtClean="0"/>
              <a:t>(d)</a:t>
            </a:r>
            <a:r>
              <a:rPr lang="en-GB" noProof="0" dirty="0" smtClean="0"/>
              <a:t> With bronchoconstriction, the same amount of luminal mucus markedly amplifies the airflow resistance of this airway</a:t>
            </a:r>
            <a:endParaRPr lang="en-GB" noProof="0" dirty="0"/>
          </a:p>
        </p:txBody>
      </p:sp>
      <p:pic>
        <p:nvPicPr>
          <p:cNvPr id="2150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86915" y="1484784"/>
            <a:ext cx="559604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p:cNvPicPr>
            <a:picLocks noChangeAspect="1"/>
          </p:cNvPicPr>
          <p:nvPr/>
        </p:nvPicPr>
        <p:blipFill>
          <a:blip r:embed="rId3"/>
          <a:stretch>
            <a:fillRect/>
          </a:stretch>
        </p:blipFill>
        <p:spPr>
          <a:xfrm>
            <a:off x="8400256" y="950410"/>
            <a:ext cx="1704975" cy="1000125"/>
          </a:xfrm>
          <a:prstGeom prst="rect">
            <a:avLst/>
          </a:prstGeom>
        </p:spPr>
      </p:pic>
    </p:spTree>
    <p:extLst>
      <p:ext uri="{BB962C8B-B14F-4D97-AF65-F5344CB8AC3E}">
        <p14:creationId xmlns:p14="http://schemas.microsoft.com/office/powerpoint/2010/main" val="984742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Work of breathing</a:t>
            </a:r>
            <a:endParaRPr lang="en-GB" noProof="0" dirty="0"/>
          </a:p>
        </p:txBody>
      </p:sp>
      <p:pic>
        <p:nvPicPr>
          <p:cNvPr id="8" name="Zástupný symbol pro obsah 7"/>
          <p:cNvPicPr>
            <a:picLocks noGrp="1" noChangeAspect="1"/>
          </p:cNvPicPr>
          <p:nvPr>
            <p:ph sz="half" idx="1"/>
          </p:nvPr>
        </p:nvPicPr>
        <p:blipFill>
          <a:blip r:embed="rId2"/>
          <a:stretch>
            <a:fillRect/>
          </a:stretch>
        </p:blipFill>
        <p:spPr>
          <a:xfrm>
            <a:off x="479376" y="963495"/>
            <a:ext cx="4320480" cy="5655078"/>
          </a:xfrm>
          <a:prstGeom prst="rect">
            <a:avLst/>
          </a:prstGeom>
        </p:spPr>
      </p:pic>
      <p:pic>
        <p:nvPicPr>
          <p:cNvPr id="11" name="Zástupný symbol pro obsah 10"/>
          <p:cNvPicPr>
            <a:picLocks noGrp="1" noChangeAspect="1"/>
          </p:cNvPicPr>
          <p:nvPr>
            <p:ph sz="half" idx="2"/>
          </p:nvPr>
        </p:nvPicPr>
        <p:blipFill rotWithShape="1">
          <a:blip r:embed="rId3"/>
          <a:srcRect l="1017" t="3420" r="2368" b="2525"/>
          <a:stretch/>
        </p:blipFill>
        <p:spPr>
          <a:xfrm>
            <a:off x="5087888" y="1772815"/>
            <a:ext cx="6840760" cy="3960441"/>
          </a:xfrm>
          <a:prstGeom prst="rect">
            <a:avLst/>
          </a:prstGeom>
        </p:spPr>
      </p:pic>
    </p:spTree>
    <p:extLst>
      <p:ext uri="{BB962C8B-B14F-4D97-AF65-F5344CB8AC3E}">
        <p14:creationId xmlns:p14="http://schemas.microsoft.com/office/powerpoint/2010/main" val="35259880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Airflow pattern</a:t>
            </a:r>
            <a:endParaRPr lang="en-GB" noProof="0" dirty="0"/>
          </a:p>
        </p:txBody>
      </p:sp>
      <p:sp>
        <p:nvSpPr>
          <p:cNvPr id="3" name="Zástupný symbol pro obsah 2"/>
          <p:cNvSpPr>
            <a:spLocks noGrp="1"/>
          </p:cNvSpPr>
          <p:nvPr>
            <p:ph sz="half" idx="1"/>
          </p:nvPr>
        </p:nvSpPr>
        <p:spPr>
          <a:xfrm>
            <a:off x="143339" y="1207294"/>
            <a:ext cx="7824869" cy="5462067"/>
          </a:xfrm>
        </p:spPr>
        <p:txBody>
          <a:bodyPr>
            <a:normAutofit fontScale="85000" lnSpcReduction="20000"/>
          </a:bodyPr>
          <a:lstStyle/>
          <a:p>
            <a:r>
              <a:rPr lang="en-GB" noProof="0" dirty="0" smtClean="0"/>
              <a:t>Movement of air through the airways results from a </a:t>
            </a:r>
            <a:r>
              <a:rPr lang="en-GB" b="1" noProof="0" dirty="0" smtClean="0">
                <a:solidFill>
                  <a:srgbClr val="FF0000"/>
                </a:solidFill>
              </a:rPr>
              <a:t>difference between the pressure in the alveoli and the atmospheric pressure</a:t>
            </a:r>
          </a:p>
          <a:p>
            <a:pPr lvl="1"/>
            <a:r>
              <a:rPr lang="en-GB" noProof="0" dirty="0" smtClean="0"/>
              <a:t>alveolar pressure (P</a:t>
            </a:r>
            <a:r>
              <a:rPr lang="en-GB" baseline="-25000" noProof="0" dirty="0" smtClean="0"/>
              <a:t>ALV</a:t>
            </a:r>
            <a:r>
              <a:rPr lang="en-GB" noProof="0" dirty="0" smtClean="0"/>
              <a:t>) is equal to the elastic recoil pressure (P</a:t>
            </a:r>
            <a:r>
              <a:rPr lang="en-GB" baseline="-25000" noProof="0" dirty="0" smtClean="0"/>
              <a:t>EL</a:t>
            </a:r>
            <a:r>
              <a:rPr lang="en-GB" noProof="0" dirty="0" smtClean="0"/>
              <a:t>) of the lung plus the pleural pressure (P</a:t>
            </a:r>
            <a:r>
              <a:rPr lang="en-GB" baseline="-25000" noProof="0" dirty="0" smtClean="0"/>
              <a:t>PL</a:t>
            </a:r>
            <a:r>
              <a:rPr lang="en-GB" noProof="0" dirty="0" smtClean="0"/>
              <a:t>)</a:t>
            </a:r>
          </a:p>
          <a:p>
            <a:pPr lvl="1"/>
            <a:r>
              <a:rPr lang="en-GB" noProof="0" dirty="0" smtClean="0"/>
              <a:t>positive P</a:t>
            </a:r>
            <a:r>
              <a:rPr lang="en-GB" baseline="-25000" noProof="0" dirty="0" smtClean="0"/>
              <a:t>ALV  </a:t>
            </a:r>
            <a:r>
              <a:rPr lang="en-GB" noProof="0" dirty="0" smtClean="0"/>
              <a:t>occurs in expiration and a negative pressure occurs in inspiration</a:t>
            </a:r>
          </a:p>
          <a:p>
            <a:r>
              <a:rPr lang="en-GB" noProof="0" dirty="0" smtClean="0"/>
              <a:t>During quiet breathing the sub-atmospheric pleural pressure throughout the breathing cycle slightly distends the airways</a:t>
            </a:r>
          </a:p>
          <a:p>
            <a:pPr lvl="1"/>
            <a:r>
              <a:rPr lang="en-GB" noProof="0" dirty="0" smtClean="0"/>
              <a:t>during vigorous expiratory efforts (e.g. cough) the central airways are compressed by positive pleural pressures exceeding 10 </a:t>
            </a:r>
            <a:r>
              <a:rPr lang="en-GB" noProof="0" dirty="0" err="1" smtClean="0"/>
              <a:t>kPa</a:t>
            </a:r>
            <a:endParaRPr lang="en-GB" noProof="0" dirty="0" smtClean="0"/>
          </a:p>
          <a:p>
            <a:pPr lvl="1"/>
            <a:r>
              <a:rPr lang="en-GB" noProof="0" dirty="0" smtClean="0"/>
              <a:t>the airways do not close completely because the driving pressure for expiratory flow (alveolar pressure) is also increased </a:t>
            </a:r>
          </a:p>
          <a:p>
            <a:r>
              <a:rPr lang="en-GB" noProof="0" dirty="0" smtClean="0"/>
              <a:t>When there is no airflow (i.e. during a pause in breathing) the tendency of the lungs to collapse (the positive P</a:t>
            </a:r>
            <a:r>
              <a:rPr lang="en-GB" baseline="-25000" noProof="0" dirty="0" smtClean="0"/>
              <a:t>EL</a:t>
            </a:r>
            <a:r>
              <a:rPr lang="en-GB" noProof="0" dirty="0" smtClean="0"/>
              <a:t>) is exactly balanced by an equivalent negative P</a:t>
            </a:r>
            <a:r>
              <a:rPr lang="en-GB" baseline="-25000" noProof="0" dirty="0" smtClean="0"/>
              <a:t>PL </a:t>
            </a:r>
            <a:endParaRPr lang="en-GB" noProof="0" dirty="0"/>
          </a:p>
        </p:txBody>
      </p:sp>
      <p:pic>
        <p:nvPicPr>
          <p:cNvPr id="2048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56240" y="985977"/>
            <a:ext cx="3124413" cy="352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ovéPole 11"/>
          <p:cNvSpPr txBox="1"/>
          <p:nvPr/>
        </p:nvSpPr>
        <p:spPr>
          <a:xfrm>
            <a:off x="8400256" y="4653136"/>
            <a:ext cx="3168352" cy="1077218"/>
          </a:xfrm>
          <a:prstGeom prst="rect">
            <a:avLst/>
          </a:prstGeom>
          <a:noFill/>
        </p:spPr>
        <p:txBody>
          <a:bodyPr wrap="square" rtlCol="0">
            <a:spAutoFit/>
          </a:bodyPr>
          <a:lstStyle/>
          <a:p>
            <a:r>
              <a:rPr lang="en-GB" sz="1600" i="1" dirty="0">
                <a:latin typeface="+mj-lt"/>
                <a:cs typeface="Arial" charset="0"/>
              </a:rPr>
              <a:t>The relationship between maximal flow rates on expiration and inspiration is demonstrated by the maximal flow-volume (MFV) loops</a:t>
            </a:r>
            <a:endParaRPr lang="en-GB" sz="1600" i="1" dirty="0">
              <a:latin typeface="+mj-lt"/>
            </a:endParaRPr>
          </a:p>
        </p:txBody>
      </p:sp>
    </p:spTree>
    <p:extLst>
      <p:ext uri="{BB962C8B-B14F-4D97-AF65-F5344CB8AC3E}">
        <p14:creationId xmlns:p14="http://schemas.microsoft.com/office/powerpoint/2010/main" val="2482859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noProof="0" dirty="0" smtClean="0"/>
              <a:t>Flow-volume loop: </a:t>
            </a:r>
            <a:r>
              <a:rPr lang="en-GB" sz="2700" noProof="0" dirty="0" smtClean="0"/>
              <a:t>peak inspiratory and expiratory flow rates are dependent on effort, whereas expiratory flow rates later in expiration are independent of effort.</a:t>
            </a:r>
            <a:endParaRPr lang="en-GB" sz="2700" noProof="0" dirty="0"/>
          </a:p>
        </p:txBody>
      </p:sp>
      <p:pic>
        <p:nvPicPr>
          <p:cNvPr id="5" name="Zástupný symbol pro obsah 4"/>
          <p:cNvPicPr>
            <a:picLocks noGrp="1" noChangeAspect="1"/>
          </p:cNvPicPr>
          <p:nvPr>
            <p:ph sz="half" idx="1"/>
          </p:nvPr>
        </p:nvPicPr>
        <p:blipFill>
          <a:blip r:embed="rId2"/>
          <a:stretch>
            <a:fillRect/>
          </a:stretch>
        </p:blipFill>
        <p:spPr>
          <a:xfrm>
            <a:off x="142875" y="1533557"/>
            <a:ext cx="5857875" cy="4592574"/>
          </a:xfrm>
          <a:prstGeom prst="rect">
            <a:avLst/>
          </a:prstGeom>
        </p:spPr>
      </p:pic>
      <p:pic>
        <p:nvPicPr>
          <p:cNvPr id="6" name="Zástupný symbol pro obsah 5"/>
          <p:cNvPicPr>
            <a:picLocks noGrp="1" noChangeAspect="1"/>
          </p:cNvPicPr>
          <p:nvPr>
            <p:ph sz="half" idx="2"/>
          </p:nvPr>
        </p:nvPicPr>
        <p:blipFill rotWithShape="1">
          <a:blip r:embed="rId3"/>
          <a:srcRect b="5480"/>
          <a:stretch/>
        </p:blipFill>
        <p:spPr>
          <a:xfrm>
            <a:off x="6258332" y="1196752"/>
            <a:ext cx="5310276" cy="4968181"/>
          </a:xfrm>
          <a:prstGeom prst="rect">
            <a:avLst/>
          </a:prstGeom>
        </p:spPr>
      </p:pic>
    </p:spTree>
    <p:extLst>
      <p:ext uri="{BB962C8B-B14F-4D97-AF65-F5344CB8AC3E}">
        <p14:creationId xmlns:p14="http://schemas.microsoft.com/office/powerpoint/2010/main" val="1440827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r>
              <a:rPr lang="en-GB" noProof="0" dirty="0" smtClean="0"/>
              <a:t>Why is expiratory flow limited?</a:t>
            </a:r>
            <a:endParaRPr lang="en-GB" noProof="0" dirty="0"/>
          </a:p>
        </p:txBody>
      </p:sp>
      <p:pic>
        <p:nvPicPr>
          <p:cNvPr id="5" name="Zástupný symbol pro obsah 4"/>
          <p:cNvPicPr>
            <a:picLocks noGrp="1" noChangeAspect="1"/>
          </p:cNvPicPr>
          <p:nvPr>
            <p:ph sz="half" idx="1"/>
          </p:nvPr>
        </p:nvPicPr>
        <p:blipFill>
          <a:blip r:embed="rId2"/>
          <a:stretch>
            <a:fillRect/>
          </a:stretch>
        </p:blipFill>
        <p:spPr>
          <a:xfrm>
            <a:off x="335360" y="260460"/>
            <a:ext cx="3779419" cy="6408900"/>
          </a:xfrm>
          <a:prstGeom prst="rect">
            <a:avLst/>
          </a:prstGeom>
        </p:spPr>
      </p:pic>
      <p:sp>
        <p:nvSpPr>
          <p:cNvPr id="4" name="Zástupný symbol pro obsah 3"/>
          <p:cNvSpPr>
            <a:spLocks noGrp="1"/>
          </p:cNvSpPr>
          <p:nvPr>
            <p:ph sz="half" idx="2"/>
          </p:nvPr>
        </p:nvSpPr>
        <p:spPr>
          <a:xfrm>
            <a:off x="3935760" y="1196752"/>
            <a:ext cx="8016891" cy="5256584"/>
          </a:xfrm>
        </p:spPr>
        <p:txBody>
          <a:bodyPr>
            <a:normAutofit fontScale="85000" lnSpcReduction="20000"/>
          </a:bodyPr>
          <a:lstStyle/>
          <a:p>
            <a:r>
              <a:rPr lang="en-GB" noProof="0" dirty="0" smtClean="0"/>
              <a:t>In forced expiration, the driving pressure raises both the P</a:t>
            </a:r>
            <a:r>
              <a:rPr lang="en-GB" baseline="-25000" noProof="0" dirty="0" smtClean="0"/>
              <a:t>ALV </a:t>
            </a:r>
            <a:r>
              <a:rPr lang="en-GB" noProof="0" dirty="0" smtClean="0"/>
              <a:t>and the P</a:t>
            </a:r>
            <a:r>
              <a:rPr lang="en-GB" baseline="-25000" noProof="0" dirty="0" smtClean="0"/>
              <a:t>PL</a:t>
            </a:r>
            <a:endParaRPr lang="en-GB" noProof="0" dirty="0" smtClean="0"/>
          </a:p>
          <a:p>
            <a:pPr lvl="1"/>
            <a:r>
              <a:rPr lang="en-GB" noProof="0" dirty="0" smtClean="0"/>
              <a:t>between the alveolus and the mouth, a point will occur (C) where the airway pressure will equal the </a:t>
            </a:r>
            <a:r>
              <a:rPr lang="en-GB" noProof="0" dirty="0" err="1" smtClean="0"/>
              <a:t>intrapleural</a:t>
            </a:r>
            <a:r>
              <a:rPr lang="en-GB" noProof="0" dirty="0" smtClean="0"/>
              <a:t> pressure, and airway compression will occur </a:t>
            </a:r>
          </a:p>
          <a:p>
            <a:pPr lvl="2"/>
            <a:r>
              <a:rPr lang="en-GB" b="1" noProof="0" dirty="0" smtClean="0">
                <a:solidFill>
                  <a:srgbClr val="0033CC"/>
                </a:solidFill>
              </a:rPr>
              <a:t>equal pressure point</a:t>
            </a:r>
          </a:p>
          <a:p>
            <a:pPr lvl="1"/>
            <a:r>
              <a:rPr lang="en-GB" noProof="0" dirty="0" smtClean="0"/>
              <a:t>however, this equal pressure point and event. compression of the airway is not fixed during the entire expiration (as the lung volume decreases)  </a:t>
            </a:r>
          </a:p>
          <a:p>
            <a:pPr lvl="1"/>
            <a:r>
              <a:rPr lang="en-GB" noProof="0" dirty="0" smtClean="0"/>
              <a:t>initially, it does not </a:t>
            </a:r>
            <a:r>
              <a:rPr lang="en-GB" noProof="0" dirty="0" err="1" smtClean="0"/>
              <a:t>existsince</a:t>
            </a:r>
            <a:r>
              <a:rPr lang="en-GB" noProof="0" dirty="0" smtClean="0"/>
              <a:t> in the absence of lung disease, the equal pressure point occurs in airways that contain cartilage, and thus they resist collapse</a:t>
            </a:r>
          </a:p>
          <a:p>
            <a:pPr lvl="1"/>
            <a:r>
              <a:rPr lang="en-GB" noProof="0" dirty="0" smtClean="0"/>
              <a:t>later, the equal pressure point moves closer to the alveoli causing transient occlusion of the airway </a:t>
            </a:r>
          </a:p>
          <a:p>
            <a:pPr lvl="2"/>
            <a:r>
              <a:rPr lang="en-GB" noProof="0" dirty="0" smtClean="0"/>
              <a:t>this, however, results in an increase in pressure behind it (i.e. upstream) and this raises the intra-airway pressure so that the airways open and flow is restored</a:t>
            </a:r>
          </a:p>
          <a:p>
            <a:pPr lvl="1"/>
            <a:r>
              <a:rPr lang="en-GB" noProof="0" dirty="0" smtClean="0"/>
              <a:t>the airways thus tend to vibrate at this point of </a:t>
            </a:r>
            <a:r>
              <a:rPr lang="en-GB" b="1" noProof="0" dirty="0" smtClean="0">
                <a:solidFill>
                  <a:srgbClr val="FF0000"/>
                </a:solidFill>
              </a:rPr>
              <a:t>'dynamic airway compression'</a:t>
            </a:r>
            <a:endParaRPr lang="en-GB" b="1" noProof="0" dirty="0">
              <a:solidFill>
                <a:srgbClr val="FF0000"/>
              </a:solidFill>
            </a:endParaRPr>
          </a:p>
        </p:txBody>
      </p:sp>
    </p:spTree>
    <p:extLst>
      <p:ext uri="{BB962C8B-B14F-4D97-AF65-F5344CB8AC3E}">
        <p14:creationId xmlns:p14="http://schemas.microsoft.com/office/powerpoint/2010/main" val="1870996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GB" noProof="0" dirty="0" smtClean="0"/>
              <a:t>Dynamic airway compression/collapse</a:t>
            </a:r>
            <a:endParaRPr lang="en-GB" noProof="0" dirty="0"/>
          </a:p>
        </p:txBody>
      </p:sp>
      <p:sp>
        <p:nvSpPr>
          <p:cNvPr id="7" name="Zástupný symbol pro text 6"/>
          <p:cNvSpPr>
            <a:spLocks noGrp="1"/>
          </p:cNvSpPr>
          <p:nvPr>
            <p:ph type="body" sz="half" idx="1"/>
          </p:nvPr>
        </p:nvSpPr>
        <p:spPr>
          <a:xfrm>
            <a:off x="143934" y="1268414"/>
            <a:ext cx="7248210" cy="5329237"/>
          </a:xfrm>
        </p:spPr>
        <p:txBody>
          <a:bodyPr>
            <a:normAutofit fontScale="92500" lnSpcReduction="20000"/>
          </a:bodyPr>
          <a:lstStyle/>
          <a:p>
            <a:r>
              <a:rPr lang="en-GB" noProof="0" dirty="0" smtClean="0"/>
              <a:t>In forced expiration, the driving pressure raises both the P</a:t>
            </a:r>
            <a:r>
              <a:rPr lang="en-GB" baseline="-25000" noProof="0" dirty="0" smtClean="0"/>
              <a:t>ALV </a:t>
            </a:r>
            <a:r>
              <a:rPr lang="en-GB" noProof="0" dirty="0" smtClean="0"/>
              <a:t>and the P</a:t>
            </a:r>
            <a:r>
              <a:rPr lang="en-GB" baseline="-25000" noProof="0" dirty="0" smtClean="0"/>
              <a:t>PL</a:t>
            </a:r>
            <a:endParaRPr lang="en-GB" noProof="0" dirty="0" smtClean="0"/>
          </a:p>
          <a:p>
            <a:pPr lvl="1"/>
            <a:r>
              <a:rPr lang="en-GB" noProof="0" dirty="0" smtClean="0"/>
              <a:t>between the alveolus and the mouth, a point will occur (C) where the airway pressure will equal the </a:t>
            </a:r>
            <a:r>
              <a:rPr lang="en-GB" noProof="0" dirty="0" err="1" smtClean="0"/>
              <a:t>intrapleural</a:t>
            </a:r>
            <a:r>
              <a:rPr lang="en-GB" noProof="0" dirty="0" smtClean="0"/>
              <a:t> pressure, and airway compression will occur </a:t>
            </a:r>
          </a:p>
          <a:p>
            <a:pPr lvl="2"/>
            <a:r>
              <a:rPr lang="en-GB" b="1" noProof="0" dirty="0" smtClean="0">
                <a:solidFill>
                  <a:srgbClr val="0033CC"/>
                </a:solidFill>
              </a:rPr>
              <a:t>equal pressure point</a:t>
            </a:r>
          </a:p>
          <a:p>
            <a:pPr lvl="1"/>
            <a:r>
              <a:rPr lang="en-GB" noProof="0" dirty="0" smtClean="0"/>
              <a:t>however, this compression of the airway is temporary, as the transient occlusion of the airway results in an increase in pressure behind it (i.e. upstream) and this raises the intra-airway pressure so that the airways open and flow is restored</a:t>
            </a:r>
          </a:p>
          <a:p>
            <a:pPr lvl="2"/>
            <a:r>
              <a:rPr lang="en-GB" noProof="0" dirty="0" smtClean="0"/>
              <a:t>the airways thus tend to vibrate at this point of 'dynamic compression'</a:t>
            </a:r>
            <a:endParaRPr lang="en-GB" noProof="0" dirty="0"/>
          </a:p>
        </p:txBody>
      </p:sp>
      <p:sp>
        <p:nvSpPr>
          <p:cNvPr id="4" name="Zástupný symbol pro číslo snímku 3"/>
          <p:cNvSpPr>
            <a:spLocks noGrp="1"/>
          </p:cNvSpPr>
          <p:nvPr>
            <p:ph type="sldNum" sz="quarter" idx="4294967295"/>
          </p:nvPr>
        </p:nvSpPr>
        <p:spPr>
          <a:xfrm>
            <a:off x="9203862" y="6309321"/>
            <a:ext cx="2844800" cy="365125"/>
          </a:xfrm>
          <a:prstGeom prst="rect">
            <a:avLst/>
          </a:prstGeom>
        </p:spPr>
        <p:txBody>
          <a:bodyPr/>
          <a:lstStyle/>
          <a:p>
            <a:fld id="{7372D274-9BD5-4908-B08E-24844E298F93}" type="slidenum">
              <a:rPr lang="cs-CZ" smtClean="0"/>
              <a:t>48</a:t>
            </a:fld>
            <a:endParaRPr lang="cs-CZ"/>
          </a:p>
        </p:txBody>
      </p:sp>
      <p:pic>
        <p:nvPicPr>
          <p:cNvPr id="23555"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7997103" y="905953"/>
            <a:ext cx="399856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7896200" y="3456092"/>
            <a:ext cx="3180304" cy="30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147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706500" y="308505"/>
            <a:ext cx="8779001" cy="609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262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847528" y="457400"/>
            <a:ext cx="8488074" cy="59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22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125760"/>
            <a:ext cx="8856984" cy="710952"/>
          </a:xfrm>
        </p:spPr>
        <p:txBody>
          <a:bodyPr>
            <a:normAutofit/>
          </a:bodyPr>
          <a:lstStyle/>
          <a:p>
            <a:r>
              <a:rPr lang="en-GB" sz="3600" noProof="0" dirty="0" smtClean="0"/>
              <a:t>Dynamic compression in various situations</a:t>
            </a:r>
            <a:endParaRPr lang="en-GB" sz="3600" noProof="0" dirty="0"/>
          </a:p>
        </p:txBody>
      </p:sp>
      <p:pic>
        <p:nvPicPr>
          <p:cNvPr id="2457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44850" y="998720"/>
            <a:ext cx="4097220" cy="5652647"/>
          </a:xfrm>
        </p:spPr>
      </p:pic>
      <p:sp>
        <p:nvSpPr>
          <p:cNvPr id="4" name="Zástupný symbol pro obsah 3"/>
          <p:cNvSpPr>
            <a:spLocks noGrp="1"/>
          </p:cNvSpPr>
          <p:nvPr>
            <p:ph sz="half" idx="2"/>
          </p:nvPr>
        </p:nvSpPr>
        <p:spPr>
          <a:xfrm>
            <a:off x="5375920" y="1196752"/>
            <a:ext cx="6576731" cy="5256584"/>
          </a:xfrm>
        </p:spPr>
        <p:txBody>
          <a:bodyPr>
            <a:normAutofit/>
          </a:bodyPr>
          <a:lstStyle/>
          <a:p>
            <a:r>
              <a:rPr lang="en-GB" noProof="0" dirty="0" smtClean="0"/>
              <a:t>The respiratory system is represented as a piston with a single alveolus and the collapsible part of the airways within the piston</a:t>
            </a:r>
          </a:p>
          <a:p>
            <a:pPr lvl="2"/>
            <a:r>
              <a:rPr lang="en-GB" noProof="0" dirty="0" smtClean="0"/>
              <a:t>C, compression point; PALV, alveolar pressure; PEL, elastic recoil pressure; PPL, pleural pressure.</a:t>
            </a:r>
          </a:p>
          <a:p>
            <a:pPr lvl="1"/>
            <a:r>
              <a:rPr lang="en-GB" noProof="0" dirty="0" smtClean="0"/>
              <a:t>(a) at rest at functional residual capacity</a:t>
            </a:r>
          </a:p>
          <a:p>
            <a:pPr lvl="1"/>
            <a:r>
              <a:rPr lang="en-GB" noProof="0" dirty="0" smtClean="0"/>
              <a:t>(b) forced expiration in normal subjects </a:t>
            </a:r>
          </a:p>
          <a:p>
            <a:pPr lvl="1"/>
            <a:r>
              <a:rPr lang="en-GB" noProof="0" dirty="0" smtClean="0"/>
              <a:t>(c) forced expiration in a patient with COPD</a:t>
            </a:r>
            <a:endParaRPr lang="en-GB" noProof="0" dirty="0"/>
          </a:p>
        </p:txBody>
      </p:sp>
    </p:spTree>
    <p:extLst>
      <p:ext uri="{BB962C8B-B14F-4D97-AF65-F5344CB8AC3E}">
        <p14:creationId xmlns:p14="http://schemas.microsoft.com/office/powerpoint/2010/main" val="1767462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GB" noProof="0" dirty="0" smtClean="0"/>
              <a:t>Various mechanisms </a:t>
            </a:r>
            <a:r>
              <a:rPr lang="en-GB" noProof="0" dirty="0"/>
              <a:t>of airway obstruction</a:t>
            </a:r>
          </a:p>
        </p:txBody>
      </p:sp>
      <p:pic>
        <p:nvPicPr>
          <p:cNvPr id="7" name="Zástupný symbol pro obsah 6"/>
          <p:cNvPicPr>
            <a:picLocks noGrp="1" noChangeAspect="1"/>
          </p:cNvPicPr>
          <p:nvPr>
            <p:ph sz="half" idx="1"/>
          </p:nvPr>
        </p:nvPicPr>
        <p:blipFill>
          <a:blip r:embed="rId2"/>
          <a:stretch>
            <a:fillRect/>
          </a:stretch>
        </p:blipFill>
        <p:spPr>
          <a:xfrm>
            <a:off x="767408" y="1412776"/>
            <a:ext cx="7038835" cy="1903685"/>
          </a:xfrm>
          <a:prstGeom prst="rect">
            <a:avLst/>
          </a:prstGeom>
        </p:spPr>
      </p:pic>
      <p:sp>
        <p:nvSpPr>
          <p:cNvPr id="6" name="Zástupný symbol pro obsah 5"/>
          <p:cNvSpPr>
            <a:spLocks noGrp="1"/>
          </p:cNvSpPr>
          <p:nvPr>
            <p:ph sz="half" idx="2"/>
          </p:nvPr>
        </p:nvSpPr>
        <p:spPr>
          <a:xfrm>
            <a:off x="551384" y="3933056"/>
            <a:ext cx="11401267" cy="2232247"/>
          </a:xfrm>
        </p:spPr>
        <p:txBody>
          <a:bodyPr>
            <a:normAutofit lnSpcReduction="10000"/>
          </a:bodyPr>
          <a:lstStyle/>
          <a:p>
            <a:r>
              <a:rPr lang="en-GB" noProof="0" dirty="0"/>
              <a:t>Narrowing of the airway lumen may be due to: </a:t>
            </a:r>
          </a:p>
          <a:p>
            <a:pPr lvl="1"/>
            <a:r>
              <a:rPr lang="en-GB" noProof="0" dirty="0"/>
              <a:t>a) </a:t>
            </a:r>
            <a:r>
              <a:rPr lang="en-GB" b="1" noProof="0" dirty="0">
                <a:solidFill>
                  <a:srgbClr val="FF0000"/>
                </a:solidFill>
              </a:rPr>
              <a:t>mucus</a:t>
            </a:r>
            <a:r>
              <a:rPr lang="en-GB" noProof="0" dirty="0"/>
              <a:t>, cells or other material within the lumen</a:t>
            </a:r>
          </a:p>
          <a:p>
            <a:pPr lvl="1"/>
            <a:r>
              <a:rPr lang="en-GB" noProof="0" dirty="0"/>
              <a:t>b) thickening of the airway wall that encroaches on the lumen (</a:t>
            </a:r>
            <a:r>
              <a:rPr lang="en-GB" b="1" noProof="0" dirty="0">
                <a:solidFill>
                  <a:srgbClr val="FF0000"/>
                </a:solidFill>
              </a:rPr>
              <a:t>hypertrophy</a:t>
            </a:r>
            <a:r>
              <a:rPr lang="en-GB" noProof="0" dirty="0"/>
              <a:t>)</a:t>
            </a:r>
          </a:p>
          <a:p>
            <a:pPr lvl="1"/>
            <a:r>
              <a:rPr lang="en-GB" noProof="0" dirty="0"/>
              <a:t>c) shortening of smooth muscle around the lumen (</a:t>
            </a:r>
            <a:r>
              <a:rPr lang="en-GB" b="1" noProof="0" dirty="0">
                <a:solidFill>
                  <a:srgbClr val="FF0000"/>
                </a:solidFill>
              </a:rPr>
              <a:t>bronchoconstriction</a:t>
            </a:r>
            <a:r>
              <a:rPr lang="en-GB" noProof="0" dirty="0"/>
              <a:t>) </a:t>
            </a:r>
          </a:p>
          <a:p>
            <a:pPr lvl="1"/>
            <a:r>
              <a:rPr lang="en-GB" noProof="0" dirty="0"/>
              <a:t>d) collapse of the airway wall into the lumen (</a:t>
            </a:r>
            <a:r>
              <a:rPr lang="en-GB" b="1" noProof="0" dirty="0">
                <a:solidFill>
                  <a:srgbClr val="FF0000"/>
                </a:solidFill>
              </a:rPr>
              <a:t>emphysema</a:t>
            </a:r>
            <a:r>
              <a:rPr lang="en-GB" noProof="0" dirty="0"/>
              <a:t>)</a:t>
            </a:r>
          </a:p>
        </p:txBody>
      </p:sp>
    </p:spTree>
    <p:extLst>
      <p:ext uri="{BB962C8B-B14F-4D97-AF65-F5344CB8AC3E}">
        <p14:creationId xmlns:p14="http://schemas.microsoft.com/office/powerpoint/2010/main" val="692171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82688" y="1196752"/>
            <a:ext cx="11809312" cy="922114"/>
          </a:xfrm>
        </p:spPr>
        <p:txBody>
          <a:bodyPr>
            <a:normAutofit/>
          </a:bodyPr>
          <a:lstStyle/>
          <a:p>
            <a:r>
              <a:rPr lang="en-GB" sz="5400" dirty="0" smtClean="0"/>
              <a:t>Thanks for your attention!</a:t>
            </a:r>
            <a:endParaRPr lang="en-GB" sz="5400" dirty="0"/>
          </a:p>
        </p:txBody>
      </p:sp>
      <p:pic>
        <p:nvPicPr>
          <p:cNvPr id="5" name="Zástupný symbol pro obsah 4"/>
          <p:cNvPicPr>
            <a:picLocks noGrp="1" noChangeAspect="1"/>
          </p:cNvPicPr>
          <p:nvPr>
            <p:ph idx="1"/>
          </p:nvPr>
        </p:nvPicPr>
        <p:blipFill>
          <a:blip r:embed="rId2"/>
          <a:stretch>
            <a:fillRect/>
          </a:stretch>
        </p:blipFill>
        <p:spPr>
          <a:xfrm>
            <a:off x="3311277" y="2636912"/>
            <a:ext cx="5952133" cy="2976067"/>
          </a:xfrm>
          <a:prstGeom prst="rect">
            <a:avLst/>
          </a:prstGeom>
        </p:spPr>
      </p:pic>
    </p:spTree>
    <p:extLst>
      <p:ext uri="{BB962C8B-B14F-4D97-AF65-F5344CB8AC3E}">
        <p14:creationId xmlns:p14="http://schemas.microsoft.com/office/powerpoint/2010/main" val="3199844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noProof="0" dirty="0" smtClean="0"/>
              <a:t>The delicate structure-function coupling of lungs</a:t>
            </a:r>
            <a:endParaRPr lang="en-GB" noProof="0" dirty="0"/>
          </a:p>
        </p:txBody>
      </p:sp>
      <p:sp>
        <p:nvSpPr>
          <p:cNvPr id="3" name="Zástupný symbol pro obsah 2"/>
          <p:cNvSpPr>
            <a:spLocks noGrp="1"/>
          </p:cNvSpPr>
          <p:nvPr>
            <p:ph sz="half" idx="1"/>
          </p:nvPr>
        </p:nvSpPr>
        <p:spPr>
          <a:xfrm>
            <a:off x="551384" y="980728"/>
            <a:ext cx="7776864" cy="5877273"/>
          </a:xfrm>
        </p:spPr>
        <p:txBody>
          <a:bodyPr>
            <a:normAutofit fontScale="92500" lnSpcReduction="20000"/>
          </a:bodyPr>
          <a:lstStyle/>
          <a:p>
            <a:r>
              <a:rPr lang="en-GB" noProof="0" dirty="0" smtClean="0"/>
              <a:t>The main role of the respiratory system is </a:t>
            </a:r>
            <a:r>
              <a:rPr lang="en-GB" b="1" noProof="0" dirty="0" smtClean="0">
                <a:solidFill>
                  <a:srgbClr val="FF0000"/>
                </a:solidFill>
              </a:rPr>
              <a:t>GAS EXCHANGE</a:t>
            </a:r>
            <a:r>
              <a:rPr lang="en-GB" noProof="0" dirty="0" smtClean="0"/>
              <a:t>, i.e. </a:t>
            </a:r>
            <a:r>
              <a:rPr lang="en-GB" b="1" noProof="0" dirty="0" smtClean="0">
                <a:solidFill>
                  <a:srgbClr val="FF0000"/>
                </a:solidFill>
              </a:rPr>
              <a:t>extraction of oxygen from the external environment</a:t>
            </a:r>
            <a:r>
              <a:rPr lang="en-GB" noProof="0" dirty="0" smtClean="0"/>
              <a:t> and </a:t>
            </a:r>
            <a:r>
              <a:rPr lang="en-GB" b="1" noProof="0" dirty="0" smtClean="0">
                <a:solidFill>
                  <a:srgbClr val="FF0000"/>
                </a:solidFill>
              </a:rPr>
              <a:t>disposal of </a:t>
            </a:r>
            <a:r>
              <a:rPr lang="en-GB" noProof="0" dirty="0" smtClean="0"/>
              <a:t>waste gases, principally </a:t>
            </a:r>
            <a:r>
              <a:rPr lang="en-GB" b="1" noProof="0" dirty="0" smtClean="0">
                <a:solidFill>
                  <a:srgbClr val="FF0000"/>
                </a:solidFill>
              </a:rPr>
              <a:t>carbon dioxide</a:t>
            </a:r>
          </a:p>
          <a:p>
            <a:pPr lvl="1"/>
            <a:r>
              <a:rPr lang="en-GB" noProof="0" dirty="0" smtClean="0"/>
              <a:t>at the end of deep breath 80% of lung volume is air, 10% blood and 10% tissue</a:t>
            </a:r>
          </a:p>
          <a:p>
            <a:pPr lvl="2"/>
            <a:r>
              <a:rPr lang="en-GB" noProof="0" dirty="0" smtClean="0"/>
              <a:t>lung tissue spreads over an enormous area !  </a:t>
            </a:r>
          </a:p>
          <a:p>
            <a:r>
              <a:rPr lang="en-GB" noProof="0" dirty="0" smtClean="0"/>
              <a:t>The lungs have to provide </a:t>
            </a:r>
          </a:p>
          <a:p>
            <a:pPr lvl="1"/>
            <a:r>
              <a:rPr lang="en-GB" noProof="0" dirty="0" smtClean="0"/>
              <a:t>a </a:t>
            </a:r>
            <a:r>
              <a:rPr lang="en-GB" b="1" noProof="0" dirty="0" smtClean="0">
                <a:solidFill>
                  <a:srgbClr val="FF0000"/>
                </a:solidFill>
              </a:rPr>
              <a:t>large surface area </a:t>
            </a:r>
            <a:r>
              <a:rPr lang="en-GB" noProof="0" dirty="0" smtClean="0"/>
              <a:t>accessible to the environment (</a:t>
            </a:r>
            <a:r>
              <a:rPr lang="en-GB" noProof="0" dirty="0" smtClean="0">
                <a:sym typeface="Symbol"/>
              </a:rPr>
              <a:t></a:t>
            </a:r>
            <a:r>
              <a:rPr lang="en-GB" noProof="0" dirty="0" smtClean="0"/>
              <a:t>tennis court area) for gas exchange </a:t>
            </a:r>
          </a:p>
          <a:p>
            <a:pPr lvl="1"/>
            <a:r>
              <a:rPr lang="en-GB" noProof="0" dirty="0" smtClean="0"/>
              <a:t>alveoli walls have to present </a:t>
            </a:r>
            <a:r>
              <a:rPr lang="en-GB" b="1" noProof="0" dirty="0" smtClean="0">
                <a:solidFill>
                  <a:srgbClr val="FF0000"/>
                </a:solidFill>
              </a:rPr>
              <a:t>minimal resistance to gas diffusion</a:t>
            </a:r>
          </a:p>
          <a:p>
            <a:r>
              <a:rPr lang="en-GB" noProof="0" dirty="0" smtClean="0"/>
              <a:t>Close contact with the external environment means lungs can be damaged by dusts, gases and infective agents</a:t>
            </a:r>
          </a:p>
          <a:p>
            <a:pPr lvl="1"/>
            <a:r>
              <a:rPr lang="en-GB" b="1" noProof="0" dirty="0" smtClean="0">
                <a:solidFill>
                  <a:srgbClr val="FF0000"/>
                </a:solidFill>
              </a:rPr>
              <a:t>host </a:t>
            </a:r>
            <a:r>
              <a:rPr lang="en-GB" b="1" noProof="0" dirty="0" err="1" smtClean="0">
                <a:solidFill>
                  <a:srgbClr val="FF0000"/>
                </a:solidFill>
              </a:rPr>
              <a:t>defense</a:t>
            </a:r>
            <a:r>
              <a:rPr lang="en-GB" b="1" noProof="0" dirty="0" smtClean="0">
                <a:solidFill>
                  <a:srgbClr val="FF0000"/>
                </a:solidFill>
              </a:rPr>
              <a:t> </a:t>
            </a:r>
            <a:r>
              <a:rPr lang="en-GB" noProof="0" dirty="0" smtClean="0"/>
              <a:t>is therefore a key priority for the lung and is achieved by a combination of structural and immunological means</a:t>
            </a:r>
            <a:endParaRPr lang="en-GB" noProof="0" dirty="0"/>
          </a:p>
        </p:txBody>
      </p:sp>
      <p:pic>
        <p:nvPicPr>
          <p:cNvPr id="2051"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228713" y="1988840"/>
            <a:ext cx="3624855" cy="2719801"/>
          </a:xfrm>
        </p:spPr>
      </p:pic>
    </p:spTree>
    <p:extLst>
      <p:ext uri="{BB962C8B-B14F-4D97-AF65-F5344CB8AC3E}">
        <p14:creationId xmlns:p14="http://schemas.microsoft.com/office/powerpoint/2010/main" val="3346002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Structure of airways</a:t>
            </a:r>
            <a:endParaRPr lang="en-GB" noProof="0" dirty="0"/>
          </a:p>
        </p:txBody>
      </p:sp>
      <p:sp>
        <p:nvSpPr>
          <p:cNvPr id="4" name="Zástupný symbol pro obsah 3"/>
          <p:cNvSpPr>
            <a:spLocks noGrp="1"/>
          </p:cNvSpPr>
          <p:nvPr>
            <p:ph sz="half" idx="2"/>
          </p:nvPr>
        </p:nvSpPr>
        <p:spPr>
          <a:xfrm>
            <a:off x="4733250" y="980728"/>
            <a:ext cx="7219401" cy="3888432"/>
          </a:xfrm>
        </p:spPr>
        <p:txBody>
          <a:bodyPr>
            <a:normAutofit fontScale="85000" lnSpcReduction="20000"/>
          </a:bodyPr>
          <a:lstStyle/>
          <a:p>
            <a:r>
              <a:rPr lang="en-GB" noProof="0" dirty="0" smtClean="0"/>
              <a:t>There are about 23 (18-30) divisions (2</a:t>
            </a:r>
            <a:r>
              <a:rPr lang="en-GB" baseline="30000" noProof="0" dirty="0" smtClean="0"/>
              <a:t>23</a:t>
            </a:r>
            <a:r>
              <a:rPr lang="en-GB" noProof="0" dirty="0" smtClean="0"/>
              <a:t> i.e. approx. 8 millions of sacs) between the trachea and the alveoli</a:t>
            </a:r>
          </a:p>
          <a:p>
            <a:pPr lvl="1"/>
            <a:r>
              <a:rPr lang="en-GB" noProof="0" dirty="0" smtClean="0"/>
              <a:t>the first seven divisions, the bronchi have:</a:t>
            </a:r>
          </a:p>
          <a:p>
            <a:pPr lvl="2"/>
            <a:r>
              <a:rPr lang="en-GB" noProof="0" dirty="0" smtClean="0"/>
              <a:t>walls consisting of cartilage and smooth muscle </a:t>
            </a:r>
          </a:p>
          <a:p>
            <a:pPr lvl="2"/>
            <a:r>
              <a:rPr lang="en-GB" noProof="0" dirty="0" smtClean="0"/>
              <a:t>epithelial lining with cilia and goblet cells </a:t>
            </a:r>
          </a:p>
          <a:p>
            <a:pPr lvl="2"/>
            <a:r>
              <a:rPr lang="en-GB" noProof="0" dirty="0" smtClean="0"/>
              <a:t>submucosal mucus-secreting glands </a:t>
            </a:r>
          </a:p>
          <a:p>
            <a:pPr lvl="2"/>
            <a:r>
              <a:rPr lang="en-GB" noProof="0" dirty="0" smtClean="0"/>
              <a:t>endocrine cells - </a:t>
            </a:r>
            <a:r>
              <a:rPr lang="en-GB" noProof="0" dirty="0" err="1" smtClean="0"/>
              <a:t>Kulchitsky</a:t>
            </a:r>
            <a:r>
              <a:rPr lang="en-GB" noProof="0" dirty="0" smtClean="0"/>
              <a:t> or APUD (amine precursor and uptake decarboxylation) containing 5-hydroxytryptamine</a:t>
            </a:r>
          </a:p>
          <a:p>
            <a:pPr lvl="1"/>
            <a:r>
              <a:rPr lang="en-GB" noProof="0" dirty="0" smtClean="0"/>
              <a:t>the next 16-18 divisions the bronchioles have: </a:t>
            </a:r>
          </a:p>
          <a:p>
            <a:pPr lvl="2"/>
            <a:r>
              <a:rPr lang="en-GB" noProof="0" dirty="0" smtClean="0"/>
              <a:t>no cartilage </a:t>
            </a:r>
          </a:p>
          <a:p>
            <a:pPr lvl="2"/>
            <a:r>
              <a:rPr lang="en-GB" noProof="0" dirty="0" smtClean="0"/>
              <a:t>muscular layer progressively becomes thinner </a:t>
            </a:r>
          </a:p>
          <a:p>
            <a:pPr lvl="2"/>
            <a:r>
              <a:rPr lang="en-GB" noProof="0" dirty="0" smtClean="0"/>
              <a:t>a single layer of ciliated cells but very few goblet cells </a:t>
            </a:r>
          </a:p>
          <a:p>
            <a:pPr lvl="2"/>
            <a:r>
              <a:rPr lang="en-GB" noProof="0" dirty="0" smtClean="0"/>
              <a:t>granulated Clara cells that produce a surfactant-like substance</a:t>
            </a:r>
            <a:endParaRPr lang="en-GB" noProof="0" dirty="0"/>
          </a:p>
        </p:txBody>
      </p:sp>
      <p:pic>
        <p:nvPicPr>
          <p:cNvPr id="6" name="Zástupný symbol pro obsah 5"/>
          <p:cNvPicPr>
            <a:picLocks noGrp="1" noChangeAspect="1"/>
          </p:cNvPicPr>
          <p:nvPr>
            <p:ph sz="half" idx="1"/>
          </p:nvPr>
        </p:nvPicPr>
        <p:blipFill>
          <a:blip r:embed="rId2"/>
          <a:stretch>
            <a:fillRect/>
          </a:stretch>
        </p:blipFill>
        <p:spPr>
          <a:xfrm>
            <a:off x="263352" y="1052736"/>
            <a:ext cx="4469898" cy="5400600"/>
          </a:xfrm>
          <a:prstGeom prst="rect">
            <a:avLst/>
          </a:prstGeom>
        </p:spPr>
      </p:pic>
      <p:pic>
        <p:nvPicPr>
          <p:cNvPr id="7" name="Obrázek 6"/>
          <p:cNvPicPr>
            <a:picLocks noChangeAspect="1"/>
          </p:cNvPicPr>
          <p:nvPr/>
        </p:nvPicPr>
        <p:blipFill>
          <a:blip r:embed="rId3"/>
          <a:stretch>
            <a:fillRect/>
          </a:stretch>
        </p:blipFill>
        <p:spPr>
          <a:xfrm>
            <a:off x="7968208" y="4689196"/>
            <a:ext cx="2968197" cy="1989879"/>
          </a:xfrm>
          <a:prstGeom prst="rect">
            <a:avLst/>
          </a:prstGeom>
        </p:spPr>
      </p:pic>
    </p:spTree>
    <p:extLst>
      <p:ext uri="{BB962C8B-B14F-4D97-AF65-F5344CB8AC3E}">
        <p14:creationId xmlns:p14="http://schemas.microsoft.com/office/powerpoint/2010/main" val="3849261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3600" noProof="0" dirty="0" smtClean="0"/>
              <a:t>Wall structure of conducting airways and respiratory region </a:t>
            </a:r>
            <a:endParaRPr lang="en-GB" sz="3600" noProof="0" dirty="0"/>
          </a:p>
        </p:txBody>
      </p:sp>
      <p:pic>
        <p:nvPicPr>
          <p:cNvPr id="6" name="Zástupný symbol pro obsah 5"/>
          <p:cNvPicPr>
            <a:picLocks noGrp="1" noChangeAspect="1"/>
          </p:cNvPicPr>
          <p:nvPr>
            <p:ph idx="1"/>
          </p:nvPr>
        </p:nvPicPr>
        <p:blipFill>
          <a:blip r:embed="rId2"/>
          <a:stretch>
            <a:fillRect/>
          </a:stretch>
        </p:blipFill>
        <p:spPr>
          <a:xfrm>
            <a:off x="1055440" y="1124744"/>
            <a:ext cx="9595498" cy="5327650"/>
          </a:xfrm>
          <a:prstGeom prst="rect">
            <a:avLst/>
          </a:prstGeom>
        </p:spPr>
      </p:pic>
    </p:spTree>
    <p:extLst>
      <p:ext uri="{BB962C8B-B14F-4D97-AF65-F5344CB8AC3E}">
        <p14:creationId xmlns:p14="http://schemas.microsoft.com/office/powerpoint/2010/main" val="265113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Lung </a:t>
            </a:r>
            <a:r>
              <a:rPr lang="en-GB" noProof="0" dirty="0" err="1" smtClean="0"/>
              <a:t>defense</a:t>
            </a:r>
            <a:r>
              <a:rPr lang="en-GB" noProof="0" dirty="0" smtClean="0"/>
              <a:t> – multiple mechanisms </a:t>
            </a:r>
            <a:r>
              <a:rPr lang="en-GB" sz="3600" noProof="0" dirty="0" smtClean="0"/>
              <a:t>(details later)</a:t>
            </a:r>
            <a:endParaRPr lang="en-GB" sz="3600" noProof="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1584" y="1052736"/>
            <a:ext cx="7488832" cy="562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560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5_GM_Respiration[20191015170053405].mdb"/>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6288</TotalTime>
  <Words>4146</Words>
  <Application>Microsoft Office PowerPoint</Application>
  <PresentationFormat>Širokoúhlá obrazovka</PresentationFormat>
  <Paragraphs>398</Paragraphs>
  <Slides>52</Slides>
  <Notes>11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52</vt:i4>
      </vt:variant>
    </vt:vector>
  </HeadingPairs>
  <TitlesOfParts>
    <vt:vector size="58" baseType="lpstr">
      <vt:lpstr>Arial</vt:lpstr>
      <vt:lpstr>Calibri</vt:lpstr>
      <vt:lpstr>msgothic</vt:lpstr>
      <vt:lpstr>Symbol</vt:lpstr>
      <vt:lpstr>Wingdings</vt:lpstr>
      <vt:lpstr>Motiv systému Office</vt:lpstr>
      <vt:lpstr>Introduction to the respiratory system pathophysiology</vt:lpstr>
      <vt:lpstr>Warming up questions</vt:lpstr>
      <vt:lpstr>structural-functional Considerations important for PP of respiration &amp; particular disorders</vt:lpstr>
      <vt:lpstr>Respiration and gas exchange in the lungs</vt:lpstr>
      <vt:lpstr>Prezentace aplikace PowerPoint</vt:lpstr>
      <vt:lpstr>The delicate structure-function coupling of lungs</vt:lpstr>
      <vt:lpstr>Structure of airways</vt:lpstr>
      <vt:lpstr>Wall structure of conducting airways and respiratory region </vt:lpstr>
      <vt:lpstr>Lung defense – multiple mechanisms (details later)</vt:lpstr>
      <vt:lpstr>Mucocilliary escalator</vt:lpstr>
      <vt:lpstr>Functional classification of airways</vt:lpstr>
      <vt:lpstr>Alveoli</vt:lpstr>
      <vt:lpstr>Alveolo - capillary barrier</vt:lpstr>
      <vt:lpstr>Gas exchange in lungs</vt:lpstr>
      <vt:lpstr>Oxygen cascade in the body</vt:lpstr>
      <vt:lpstr>What are we breathing?</vt:lpstr>
      <vt:lpstr>Oxygen in the body</vt:lpstr>
      <vt:lpstr>Transport of oxygen in the blood</vt:lpstr>
      <vt:lpstr>Shifting of Hb dissociation curve and the effect of [Hb]</vt:lpstr>
      <vt:lpstr>Transport of CO2 in the blood</vt:lpstr>
      <vt:lpstr>Oxygen cascade – progressive drop of oxygen content</vt:lpstr>
      <vt:lpstr>Quantitatively</vt:lpstr>
      <vt:lpstr>Hypoxia and its consequences </vt:lpstr>
      <vt:lpstr>Pulmonary vs. systemic circulation</vt:lpstr>
      <vt:lpstr>Summary</vt:lpstr>
      <vt:lpstr>(1) Principles of Ventilation and its abnormalities </vt:lpstr>
      <vt:lpstr>Mechanics of ventilation – breathing cycle</vt:lpstr>
      <vt:lpstr>Lung volumes and capacities (tj. ≥ 2 volumes)</vt:lpstr>
      <vt:lpstr>Ventilation (breathing) as a mechanical process </vt:lpstr>
      <vt:lpstr>Muscles performing inspiration</vt:lpstr>
      <vt:lpstr>Ventilation</vt:lpstr>
      <vt:lpstr>(ad 1) Elastic properties of the lung</vt:lpstr>
      <vt:lpstr>Prezentace aplikace PowerPoint</vt:lpstr>
      <vt:lpstr>Prezentace aplikace PowerPoint</vt:lpstr>
      <vt:lpstr>Elastic recoil is determined by two kinds of forces</vt:lpstr>
      <vt:lpstr>Pulmonary surfactant</vt:lpstr>
      <vt:lpstr>Prezentace aplikace PowerPoint</vt:lpstr>
      <vt:lpstr>Abnormalities of elastic properties</vt:lpstr>
      <vt:lpstr>(ad 2) Airway (dynamic) resistance </vt:lpstr>
      <vt:lpstr>Airflow velocity and pattern</vt:lpstr>
      <vt:lpstr>Airflow – where is the highest resistance?</vt:lpstr>
      <vt:lpstr>Airflow resistance</vt:lpstr>
      <vt:lpstr>Airflow resistance – effect of changed airway diameter</vt:lpstr>
      <vt:lpstr>Work of breathing</vt:lpstr>
      <vt:lpstr>Airflow pattern</vt:lpstr>
      <vt:lpstr>Flow-volume loop: peak inspiratory and expiratory flow rates are dependent on effort, whereas expiratory flow rates later in expiration are independent of effort.</vt:lpstr>
      <vt:lpstr>Why is expiratory flow limited?</vt:lpstr>
      <vt:lpstr>Dynamic airway compression/collapse</vt:lpstr>
      <vt:lpstr>Prezentace aplikace PowerPoint</vt:lpstr>
      <vt:lpstr>Dynamic compression in various situations</vt:lpstr>
      <vt:lpstr>Various mechanisms of airway obstruction</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and tissues in multicellular organism</dc:title>
  <dc:creator>Katka</dc:creator>
  <cp:lastModifiedBy>Kateřina Kaňková</cp:lastModifiedBy>
  <cp:revision>248</cp:revision>
  <dcterms:created xsi:type="dcterms:W3CDTF">2012-09-24T18:07:51Z</dcterms:created>
  <dcterms:modified xsi:type="dcterms:W3CDTF">2021-09-30T14:20:10Z</dcterms:modified>
</cp:coreProperties>
</file>