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3B5C-D407-4086-820F-707E1FF44AF1}" type="datetimeFigureOut">
              <a:rPr lang="cs-CZ" smtClean="0"/>
              <a:pPr/>
              <a:t>28.04.2020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7989-7528-4F71-ADE5-BD4AF6A0E6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I</a:t>
            </a:r>
            <a:br>
              <a:rPr lang="cs-CZ" dirty="0" smtClean="0"/>
            </a:b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Chest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Bratova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3918" t="13406" r="12838" b="21625"/>
          <a:stretch>
            <a:fillRect/>
          </a:stretch>
        </p:blipFill>
        <p:spPr bwMode="auto">
          <a:xfrm>
            <a:off x="2915816" y="980728"/>
            <a:ext cx="30243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říž 4"/>
          <p:cNvSpPr/>
          <p:nvPr/>
        </p:nvSpPr>
        <p:spPr>
          <a:xfrm>
            <a:off x="6660232" y="3645024"/>
            <a:ext cx="1800200" cy="172819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76672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oung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man, 35-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smoker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no </a:t>
            </a:r>
            <a:r>
              <a:rPr lang="cs-CZ" dirty="0" err="1" smtClean="0"/>
              <a:t>heath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past, </a:t>
            </a:r>
            <a:r>
              <a:rPr lang="cs-CZ" dirty="0" err="1" smtClean="0"/>
              <a:t>working</a:t>
            </a:r>
            <a:r>
              <a:rPr lang="cs-CZ" dirty="0" smtClean="0"/>
              <a:t> as a </a:t>
            </a:r>
            <a:r>
              <a:rPr lang="cs-CZ" dirty="0" err="1" smtClean="0"/>
              <a:t>storeman</a:t>
            </a:r>
            <a:r>
              <a:rPr lang="cs-CZ" dirty="0" smtClean="0"/>
              <a:t>, </a:t>
            </a:r>
            <a:r>
              <a:rPr lang="cs-CZ" dirty="0" err="1" smtClean="0"/>
              <a:t>grown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in a </a:t>
            </a:r>
            <a:r>
              <a:rPr lang="cs-CZ" dirty="0" err="1" smtClean="0"/>
              <a:t>children</a:t>
            </a:r>
            <a:r>
              <a:rPr lang="cs-CZ" dirty="0" smtClean="0"/>
              <a:t>´s </a:t>
            </a:r>
            <a:r>
              <a:rPr lang="cs-CZ" dirty="0" err="1" smtClean="0"/>
              <a:t>home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2887682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Asthenic</a:t>
            </a:r>
            <a:r>
              <a:rPr lang="cs-CZ" dirty="0" smtClean="0"/>
              <a:t> habitus,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neurological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, a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beat, </a:t>
            </a:r>
            <a:r>
              <a:rPr lang="cs-CZ" dirty="0" err="1" smtClean="0"/>
              <a:t>without</a:t>
            </a:r>
            <a:r>
              <a:rPr lang="cs-CZ" dirty="0" smtClean="0"/>
              <a:t> a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murmur</a:t>
            </a:r>
            <a:r>
              <a:rPr lang="cs-CZ" dirty="0" smtClean="0"/>
              <a:t>, </a:t>
            </a:r>
            <a:r>
              <a:rPr lang="cs-CZ" dirty="0" err="1" smtClean="0"/>
              <a:t>alveolar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, ,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silent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breathing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above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lung</a:t>
            </a:r>
            <a:r>
              <a:rPr lang="cs-CZ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mtClean="0"/>
              <a:t>abdomen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,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extremities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dema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16216" y="62068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Symptoms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Admission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acute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sided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chest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pain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a </a:t>
            </a:r>
            <a:r>
              <a:rPr lang="cs-CZ" dirty="0" err="1" smtClean="0"/>
              <a:t>corporeal</a:t>
            </a:r>
            <a:r>
              <a:rPr lang="cs-CZ" dirty="0" smtClean="0"/>
              <a:t> </a:t>
            </a:r>
            <a:r>
              <a:rPr lang="cs-CZ" dirty="0" err="1" smtClean="0"/>
              <a:t>strain</a:t>
            </a:r>
            <a:r>
              <a:rPr lang="cs-CZ" dirty="0" smtClean="0"/>
              <a:t>. He had no </a:t>
            </a:r>
            <a:r>
              <a:rPr lang="cs-CZ" dirty="0" err="1" smtClean="0"/>
              <a:t>fever</a:t>
            </a:r>
            <a:r>
              <a:rPr lang="cs-CZ" dirty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cough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 cstate="print"/>
          <a:srcRect l="30919" t="15344" r="23281" b="10846"/>
          <a:stretch/>
        </p:blipFill>
        <p:spPr bwMode="auto">
          <a:xfrm>
            <a:off x="5364088" y="3140968"/>
            <a:ext cx="3303637" cy="3248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53402" t="25219" r="4536" b="31469"/>
          <a:stretch>
            <a:fillRect/>
          </a:stretch>
        </p:blipFill>
        <p:spPr bwMode="auto">
          <a:xfrm>
            <a:off x="467544" y="404664"/>
            <a:ext cx="37313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7667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err="1" smtClean="0">
                <a:solidFill>
                  <a:srgbClr val="FF0000"/>
                </a:solidFill>
                <a:latin typeface="Informal Roman" pitchFamily="66" charset="0"/>
              </a:rPr>
              <a:t>Saturation</a:t>
            </a:r>
            <a:r>
              <a:rPr lang="cs-CZ" sz="5400" b="1" dirty="0" smtClean="0">
                <a:solidFill>
                  <a:srgbClr val="FF0000"/>
                </a:solidFill>
                <a:latin typeface="Informal Roman" pitchFamily="66" charset="0"/>
              </a:rPr>
              <a:t> O2 98%</a:t>
            </a:r>
            <a:endParaRPr lang="cs-CZ" sz="5400" b="1" dirty="0">
              <a:solidFill>
                <a:srgbClr val="FF0000"/>
              </a:solidFill>
              <a:latin typeface="Informal Roman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27089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Physiologic</a:t>
            </a:r>
            <a:r>
              <a:rPr lang="cs-CZ" dirty="0" smtClean="0"/>
              <a:t> ECG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47864" y="23488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basic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 smtClean="0"/>
              <a:t>?</a:t>
            </a:r>
            <a:endParaRPr lang="cs-CZ" sz="24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67544" y="4077072"/>
          <a:ext cx="37444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Blood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account</a:t>
                      </a:r>
                      <a:endParaRPr lang="cs-CZ" baseline="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Biochemistry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Leucocytes</a:t>
                      </a:r>
                      <a:r>
                        <a:rPr lang="cs-CZ" dirty="0" smtClean="0"/>
                        <a:t> 10,2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Urea 2,0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Erytrocytes</a:t>
                      </a:r>
                      <a:r>
                        <a:rPr lang="cs-CZ" dirty="0" smtClean="0"/>
                        <a:t> 4,5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Kreatinine 78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Hemoglobin 140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Kalium 3,6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Trombocytes</a:t>
                      </a:r>
                      <a:r>
                        <a:rPr lang="cs-CZ" dirty="0" smtClean="0"/>
                        <a:t> 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CRP 30,5</a:t>
                      </a:r>
                      <a:endParaRPr lang="cs-CZ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/>
          <p:nvPr/>
        </p:nvPicPr>
        <p:blipFill rotWithShape="1">
          <a:blip r:embed="rId2" cstate="print"/>
          <a:srcRect l="30919" t="15344" r="23281" b="10846"/>
          <a:stretch/>
        </p:blipFill>
        <p:spPr bwMode="auto">
          <a:xfrm>
            <a:off x="467544" y="620688"/>
            <a:ext cx="59046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Přímá spojovací šipka 2"/>
          <p:cNvCxnSpPr/>
          <p:nvPr/>
        </p:nvCxnSpPr>
        <p:spPr>
          <a:xfrm flipH="1">
            <a:off x="5292080" y="764704"/>
            <a:ext cx="223224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ovací šipka 3"/>
          <p:cNvCxnSpPr/>
          <p:nvPr/>
        </p:nvCxnSpPr>
        <p:spPr>
          <a:xfrm flipH="1">
            <a:off x="5652120" y="2060848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 flipH="1" flipV="1">
            <a:off x="2051720" y="2132856"/>
            <a:ext cx="4824536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948264" y="1268760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</a:t>
            </a:r>
            <a:r>
              <a:rPr lang="cs-CZ" sz="2000" dirty="0" err="1" smtClean="0"/>
              <a:t>left</a:t>
            </a:r>
            <a:r>
              <a:rPr lang="cs-CZ" sz="2000" dirty="0" smtClean="0"/>
              <a:t>-</a:t>
            </a:r>
            <a:r>
              <a:rPr lang="cs-CZ" sz="2000" dirty="0" err="1" smtClean="0"/>
              <a:t>sided</a:t>
            </a:r>
            <a:r>
              <a:rPr lang="cs-CZ" sz="2000" dirty="0" smtClean="0"/>
              <a:t> </a:t>
            </a:r>
            <a:r>
              <a:rPr lang="cs-CZ" sz="2000" smtClean="0"/>
              <a:t>borderline </a:t>
            </a:r>
            <a:r>
              <a:rPr lang="cs-CZ" sz="2000" dirty="0" err="1" smtClean="0"/>
              <a:t>pneumothorax</a:t>
            </a:r>
            <a:r>
              <a:rPr lang="cs-CZ" sz="2000" dirty="0" smtClean="0"/>
              <a:t> in apex </a:t>
            </a:r>
            <a:r>
              <a:rPr lang="cs-CZ" sz="2000" dirty="0" err="1" smtClean="0"/>
              <a:t>up</a:t>
            </a:r>
            <a:r>
              <a:rPr lang="cs-CZ" sz="2000" dirty="0" smtClean="0"/>
              <a:t> to 2 cm, a </a:t>
            </a:r>
            <a:r>
              <a:rPr lang="cs-CZ" sz="2000" dirty="0" err="1" smtClean="0"/>
              <a:t>cavity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lobe, </a:t>
            </a:r>
            <a:r>
              <a:rPr lang="cs-CZ" sz="2000" dirty="0" err="1" smtClean="0"/>
              <a:t>pleural</a:t>
            </a:r>
            <a:r>
              <a:rPr lang="cs-CZ" sz="2000" dirty="0" smtClean="0"/>
              <a:t> </a:t>
            </a:r>
            <a:r>
              <a:rPr lang="cs-CZ" sz="2000" dirty="0" err="1" smtClean="0"/>
              <a:t>changes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lobe</a:t>
            </a:r>
          </a:p>
          <a:p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7524328" y="4149080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4941168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A </a:t>
            </a:r>
            <a:r>
              <a:rPr lang="cs-CZ" sz="2000" b="1" dirty="0" err="1" smtClean="0">
                <a:solidFill>
                  <a:schemeClr val="accent1"/>
                </a:solidFill>
              </a:rPr>
              <a:t>secondary</a:t>
            </a:r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r>
              <a:rPr lang="cs-CZ" sz="2000" b="1" dirty="0" err="1" smtClean="0">
                <a:solidFill>
                  <a:schemeClr val="accent1"/>
                </a:solidFill>
              </a:rPr>
              <a:t>pneumothorax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987824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24208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a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cause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X-</a:t>
            </a:r>
            <a:r>
              <a:rPr lang="cs-CZ" sz="2400" dirty="0" err="1" smtClean="0"/>
              <a:t>ray</a:t>
            </a:r>
            <a:r>
              <a:rPr lang="cs-CZ" sz="2400" dirty="0" smtClean="0"/>
              <a:t> </a:t>
            </a:r>
            <a:r>
              <a:rPr lang="cs-CZ" sz="2400" dirty="0" err="1" smtClean="0"/>
              <a:t>finding</a:t>
            </a:r>
            <a:r>
              <a:rPr lang="cs-CZ" sz="2400" dirty="0"/>
              <a:t>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552" y="620688"/>
            <a:ext cx="28083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 </a:t>
            </a:r>
            <a:r>
              <a:rPr lang="cs-CZ" sz="2000" b="1" dirty="0" err="1" smtClean="0"/>
              <a:t>lung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cancer</a:t>
            </a:r>
            <a:r>
              <a:rPr lang="cs-CZ" sz="2000" b="1" dirty="0" smtClean="0"/>
              <a:t>: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PLUS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X-</a:t>
            </a:r>
            <a:r>
              <a:rPr lang="cs-CZ" sz="2000" dirty="0" err="1" smtClean="0"/>
              <a:t>ray</a:t>
            </a:r>
            <a:r>
              <a:rPr lang="cs-CZ" sz="2000" dirty="0" smtClean="0"/>
              <a:t> </a:t>
            </a:r>
            <a:r>
              <a:rPr lang="cs-CZ" sz="2000" dirty="0" err="1" smtClean="0"/>
              <a:t>finding</a:t>
            </a:r>
            <a:r>
              <a:rPr lang="cs-CZ" sz="2000" dirty="0" smtClean="0"/>
              <a:t>, a </a:t>
            </a:r>
            <a:r>
              <a:rPr lang="cs-CZ" sz="2000" dirty="0" err="1" smtClean="0"/>
              <a:t>history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smoking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CONTRA</a:t>
            </a:r>
            <a:r>
              <a:rPr lang="cs-CZ" sz="2000" dirty="0" smtClean="0"/>
              <a:t> – </a:t>
            </a:r>
            <a:r>
              <a:rPr lang="cs-CZ" sz="2000" dirty="0" err="1" smtClean="0"/>
              <a:t>young</a:t>
            </a:r>
            <a:r>
              <a:rPr lang="cs-CZ" sz="2000" dirty="0" smtClean="0"/>
              <a:t> </a:t>
            </a:r>
            <a:r>
              <a:rPr lang="cs-CZ" sz="2000" dirty="0" err="1" smtClean="0"/>
              <a:t>age</a:t>
            </a:r>
            <a:r>
              <a:rPr lang="cs-CZ" sz="2000" dirty="0" smtClean="0"/>
              <a:t>,      a </a:t>
            </a:r>
            <a:r>
              <a:rPr lang="cs-CZ" sz="2000" dirty="0" err="1" smtClean="0"/>
              <a:t>bilateral</a:t>
            </a:r>
            <a:r>
              <a:rPr lang="cs-CZ" sz="2000" dirty="0" smtClean="0"/>
              <a:t> </a:t>
            </a:r>
            <a:r>
              <a:rPr lang="cs-CZ" sz="2000" dirty="0" err="1" smtClean="0"/>
              <a:t>finding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3501008"/>
            <a:ext cx="28803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Vasculitis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with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lung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demonstration</a:t>
            </a:r>
            <a:r>
              <a:rPr lang="cs-CZ" sz="2000" b="1" dirty="0" smtClean="0"/>
              <a:t>: </a:t>
            </a:r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X-</a:t>
            </a:r>
            <a:r>
              <a:rPr lang="cs-CZ" sz="2000" dirty="0" err="1" smtClean="0"/>
              <a:t>ray</a:t>
            </a:r>
            <a:r>
              <a:rPr lang="cs-CZ" sz="2000" dirty="0" smtClean="0"/>
              <a:t> </a:t>
            </a:r>
            <a:r>
              <a:rPr lang="cs-CZ" sz="2000" dirty="0" err="1" smtClean="0"/>
              <a:t>finding</a:t>
            </a:r>
            <a:r>
              <a:rPr lang="cs-CZ" sz="2000" dirty="0" smtClean="0"/>
              <a:t>, </a:t>
            </a:r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localization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</a:t>
            </a:r>
            <a:r>
              <a:rPr lang="cs-CZ" sz="2000" dirty="0" err="1" smtClean="0"/>
              <a:t>lobes</a:t>
            </a:r>
            <a:r>
              <a:rPr lang="cs-CZ" sz="2000" dirty="0" smtClean="0"/>
              <a:t>, </a:t>
            </a:r>
            <a:r>
              <a:rPr lang="cs-CZ" sz="2000" dirty="0" err="1" smtClean="0"/>
              <a:t>an</a:t>
            </a:r>
            <a:r>
              <a:rPr lang="cs-CZ" sz="2000" dirty="0" smtClean="0"/>
              <a:t> absence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</a:t>
            </a:r>
            <a:r>
              <a:rPr lang="cs-CZ" sz="2000" dirty="0" err="1" smtClean="0"/>
              <a:t>symptoms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e.g</a:t>
            </a:r>
            <a:r>
              <a:rPr lang="cs-CZ" sz="2000" dirty="0" smtClean="0"/>
              <a:t>. </a:t>
            </a:r>
            <a:r>
              <a:rPr lang="cs-CZ" sz="2000" dirty="0" err="1" smtClean="0"/>
              <a:t>otolaryngological</a:t>
            </a:r>
            <a:r>
              <a:rPr lang="cs-CZ" sz="2000" dirty="0" smtClean="0"/>
              <a:t>)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548680"/>
            <a:ext cx="25922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Tuberculosis</a:t>
            </a:r>
            <a:r>
              <a:rPr lang="cs-CZ" sz="2000" b="1" dirty="0" smtClean="0"/>
              <a:t>:</a:t>
            </a:r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 –</a:t>
            </a:r>
            <a:r>
              <a:rPr lang="cs-CZ" sz="2000" dirty="0" smtClean="0"/>
              <a:t> </a:t>
            </a:r>
            <a:r>
              <a:rPr lang="cs-CZ" sz="2000" dirty="0" err="1" smtClean="0"/>
              <a:t>localization</a:t>
            </a:r>
            <a:r>
              <a:rPr lang="cs-CZ" sz="2000" dirty="0" smtClean="0"/>
              <a:t> 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upper</a:t>
            </a:r>
            <a:r>
              <a:rPr lang="cs-CZ" sz="2000" dirty="0" smtClean="0"/>
              <a:t> </a:t>
            </a:r>
            <a:r>
              <a:rPr lang="cs-CZ" sz="2000" dirty="0" err="1" smtClean="0"/>
              <a:t>lobes</a:t>
            </a:r>
            <a:r>
              <a:rPr lang="cs-CZ" sz="2000" dirty="0" smtClean="0"/>
              <a:t>, </a:t>
            </a:r>
            <a:r>
              <a:rPr lang="cs-CZ" sz="2000" dirty="0" err="1" smtClean="0"/>
              <a:t>night</a:t>
            </a:r>
            <a:r>
              <a:rPr lang="cs-CZ" sz="2000" dirty="0" smtClean="0"/>
              <a:t> </a:t>
            </a:r>
            <a:r>
              <a:rPr lang="cs-CZ" sz="2000" dirty="0" err="1" smtClean="0"/>
              <a:t>sweatting</a:t>
            </a:r>
            <a:r>
              <a:rPr lang="cs-CZ" sz="2000" dirty="0" smtClean="0"/>
              <a:t>,  a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situation</a:t>
            </a:r>
            <a:endParaRPr lang="cs-CZ" sz="2000" dirty="0" smtClean="0"/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</a:t>
            </a:r>
            <a:r>
              <a:rPr lang="cs-CZ" sz="2000" dirty="0" smtClean="0"/>
              <a:t> – no </a:t>
            </a:r>
            <a:r>
              <a:rPr lang="cs-CZ" sz="2000" dirty="0" err="1" smtClean="0"/>
              <a:t>contact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TB in a </a:t>
            </a:r>
            <a:r>
              <a:rPr lang="cs-CZ" sz="2000" dirty="0" err="1" smtClean="0"/>
              <a:t>patient</a:t>
            </a:r>
            <a:r>
              <a:rPr lang="cs-CZ" sz="2000" dirty="0" smtClean="0"/>
              <a:t>´s </a:t>
            </a:r>
            <a:r>
              <a:rPr lang="cs-CZ" sz="2000" dirty="0" err="1" smtClean="0"/>
              <a:t>history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3933056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Aspergilosis</a:t>
            </a:r>
            <a:r>
              <a:rPr lang="cs-CZ" sz="2000" b="1" dirty="0" smtClean="0"/>
              <a:t>:</a:t>
            </a:r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PLUS </a:t>
            </a:r>
            <a:r>
              <a:rPr lang="cs-CZ" sz="2000" dirty="0" smtClean="0"/>
              <a:t>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X-</a:t>
            </a:r>
            <a:r>
              <a:rPr lang="cs-CZ" sz="2000" dirty="0" err="1" smtClean="0"/>
              <a:t>ray</a:t>
            </a:r>
            <a:r>
              <a:rPr lang="cs-CZ" sz="2000" dirty="0" smtClean="0"/>
              <a:t> </a:t>
            </a:r>
            <a:r>
              <a:rPr lang="cs-CZ" sz="2000" dirty="0" err="1" smtClean="0"/>
              <a:t>finding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 </a:t>
            </a:r>
            <a:r>
              <a:rPr lang="cs-CZ" sz="2000" dirty="0" err="1" smtClean="0"/>
              <a:t>cavity</a:t>
            </a:r>
            <a:endParaRPr lang="cs-CZ" sz="2000" dirty="0" smtClean="0"/>
          </a:p>
          <a:p>
            <a:r>
              <a:rPr lang="cs-C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PROTI – </a:t>
            </a:r>
            <a:r>
              <a:rPr lang="cs-CZ" sz="2000" dirty="0" smtClean="0"/>
              <a:t>no </a:t>
            </a:r>
            <a:r>
              <a:rPr lang="cs-CZ" sz="2000" dirty="0" err="1" smtClean="0"/>
              <a:t>immunosupresive</a:t>
            </a:r>
            <a:r>
              <a:rPr lang="cs-CZ" sz="2000" dirty="0" smtClean="0"/>
              <a:t> status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/>
          <p:nvPr/>
        </p:nvPicPr>
        <p:blipFill rotWithShape="1">
          <a:blip r:embed="rId2" cstate="print"/>
          <a:srcRect l="29596" t="31746" r="19808" b="16138"/>
          <a:stretch/>
        </p:blipFill>
        <p:spPr bwMode="auto">
          <a:xfrm>
            <a:off x="4572000" y="3356992"/>
            <a:ext cx="435597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3874" t="17516" r="9046" b="42125"/>
          <a:stretch>
            <a:fillRect/>
          </a:stretch>
        </p:blipFill>
        <p:spPr bwMode="auto">
          <a:xfrm>
            <a:off x="683568" y="3501008"/>
            <a:ext cx="3528392" cy="21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63918" t="12422" r="13945" b="33438"/>
          <a:stretch>
            <a:fillRect/>
          </a:stretch>
        </p:blipFill>
        <p:spPr bwMode="auto">
          <a:xfrm>
            <a:off x="1691680" y="260648"/>
            <a:ext cx="21602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a 1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111279" y="1336993"/>
            <a:ext cx="226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Mantoux</a:t>
            </a:r>
            <a:r>
              <a:rPr lang="cs-CZ" sz="2400" dirty="0" smtClean="0"/>
              <a:t> II +15mm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227687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examination</a:t>
            </a:r>
            <a:r>
              <a:rPr lang="cs-CZ" sz="2400" dirty="0" smtClean="0"/>
              <a:t> </a:t>
            </a:r>
            <a:r>
              <a:rPr lang="cs-CZ" sz="2400" dirty="0" err="1" smtClean="0"/>
              <a:t>should</a:t>
            </a:r>
            <a:r>
              <a:rPr lang="cs-CZ" sz="2400" dirty="0" smtClean="0"/>
              <a:t> </a:t>
            </a:r>
            <a:r>
              <a:rPr lang="cs-CZ" sz="2400" dirty="0" err="1" smtClean="0"/>
              <a:t>be</a:t>
            </a:r>
            <a:r>
              <a:rPr lang="cs-CZ" sz="2400" dirty="0" smtClean="0"/>
              <a:t> </a:t>
            </a:r>
            <a:r>
              <a:rPr lang="cs-CZ" sz="2400" dirty="0" err="1" smtClean="0"/>
              <a:t>done</a:t>
            </a:r>
            <a:r>
              <a:rPr lang="cs-CZ" sz="2400" dirty="0"/>
              <a:t>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07696" y="177281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scan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dirty="0" err="1"/>
              <a:t>C</a:t>
            </a:r>
            <a:r>
              <a:rPr lang="cs-CZ" dirty="0" err="1" smtClean="0"/>
              <a:t>avities</a:t>
            </a:r>
            <a:r>
              <a:rPr lang="cs-CZ" dirty="0" smtClean="0"/>
              <a:t> in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lobes</a:t>
            </a:r>
            <a:r>
              <a:rPr lang="cs-CZ" dirty="0" smtClean="0"/>
              <a:t>, </a:t>
            </a:r>
            <a:r>
              <a:rPr lang="cs-CZ" dirty="0" err="1" smtClean="0"/>
              <a:t>calcifications</a:t>
            </a:r>
            <a:r>
              <a:rPr lang="cs-CZ" dirty="0" smtClean="0"/>
              <a:t>, </a:t>
            </a:r>
            <a:r>
              <a:rPr lang="cs-CZ" dirty="0" err="1" smtClean="0"/>
              <a:t>pachypleural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, no </a:t>
            </a:r>
            <a:r>
              <a:rPr lang="cs-CZ" dirty="0" err="1" smtClean="0"/>
              <a:t>lympadenopathy</a:t>
            </a:r>
            <a:r>
              <a:rPr lang="cs-CZ" dirty="0" smtClean="0"/>
              <a:t>, a </a:t>
            </a:r>
            <a:r>
              <a:rPr lang="cs-CZ" dirty="0" err="1" smtClean="0"/>
              <a:t>left</a:t>
            </a:r>
            <a:r>
              <a:rPr lang="cs-CZ" dirty="0" smtClean="0"/>
              <a:t>-</a:t>
            </a:r>
            <a:r>
              <a:rPr lang="cs-CZ" dirty="0" err="1" smtClean="0"/>
              <a:t>sided</a:t>
            </a:r>
            <a:r>
              <a:rPr lang="cs-CZ" dirty="0" smtClean="0"/>
              <a:t> </a:t>
            </a:r>
            <a:r>
              <a:rPr lang="cs-CZ" dirty="0" err="1" smtClean="0"/>
              <a:t>pneumothorax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1560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pozitive </a:t>
            </a:r>
            <a:r>
              <a:rPr lang="cs-CZ" dirty="0" err="1" smtClean="0"/>
              <a:t>microscopy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sputum </a:t>
            </a:r>
            <a:r>
              <a:rPr lang="cs-CZ" dirty="0" err="1" smtClean="0"/>
              <a:t>for</a:t>
            </a:r>
            <a:r>
              <a:rPr lang="cs-CZ" dirty="0" smtClean="0"/>
              <a:t> M.</a:t>
            </a:r>
            <a:r>
              <a:rPr lang="cs-CZ" dirty="0" err="1" smtClean="0"/>
              <a:t>tuberculosis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55976" y="476672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Autoantibodies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(ANA, ANCA, ENA) negative, </a:t>
            </a:r>
            <a:r>
              <a:rPr lang="cs-CZ" sz="2400" dirty="0" err="1" smtClean="0">
                <a:solidFill>
                  <a:srgbClr val="FF0000"/>
                </a:solidFill>
                <a:latin typeface="Informal Roman" pitchFamily="66" charset="0"/>
              </a:rPr>
              <a:t>glucane</a:t>
            </a:r>
            <a:r>
              <a:rPr lang="cs-CZ" sz="2400" dirty="0" smtClean="0">
                <a:solidFill>
                  <a:srgbClr val="FF0000"/>
                </a:solidFill>
                <a:latin typeface="Informal Roman" pitchFamily="66" charset="0"/>
              </a:rPr>
              <a:t> negative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Diagnosis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antituberculose</a:t>
            </a:r>
            <a:r>
              <a:rPr lang="cs-CZ" dirty="0" smtClean="0"/>
              <a:t> </a:t>
            </a:r>
            <a:r>
              <a:rPr lang="cs-CZ" dirty="0" err="1" smtClean="0"/>
              <a:t>drug</a:t>
            </a:r>
            <a:r>
              <a:rPr lang="cs-CZ" dirty="0" smtClean="0"/>
              <a:t> </a:t>
            </a:r>
            <a:r>
              <a:rPr lang="cs-CZ" dirty="0" err="1" smtClean="0"/>
              <a:t>treament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(RMP, PZA, INH, EMB), a </a:t>
            </a:r>
            <a:r>
              <a:rPr lang="cs-CZ" dirty="0" err="1" smtClean="0"/>
              <a:t>hospital</a:t>
            </a:r>
            <a:r>
              <a:rPr lang="cs-CZ" dirty="0" smtClean="0"/>
              <a:t> care </a:t>
            </a:r>
            <a:r>
              <a:rPr lang="cs-CZ" dirty="0" err="1" smtClean="0"/>
              <a:t>for</a:t>
            </a:r>
            <a:r>
              <a:rPr lang="cs-CZ" dirty="0" smtClean="0"/>
              <a:t> 6 </a:t>
            </a:r>
            <a:r>
              <a:rPr lang="cs-CZ" dirty="0" err="1" smtClean="0"/>
              <a:t>months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endParaRPr lang="cs-CZ" dirty="0" smtClean="0"/>
          </a:p>
          <a:p>
            <a:r>
              <a:rPr lang="cs-CZ" dirty="0" err="1" smtClean="0"/>
              <a:t>Contacts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examined</a:t>
            </a:r>
            <a:r>
              <a:rPr lang="cs-CZ" dirty="0" smtClean="0"/>
              <a:t> to </a:t>
            </a:r>
            <a:r>
              <a:rPr lang="cs-CZ" dirty="0" err="1" smtClean="0"/>
              <a:t>exclude</a:t>
            </a:r>
            <a:r>
              <a:rPr lang="cs-CZ" dirty="0" smtClean="0"/>
              <a:t> TB</a:t>
            </a:r>
          </a:p>
          <a:p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smtClean="0"/>
              <a:t> pneumothorax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indicated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362</Words>
  <Application>Microsoft Office PowerPoint</Application>
  <PresentationFormat>Předvádění na obrazovce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Case report I Chest pain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Doubková Martina</cp:lastModifiedBy>
  <cp:revision>37</cp:revision>
  <dcterms:created xsi:type="dcterms:W3CDTF">2020-04-22T18:33:18Z</dcterms:created>
  <dcterms:modified xsi:type="dcterms:W3CDTF">2020-04-28T12:50:24Z</dcterms:modified>
</cp:coreProperties>
</file>