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304" r:id="rId7"/>
    <p:sldId id="264" r:id="rId8"/>
    <p:sldId id="266" r:id="rId9"/>
    <p:sldId id="268" r:id="rId10"/>
    <p:sldId id="270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5" r:id="rId21"/>
    <p:sldId id="286" r:id="rId22"/>
    <p:sldId id="287" r:id="rId23"/>
    <p:sldId id="305" r:id="rId24"/>
    <p:sldId id="288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9C3C707-B51D-4670-B16B-A2DA580284D1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BA7FFC-71E7-48D1-BFB8-A618AC1CC8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tsnet.org/graphics/experts/Thoracic/d_rice_endobronc_ultrasnd/Figure-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146032" cy="9906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704856" cy="2592288"/>
          </a:xfrm>
        </p:spPr>
        <p:txBody>
          <a:bodyPr>
            <a:normAutofit/>
          </a:bodyPr>
          <a:lstStyle/>
          <a:p>
            <a:r>
              <a:rPr lang="cs-CZ" dirty="0"/>
              <a:t>MUDr. Monika </a:t>
            </a:r>
            <a:r>
              <a:rPr lang="cs-CZ" dirty="0" err="1"/>
              <a:t>Bratová</a:t>
            </a:r>
            <a:r>
              <a:rPr lang="cs-CZ" dirty="0"/>
              <a:t> </a:t>
            </a:r>
          </a:p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TB University </a:t>
            </a:r>
            <a:r>
              <a:rPr lang="cs-CZ" dirty="0" err="1"/>
              <a:t>Hospital</a:t>
            </a:r>
            <a:r>
              <a:rPr lang="cs-CZ" dirty="0"/>
              <a:t> Brno </a:t>
            </a:r>
          </a:p>
          <a:p>
            <a:r>
              <a:rPr lang="cs-CZ" dirty="0"/>
              <a:t>Masaryk University,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- </a:t>
            </a:r>
            <a:r>
              <a:rPr lang="cs-CZ" dirty="0" err="1"/>
              <a:t>Pacients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latin typeface="Arial" charset="0"/>
                <a:cs typeface="Arial" charset="0"/>
              </a:rPr>
              <a:t>The</a:t>
            </a:r>
            <a:r>
              <a:rPr lang="cs-CZ" altLang="cs-CZ" dirty="0">
                <a:latin typeface="Arial" charset="0"/>
                <a:cs typeface="Arial" charset="0"/>
              </a:rPr>
              <a:t> most </a:t>
            </a:r>
            <a:r>
              <a:rPr lang="cs-CZ" altLang="cs-CZ" dirty="0" err="1">
                <a:latin typeface="Arial" charset="0"/>
                <a:cs typeface="Arial" charset="0"/>
              </a:rPr>
              <a:t>important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is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well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done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history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and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physical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examination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of</a:t>
            </a:r>
            <a:r>
              <a:rPr lang="cs-CZ" altLang="cs-CZ" dirty="0">
                <a:latin typeface="Arial" charset="0"/>
                <a:cs typeface="Arial" charset="0"/>
              </a:rPr>
              <a:t> a </a:t>
            </a:r>
            <a:r>
              <a:rPr lang="cs-CZ" altLang="cs-CZ" dirty="0" err="1">
                <a:latin typeface="Arial" charset="0"/>
                <a:cs typeface="Arial" charset="0"/>
              </a:rPr>
              <a:t>patient</a:t>
            </a:r>
            <a:r>
              <a:rPr lang="cs-CZ" altLang="cs-CZ" dirty="0">
                <a:latin typeface="Arial" charset="0"/>
                <a:cs typeface="Arial" charset="0"/>
              </a:rPr>
              <a:t>!</a:t>
            </a:r>
          </a:p>
          <a:p>
            <a:pPr>
              <a:defRPr/>
            </a:pPr>
            <a:endParaRPr lang="cs-CZ" alt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altLang="cs-CZ" dirty="0" err="1">
                <a:latin typeface="Arial" charset="0"/>
                <a:cs typeface="Arial" charset="0"/>
              </a:rPr>
              <a:t>History</a:t>
            </a:r>
            <a:r>
              <a:rPr lang="cs-CZ" altLang="cs-CZ" dirty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cs-CZ" altLang="cs-CZ" dirty="0" err="1">
                <a:latin typeface="Arial" charset="0"/>
              </a:rPr>
              <a:t>family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history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other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oncological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disesases</a:t>
            </a:r>
            <a:r>
              <a:rPr lang="cs-CZ" altLang="cs-CZ" dirty="0">
                <a:latin typeface="Arial" charset="0"/>
              </a:rPr>
              <a:t>, smoking,  </a:t>
            </a:r>
            <a:r>
              <a:rPr lang="cs-CZ" altLang="cs-CZ" dirty="0" err="1">
                <a:latin typeface="Arial" charset="0"/>
              </a:rPr>
              <a:t>professional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risks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cough</a:t>
            </a:r>
            <a:r>
              <a:rPr lang="cs-CZ" altLang="cs-CZ" dirty="0">
                <a:latin typeface="Arial" charset="0"/>
              </a:rPr>
              <a:t>, hemoptysis, </a:t>
            </a:r>
            <a:r>
              <a:rPr lang="cs-CZ" altLang="cs-CZ" dirty="0" err="1">
                <a:latin typeface="Arial" charset="0"/>
              </a:rPr>
              <a:t>chest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pain</a:t>
            </a:r>
            <a:r>
              <a:rPr lang="cs-CZ" altLang="cs-CZ" dirty="0">
                <a:latin typeface="Arial" charset="0"/>
              </a:rPr>
              <a:t>, dyspnoe, </a:t>
            </a:r>
            <a:r>
              <a:rPr lang="cs-CZ" altLang="cs-CZ" dirty="0" err="1">
                <a:latin typeface="Arial" charset="0"/>
              </a:rPr>
              <a:t>dysfagia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recurent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pneumonias</a:t>
            </a:r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–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examination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err="1">
                <a:latin typeface="Arial" charset="0"/>
                <a:cs typeface="Arial" charset="0"/>
              </a:rPr>
              <a:t>We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can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observe</a:t>
            </a:r>
            <a:r>
              <a:rPr lang="cs-CZ" dirty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Cyanosis</a:t>
            </a:r>
            <a:r>
              <a:rPr lang="cs-CZ" dirty="0">
                <a:latin typeface="Arial" charset="0"/>
                <a:cs typeface="Arial" charset="0"/>
              </a:rPr>
              <a:t>, ikterus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Edema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of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extremities</a:t>
            </a:r>
            <a:r>
              <a:rPr lang="cs-CZ" dirty="0">
                <a:latin typeface="Arial" charset="0"/>
                <a:cs typeface="Arial" charset="0"/>
              </a:rPr>
              <a:t>, </a:t>
            </a:r>
            <a:r>
              <a:rPr lang="cs-CZ" dirty="0" err="1">
                <a:latin typeface="Arial" charset="0"/>
                <a:cs typeface="Arial" charset="0"/>
              </a:rPr>
              <a:t>vena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cava</a:t>
            </a:r>
            <a:r>
              <a:rPr lang="cs-CZ" dirty="0">
                <a:latin typeface="Arial" charset="0"/>
                <a:cs typeface="Arial" charset="0"/>
              </a:rPr>
              <a:t> syndrome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charset="0"/>
                <a:cs typeface="Arial" charset="0"/>
              </a:rPr>
              <a:t>Dyspnoe, </a:t>
            </a:r>
            <a:r>
              <a:rPr lang="cs-CZ" dirty="0" err="1">
                <a:latin typeface="Arial" charset="0"/>
                <a:cs typeface="Arial" charset="0"/>
              </a:rPr>
              <a:t>stridor</a:t>
            </a:r>
            <a:r>
              <a:rPr lang="cs-CZ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Peripheral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lymfadenopathy</a:t>
            </a:r>
            <a:r>
              <a:rPr lang="cs-CZ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Rarely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cs typeface="Arial" charset="0"/>
              </a:rPr>
              <a:t>Claude-Bernard-Horner syndrome</a:t>
            </a: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  <a:cs typeface="Arial" charset="0"/>
              </a:rPr>
              <a:t>Any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kind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of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paraneoplastic</a:t>
            </a:r>
            <a:r>
              <a:rPr lang="cs-CZ" dirty="0">
                <a:latin typeface="Arial" charset="0"/>
                <a:cs typeface="Arial" charset="0"/>
              </a:rPr>
              <a:t> syndrome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weakened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audible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wheezes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dull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percussion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Diagnosis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Arial" charset="0"/>
              </a:rPr>
              <a:t>P</a:t>
            </a:r>
            <a:r>
              <a:rPr lang="en-GB" dirty="0" err="1">
                <a:latin typeface="Arial" charset="0"/>
              </a:rPr>
              <a:t>ostero</a:t>
            </a:r>
            <a:r>
              <a:rPr lang="en-GB" dirty="0">
                <a:latin typeface="Arial" charset="0"/>
              </a:rPr>
              <a:t>-anterior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and lateral chest X-rays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rial" charset="0"/>
              </a:rPr>
              <a:t>CT </a:t>
            </a:r>
            <a:r>
              <a:rPr lang="cs-CZ" dirty="0" err="1">
                <a:latin typeface="Arial" charset="0"/>
              </a:rPr>
              <a:t>scan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lung</a:t>
            </a:r>
            <a:r>
              <a:rPr lang="cs-CZ" dirty="0">
                <a:latin typeface="Arial" charset="0"/>
              </a:rPr>
              <a:t> and abdomen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</a:rPr>
              <a:t>Bronchoscopy</a:t>
            </a:r>
            <a:r>
              <a:rPr lang="cs-CZ" dirty="0">
                <a:latin typeface="Arial" charset="0"/>
              </a:rPr>
              <a:t> and </a:t>
            </a:r>
            <a:r>
              <a:rPr lang="cs-CZ" dirty="0" err="1">
                <a:latin typeface="Arial" charset="0"/>
              </a:rPr>
              <a:t>its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modifications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dirty="0" err="1">
                <a:latin typeface="Arial" charset="0"/>
              </a:rPr>
              <a:t>Transparietal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punction</a:t>
            </a:r>
            <a:r>
              <a:rPr lang="en-GB" dirty="0">
                <a:latin typeface="Arial" charset="0"/>
              </a:rPr>
              <a:t> biopsy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dirty="0" err="1">
                <a:latin typeface="Arial" charset="0"/>
              </a:rPr>
              <a:t>Thoracoscopy</a:t>
            </a:r>
            <a:r>
              <a:rPr lang="en-GB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(VATS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mediastinos</a:t>
            </a:r>
            <a:r>
              <a:rPr lang="en-GB" dirty="0">
                <a:latin typeface="Arial" charset="0"/>
              </a:rPr>
              <a:t>copy</a:t>
            </a:r>
            <a:r>
              <a:rPr lang="cs-CZ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Arial" charset="0"/>
              </a:rPr>
              <a:t>Cytological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examination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pleural</a:t>
            </a:r>
            <a:r>
              <a:rPr lang="cs-CZ" dirty="0">
                <a:latin typeface="Arial" charset="0"/>
              </a:rPr>
              <a:t> fluid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charset="0"/>
              </a:rPr>
              <a:t>MR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a brain (SCLC), </a:t>
            </a:r>
            <a:r>
              <a:rPr lang="cs-CZ" dirty="0" err="1">
                <a:latin typeface="Arial" charset="0"/>
              </a:rPr>
              <a:t>scintigraphy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bones</a:t>
            </a:r>
            <a:r>
              <a:rPr lang="cs-CZ" dirty="0">
                <a:latin typeface="Arial" charset="0"/>
              </a:rPr>
              <a:t> (SCLC)</a:t>
            </a:r>
          </a:p>
          <a:p>
            <a:pPr>
              <a:lnSpc>
                <a:spcPct val="90000"/>
              </a:lnSpc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latin typeface="Arial" charset="0"/>
              </a:rPr>
              <a:t>Fi</a:t>
            </a:r>
            <a:r>
              <a:rPr lang="en-GB" b="1" dirty="0" err="1">
                <a:latin typeface="Arial" charset="0"/>
              </a:rPr>
              <a:t>nal</a:t>
            </a:r>
            <a:r>
              <a:rPr lang="en-GB" b="1" dirty="0">
                <a:latin typeface="Arial" charset="0"/>
              </a:rPr>
              <a:t> diagnosis </a:t>
            </a:r>
            <a:r>
              <a:rPr lang="cs-CZ" b="1" dirty="0" err="1">
                <a:latin typeface="Arial" charset="0"/>
              </a:rPr>
              <a:t>is</a:t>
            </a:r>
            <a:r>
              <a:rPr lang="cs-CZ" b="1" dirty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al</a:t>
            </a:r>
            <a:r>
              <a:rPr lang="cs-CZ" b="1" dirty="0">
                <a:latin typeface="Arial" charset="0"/>
              </a:rPr>
              <a:t>l</a:t>
            </a:r>
            <a:r>
              <a:rPr lang="en-GB" b="1" dirty="0">
                <a:latin typeface="Arial" charset="0"/>
              </a:rPr>
              <a:t>ways based on histological </a:t>
            </a:r>
            <a:r>
              <a:rPr lang="cs-CZ" b="1" dirty="0" err="1">
                <a:latin typeface="Arial" charset="0"/>
              </a:rPr>
              <a:t>or</a:t>
            </a:r>
            <a:r>
              <a:rPr lang="en-GB" b="1" dirty="0">
                <a:latin typeface="Arial" charset="0"/>
              </a:rPr>
              <a:t> cytological findings</a:t>
            </a:r>
            <a:endParaRPr lang="en-GB" dirty="0">
              <a:latin typeface="Arial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X-</a:t>
            </a:r>
            <a:r>
              <a:rPr lang="cs-CZ" dirty="0" err="1"/>
              <a:t>rays</a:t>
            </a:r>
            <a:endParaRPr lang="cs-CZ" dirty="0"/>
          </a:p>
        </p:txBody>
      </p:sp>
      <p:pic>
        <p:nvPicPr>
          <p:cNvPr id="5" name="Picture 2" descr="P212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340768"/>
            <a:ext cx="398027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212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76771" cy="36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 </a:t>
            </a:r>
            <a:r>
              <a:rPr lang="cs-CZ" dirty="0" err="1"/>
              <a:t>scans</a:t>
            </a:r>
            <a:endParaRPr lang="cs-CZ" dirty="0"/>
          </a:p>
        </p:txBody>
      </p:sp>
      <p:pic>
        <p:nvPicPr>
          <p:cNvPr id="3" name="Picture 2" descr="P2120015"/>
          <p:cNvPicPr>
            <a:picLocks noChangeAspect="1" noChangeArrowheads="1"/>
          </p:cNvPicPr>
          <p:nvPr/>
        </p:nvPicPr>
        <p:blipFill>
          <a:blip r:embed="rId2" cstate="print"/>
          <a:srcRect l="8371"/>
          <a:stretch>
            <a:fillRect/>
          </a:stretch>
        </p:blipFill>
        <p:spPr bwMode="auto">
          <a:xfrm>
            <a:off x="5580112" y="640605"/>
            <a:ext cx="3230824" cy="44049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Obrázek 3" descr="882-4703-1-SP.jpg"/>
          <p:cNvPicPr>
            <a:picLocks noChangeAspect="1"/>
          </p:cNvPicPr>
          <p:nvPr/>
        </p:nvPicPr>
        <p:blipFill>
          <a:blip r:embed="rId3" cstate="print"/>
          <a:srcRect l="11371" t="8001" r="35143" b="58400"/>
          <a:stretch>
            <a:fillRect/>
          </a:stretch>
        </p:blipFill>
        <p:spPr>
          <a:xfrm>
            <a:off x="318769" y="620688"/>
            <a:ext cx="4941549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MRI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</a:t>
            </a:r>
          </a:p>
        </p:txBody>
      </p:sp>
      <p:pic>
        <p:nvPicPr>
          <p:cNvPr id="3" name="Picture 2" descr="P221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1"/>
            <a:ext cx="4300264" cy="48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Scintigraphy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bones</a:t>
            </a:r>
            <a:endParaRPr lang="cs-CZ" dirty="0"/>
          </a:p>
        </p:txBody>
      </p:sp>
      <p:pic>
        <p:nvPicPr>
          <p:cNvPr id="5" name="Obrázek 4" descr="Scintigraphy_pelvis_with_bone_metastasi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8166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Bronchoscopy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</p:txBody>
      </p:sp>
      <p:pic>
        <p:nvPicPr>
          <p:cNvPr id="3" name="Picture 3" descr="h3"/>
          <p:cNvPicPr>
            <a:picLocks noChangeAspect="1" noChangeArrowheads="1"/>
          </p:cNvPicPr>
          <p:nvPr/>
        </p:nvPicPr>
        <p:blipFill>
          <a:blip r:embed="rId2" cstate="print"/>
          <a:srcRect r="-4034" b="-5416"/>
          <a:stretch>
            <a:fillRect/>
          </a:stretch>
        </p:blipFill>
        <p:spPr>
          <a:xfrm>
            <a:off x="179512" y="404664"/>
            <a:ext cx="4104456" cy="4176464"/>
          </a:xfrm>
          <a:prstGeom prst="rect">
            <a:avLst/>
          </a:prstGeom>
        </p:spPr>
      </p:pic>
      <p:pic>
        <p:nvPicPr>
          <p:cNvPr id="4" name="Picture 4" descr="P1010783"/>
          <p:cNvPicPr>
            <a:picLocks noChangeAspect="1" noChangeArrowheads="1"/>
          </p:cNvPicPr>
          <p:nvPr/>
        </p:nvPicPr>
        <p:blipFill>
          <a:blip r:embed="rId3" cstate="print"/>
          <a:srcRect l="20483" t="6062" r="13965" b="10595"/>
          <a:stretch>
            <a:fillRect/>
          </a:stretch>
        </p:blipFill>
        <p:spPr>
          <a:xfrm>
            <a:off x="4427984" y="404664"/>
            <a:ext cx="439248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z názvu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1062"/>
            <a:ext cx="3839840" cy="38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ez ná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3716"/>
            <a:ext cx="3832472" cy="382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Endobronchial</a:t>
            </a:r>
            <a:r>
              <a:rPr lang="cs-CZ" dirty="0"/>
              <a:t> </a:t>
            </a:r>
            <a:r>
              <a:rPr lang="cs-CZ" dirty="0" err="1"/>
              <a:t>finding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cs-CZ" dirty="0"/>
              <a:t>EBUS</a:t>
            </a:r>
          </a:p>
        </p:txBody>
      </p:sp>
      <p:pic>
        <p:nvPicPr>
          <p:cNvPr id="3" name="Picture 5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66" y="395026"/>
            <a:ext cx="3239164" cy="45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Figure-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5308087" cy="45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cs-CZ" dirty="0">
                <a:latin typeface="Arial" charset="0"/>
              </a:rPr>
              <a:t>Lung cancer</a:t>
            </a:r>
            <a:r>
              <a:rPr lang="cs-CZ" altLang="cs-CZ" dirty="0">
                <a:latin typeface="Arial" charset="0"/>
              </a:rPr>
              <a:t> = </a:t>
            </a:r>
            <a:r>
              <a:rPr lang="cs-CZ" altLang="cs-CZ" dirty="0" err="1">
                <a:latin typeface="Arial" charset="0"/>
              </a:rPr>
              <a:t>bronchogenis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carcinoma</a:t>
            </a:r>
            <a:r>
              <a:rPr lang="cs-CZ" altLang="cs-CZ" dirty="0">
                <a:latin typeface="Arial" charset="0"/>
              </a:rPr>
              <a:t> - </a:t>
            </a:r>
            <a:r>
              <a:rPr lang="cs-CZ" altLang="cs-CZ" dirty="0" err="1">
                <a:latin typeface="Arial" charset="0"/>
              </a:rPr>
              <a:t>include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tumors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lung</a:t>
            </a:r>
            <a:r>
              <a:rPr lang="cs-CZ" altLang="cs-CZ" dirty="0">
                <a:latin typeface="Arial" charset="0"/>
              </a:rPr>
              <a:t> and </a:t>
            </a:r>
            <a:r>
              <a:rPr lang="cs-CZ" altLang="cs-CZ" dirty="0" err="1">
                <a:latin typeface="Arial" charset="0"/>
              </a:rPr>
              <a:t>brochi</a:t>
            </a:r>
            <a:endParaRPr lang="cs-CZ" alt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altLang="cs-CZ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charset="0"/>
              </a:rPr>
              <a:t>In 1912 </a:t>
            </a:r>
            <a:r>
              <a:rPr lang="cs-CZ" altLang="cs-CZ" dirty="0" err="1">
                <a:latin typeface="Arial" charset="0"/>
              </a:rPr>
              <a:t>all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cases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lung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cancer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worldwide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were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documentated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it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was</a:t>
            </a:r>
            <a:r>
              <a:rPr lang="cs-CZ" altLang="cs-CZ" dirty="0">
                <a:latin typeface="Arial" charset="0"/>
              </a:rPr>
              <a:t> 374 </a:t>
            </a:r>
            <a:r>
              <a:rPr lang="cs-CZ" altLang="cs-CZ" dirty="0" err="1">
                <a:latin typeface="Arial" charset="0"/>
              </a:rPr>
              <a:t>cases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cs-CZ" altLang="cs-CZ" dirty="0">
                <a:latin typeface="Arial" charset="0"/>
              </a:rPr>
              <a:t> in 2018 </a:t>
            </a:r>
            <a:r>
              <a:rPr lang="cs-CZ" altLang="cs-CZ" dirty="0" err="1">
                <a:latin typeface="Arial" charset="0"/>
              </a:rPr>
              <a:t>according</a:t>
            </a:r>
            <a:r>
              <a:rPr lang="cs-CZ" altLang="cs-CZ" dirty="0">
                <a:latin typeface="Arial" charset="0"/>
              </a:rPr>
              <a:t> to WHO </a:t>
            </a:r>
            <a:r>
              <a:rPr lang="cs-CZ" altLang="cs-CZ" dirty="0" err="1">
                <a:latin typeface="Arial" charset="0"/>
              </a:rPr>
              <a:t>there</a:t>
            </a:r>
            <a:r>
              <a:rPr lang="cs-CZ" altLang="cs-CZ" dirty="0">
                <a:latin typeface="Arial" charset="0"/>
              </a:rPr>
              <a:t> are 2 093 876 </a:t>
            </a:r>
            <a:r>
              <a:rPr lang="cs-CZ" altLang="cs-CZ" dirty="0" err="1">
                <a:latin typeface="Arial" charset="0"/>
              </a:rPr>
              <a:t>new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cases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lung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cancer</a:t>
            </a:r>
            <a:r>
              <a:rPr lang="cs-CZ" altLang="cs-CZ" dirty="0">
                <a:latin typeface="Arial" charset="0"/>
              </a:rPr>
              <a:t> in </a:t>
            </a:r>
            <a:r>
              <a:rPr lang="cs-CZ" altLang="cs-CZ" dirty="0" err="1">
                <a:latin typeface="Arial" charset="0"/>
              </a:rPr>
              <a:t>the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world</a:t>
            </a:r>
            <a:endParaRPr lang="cs-CZ" altLang="cs-CZ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latin typeface="Arial" charset="0"/>
              </a:rPr>
              <a:t>Smoking </a:t>
            </a:r>
            <a:r>
              <a:rPr lang="cs-CZ" altLang="cs-CZ" dirty="0" err="1">
                <a:latin typeface="Arial" charset="0"/>
              </a:rPr>
              <a:t>is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still</a:t>
            </a:r>
            <a:r>
              <a:rPr lang="cs-CZ" altLang="cs-CZ" dirty="0">
                <a:latin typeface="Arial" charset="0"/>
              </a:rPr>
              <a:t> a </a:t>
            </a:r>
            <a:r>
              <a:rPr lang="cs-CZ" altLang="cs-CZ" dirty="0" err="1">
                <a:latin typeface="Arial" charset="0"/>
              </a:rPr>
              <a:t>main</a:t>
            </a:r>
            <a:r>
              <a:rPr lang="cs-CZ" altLang="cs-CZ" dirty="0">
                <a:latin typeface="Arial" charset="0"/>
              </a:rPr>
              <a:t> risk </a:t>
            </a:r>
            <a:r>
              <a:rPr lang="cs-CZ" altLang="cs-CZ" dirty="0" err="1">
                <a:latin typeface="Arial" charset="0"/>
              </a:rPr>
              <a:t>factor</a:t>
            </a:r>
            <a:br>
              <a:rPr lang="cs-CZ" b="1" u="sng" dirty="0"/>
            </a:br>
            <a:endParaRPr lang="cs-CZ" b="1" i="1" dirty="0"/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markers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Arial" charset="0"/>
              </a:rPr>
              <a:t>Are </a:t>
            </a:r>
            <a:r>
              <a:rPr lang="cs-CZ" altLang="cs-CZ" dirty="0" err="1">
                <a:latin typeface="Arial" charset="0"/>
              </a:rPr>
              <a:t>importatnt</a:t>
            </a:r>
            <a:r>
              <a:rPr lang="cs-CZ" altLang="cs-CZ" dirty="0">
                <a:latin typeface="Arial" charset="0"/>
              </a:rPr>
              <a:t> in a m</a:t>
            </a:r>
            <a:r>
              <a:rPr lang="en-GB" altLang="cs-CZ" dirty="0" err="1">
                <a:latin typeface="Arial" charset="0"/>
              </a:rPr>
              <a:t>onitoring</a:t>
            </a:r>
            <a:r>
              <a:rPr lang="en-GB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the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disease</a:t>
            </a:r>
            <a:r>
              <a:rPr lang="cs-CZ" altLang="cs-CZ" dirty="0">
                <a:latin typeface="Arial" charset="0"/>
              </a:rPr>
              <a:t> not </a:t>
            </a:r>
            <a:r>
              <a:rPr lang="cs-CZ" altLang="cs-CZ" dirty="0" err="1">
                <a:latin typeface="Arial" charset="0"/>
              </a:rPr>
              <a:t>for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the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diagnosis</a:t>
            </a:r>
            <a:endParaRPr lang="cs-CZ" altLang="cs-CZ" dirty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Arial" charset="0"/>
              </a:rPr>
              <a:t>NSCLC: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" charset="0"/>
              </a:rPr>
              <a:t>   CEA (</a:t>
            </a:r>
            <a:r>
              <a:rPr lang="cs-CZ" altLang="cs-CZ" dirty="0" err="1">
                <a:latin typeface="Arial" charset="0"/>
              </a:rPr>
              <a:t>cancer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embryonal</a:t>
            </a:r>
            <a:r>
              <a:rPr lang="cs-CZ" altLang="cs-CZ" dirty="0">
                <a:latin typeface="Arial" charset="0"/>
              </a:rPr>
              <a:t> antigen)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" charset="0"/>
              </a:rPr>
              <a:t>   CYFRA 21-1 (fragment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cytokeratine</a:t>
            </a:r>
            <a:r>
              <a:rPr lang="cs-CZ" altLang="cs-CZ" dirty="0">
                <a:latin typeface="Arial" charset="0"/>
              </a:rPr>
              <a:t> 21)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" charset="0"/>
              </a:rPr>
              <a:t>   SCC </a:t>
            </a:r>
            <a:r>
              <a:rPr lang="cs-CZ" altLang="cs-CZ" dirty="0" err="1">
                <a:latin typeface="Arial" charset="0"/>
              </a:rPr>
              <a:t>Ag</a:t>
            </a:r>
            <a:r>
              <a:rPr lang="cs-CZ" altLang="cs-CZ" dirty="0">
                <a:latin typeface="Arial" charset="0"/>
              </a:rPr>
              <a:t> (</a:t>
            </a:r>
            <a:r>
              <a:rPr lang="cs-CZ" altLang="cs-CZ" dirty="0" err="1">
                <a:latin typeface="Arial" charset="0"/>
              </a:rPr>
              <a:t>squamos</a:t>
            </a:r>
            <a:r>
              <a:rPr lang="cs-CZ" altLang="cs-CZ" dirty="0">
                <a:latin typeface="Arial" charset="0"/>
              </a:rPr>
              <a:t> cell antigen)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Arial" charset="0"/>
              </a:rPr>
              <a:t>SCLC: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" charset="0"/>
              </a:rPr>
              <a:t>   NSE (neuron </a:t>
            </a:r>
            <a:r>
              <a:rPr lang="cs-CZ" altLang="cs-CZ" dirty="0" err="1">
                <a:latin typeface="Arial" charset="0"/>
              </a:rPr>
              <a:t>specific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enolase</a:t>
            </a:r>
            <a:r>
              <a:rPr lang="cs-CZ" altLang="cs-CZ" dirty="0">
                <a:latin typeface="Arial" charset="0"/>
              </a:rPr>
              <a:t>),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" charset="0"/>
              </a:rPr>
              <a:t>   Pro GRP (pro-gastrine </a:t>
            </a:r>
            <a:r>
              <a:rPr lang="cs-CZ" altLang="cs-CZ" dirty="0" err="1">
                <a:latin typeface="Arial" charset="0"/>
              </a:rPr>
              <a:t>realising</a:t>
            </a:r>
            <a:r>
              <a:rPr lang="cs-CZ" altLang="cs-CZ" dirty="0">
                <a:latin typeface="Arial" charset="0"/>
              </a:rPr>
              <a:t> peptide)</a:t>
            </a:r>
            <a:endParaRPr lang="cs-CZ" alt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Oncological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disese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(and performance status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Curative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I-IIIA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curative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Palliative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IIIB-IV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chemo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(management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>
                <a:latin typeface="Arial" charset="0"/>
              </a:rPr>
              <a:t>Adjuvant </a:t>
            </a:r>
            <a:r>
              <a:rPr lang="cs-CZ" altLang="cs-CZ" dirty="0" err="1">
                <a:latin typeface="Arial" charset="0"/>
              </a:rPr>
              <a:t>chemot</a:t>
            </a:r>
            <a:r>
              <a:rPr lang="en-GB" altLang="cs-CZ" dirty="0">
                <a:latin typeface="Arial" charset="0"/>
              </a:rPr>
              <a:t>h</a:t>
            </a:r>
            <a:r>
              <a:rPr lang="cs-CZ" altLang="cs-CZ" dirty="0" err="1">
                <a:latin typeface="Arial" charset="0"/>
              </a:rPr>
              <a:t>erap</a:t>
            </a:r>
            <a:r>
              <a:rPr lang="en-GB" altLang="cs-CZ" dirty="0">
                <a:latin typeface="Arial" charset="0"/>
              </a:rPr>
              <a:t>y</a:t>
            </a:r>
            <a:r>
              <a:rPr lang="cs-CZ" altLang="cs-CZ" dirty="0">
                <a:latin typeface="Arial" charset="0"/>
              </a:rPr>
              <a:t>  - </a:t>
            </a:r>
            <a:r>
              <a:rPr lang="en-GB" altLang="cs-CZ" dirty="0">
                <a:latin typeface="Arial" charset="0"/>
              </a:rPr>
              <a:t>following a radical surgery</a:t>
            </a:r>
            <a:r>
              <a:rPr lang="cs-CZ" altLang="cs-CZ" dirty="0">
                <a:latin typeface="Arial" charset="0"/>
              </a:rPr>
              <a:t> (</a:t>
            </a:r>
            <a:r>
              <a:rPr lang="cs-CZ" altLang="cs-CZ" dirty="0" err="1">
                <a:latin typeface="Arial" charset="0"/>
              </a:rPr>
              <a:t>stage</a:t>
            </a:r>
            <a:r>
              <a:rPr lang="cs-CZ" altLang="cs-CZ" dirty="0">
                <a:latin typeface="Arial" charset="0"/>
              </a:rPr>
              <a:t> IB, IIA, IIB, IIIA)</a:t>
            </a:r>
            <a:endParaRPr lang="cs-CZ" altLang="cs-CZ" i="1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Neo</a:t>
            </a:r>
            <a:r>
              <a:rPr lang="en-GB" altLang="cs-CZ" dirty="0">
                <a:latin typeface="Arial" charset="0"/>
              </a:rPr>
              <a:t>-adjuvant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chemot</a:t>
            </a:r>
            <a:r>
              <a:rPr lang="en-GB" altLang="cs-CZ" dirty="0">
                <a:latin typeface="Arial" charset="0"/>
              </a:rPr>
              <a:t>h</a:t>
            </a:r>
            <a:r>
              <a:rPr lang="cs-CZ" altLang="cs-CZ" dirty="0" err="1">
                <a:latin typeface="Arial" charset="0"/>
              </a:rPr>
              <a:t>erap</a:t>
            </a:r>
            <a:r>
              <a:rPr lang="en-GB" altLang="cs-CZ" dirty="0">
                <a:latin typeface="Arial" charset="0"/>
              </a:rPr>
              <a:t>y</a:t>
            </a:r>
            <a:r>
              <a:rPr lang="cs-CZ" altLang="cs-CZ" dirty="0">
                <a:latin typeface="Arial" charset="0"/>
              </a:rPr>
              <a:t> </a:t>
            </a:r>
            <a:r>
              <a:rPr lang="en-GB" altLang="cs-CZ" dirty="0">
                <a:latin typeface="Arial" charset="0"/>
              </a:rPr>
              <a:t>before surgery</a:t>
            </a:r>
            <a:r>
              <a:rPr lang="cs-CZ" altLang="cs-CZ" dirty="0"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cs-CZ" altLang="cs-CZ" dirty="0">
                <a:latin typeface="Arial" charset="0"/>
              </a:rPr>
              <a:t>   (IIIA, IIIB)</a:t>
            </a:r>
          </a:p>
          <a:p>
            <a:r>
              <a:rPr lang="cs-CZ" altLang="cs-CZ" dirty="0" err="1">
                <a:latin typeface="Arial" charset="0"/>
              </a:rPr>
              <a:t>Chemot</a:t>
            </a:r>
            <a:r>
              <a:rPr lang="en-GB" altLang="cs-CZ" dirty="0">
                <a:latin typeface="Arial" charset="0"/>
              </a:rPr>
              <a:t>h</a:t>
            </a:r>
            <a:r>
              <a:rPr lang="cs-CZ" altLang="cs-CZ" dirty="0" err="1">
                <a:latin typeface="Arial" charset="0"/>
              </a:rPr>
              <a:t>erap</a:t>
            </a:r>
            <a:r>
              <a:rPr lang="en-GB" altLang="cs-CZ" dirty="0">
                <a:latin typeface="Arial" charset="0"/>
              </a:rPr>
              <a:t>y</a:t>
            </a:r>
            <a:r>
              <a:rPr lang="cs-CZ" altLang="cs-CZ" dirty="0">
                <a:latin typeface="Arial" charset="0"/>
              </a:rPr>
              <a:t> + </a:t>
            </a:r>
            <a:r>
              <a:rPr lang="cs-CZ" altLang="cs-CZ" dirty="0" err="1">
                <a:latin typeface="Arial" charset="0"/>
              </a:rPr>
              <a:t>radiot</a:t>
            </a:r>
            <a:r>
              <a:rPr lang="en-GB" altLang="cs-CZ" dirty="0">
                <a:latin typeface="Arial" charset="0"/>
              </a:rPr>
              <a:t>h</a:t>
            </a:r>
            <a:r>
              <a:rPr lang="cs-CZ" altLang="cs-CZ" dirty="0" err="1">
                <a:latin typeface="Arial" charset="0"/>
              </a:rPr>
              <a:t>erap</a:t>
            </a:r>
            <a:r>
              <a:rPr lang="en-GB" altLang="cs-CZ" dirty="0">
                <a:latin typeface="Arial" charset="0"/>
              </a:rPr>
              <a:t>y concurrently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following</a:t>
            </a:r>
            <a:r>
              <a:rPr lang="cs-CZ" altLang="cs-CZ" dirty="0">
                <a:latin typeface="Arial" charset="0"/>
              </a:rPr>
              <a:t> (IIIB)</a:t>
            </a:r>
          </a:p>
          <a:p>
            <a:r>
              <a:rPr lang="en-GB" altLang="cs-CZ" dirty="0">
                <a:latin typeface="Arial" charset="0"/>
              </a:rPr>
              <a:t>C</a:t>
            </a:r>
            <a:r>
              <a:rPr lang="cs-CZ" altLang="cs-CZ" dirty="0" err="1">
                <a:latin typeface="Arial" charset="0"/>
              </a:rPr>
              <a:t>hemot</a:t>
            </a:r>
            <a:r>
              <a:rPr lang="en-GB" altLang="cs-CZ" dirty="0">
                <a:latin typeface="Arial" charset="0"/>
              </a:rPr>
              <a:t>h</a:t>
            </a:r>
            <a:r>
              <a:rPr lang="cs-CZ" altLang="cs-CZ" dirty="0" err="1">
                <a:latin typeface="Arial" charset="0"/>
              </a:rPr>
              <a:t>erap</a:t>
            </a:r>
            <a:r>
              <a:rPr lang="en-GB" altLang="cs-CZ" dirty="0">
                <a:latin typeface="Arial" charset="0"/>
              </a:rPr>
              <a:t>y alone</a:t>
            </a:r>
            <a:r>
              <a:rPr lang="cs-CZ" altLang="cs-CZ" dirty="0">
                <a:latin typeface="Arial" charset="0"/>
              </a:rPr>
              <a:t>  (IIIB, IV)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NSCLC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3" t="18067" r="37071" b="15730"/>
          <a:stretch/>
        </p:blipFill>
        <p:spPr bwMode="auto">
          <a:xfrm>
            <a:off x="395536" y="403309"/>
            <a:ext cx="3168352" cy="49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2267743" y="922149"/>
            <a:ext cx="1296145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5633" r="30061" b="15453"/>
          <a:stretch/>
        </p:blipFill>
        <p:spPr bwMode="auto">
          <a:xfrm>
            <a:off x="3635896" y="1726389"/>
            <a:ext cx="5056094" cy="25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ál 9"/>
          <p:cNvSpPr/>
          <p:nvPr/>
        </p:nvSpPr>
        <p:spPr>
          <a:xfrm>
            <a:off x="5580112" y="2708920"/>
            <a:ext cx="108012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1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61959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Adenoca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driver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pemetrexed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Alimta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®) +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cisplatine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Bevacizumab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(VEGFR inhibitor) +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chemo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Adenoca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EGFR +: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TKI´s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gefitinib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erlotinib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afatinib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osimertinib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620688"/>
            <a:ext cx="3657600" cy="376732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Adenoca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ALK+: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crizotinib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alectinib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Adenoca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PD-L1 more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50%: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Imunotherapy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pembrolizumab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nivolumab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lines)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Squamous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chemo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Immunotherapy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New type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last 5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blocage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PD-1 receptor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PD-L1 ligand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surfice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tumor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NSCLC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PD-L1</a:t>
            </a: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Contraindication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autoimunity,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dose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pseudoprogression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18587" y="3573016"/>
            <a:ext cx="3240281" cy="24308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SCLC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err="1">
                <a:latin typeface="Arial" charset="0"/>
                <a:cs typeface="Arial" charset="0"/>
              </a:rPr>
              <a:t>The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same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from</a:t>
            </a:r>
            <a:r>
              <a:rPr lang="cs-CZ" altLang="cs-CZ" dirty="0">
                <a:latin typeface="Arial" charset="0"/>
                <a:cs typeface="Arial" charset="0"/>
              </a:rPr>
              <a:t> 1970´s</a:t>
            </a:r>
          </a:p>
          <a:p>
            <a:endParaRPr lang="cs-CZ" altLang="cs-CZ" dirty="0">
              <a:latin typeface="Arial" charset="0"/>
              <a:cs typeface="Arial" charset="0"/>
            </a:endParaRPr>
          </a:p>
          <a:p>
            <a:r>
              <a:rPr lang="en-GB" altLang="cs-CZ" dirty="0">
                <a:latin typeface="Arial" charset="0"/>
                <a:cs typeface="Arial" charset="0"/>
              </a:rPr>
              <a:t>Limited disease</a:t>
            </a:r>
            <a:r>
              <a:rPr lang="cs-CZ" altLang="cs-CZ" dirty="0">
                <a:latin typeface="Arial" charset="0"/>
                <a:cs typeface="Arial" charset="0"/>
              </a:rPr>
              <a:t>: </a:t>
            </a:r>
            <a:r>
              <a:rPr lang="cs-CZ" altLang="cs-CZ" dirty="0" err="1">
                <a:latin typeface="Arial" charset="0"/>
                <a:cs typeface="Arial" charset="0"/>
              </a:rPr>
              <a:t>chemo</a:t>
            </a:r>
            <a:r>
              <a:rPr lang="cs-CZ" altLang="cs-CZ" dirty="0">
                <a:latin typeface="Arial" charset="0"/>
                <a:cs typeface="Arial" charset="0"/>
              </a:rPr>
              <a:t>+ </a:t>
            </a:r>
            <a:r>
              <a:rPr lang="cs-CZ" altLang="cs-CZ" dirty="0" err="1">
                <a:latin typeface="Arial" charset="0"/>
                <a:cs typeface="Arial" charset="0"/>
              </a:rPr>
              <a:t>radiot</a:t>
            </a:r>
            <a:r>
              <a:rPr lang="en-GB" altLang="cs-CZ" dirty="0">
                <a:latin typeface="Arial" charset="0"/>
                <a:cs typeface="Arial" charset="0"/>
              </a:rPr>
              <a:t>h</a:t>
            </a:r>
            <a:r>
              <a:rPr lang="cs-CZ" altLang="cs-CZ" dirty="0" err="1">
                <a:latin typeface="Arial" charset="0"/>
                <a:cs typeface="Arial" charset="0"/>
              </a:rPr>
              <a:t>erap</a:t>
            </a:r>
            <a:r>
              <a:rPr lang="en-GB" altLang="cs-CZ" dirty="0">
                <a:latin typeface="Arial" charset="0"/>
                <a:cs typeface="Arial" charset="0"/>
              </a:rPr>
              <a:t>y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of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the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chest</a:t>
            </a:r>
            <a:r>
              <a:rPr lang="cs-CZ" altLang="cs-CZ" dirty="0">
                <a:latin typeface="Arial" charset="0"/>
                <a:cs typeface="Arial" charset="0"/>
              </a:rPr>
              <a:t>  </a:t>
            </a:r>
          </a:p>
          <a:p>
            <a:r>
              <a:rPr lang="en-GB" altLang="cs-CZ" dirty="0">
                <a:latin typeface="Arial" charset="0"/>
                <a:cs typeface="Arial" charset="0"/>
              </a:rPr>
              <a:t>Extensive disease</a:t>
            </a:r>
            <a:r>
              <a:rPr lang="cs-CZ" altLang="cs-CZ" dirty="0">
                <a:latin typeface="Arial" charset="0"/>
                <a:cs typeface="Arial" charset="0"/>
              </a:rPr>
              <a:t>: standard </a:t>
            </a:r>
            <a:r>
              <a:rPr lang="cs-CZ" altLang="cs-CZ" dirty="0" err="1">
                <a:latin typeface="Arial" charset="0"/>
                <a:cs typeface="Arial" charset="0"/>
              </a:rPr>
              <a:t>chemotherapy</a:t>
            </a:r>
            <a:r>
              <a:rPr lang="cs-CZ" altLang="cs-CZ" dirty="0">
                <a:latin typeface="Arial" charset="0"/>
                <a:cs typeface="Arial" charset="0"/>
              </a:rPr>
              <a:t> (</a:t>
            </a:r>
            <a:r>
              <a:rPr lang="cs-CZ" altLang="cs-CZ" dirty="0" err="1">
                <a:latin typeface="Arial" charset="0"/>
                <a:cs typeface="Arial" charset="0"/>
              </a:rPr>
              <a:t>platine+etoposid</a:t>
            </a:r>
            <a:r>
              <a:rPr lang="cs-CZ" altLang="cs-CZ" dirty="0">
                <a:latin typeface="Arial" charset="0"/>
                <a:cs typeface="Arial" charset="0"/>
              </a:rPr>
              <a:t>, </a:t>
            </a:r>
            <a:r>
              <a:rPr lang="cs-CZ" altLang="cs-CZ" dirty="0" err="1">
                <a:latin typeface="Arial" charset="0"/>
                <a:cs typeface="Arial" charset="0"/>
              </a:rPr>
              <a:t>hycamtin</a:t>
            </a:r>
            <a:r>
              <a:rPr lang="cs-CZ" altLang="cs-CZ" dirty="0">
                <a:latin typeface="Arial" charset="0"/>
                <a:cs typeface="Arial" charset="0"/>
              </a:rPr>
              <a:t> in </a:t>
            </a:r>
            <a:r>
              <a:rPr lang="cs-CZ" altLang="cs-CZ" dirty="0" err="1">
                <a:latin typeface="Arial" charset="0"/>
                <a:cs typeface="Arial" charset="0"/>
              </a:rPr>
              <a:t>the</a:t>
            </a:r>
            <a:r>
              <a:rPr lang="cs-CZ" altLang="cs-CZ" dirty="0">
                <a:latin typeface="Arial" charset="0"/>
                <a:cs typeface="Arial" charset="0"/>
              </a:rPr>
              <a:t> second line)</a:t>
            </a:r>
          </a:p>
          <a:p>
            <a:pPr marL="0" indent="0">
              <a:buNone/>
            </a:pPr>
            <a:endParaRPr lang="cs-CZ" altLang="cs-CZ" dirty="0">
              <a:latin typeface="Arial" charset="0"/>
              <a:cs typeface="Arial" charset="0"/>
            </a:endParaRPr>
          </a:p>
          <a:p>
            <a:r>
              <a:rPr lang="cs-CZ" altLang="cs-CZ" dirty="0" err="1">
                <a:latin typeface="Arial" charset="0"/>
                <a:cs typeface="Arial" charset="0"/>
              </a:rPr>
              <a:t>Imunotherapy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for</a:t>
            </a:r>
            <a:r>
              <a:rPr lang="cs-CZ" altLang="cs-CZ" dirty="0">
                <a:latin typeface="Arial" charset="0"/>
                <a:cs typeface="Arial" charset="0"/>
              </a:rPr>
              <a:t> SCLC in </a:t>
            </a:r>
            <a:r>
              <a:rPr lang="cs-CZ" altLang="cs-CZ" dirty="0" err="1">
                <a:latin typeface="Arial" charset="0"/>
                <a:cs typeface="Arial" charset="0"/>
              </a:rPr>
              <a:t>progress</a:t>
            </a:r>
            <a:r>
              <a:rPr lang="cs-CZ" altLang="cs-CZ" dirty="0">
                <a:latin typeface="Arial" charset="0"/>
                <a:cs typeface="Arial" charset="0"/>
              </a:rPr>
              <a:t> (?)</a:t>
            </a:r>
            <a:br>
              <a:rPr lang="cs-CZ" altLang="cs-CZ" dirty="0">
                <a:latin typeface="Arial" charset="0"/>
                <a:cs typeface="Arial" charset="0"/>
              </a:rPr>
            </a:br>
            <a:br>
              <a:rPr lang="cs-CZ" altLang="cs-CZ" i="1" dirty="0">
                <a:latin typeface="Arial" charset="0"/>
                <a:cs typeface="Arial" charset="0"/>
              </a:rPr>
            </a:br>
            <a:br>
              <a:rPr lang="cs-CZ" altLang="cs-CZ" dirty="0">
                <a:latin typeface="Arial" charset="0"/>
                <a:cs typeface="Arial" charset="0"/>
              </a:rPr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5" t="25944" r="1841" b="54795"/>
          <a:stretch/>
        </p:blipFill>
        <p:spPr bwMode="auto">
          <a:xfrm>
            <a:off x="5868144" y="4005064"/>
            <a:ext cx="2565695" cy="187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prognostic</a:t>
            </a:r>
            <a:r>
              <a:rPr lang="cs-CZ" dirty="0"/>
              <a:t> </a:t>
            </a:r>
            <a:r>
              <a:rPr lang="cs-CZ" dirty="0" err="1"/>
              <a:t>farctors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>
                <a:latin typeface="Arial" charset="0"/>
                <a:cs typeface="Arial" charset="0"/>
              </a:rPr>
              <a:t>Stage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of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di</a:t>
            </a:r>
            <a:r>
              <a:rPr lang="en-GB" altLang="cs-CZ" dirty="0" err="1">
                <a:latin typeface="Arial" charset="0"/>
                <a:cs typeface="Arial" charset="0"/>
              </a:rPr>
              <a:t>sease</a:t>
            </a:r>
            <a:endParaRPr lang="cs-CZ" altLang="cs-CZ" dirty="0">
              <a:latin typeface="Arial" charset="0"/>
              <a:cs typeface="Arial" charset="0"/>
            </a:endParaRPr>
          </a:p>
          <a:p>
            <a:r>
              <a:rPr lang="cs-CZ" altLang="cs-CZ" dirty="0">
                <a:latin typeface="Arial" charset="0"/>
                <a:cs typeface="Arial" charset="0"/>
              </a:rPr>
              <a:t>Performance status </a:t>
            </a:r>
          </a:p>
          <a:p>
            <a:r>
              <a:rPr lang="cs-CZ" altLang="cs-CZ" dirty="0">
                <a:latin typeface="Arial" charset="0"/>
                <a:cs typeface="Arial" charset="0"/>
              </a:rPr>
              <a:t>W</a:t>
            </a:r>
            <a:r>
              <a:rPr lang="en-GB" altLang="cs-CZ" dirty="0">
                <a:latin typeface="Arial" charset="0"/>
                <a:cs typeface="Arial" charset="0"/>
              </a:rPr>
              <a:t>eight loss</a:t>
            </a:r>
            <a:endParaRPr lang="cs-CZ" altLang="cs-CZ" dirty="0">
              <a:latin typeface="Arial" charset="0"/>
              <a:cs typeface="Arial" charset="0"/>
            </a:endParaRPr>
          </a:p>
          <a:p>
            <a:r>
              <a:rPr lang="cs-CZ" altLang="cs-CZ" dirty="0">
                <a:latin typeface="Arial" charset="0"/>
                <a:cs typeface="Arial" charset="0"/>
              </a:rPr>
              <a:t>P</a:t>
            </a:r>
            <a:r>
              <a:rPr lang="en-GB" altLang="cs-CZ" dirty="0" err="1">
                <a:latin typeface="Arial" charset="0"/>
                <a:cs typeface="Arial" charset="0"/>
              </a:rPr>
              <a:t>araneoblastic</a:t>
            </a:r>
            <a:r>
              <a:rPr lang="en-GB" altLang="cs-CZ" dirty="0">
                <a:latin typeface="Arial" charset="0"/>
                <a:cs typeface="Arial" charset="0"/>
              </a:rPr>
              <a:t> signs</a:t>
            </a:r>
            <a:endParaRPr lang="cs-CZ" altLang="cs-CZ" dirty="0">
              <a:latin typeface="Arial" charset="0"/>
              <a:cs typeface="Arial" charset="0"/>
            </a:endParaRPr>
          </a:p>
          <a:p>
            <a:r>
              <a:rPr lang="cs-CZ" altLang="cs-CZ" dirty="0" err="1">
                <a:latin typeface="Arial" charset="0"/>
                <a:cs typeface="Arial" charset="0"/>
              </a:rPr>
              <a:t>Comorbidities</a:t>
            </a:r>
            <a:endParaRPr lang="cs-CZ" altLang="cs-CZ" dirty="0">
              <a:latin typeface="Arial" charset="0"/>
              <a:cs typeface="Arial" charset="0"/>
            </a:endParaRPr>
          </a:p>
          <a:p>
            <a:r>
              <a:rPr lang="cs-CZ" altLang="cs-CZ" dirty="0" err="1">
                <a:latin typeface="Arial" charset="0"/>
                <a:cs typeface="Arial" charset="0"/>
              </a:rPr>
              <a:t>Sociodemogra</a:t>
            </a:r>
            <a:r>
              <a:rPr lang="en-GB" altLang="cs-CZ" dirty="0">
                <a:latin typeface="Arial" charset="0"/>
                <a:cs typeface="Arial" charset="0"/>
              </a:rPr>
              <a:t>ph</a:t>
            </a:r>
            <a:r>
              <a:rPr lang="cs-CZ" altLang="cs-CZ" dirty="0" err="1">
                <a:latin typeface="Arial" charset="0"/>
                <a:cs typeface="Arial" charset="0"/>
              </a:rPr>
              <a:t>ic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en-GB" altLang="cs-CZ" dirty="0">
                <a:latin typeface="Arial" charset="0"/>
                <a:cs typeface="Arial" charset="0"/>
              </a:rPr>
              <a:t>characteristics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Palliative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err="1">
                <a:latin typeface="Arial" charset="0"/>
              </a:rPr>
              <a:t>Opioid´s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antitusics</a:t>
            </a:r>
            <a:r>
              <a:rPr lang="cs-CZ" dirty="0">
                <a:latin typeface="Arial" charset="0"/>
              </a:rPr>
              <a:t> and </a:t>
            </a:r>
            <a:r>
              <a:rPr lang="cs-CZ" dirty="0" err="1">
                <a:latin typeface="Arial" charset="0"/>
              </a:rPr>
              <a:t>others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Pal</a:t>
            </a:r>
            <a:r>
              <a:rPr lang="en-GB" dirty="0">
                <a:latin typeface="Arial" charset="0"/>
              </a:rPr>
              <a:t>l</a:t>
            </a:r>
            <a:r>
              <a:rPr lang="cs-CZ" dirty="0">
                <a:latin typeface="Arial" charset="0"/>
              </a:rPr>
              <a:t>i</a:t>
            </a:r>
            <a:r>
              <a:rPr lang="en-GB" dirty="0">
                <a:latin typeface="Arial" charset="0"/>
              </a:rPr>
              <a:t>a</a:t>
            </a:r>
            <a:r>
              <a:rPr lang="cs-CZ" dirty="0" err="1">
                <a:latin typeface="Arial" charset="0"/>
              </a:rPr>
              <a:t>tiv</a:t>
            </a:r>
            <a:r>
              <a:rPr lang="en-GB" dirty="0">
                <a:latin typeface="Arial" charset="0"/>
              </a:rPr>
              <a:t>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radiot</a:t>
            </a:r>
            <a:r>
              <a:rPr lang="en-GB" dirty="0">
                <a:latin typeface="Arial" charset="0"/>
              </a:rPr>
              <a:t>h</a:t>
            </a:r>
            <a:r>
              <a:rPr lang="cs-CZ" dirty="0" err="1">
                <a:latin typeface="Arial" charset="0"/>
              </a:rPr>
              <a:t>erap</a:t>
            </a:r>
            <a:r>
              <a:rPr lang="en-GB" dirty="0">
                <a:latin typeface="Arial" charset="0"/>
              </a:rPr>
              <a:t>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bone, brain </a:t>
            </a:r>
            <a:r>
              <a:rPr lang="cs-CZ" dirty="0" err="1">
                <a:latin typeface="Arial" charset="0"/>
              </a:rPr>
              <a:t>metastasis</a:t>
            </a:r>
            <a:r>
              <a:rPr lang="cs-CZ" dirty="0">
                <a:latin typeface="Arial" charset="0"/>
              </a:rPr>
              <a:t> 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malignant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lymphadenopathy</a:t>
            </a:r>
            <a:endParaRPr lang="cs-CZ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Management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malign</a:t>
            </a:r>
            <a:r>
              <a:rPr lang="en-GB" dirty="0">
                <a:latin typeface="Arial" charset="0"/>
              </a:rPr>
              <a:t>ant</a:t>
            </a:r>
            <a:r>
              <a:rPr lang="cs-CZ" dirty="0">
                <a:latin typeface="Arial" charset="0"/>
              </a:rPr>
              <a:t> pleur</a:t>
            </a:r>
            <a:r>
              <a:rPr lang="en-GB" dirty="0">
                <a:latin typeface="Arial" charset="0"/>
              </a:rPr>
              <a:t>al effusion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pleural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punctions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drenage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pleurodesis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tunelized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catheter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pleuroscopy</a:t>
            </a:r>
            <a:r>
              <a:rPr lang="cs-CZ" dirty="0">
                <a:latin typeface="Arial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err="1">
                <a:latin typeface="Arial" charset="0"/>
              </a:rPr>
              <a:t>Treatment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s</a:t>
            </a:r>
            <a:r>
              <a:rPr lang="en-GB" dirty="0" err="1">
                <a:latin typeface="Arial" charset="0"/>
              </a:rPr>
              <a:t>ymptomatic</a:t>
            </a:r>
            <a:r>
              <a:rPr lang="en-GB" dirty="0">
                <a:latin typeface="Arial" charset="0"/>
              </a:rPr>
              <a:t> tumour obstruction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endobronchial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treatment</a:t>
            </a:r>
            <a:r>
              <a:rPr lang="cs-CZ" dirty="0">
                <a:latin typeface="Arial" charset="0"/>
              </a:rPr>
              <a:t>, laser </a:t>
            </a:r>
            <a:r>
              <a:rPr lang="cs-CZ" dirty="0" err="1">
                <a:latin typeface="Arial" charset="0"/>
              </a:rPr>
              <a:t>therapy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stents</a:t>
            </a:r>
            <a:r>
              <a:rPr lang="cs-CZ" dirty="0">
                <a:latin typeface="Arial" charset="0"/>
              </a:rPr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Laser </a:t>
            </a:r>
            <a:r>
              <a:rPr lang="cs-CZ" dirty="0" err="1"/>
              <a:t>therapy</a:t>
            </a:r>
            <a:endParaRPr lang="cs-CZ" dirty="0"/>
          </a:p>
        </p:txBody>
      </p:sp>
      <p:pic>
        <p:nvPicPr>
          <p:cNvPr id="4" name="Picture 4" descr="P106005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04664"/>
            <a:ext cx="3668713" cy="4895850"/>
          </a:xfrm>
          <a:noFill/>
        </p:spPr>
      </p:pic>
      <p:pic>
        <p:nvPicPr>
          <p:cNvPr id="6" name="Picture 3" descr="P1060058"/>
          <p:cNvPicPr>
            <a:picLocks noChangeAspect="1" noChangeArrowheads="1"/>
          </p:cNvPicPr>
          <p:nvPr/>
        </p:nvPicPr>
        <p:blipFill rotWithShape="1">
          <a:blip r:embed="rId3" cstate="print"/>
          <a:srcRect b="2174"/>
          <a:stretch/>
        </p:blipFill>
        <p:spPr>
          <a:xfrm>
            <a:off x="4355976" y="404664"/>
            <a:ext cx="3733800" cy="487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Demography</a:t>
            </a:r>
            <a:r>
              <a:rPr lang="cs-CZ" dirty="0"/>
              <a:t>  in CR (2016)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r>
              <a:rPr lang="cs-CZ" altLang="cs-CZ" dirty="0" err="1">
                <a:latin typeface="Arial" charset="0"/>
              </a:rPr>
              <a:t>The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highest</a:t>
            </a:r>
            <a:r>
              <a:rPr lang="cs-CZ" altLang="cs-CZ" dirty="0">
                <a:latin typeface="Arial" charset="0"/>
              </a:rPr>
              <a:t> incidence and mortality </a:t>
            </a:r>
            <a:r>
              <a:rPr lang="cs-CZ" altLang="cs-CZ" dirty="0" err="1">
                <a:latin typeface="Arial" charset="0"/>
              </a:rPr>
              <a:t>from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oncological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diagnosis</a:t>
            </a:r>
            <a:r>
              <a:rPr lang="cs-CZ" altLang="cs-CZ" dirty="0">
                <a:latin typeface="Arial" charset="0"/>
              </a:rPr>
              <a:t>  in </a:t>
            </a:r>
            <a:r>
              <a:rPr lang="cs-CZ" altLang="cs-CZ" dirty="0" err="1">
                <a:latin typeface="Arial" charset="0"/>
              </a:rPr>
              <a:t>men</a:t>
            </a:r>
            <a:r>
              <a:rPr lang="cs-CZ" altLang="cs-CZ" dirty="0">
                <a:latin typeface="Arial" charset="0"/>
              </a:rPr>
              <a:t> and </a:t>
            </a:r>
            <a:r>
              <a:rPr lang="cs-CZ" altLang="cs-CZ" dirty="0" err="1">
                <a:latin typeface="Arial" charset="0"/>
              </a:rPr>
              <a:t>women</a:t>
            </a:r>
            <a:r>
              <a:rPr lang="cs-CZ" altLang="cs-CZ" dirty="0">
                <a:latin typeface="Arial" charset="0"/>
              </a:rPr>
              <a:t> in </a:t>
            </a:r>
            <a:r>
              <a:rPr lang="cs-CZ" altLang="cs-CZ" dirty="0" err="1">
                <a:latin typeface="Arial" charset="0"/>
              </a:rPr>
              <a:t>the</a:t>
            </a:r>
            <a:r>
              <a:rPr lang="cs-CZ" altLang="cs-CZ" dirty="0">
                <a:latin typeface="Arial" charset="0"/>
              </a:rPr>
              <a:t> Czech Republic</a:t>
            </a:r>
          </a:p>
          <a:p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Incidence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6 782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(♂4478, ♀2304)</a:t>
            </a:r>
          </a:p>
          <a:p>
            <a:pPr marL="0" indent="0">
              <a:buNone/>
            </a:pP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While</a:t>
            </a:r>
            <a:r>
              <a:rPr lang="cs-CZ" altLang="cs-CZ" dirty="0">
                <a:latin typeface="Arial" charset="0"/>
              </a:rPr>
              <a:t> incidence in </a:t>
            </a:r>
            <a:r>
              <a:rPr lang="cs-CZ" altLang="cs-CZ" dirty="0" err="1">
                <a:latin typeface="Arial" charset="0"/>
              </a:rPr>
              <a:t>men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decreased</a:t>
            </a:r>
            <a:r>
              <a:rPr lang="cs-CZ" altLang="cs-CZ" dirty="0">
                <a:latin typeface="Arial" charset="0"/>
              </a:rPr>
              <a:t>, in </a:t>
            </a:r>
            <a:r>
              <a:rPr lang="cs-CZ" altLang="cs-CZ" dirty="0" err="1">
                <a:latin typeface="Arial" charset="0"/>
              </a:rPr>
              <a:t>women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it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is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still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increasing</a:t>
            </a:r>
            <a:r>
              <a:rPr lang="cs-CZ" altLang="cs-CZ" dirty="0">
                <a:latin typeface="Arial" charset="0"/>
              </a:rPr>
              <a:t> (!)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Brachytherapy</a:t>
            </a:r>
            <a:endParaRPr lang="cs-CZ" dirty="0"/>
          </a:p>
        </p:txBody>
      </p:sp>
      <p:pic>
        <p:nvPicPr>
          <p:cNvPr id="3" name="Picture 4" descr="P4140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658661"/>
            <a:ext cx="3450125" cy="442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TKI´s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dacotinib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ALK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brigatinib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Immunotherapy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NSCLC and SCLC ?</a:t>
            </a: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Cyber-knife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brain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metastasis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protontherapy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palliative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care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hospices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mobile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hopsice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care)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970" t="12730" r="9550" b="39164"/>
          <a:stretch>
            <a:fillRect/>
          </a:stretch>
        </p:blipFill>
        <p:spPr bwMode="auto">
          <a:xfrm>
            <a:off x="1763688" y="476672"/>
            <a:ext cx="544781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Demografic</a:t>
            </a:r>
            <a:r>
              <a:rPr lang="cs-CZ" dirty="0"/>
              <a:t> data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7th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decenium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incidence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2014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lot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metastatic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(IIIB a IV), 5-year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10%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incidence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expecially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Distribution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3250" r="50472" b="49188"/>
          <a:stretch>
            <a:fillRect/>
          </a:stretch>
        </p:blipFill>
        <p:spPr bwMode="auto">
          <a:xfrm>
            <a:off x="755576" y="620688"/>
            <a:ext cx="7056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18219" r="51768" b="19192"/>
          <a:stretch/>
        </p:blipFill>
        <p:spPr bwMode="auto">
          <a:xfrm>
            <a:off x="899592" y="548680"/>
            <a:ext cx="3744416" cy="469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34937" r="51065" b="33779"/>
          <a:stretch/>
        </p:blipFill>
        <p:spPr bwMode="auto">
          <a:xfrm>
            <a:off x="4860032" y="591590"/>
            <a:ext cx="378540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</a:t>
            </a:r>
            <a:r>
              <a:rPr lang="cs-CZ" dirty="0"/>
              <a:t> TNM </a:t>
            </a:r>
            <a:r>
              <a:rPr lang="cs-CZ" dirty="0" err="1"/>
              <a:t>Classification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0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The most useful classification of lung cancer reflects its biological properties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into</a:t>
            </a:r>
            <a:r>
              <a:rPr lang="en-GB" dirty="0">
                <a:latin typeface="Arial" pitchFamily="34" charset="0"/>
                <a:cs typeface="Arial" pitchFamily="34" charset="0"/>
              </a:rPr>
              <a:t>: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dirty="0">
                <a:solidFill>
                  <a:srgbClr val="EE9F1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dirty="0">
                <a:latin typeface="Arial" pitchFamily="34" charset="0"/>
                <a:cs typeface="Arial" pitchFamily="34" charset="0"/>
              </a:rPr>
              <a:t>N</a:t>
            </a:r>
            <a:r>
              <a:rPr lang="en-GB" dirty="0">
                <a:latin typeface="Arial" pitchFamily="34" charset="0"/>
                <a:cs typeface="Arial" pitchFamily="34" charset="0"/>
              </a:rPr>
              <a:t>on-small cell lung cancer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(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NS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CLC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>
                <a:latin typeface="Arial" pitchFamily="34" charset="0"/>
                <a:cs typeface="Arial" pitchFamily="34" charset="0"/>
              </a:rPr>
              <a:t>Small cell lung cancer </a:t>
            </a:r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SCLC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latin typeface="Arial" charset="0"/>
              </a:rPr>
              <a:t>80% </a:t>
            </a:r>
            <a:r>
              <a:rPr lang="en-GB" altLang="cs-CZ" dirty="0">
                <a:latin typeface="Arial" charset="0"/>
              </a:rPr>
              <a:t>of all lung cancers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TNM </a:t>
            </a:r>
            <a:r>
              <a:rPr lang="cs-CZ" altLang="cs-CZ" dirty="0" err="1">
                <a:latin typeface="Arial" charset="0"/>
              </a:rPr>
              <a:t>classification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Histological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types</a:t>
            </a:r>
            <a:r>
              <a:rPr lang="cs-CZ" altLang="cs-CZ" dirty="0">
                <a:latin typeface="Arial" charset="0"/>
              </a:rPr>
              <a:t> – </a:t>
            </a:r>
            <a:r>
              <a:rPr lang="cs-CZ" altLang="cs-CZ" dirty="0" err="1">
                <a:latin typeface="Arial" charset="0"/>
              </a:rPr>
              <a:t>squamous</a:t>
            </a:r>
            <a:r>
              <a:rPr lang="cs-CZ" altLang="cs-CZ" dirty="0">
                <a:latin typeface="Arial" charset="0"/>
              </a:rPr>
              <a:t> cell </a:t>
            </a:r>
            <a:r>
              <a:rPr lang="en-GB" altLang="cs-CZ" dirty="0">
                <a:latin typeface="Arial" charset="0"/>
              </a:rPr>
              <a:t>carcinoma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adenocarcinoma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large</a:t>
            </a:r>
            <a:r>
              <a:rPr lang="cs-CZ" altLang="cs-CZ" dirty="0">
                <a:latin typeface="Arial" charset="0"/>
              </a:rPr>
              <a:t> cell </a:t>
            </a:r>
            <a:r>
              <a:rPr lang="cs-CZ" altLang="cs-CZ" dirty="0" err="1">
                <a:latin typeface="Arial" charset="0"/>
              </a:rPr>
              <a:t>carcinoma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Some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types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carcinomas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can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be</a:t>
            </a:r>
            <a:r>
              <a:rPr lang="cs-CZ" altLang="cs-CZ" dirty="0">
                <a:latin typeface="Arial" charset="0"/>
              </a:rPr>
              <a:t> m</a:t>
            </a:r>
            <a:r>
              <a:rPr lang="en-GB" altLang="cs-CZ" dirty="0" err="1">
                <a:latin typeface="Arial" charset="0"/>
              </a:rPr>
              <a:t>ixed</a:t>
            </a:r>
            <a:r>
              <a:rPr lang="en-GB" altLang="cs-CZ" dirty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(</a:t>
            </a:r>
            <a:r>
              <a:rPr lang="cs-CZ" altLang="cs-CZ" dirty="0" err="1">
                <a:latin typeface="Arial" charset="0"/>
              </a:rPr>
              <a:t>squamous</a:t>
            </a:r>
            <a:r>
              <a:rPr lang="cs-CZ" altLang="cs-CZ" dirty="0">
                <a:latin typeface="Arial" charset="0"/>
              </a:rPr>
              <a:t>/</a:t>
            </a:r>
            <a:r>
              <a:rPr lang="cs-CZ" altLang="cs-CZ" dirty="0" err="1">
                <a:latin typeface="Arial" charset="0"/>
              </a:rPr>
              <a:t>adeno</a:t>
            </a:r>
            <a:r>
              <a:rPr lang="cs-CZ" altLang="cs-CZ" dirty="0">
                <a:latin typeface="Arial" charset="0"/>
              </a:rPr>
              <a:t>, NSCSL/SCLC)</a:t>
            </a:r>
          </a:p>
          <a:p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Biological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features</a:t>
            </a:r>
            <a:r>
              <a:rPr lang="cs-CZ" altLang="cs-CZ" dirty="0">
                <a:latin typeface="Arial" charset="0"/>
              </a:rPr>
              <a:t>: </a:t>
            </a:r>
            <a:r>
              <a:rPr lang="cs-CZ" altLang="cs-CZ" dirty="0" err="1">
                <a:latin typeface="Arial" charset="0"/>
              </a:rPr>
              <a:t>slow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growth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lower</a:t>
            </a:r>
            <a:r>
              <a:rPr lang="cs-CZ" altLang="cs-CZ" dirty="0">
                <a:latin typeface="Arial" charset="0"/>
              </a:rPr>
              <a:t> sensitivity to </a:t>
            </a:r>
            <a:r>
              <a:rPr lang="cs-CZ" altLang="cs-CZ" dirty="0" err="1">
                <a:latin typeface="Arial" charset="0"/>
              </a:rPr>
              <a:t>chemo</a:t>
            </a:r>
            <a:r>
              <a:rPr lang="cs-CZ" altLang="cs-CZ" dirty="0">
                <a:latin typeface="Arial" charset="0"/>
              </a:rPr>
              <a:t> and </a:t>
            </a:r>
            <a:r>
              <a:rPr lang="cs-CZ" altLang="cs-CZ" dirty="0" err="1">
                <a:latin typeface="Arial" charset="0"/>
              </a:rPr>
              <a:t>radiotherapy</a:t>
            </a:r>
            <a:endParaRPr lang="cs-CZ" altLang="cs-CZ" dirty="0">
              <a:latin typeface="Arial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Arial" charset="0"/>
              </a:rPr>
              <a:t>20% </a:t>
            </a:r>
            <a:r>
              <a:rPr lang="cs-CZ" altLang="cs-CZ" dirty="0" err="1">
                <a:latin typeface="Arial" charset="0"/>
              </a:rPr>
              <a:t>of</a:t>
            </a:r>
            <a:r>
              <a:rPr lang="cs-CZ" altLang="cs-CZ" dirty="0">
                <a:latin typeface="Arial" charset="0"/>
              </a:rPr>
              <a:t> a</a:t>
            </a:r>
            <a:r>
              <a:rPr lang="en-GB" altLang="cs-CZ" dirty="0" err="1">
                <a:latin typeface="Arial" charset="0"/>
              </a:rPr>
              <a:t>ll</a:t>
            </a:r>
            <a:r>
              <a:rPr lang="en-GB" altLang="cs-CZ" dirty="0">
                <a:latin typeface="Arial" charset="0"/>
              </a:rPr>
              <a:t> lung cancers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Stage</a:t>
            </a:r>
            <a:r>
              <a:rPr lang="cs-CZ" altLang="cs-CZ" dirty="0">
                <a:latin typeface="Arial" charset="0"/>
              </a:rPr>
              <a:t> – l</a:t>
            </a:r>
            <a:r>
              <a:rPr lang="en-GB" altLang="cs-CZ" dirty="0" err="1">
                <a:latin typeface="Arial" charset="0"/>
              </a:rPr>
              <a:t>imited</a:t>
            </a:r>
            <a:r>
              <a:rPr lang="cs-CZ" altLang="cs-CZ" dirty="0">
                <a:latin typeface="Arial" charset="0"/>
              </a:rPr>
              <a:t> </a:t>
            </a:r>
            <a:r>
              <a:rPr lang="en-GB" altLang="cs-CZ" dirty="0">
                <a:latin typeface="Arial" charset="0"/>
              </a:rPr>
              <a:t>disease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or</a:t>
            </a:r>
            <a:r>
              <a:rPr lang="cs-CZ" altLang="cs-CZ" dirty="0">
                <a:latin typeface="Arial" charset="0"/>
              </a:rPr>
              <a:t> e</a:t>
            </a:r>
            <a:r>
              <a:rPr lang="en-GB" altLang="cs-CZ" dirty="0" err="1">
                <a:latin typeface="Arial" charset="0"/>
              </a:rPr>
              <a:t>xtensive</a:t>
            </a:r>
            <a:r>
              <a:rPr lang="en-GB" altLang="cs-CZ" dirty="0">
                <a:latin typeface="Arial" charset="0"/>
              </a:rPr>
              <a:t> disease</a:t>
            </a:r>
            <a:r>
              <a:rPr lang="cs-CZ" altLang="cs-CZ" dirty="0">
                <a:latin typeface="Arial" charset="0"/>
              </a:rPr>
              <a:t> (ED)</a:t>
            </a:r>
          </a:p>
          <a:p>
            <a:r>
              <a:rPr lang="cs-CZ" altLang="cs-CZ" dirty="0">
                <a:latin typeface="Arial" charset="0"/>
              </a:rPr>
              <a:t>No </a:t>
            </a:r>
            <a:r>
              <a:rPr lang="cs-CZ" altLang="cs-CZ" dirty="0" err="1">
                <a:latin typeface="Arial" charset="0"/>
              </a:rPr>
              <a:t>further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histological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subclassification</a:t>
            </a:r>
            <a:endParaRPr lang="cs-CZ" altLang="cs-CZ" dirty="0">
              <a:latin typeface="Arial" charset="0"/>
            </a:endParaRPr>
          </a:p>
          <a:p>
            <a:pPr marL="0" indent="0">
              <a:buNone/>
            </a:pP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Biological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features</a:t>
            </a:r>
            <a:r>
              <a:rPr lang="cs-CZ" altLang="cs-CZ" dirty="0">
                <a:latin typeface="Arial" charset="0"/>
              </a:rPr>
              <a:t>: rapid </a:t>
            </a:r>
            <a:r>
              <a:rPr lang="cs-CZ" altLang="cs-CZ" dirty="0" err="1">
                <a:latin typeface="Arial" charset="0"/>
              </a:rPr>
              <a:t>growth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huge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tendency</a:t>
            </a:r>
            <a:r>
              <a:rPr lang="cs-CZ" altLang="cs-CZ" dirty="0">
                <a:latin typeface="Arial" charset="0"/>
              </a:rPr>
              <a:t> to </a:t>
            </a:r>
            <a:r>
              <a:rPr lang="cs-CZ" altLang="cs-CZ" dirty="0" err="1">
                <a:latin typeface="Arial" charset="0"/>
              </a:rPr>
              <a:t>metastatise</a:t>
            </a:r>
            <a:r>
              <a:rPr lang="cs-CZ" altLang="cs-CZ" dirty="0">
                <a:latin typeface="Arial" charset="0"/>
              </a:rPr>
              <a:t> early (</a:t>
            </a:r>
            <a:r>
              <a:rPr lang="cs-CZ" altLang="cs-CZ" dirty="0" err="1">
                <a:latin typeface="Arial" charset="0"/>
              </a:rPr>
              <a:t>ussually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bones</a:t>
            </a:r>
            <a:r>
              <a:rPr lang="cs-CZ" altLang="cs-CZ" dirty="0">
                <a:latin typeface="Arial" charset="0"/>
              </a:rPr>
              <a:t> and brain), </a:t>
            </a:r>
            <a:r>
              <a:rPr lang="cs-CZ" altLang="cs-CZ" dirty="0" err="1">
                <a:latin typeface="Arial" charset="0"/>
              </a:rPr>
              <a:t>paneoplastic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signs</a:t>
            </a:r>
            <a:r>
              <a:rPr lang="cs-CZ" altLang="cs-CZ" dirty="0">
                <a:latin typeface="Arial" charset="0"/>
              </a:rPr>
              <a:t>, sensitivity to </a:t>
            </a:r>
            <a:r>
              <a:rPr lang="cs-CZ" altLang="cs-CZ" dirty="0" err="1">
                <a:latin typeface="Arial" charset="0"/>
              </a:rPr>
              <a:t>chemo</a:t>
            </a:r>
            <a:r>
              <a:rPr lang="cs-CZ" altLang="cs-CZ" dirty="0">
                <a:latin typeface="Arial" charset="0"/>
              </a:rPr>
              <a:t> and </a:t>
            </a:r>
            <a:r>
              <a:rPr lang="cs-CZ" altLang="cs-CZ" dirty="0" err="1">
                <a:latin typeface="Arial" charset="0"/>
              </a:rPr>
              <a:t>radiotherapy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 err="1">
                <a:latin typeface="Arial" charset="0"/>
              </a:rPr>
              <a:t>Ussualy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central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tumours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can</a:t>
            </a:r>
            <a:r>
              <a:rPr lang="cs-CZ" altLang="cs-CZ" dirty="0">
                <a:latin typeface="Arial" charset="0"/>
              </a:rPr>
              <a:t> cause </a:t>
            </a:r>
            <a:r>
              <a:rPr lang="cs-CZ" altLang="cs-CZ" dirty="0" err="1">
                <a:latin typeface="Arial" charset="0"/>
              </a:rPr>
              <a:t>vena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cava</a:t>
            </a:r>
            <a:r>
              <a:rPr lang="cs-CZ" altLang="cs-CZ" dirty="0">
                <a:latin typeface="Arial" charset="0"/>
              </a:rPr>
              <a:t> superior syndrome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199</TotalTime>
  <Words>964</Words>
  <Application>Microsoft Office PowerPoint</Application>
  <PresentationFormat>Předvádění na obrazovce (4:3)</PresentationFormat>
  <Paragraphs>156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Impact</vt:lpstr>
      <vt:lpstr>Times New Roman</vt:lpstr>
      <vt:lpstr>Wingdings</vt:lpstr>
      <vt:lpstr>NewsPrint</vt:lpstr>
      <vt:lpstr>Lung cancer   </vt:lpstr>
      <vt:lpstr>Introduction</vt:lpstr>
      <vt:lpstr>Demography  in CR (2016)</vt:lpstr>
      <vt:lpstr>Demografic data 2014</vt:lpstr>
      <vt:lpstr>Distribution in the Czech republic</vt:lpstr>
      <vt:lpstr>Th TNM Classification</vt:lpstr>
      <vt:lpstr>CLassification</vt:lpstr>
      <vt:lpstr>NSCLC</vt:lpstr>
      <vt:lpstr>SCLC</vt:lpstr>
      <vt:lpstr>Lung cancer - Pacients history </vt:lpstr>
      <vt:lpstr>Lung cancer – Physical examination</vt:lpstr>
      <vt:lpstr>Diagnosis</vt:lpstr>
      <vt:lpstr>X-rays</vt:lpstr>
      <vt:lpstr>CT scans</vt:lpstr>
      <vt:lpstr>MRI of the brain</vt:lpstr>
      <vt:lpstr>Scintigraphy of bones</vt:lpstr>
      <vt:lpstr>Bronchoscopy before and today</vt:lpstr>
      <vt:lpstr>Endobronchial finding</vt:lpstr>
      <vt:lpstr>EBUS</vt:lpstr>
      <vt:lpstr>Tumor markers</vt:lpstr>
      <vt:lpstr>Oncological treatment</vt:lpstr>
      <vt:lpstr>Treatment of NSCLC</vt:lpstr>
      <vt:lpstr>Mutation analysis of NSCLC</vt:lpstr>
      <vt:lpstr>Treatment of NSCLC</vt:lpstr>
      <vt:lpstr>Immunotherapy</vt:lpstr>
      <vt:lpstr>SCLC - Treatment</vt:lpstr>
      <vt:lpstr>Bad prognostic farctors</vt:lpstr>
      <vt:lpstr>Palliative treatment</vt:lpstr>
      <vt:lpstr>Laser therapy</vt:lpstr>
      <vt:lpstr>Brachytherapy</vt:lpstr>
      <vt:lpstr>Future?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</dc:title>
  <dc:creator>Monika</dc:creator>
  <cp:lastModifiedBy>Doubková Martina</cp:lastModifiedBy>
  <cp:revision>74</cp:revision>
  <dcterms:created xsi:type="dcterms:W3CDTF">2017-09-19T18:25:34Z</dcterms:created>
  <dcterms:modified xsi:type="dcterms:W3CDTF">2020-04-02T13:27:12Z</dcterms:modified>
</cp:coreProperties>
</file>